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33" r:id="rId3"/>
    <p:sldId id="257" r:id="rId4"/>
    <p:sldId id="258" r:id="rId5"/>
    <p:sldId id="259" r:id="rId6"/>
    <p:sldId id="260" r:id="rId7"/>
    <p:sldId id="261" r:id="rId8"/>
    <p:sldId id="263" r:id="rId9"/>
    <p:sldId id="322" r:id="rId10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762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 u="sng">
                <a:solidFill>
                  <a:srgbClr val="7D5F00"/>
                </a:solidFill>
                <a:latin typeface="MS PGothic"/>
                <a:cs typeface="MS P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0" i="0" u="sng">
                <a:solidFill>
                  <a:srgbClr val="7D5F00"/>
                </a:solidFill>
                <a:latin typeface="MS PGothic"/>
                <a:cs typeface="MS P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0825" cy="804545"/>
          </a:xfrm>
          <a:custGeom>
            <a:avLst/>
            <a:gdLst/>
            <a:ahLst/>
            <a:cxnLst/>
            <a:rect l="l" t="t" r="r" b="b"/>
            <a:pathLst>
              <a:path w="9140825" h="804545">
                <a:moveTo>
                  <a:pt x="9140571" y="0"/>
                </a:moveTo>
                <a:lnTo>
                  <a:pt x="0" y="0"/>
                </a:lnTo>
                <a:lnTo>
                  <a:pt x="0" y="804290"/>
                </a:lnTo>
                <a:lnTo>
                  <a:pt x="9140571" y="804290"/>
                </a:lnTo>
                <a:lnTo>
                  <a:pt x="9140571" y="0"/>
                </a:lnTo>
                <a:close/>
              </a:path>
            </a:pathLst>
          </a:custGeom>
          <a:solidFill>
            <a:srgbClr val="DAE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0825" cy="804545"/>
          </a:xfrm>
          <a:custGeom>
            <a:avLst/>
            <a:gdLst/>
            <a:ahLst/>
            <a:cxnLst/>
            <a:rect l="l" t="t" r="r" b="b"/>
            <a:pathLst>
              <a:path w="9140825" h="804545">
                <a:moveTo>
                  <a:pt x="0" y="804290"/>
                </a:moveTo>
                <a:lnTo>
                  <a:pt x="9140571" y="804290"/>
                </a:lnTo>
                <a:lnTo>
                  <a:pt x="9140571" y="0"/>
                </a:lnTo>
              </a:path>
            </a:pathLst>
          </a:custGeom>
          <a:ln w="6096">
            <a:solidFill>
              <a:srgbClr val="1F38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4185" y="-21259"/>
            <a:ext cx="8415629" cy="6835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4939" y="1177290"/>
            <a:ext cx="8527415" cy="2159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 u="sng">
                <a:solidFill>
                  <a:srgbClr val="7D5F00"/>
                </a:solidFill>
                <a:latin typeface="MS PGothic"/>
                <a:cs typeface="MS P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571" y="-48624"/>
            <a:ext cx="8491829" cy="887807"/>
          </a:xfrm>
          <a:prstGeom prst="rect">
            <a:avLst/>
          </a:prstGeom>
        </p:spPr>
        <p:txBody>
          <a:bodyPr vert="horz" wrap="square" lIns="0" tIns="147701" rIns="0" bIns="0" rtlCol="0">
            <a:spAutoFit/>
          </a:bodyPr>
          <a:lstStyle/>
          <a:p>
            <a:pPr marL="24130" algn="ctr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Comprehensive</a:t>
            </a:r>
            <a:r>
              <a:rPr sz="2400" spc="-15" dirty="0"/>
              <a:t> </a:t>
            </a:r>
            <a:r>
              <a:rPr sz="2400" dirty="0"/>
              <a:t>Digital</a:t>
            </a:r>
            <a:r>
              <a:rPr sz="2400" spc="-55" dirty="0"/>
              <a:t> </a:t>
            </a:r>
            <a:r>
              <a:rPr sz="2400" dirty="0"/>
              <a:t>Marketing</a:t>
            </a:r>
            <a:r>
              <a:rPr sz="2400" spc="-25" dirty="0"/>
              <a:t> </a:t>
            </a:r>
            <a:r>
              <a:rPr sz="2400" dirty="0"/>
              <a:t>Project</a:t>
            </a:r>
            <a:r>
              <a:rPr sz="2400" spc="-50" dirty="0"/>
              <a:t> </a:t>
            </a:r>
            <a:r>
              <a:rPr sz="2400" spc="-20" dirty="0"/>
              <a:t>Work</a:t>
            </a:r>
            <a:br>
              <a:rPr lang="en-GB" sz="2400" spc="-20" dirty="0"/>
            </a:br>
            <a:r>
              <a:rPr lang="en-GB" sz="2400" spc="-20" dirty="0"/>
              <a:t>On Noise</a:t>
            </a:r>
            <a:endParaRPr sz="2400" dirty="0"/>
          </a:p>
        </p:txBody>
      </p:sp>
      <p:sp>
        <p:nvSpPr>
          <p:cNvPr id="3" name="object 3"/>
          <p:cNvSpPr/>
          <p:nvPr/>
        </p:nvSpPr>
        <p:spPr>
          <a:xfrm>
            <a:off x="704439" y="1124744"/>
            <a:ext cx="7930091" cy="5507512"/>
          </a:xfrm>
          <a:custGeom>
            <a:avLst/>
            <a:gdLst/>
            <a:ahLst/>
            <a:cxnLst/>
            <a:rect l="l" t="t" r="r" b="b"/>
            <a:pathLst>
              <a:path w="8534400" h="5279390">
                <a:moveTo>
                  <a:pt x="0" y="5279136"/>
                </a:moveTo>
                <a:lnTo>
                  <a:pt x="8534400" y="5279136"/>
                </a:lnTo>
                <a:lnTo>
                  <a:pt x="8534400" y="0"/>
                </a:lnTo>
                <a:lnTo>
                  <a:pt x="0" y="0"/>
                </a:lnTo>
                <a:lnTo>
                  <a:pt x="0" y="5279136"/>
                </a:lnTo>
                <a:close/>
              </a:path>
            </a:pathLst>
          </a:custGeom>
          <a:ln w="24384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07504" y="1124744"/>
            <a:ext cx="8686800" cy="50680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775" algn="ctr">
              <a:lnSpc>
                <a:spcPct val="100000"/>
              </a:lnSpc>
              <a:spcBef>
                <a:spcPts val="100"/>
              </a:spcBef>
            </a:pPr>
            <a:r>
              <a:rPr sz="2450" b="1" u="sng" spc="-7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Trebuchet MS"/>
                <a:cs typeface="Trebuchet MS"/>
              </a:rPr>
              <a:t>Team</a:t>
            </a:r>
            <a:r>
              <a:rPr sz="2450" b="1" u="sng" spc="-10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Trebuchet MS"/>
                <a:cs typeface="Trebuchet MS"/>
              </a:rPr>
              <a:t> </a:t>
            </a:r>
            <a:r>
              <a:rPr sz="2450" b="1" u="sng" spc="-1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Trebuchet MS"/>
                <a:cs typeface="Trebuchet MS"/>
              </a:rPr>
              <a:t>Details</a:t>
            </a:r>
            <a:endParaRPr sz="2450" dirty="0">
              <a:latin typeface="Trebuchet MS"/>
              <a:cs typeface="Trebuchet MS"/>
            </a:endParaRPr>
          </a:p>
          <a:p>
            <a:pPr marL="1847850" marR="1083945" indent="-688975" algn="just">
              <a:lnSpc>
                <a:spcPts val="5880"/>
              </a:lnSpc>
              <a:spcBef>
                <a:spcPts val="665"/>
              </a:spcBef>
            </a:pPr>
            <a:r>
              <a:rPr lang="en-US" sz="24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  </a:t>
            </a:r>
            <a:r>
              <a:rPr lang="en-GB" sz="24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</a:t>
            </a:r>
            <a:r>
              <a:rPr lang="en-US" sz="24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       </a:t>
            </a:r>
            <a:r>
              <a:rPr sz="24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K</a:t>
            </a:r>
            <a:r>
              <a:rPr sz="2450" spc="8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</a:t>
            </a:r>
            <a:r>
              <a:rPr sz="24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J</a:t>
            </a:r>
            <a:r>
              <a:rPr sz="2450" spc="165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</a:t>
            </a:r>
            <a:r>
              <a:rPr sz="24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JOSEPH</a:t>
            </a:r>
            <a:r>
              <a:rPr sz="2450" spc="-11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</a:t>
            </a:r>
            <a:r>
              <a:rPr sz="2450" spc="65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JERIN</a:t>
            </a:r>
            <a:r>
              <a:rPr sz="2450" spc="-11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</a:t>
            </a:r>
            <a:r>
              <a:rPr sz="2450" spc="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(TEAM</a:t>
            </a:r>
            <a:r>
              <a:rPr sz="2450" spc="-1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</a:t>
            </a:r>
            <a:r>
              <a:rPr sz="2450" spc="35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LEADER)</a:t>
            </a:r>
            <a:endParaRPr lang="en-GB" sz="2450" spc="35" dirty="0">
              <a:solidFill>
                <a:srgbClr val="001F5F"/>
              </a:solidFill>
              <a:latin typeface="Rockwell" panose="02060603020205020403" pitchFamily="18" charset="0"/>
              <a:cs typeface="MS PGothic"/>
            </a:endParaRPr>
          </a:p>
          <a:p>
            <a:pPr marL="1847850" marR="1083945" indent="-688975" algn="just">
              <a:lnSpc>
                <a:spcPts val="5880"/>
              </a:lnSpc>
              <a:spcBef>
                <a:spcPts val="665"/>
              </a:spcBef>
            </a:pPr>
            <a:r>
              <a:rPr lang="en-GB" sz="2450" spc="35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         B JOSITH NAVEEN (TEAM MEMBER)</a:t>
            </a:r>
            <a:endParaRPr lang="en-US" sz="1700" dirty="0">
              <a:latin typeface="Rockwell" panose="02060603020205020403" pitchFamily="18" charset="0"/>
              <a:cs typeface="MS PGothic"/>
            </a:endParaRPr>
          </a:p>
          <a:p>
            <a:pPr marL="1238250" algn="just">
              <a:lnSpc>
                <a:spcPct val="100000"/>
              </a:lnSpc>
            </a:pPr>
            <a:r>
              <a:rPr lang="en-US" sz="24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</a:t>
            </a:r>
            <a:endParaRPr lang="en-GB" sz="2450" dirty="0">
              <a:solidFill>
                <a:srgbClr val="001F5F"/>
              </a:solidFill>
              <a:latin typeface="Rockwell" panose="02060603020205020403" pitchFamily="18" charset="0"/>
              <a:cs typeface="MS PGothic"/>
            </a:endParaRPr>
          </a:p>
          <a:p>
            <a:pPr marL="1238250" algn="just">
              <a:lnSpc>
                <a:spcPct val="100000"/>
              </a:lnSpc>
            </a:pPr>
            <a:r>
              <a:rPr lang="en-GB" sz="24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          SANA TEJASWI </a:t>
            </a:r>
            <a:r>
              <a:rPr sz="2450" spc="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(TEAM</a:t>
            </a:r>
            <a:r>
              <a:rPr sz="2450" spc="-75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</a:t>
            </a:r>
            <a:r>
              <a:rPr sz="2450" spc="45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MEMBER)</a:t>
            </a:r>
            <a:endParaRPr lang="en-GB" sz="2450" spc="45" dirty="0">
              <a:latin typeface="Rockwell" panose="02060603020205020403" pitchFamily="18" charset="0"/>
              <a:cs typeface="MS PGothic"/>
            </a:endParaRPr>
          </a:p>
          <a:p>
            <a:pPr marL="1238250" algn="just">
              <a:lnSpc>
                <a:spcPct val="100000"/>
              </a:lnSpc>
            </a:pPr>
            <a:endParaRPr lang="en-GB" sz="2450" spc="45" dirty="0">
              <a:solidFill>
                <a:srgbClr val="001F5F"/>
              </a:solidFill>
              <a:latin typeface="Rockwell" panose="02060603020205020403" pitchFamily="18" charset="0"/>
              <a:cs typeface="MS PGothic"/>
            </a:endParaRPr>
          </a:p>
          <a:p>
            <a:pPr marL="1238250" algn="just">
              <a:lnSpc>
                <a:spcPct val="100000"/>
              </a:lnSpc>
            </a:pPr>
            <a:r>
              <a:rPr lang="en-US" sz="24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SOMAYAJULA SURNARAYANA </a:t>
            </a:r>
            <a:r>
              <a:rPr sz="2450" spc="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(TEAM</a:t>
            </a:r>
            <a:r>
              <a:rPr sz="2450" spc="-85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</a:t>
            </a:r>
            <a:r>
              <a:rPr sz="2450" spc="4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MEMBER) </a:t>
            </a:r>
            <a:endParaRPr lang="en-US" sz="2450" spc="40" dirty="0">
              <a:solidFill>
                <a:srgbClr val="001F5F"/>
              </a:solidFill>
              <a:latin typeface="Rockwell" panose="02060603020205020403" pitchFamily="18" charset="0"/>
              <a:cs typeface="MS PGothic"/>
            </a:endParaRPr>
          </a:p>
          <a:p>
            <a:pPr marL="1238250" algn="just">
              <a:lnSpc>
                <a:spcPct val="100000"/>
              </a:lnSpc>
            </a:pPr>
            <a:endParaRPr lang="en-IN" sz="2450" spc="40" dirty="0">
              <a:solidFill>
                <a:srgbClr val="001F5F"/>
              </a:solidFill>
              <a:latin typeface="Rockwell" panose="02060603020205020403" pitchFamily="18" charset="0"/>
              <a:cs typeface="MS PGothic"/>
            </a:endParaRPr>
          </a:p>
          <a:p>
            <a:pPr marL="1238250" algn="just">
              <a:lnSpc>
                <a:spcPct val="100000"/>
              </a:lnSpc>
            </a:pPr>
            <a:r>
              <a:rPr lang="en-IN" sz="2450" spc="4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  KAMMA SAI SREE ANEESHA </a:t>
            </a:r>
            <a:r>
              <a:rPr sz="24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(TEAM</a:t>
            </a:r>
            <a:r>
              <a:rPr sz="2450" spc="125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</a:t>
            </a:r>
            <a:r>
              <a:rPr sz="2450" spc="35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MEMBER)</a:t>
            </a:r>
            <a:endParaRPr sz="2450" dirty="0">
              <a:latin typeface="Rockwell" panose="02060603020205020403" pitchFamily="18" charset="0"/>
              <a:cs typeface="MS PGothic"/>
            </a:endParaRPr>
          </a:p>
          <a:p>
            <a:pPr algn="just">
              <a:lnSpc>
                <a:spcPct val="100000"/>
              </a:lnSpc>
              <a:spcBef>
                <a:spcPts val="35"/>
              </a:spcBef>
            </a:pPr>
            <a:endParaRPr sz="2250" dirty="0">
              <a:latin typeface="Rockwell" panose="02060603020205020403" pitchFamily="18" charset="0"/>
              <a:cs typeface="MS PGothic"/>
            </a:endParaRPr>
          </a:p>
          <a:p>
            <a:pPr algn="just">
              <a:lnSpc>
                <a:spcPct val="100000"/>
              </a:lnSpc>
            </a:pPr>
            <a:r>
              <a:rPr lang="en-US" sz="2450" spc="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                      </a:t>
            </a:r>
            <a:r>
              <a:rPr lang="en-IN" sz="2450" spc="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KOTTANA MADHU </a:t>
            </a:r>
            <a:r>
              <a:rPr sz="2450" spc="65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(TEAM</a:t>
            </a:r>
            <a:r>
              <a:rPr sz="2450" spc="-1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</a:t>
            </a:r>
            <a:r>
              <a:rPr sz="2450" spc="6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MEMBER)</a:t>
            </a:r>
            <a:endParaRPr sz="2450" dirty="0">
              <a:latin typeface="Rockwell" panose="02060603020205020403" pitchFamily="18" charset="0"/>
              <a:cs typeface="MS P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764704" y="-99392"/>
            <a:ext cx="12861397" cy="887807"/>
          </a:xfrm>
          <a:prstGeom prst="rect">
            <a:avLst/>
          </a:prstGeom>
        </p:spPr>
        <p:txBody>
          <a:bodyPr vert="horz" wrap="square" lIns="0" tIns="147701" rIns="0" bIns="0" rtlCol="0">
            <a:spAutoFit/>
          </a:bodyPr>
          <a:lstStyle/>
          <a:p>
            <a:pPr marL="24130" algn="ctr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Comprehensive</a:t>
            </a:r>
            <a:r>
              <a:rPr sz="2400" spc="-15" dirty="0"/>
              <a:t> </a:t>
            </a:r>
            <a:r>
              <a:rPr sz="2400" dirty="0"/>
              <a:t>Digital</a:t>
            </a:r>
            <a:r>
              <a:rPr sz="2400" spc="-55" dirty="0"/>
              <a:t> </a:t>
            </a:r>
            <a:r>
              <a:rPr sz="2400" dirty="0"/>
              <a:t>Marketing</a:t>
            </a:r>
            <a:r>
              <a:rPr sz="2400" spc="-25" dirty="0"/>
              <a:t> </a:t>
            </a:r>
            <a:r>
              <a:rPr sz="2400" dirty="0"/>
              <a:t>Project</a:t>
            </a:r>
            <a:r>
              <a:rPr sz="2400" spc="-50" dirty="0"/>
              <a:t> </a:t>
            </a:r>
            <a:r>
              <a:rPr sz="2400" spc="-20" dirty="0"/>
              <a:t>Work</a:t>
            </a:r>
            <a:br>
              <a:rPr lang="en-GB" sz="2400" spc="-20" dirty="0"/>
            </a:br>
            <a:r>
              <a:rPr lang="en-GB" sz="2400" spc="-20"/>
              <a:t>On Noise</a:t>
            </a:r>
            <a:endParaRPr sz="2400" dirty="0"/>
          </a:p>
        </p:txBody>
      </p:sp>
      <p:sp>
        <p:nvSpPr>
          <p:cNvPr id="4" name="object 4"/>
          <p:cNvSpPr txBox="1"/>
          <p:nvPr/>
        </p:nvSpPr>
        <p:spPr>
          <a:xfrm>
            <a:off x="-612576" y="395279"/>
            <a:ext cx="9937104" cy="311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775" algn="ctr">
              <a:lnSpc>
                <a:spcPct val="100000"/>
              </a:lnSpc>
              <a:spcBef>
                <a:spcPts val="100"/>
              </a:spcBef>
            </a:pPr>
            <a:endParaRPr lang="en-US" sz="2450" b="1" u="sng" spc="-70" dirty="0">
              <a:solidFill>
                <a:srgbClr val="7D5F00"/>
              </a:solidFill>
              <a:uFill>
                <a:solidFill>
                  <a:srgbClr val="7D5F00"/>
                </a:solidFill>
              </a:uFill>
              <a:latin typeface="Trebuchet MS"/>
              <a:cs typeface="Trebuchet MS"/>
            </a:endParaRPr>
          </a:p>
          <a:p>
            <a:pPr marL="358775" algn="ctr">
              <a:lnSpc>
                <a:spcPct val="100000"/>
              </a:lnSpc>
              <a:spcBef>
                <a:spcPts val="100"/>
              </a:spcBef>
            </a:pPr>
            <a:r>
              <a:rPr sz="2450" b="1" u="sng" spc="-7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Trebuchet MS"/>
                <a:cs typeface="Trebuchet MS"/>
              </a:rPr>
              <a:t>Team</a:t>
            </a:r>
            <a:r>
              <a:rPr sz="2450" b="1" u="sng" spc="-10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sz="2450" b="1" u="sng" spc="-1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Trebuchet MS"/>
                <a:cs typeface="Trebuchet MS"/>
              </a:rPr>
              <a:t>Members</a:t>
            </a:r>
            <a:r>
              <a:rPr lang="en-US" sz="2450" b="1" spc="-1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Trebuchet MS"/>
                <a:cs typeface="Trebuchet MS"/>
              </a:rPr>
              <a:t>  </a:t>
            </a:r>
          </a:p>
          <a:p>
            <a:pPr marL="358775" algn="ctr">
              <a:lnSpc>
                <a:spcPct val="100000"/>
              </a:lnSpc>
              <a:spcBef>
                <a:spcPts val="100"/>
              </a:spcBef>
            </a:pPr>
            <a:r>
              <a:rPr lang="en-US" sz="2450" b="1" u="sng" spc="-1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Trebuchet MS"/>
                <a:cs typeface="Trebuchet MS"/>
              </a:rPr>
              <a:t>Acknowledgement</a:t>
            </a:r>
            <a:endParaRPr lang="en-US" sz="2450" b="1" u="sng" spc="-10" dirty="0">
              <a:uFill>
                <a:solidFill>
                  <a:srgbClr val="7D5F00"/>
                </a:solidFill>
              </a:uFill>
              <a:latin typeface="Trebuchet MS"/>
              <a:cs typeface="Trebuchet MS"/>
            </a:endParaRPr>
          </a:p>
          <a:p>
            <a:pPr marL="358775" algn="ctr">
              <a:lnSpc>
                <a:spcPct val="100000"/>
              </a:lnSpc>
              <a:spcBef>
                <a:spcPts val="100"/>
              </a:spcBef>
            </a:pPr>
            <a:endParaRPr lang="en-IN" sz="2450" b="1" u="sng" spc="-10" dirty="0">
              <a:solidFill>
                <a:srgbClr val="001F5F"/>
              </a:solidFill>
              <a:uFill>
                <a:solidFill>
                  <a:srgbClr val="7D5F00"/>
                </a:solidFill>
              </a:uFill>
              <a:latin typeface="Trebuchet MS"/>
              <a:cs typeface="MS PGothic"/>
            </a:endParaRPr>
          </a:p>
          <a:p>
            <a:pPr marL="358775" algn="ctr">
              <a:lnSpc>
                <a:spcPct val="100000"/>
              </a:lnSpc>
              <a:spcBef>
                <a:spcPts val="100"/>
              </a:spcBef>
            </a:pPr>
            <a:r>
              <a:rPr lang="en-GB" sz="2500" dirty="0">
                <a:solidFill>
                  <a:srgbClr val="001F5F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MS PGothic"/>
              </a:rPr>
              <a:t>I am</a:t>
            </a:r>
            <a:r>
              <a:rPr lang="en-US" sz="2500" dirty="0">
                <a:solidFill>
                  <a:srgbClr val="001F5F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MS PGothic"/>
              </a:rPr>
              <a:t>  </a:t>
            </a:r>
            <a:r>
              <a:rPr sz="2500" dirty="0">
                <a:solidFill>
                  <a:srgbClr val="001F5F"/>
                </a:solidFill>
                <a:latin typeface="MS PGothic"/>
                <a:cs typeface="MS PGothic"/>
              </a:rPr>
              <a:t>K</a:t>
            </a:r>
            <a:r>
              <a:rPr sz="2500" spc="80" dirty="0">
                <a:solidFill>
                  <a:srgbClr val="001F5F"/>
                </a:solidFill>
                <a:latin typeface="MS PGothic"/>
                <a:cs typeface="MS PGothic"/>
              </a:rPr>
              <a:t> </a:t>
            </a:r>
            <a:r>
              <a:rPr sz="2500" dirty="0">
                <a:solidFill>
                  <a:srgbClr val="001F5F"/>
                </a:solidFill>
                <a:latin typeface="MS PGothic"/>
                <a:cs typeface="MS PGothic"/>
              </a:rPr>
              <a:t>J</a:t>
            </a:r>
            <a:r>
              <a:rPr sz="2500" spc="165" dirty="0">
                <a:solidFill>
                  <a:srgbClr val="001F5F"/>
                </a:solidFill>
                <a:latin typeface="MS PGothic"/>
                <a:cs typeface="MS PGothic"/>
              </a:rPr>
              <a:t> </a:t>
            </a:r>
            <a:r>
              <a:rPr sz="2500" dirty="0">
                <a:solidFill>
                  <a:srgbClr val="001F5F"/>
                </a:solidFill>
                <a:latin typeface="MS PGothic"/>
                <a:cs typeface="MS PGothic"/>
              </a:rPr>
              <a:t>JOSEPH</a:t>
            </a:r>
            <a:r>
              <a:rPr sz="2500" spc="-110" dirty="0">
                <a:solidFill>
                  <a:srgbClr val="001F5F"/>
                </a:solidFill>
                <a:latin typeface="MS PGothic"/>
                <a:cs typeface="MS PGothic"/>
              </a:rPr>
              <a:t> </a:t>
            </a:r>
            <a:r>
              <a:rPr sz="2500" spc="65" dirty="0">
                <a:solidFill>
                  <a:srgbClr val="001F5F"/>
                </a:solidFill>
                <a:latin typeface="MS PGothic"/>
                <a:cs typeface="MS PGothic"/>
              </a:rPr>
              <a:t>JERIN</a:t>
            </a:r>
            <a:r>
              <a:rPr lang="en-US" sz="2500" spc="35" dirty="0">
                <a:solidFill>
                  <a:srgbClr val="001F5F"/>
                </a:solidFill>
                <a:latin typeface="MS PGothic"/>
                <a:cs typeface="MS PGothic"/>
              </a:rPr>
              <a:t>, </a:t>
            </a:r>
            <a:r>
              <a:rPr lang="en-GB" sz="2500" spc="35" dirty="0">
                <a:solidFill>
                  <a:srgbClr val="001F5F"/>
                </a:solidFill>
                <a:latin typeface="MS PGothic"/>
                <a:cs typeface="MS PGothic"/>
              </a:rPr>
              <a:t>as a Team Leader I have done these following Work in this Project</a:t>
            </a:r>
          </a:p>
          <a:p>
            <a:pPr marL="1847850" marR="1083945" indent="-688975">
              <a:lnSpc>
                <a:spcPts val="5880"/>
              </a:lnSpc>
              <a:spcBef>
                <a:spcPts val="665"/>
              </a:spcBef>
            </a:pPr>
            <a:endParaRPr lang="en-GB" sz="2400" spc="300" dirty="0">
              <a:solidFill>
                <a:schemeClr val="tx2">
                  <a:lumMod val="75000"/>
                </a:schemeClr>
              </a:solidFill>
              <a:latin typeface="MS PGothic"/>
              <a:cs typeface="MS PGothic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E4A059-5051-7929-4EDE-B9D0A9BF90B6}"/>
              </a:ext>
            </a:extLst>
          </p:cNvPr>
          <p:cNvSpPr txBox="1"/>
          <p:nvPr/>
        </p:nvSpPr>
        <p:spPr>
          <a:xfrm>
            <a:off x="539552" y="3212976"/>
            <a:ext cx="1008112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+mj-lt"/>
              </a:rPr>
              <a:t>  </a:t>
            </a:r>
            <a:r>
              <a:rPr lang="en-US" sz="2800" spc="300" dirty="0">
                <a:solidFill>
                  <a:schemeClr val="tx2">
                    <a:lumMod val="7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1. Power Point Presentation</a:t>
            </a:r>
          </a:p>
          <a:p>
            <a:pPr algn="just"/>
            <a:r>
              <a:rPr lang="en-US" sz="2800" spc="300" dirty="0">
                <a:solidFill>
                  <a:schemeClr val="tx2">
                    <a:lumMod val="7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2. Brand study, </a:t>
            </a:r>
          </a:p>
          <a:p>
            <a:pPr algn="just"/>
            <a:r>
              <a:rPr lang="en-US" sz="2800" spc="300" dirty="0">
                <a:solidFill>
                  <a:schemeClr val="tx2">
                    <a:lumMod val="7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3. Competitor Analysis</a:t>
            </a:r>
          </a:p>
        </p:txBody>
      </p:sp>
    </p:spTree>
    <p:extLst>
      <p:ext uri="{BB962C8B-B14F-4D97-AF65-F5344CB8AC3E}">
        <p14:creationId xmlns:p14="http://schemas.microsoft.com/office/powerpoint/2010/main" val="2800654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9195" y="1189735"/>
            <a:ext cx="3000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6390" indent="-313690">
              <a:lnSpc>
                <a:spcPct val="100000"/>
              </a:lnSpc>
              <a:spcBef>
                <a:spcPts val="100"/>
              </a:spcBef>
              <a:buSzPct val="77777"/>
              <a:buFont typeface="Wingdings"/>
              <a:buChar char=""/>
              <a:tabLst>
                <a:tab pos="326390" algn="l"/>
              </a:tabLst>
            </a:pPr>
            <a:r>
              <a:rPr sz="1800" b="1" spc="-10" dirty="0">
                <a:latin typeface="Calibri"/>
                <a:cs typeface="Calibri"/>
              </a:rPr>
              <a:t>Company</a:t>
            </a:r>
            <a:r>
              <a:rPr sz="1800" b="1" spc="-10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/</a:t>
            </a:r>
            <a:r>
              <a:rPr sz="1800" b="1" spc="40" dirty="0">
                <a:latin typeface="Calibri"/>
                <a:cs typeface="Calibri"/>
              </a:rPr>
              <a:t> </a:t>
            </a:r>
            <a:r>
              <a:rPr sz="1800" b="1" spc="-65" dirty="0">
                <a:latin typeface="Calibri"/>
                <a:cs typeface="Calibri"/>
              </a:rPr>
              <a:t>Topic</a:t>
            </a:r>
            <a:r>
              <a:rPr sz="1800" b="1" spc="-9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for</a:t>
            </a:r>
            <a:r>
              <a:rPr sz="1800" b="1" spc="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project: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4544" y="1189736"/>
            <a:ext cx="232854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2000" b="1" dirty="0">
                <a:latin typeface="Calibri"/>
                <a:cs typeface="Calibri"/>
              </a:rPr>
              <a:t>NOISE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244" y="2020061"/>
            <a:ext cx="2771775" cy="1099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314325">
              <a:lnSpc>
                <a:spcPct val="100000"/>
              </a:lnSpc>
              <a:spcBef>
                <a:spcPts val="100"/>
              </a:spcBef>
              <a:buSzPct val="77777"/>
              <a:buFont typeface="Wingdings"/>
              <a:buChar char=""/>
              <a:tabLst>
                <a:tab pos="469900" algn="l"/>
              </a:tabLst>
            </a:pPr>
            <a:r>
              <a:rPr sz="1800" b="1" dirty="0">
                <a:latin typeface="Calibri"/>
                <a:cs typeface="Calibri"/>
              </a:rPr>
              <a:t>Research</a:t>
            </a:r>
            <a:r>
              <a:rPr sz="1800" b="1" spc="-19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Brand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Identity: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Brand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logo: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3708" y="3933056"/>
            <a:ext cx="8860292" cy="16106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Brand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colours</a:t>
            </a:r>
            <a:r>
              <a:rPr sz="1800" b="1" spc="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: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lang="en-US" sz="2400" b="1" spc="-10" dirty="0">
                <a:latin typeface="Trebuchet MS"/>
              </a:rPr>
              <a:t>Black</a:t>
            </a:r>
            <a:r>
              <a:rPr lang="en-US" sz="18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and</a:t>
            </a:r>
            <a:r>
              <a:rPr sz="2400" b="1" spc="-30" dirty="0">
                <a:latin typeface="Trebuchet MS"/>
                <a:cs typeface="Trebuchet MS"/>
              </a:rPr>
              <a:t> </a:t>
            </a:r>
            <a:r>
              <a:rPr lang="en-US" sz="2400" b="1" spc="-10" dirty="0">
                <a:latin typeface="Trebuchet MS"/>
              </a:rPr>
              <a:t>White</a:t>
            </a:r>
            <a:endParaRPr sz="2400" b="1" spc="-10" dirty="0">
              <a:latin typeface="Trebuchet MS"/>
            </a:endParaRPr>
          </a:p>
          <a:p>
            <a:pPr marL="12700">
              <a:lnSpc>
                <a:spcPct val="100000"/>
              </a:lnSpc>
              <a:spcBef>
                <a:spcPts val="2210"/>
              </a:spcBef>
            </a:pPr>
            <a:r>
              <a:rPr sz="1800" b="1" dirty="0">
                <a:latin typeface="Times New Roman"/>
                <a:cs typeface="Times New Roman"/>
              </a:rPr>
              <a:t>Brand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tagline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:</a:t>
            </a:r>
            <a:r>
              <a:rPr sz="1800" b="1" spc="40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rebuchet MS"/>
                <a:cs typeface="Trebuchet MS"/>
              </a:rPr>
              <a:t>“As we seek we find, as we explore we discover”</a:t>
            </a:r>
            <a:r>
              <a:rPr sz="2400" b="1" spc="-10" dirty="0">
                <a:latin typeface="Trebuchet MS"/>
                <a:cs typeface="Trebuchet MS"/>
              </a:rPr>
              <a:t>.</a:t>
            </a:r>
            <a:endParaRPr sz="2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05"/>
              </a:spcBef>
              <a:tabLst>
                <a:tab pos="1759585" algn="l"/>
              </a:tabLst>
            </a:pPr>
            <a:r>
              <a:rPr sz="1800" b="1" dirty="0">
                <a:latin typeface="Times New Roman"/>
                <a:cs typeface="Times New Roman"/>
              </a:rPr>
              <a:t>Brand’s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550" b="1" dirty="0">
                <a:latin typeface="Times New Roman"/>
                <a:cs typeface="Times New Roman"/>
              </a:rPr>
              <a:t>website</a:t>
            </a:r>
            <a:r>
              <a:rPr sz="1550" b="1" spc="-95" dirty="0">
                <a:latin typeface="Times New Roman"/>
                <a:cs typeface="Times New Roman"/>
              </a:rPr>
              <a:t> </a:t>
            </a:r>
            <a:r>
              <a:rPr sz="1550" b="1" spc="-50" dirty="0">
                <a:latin typeface="Times New Roman"/>
                <a:cs typeface="Times New Roman"/>
              </a:rPr>
              <a:t>:</a:t>
            </a:r>
            <a:r>
              <a:rPr sz="1550" b="1" dirty="0">
                <a:latin typeface="Times New Roman"/>
                <a:cs typeface="Times New Roman"/>
              </a:rPr>
              <a:t>	</a:t>
            </a:r>
            <a:r>
              <a:rPr lang="en-IN" sz="2000" b="1" spc="-80" dirty="0">
                <a:solidFill>
                  <a:srgbClr val="2D5395"/>
                </a:solidFill>
                <a:latin typeface="Times New Roman"/>
                <a:cs typeface="Times New Roman"/>
              </a:rPr>
              <a:t>https://www.gonoise.com/</a:t>
            </a:r>
            <a:endParaRPr sz="2000" dirty="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9149715" cy="765175"/>
            <a:chOff x="0" y="0"/>
            <a:chExt cx="9149715" cy="765175"/>
          </a:xfrm>
        </p:grpSpPr>
        <p:sp>
          <p:nvSpPr>
            <p:cNvPr id="8" name="object 8"/>
            <p:cNvSpPr/>
            <p:nvPr/>
          </p:nvSpPr>
          <p:spPr>
            <a:xfrm>
              <a:off x="6095" y="6095"/>
              <a:ext cx="9137650" cy="749935"/>
            </a:xfrm>
            <a:custGeom>
              <a:avLst/>
              <a:gdLst/>
              <a:ahLst/>
              <a:cxnLst/>
              <a:rect l="l" t="t" r="r" b="b"/>
              <a:pathLst>
                <a:path w="9137650" h="749935">
                  <a:moveTo>
                    <a:pt x="9137523" y="0"/>
                  </a:moveTo>
                  <a:lnTo>
                    <a:pt x="0" y="0"/>
                  </a:lnTo>
                  <a:lnTo>
                    <a:pt x="0" y="749807"/>
                  </a:lnTo>
                  <a:lnTo>
                    <a:pt x="9137523" y="749807"/>
                  </a:lnTo>
                  <a:lnTo>
                    <a:pt x="9137523" y="0"/>
                  </a:lnTo>
                  <a:close/>
                </a:path>
              </a:pathLst>
            </a:custGeom>
            <a:solidFill>
              <a:srgbClr val="447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95" y="749808"/>
              <a:ext cx="9137650" cy="15240"/>
            </a:xfrm>
            <a:custGeom>
              <a:avLst/>
              <a:gdLst/>
              <a:ahLst/>
              <a:cxnLst/>
              <a:rect l="l" t="t" r="r" b="b"/>
              <a:pathLst>
                <a:path w="9137650" h="15240">
                  <a:moveTo>
                    <a:pt x="9137523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37523" y="15239"/>
                  </a:lnTo>
                  <a:lnTo>
                    <a:pt x="9137523" y="0"/>
                  </a:lnTo>
                  <a:close/>
                </a:path>
              </a:pathLst>
            </a:custGeom>
            <a:solidFill>
              <a:srgbClr val="172C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95" y="6095"/>
              <a:ext cx="9137650" cy="749935"/>
            </a:xfrm>
            <a:custGeom>
              <a:avLst/>
              <a:gdLst/>
              <a:ahLst/>
              <a:cxnLst/>
              <a:rect l="l" t="t" r="r" b="b"/>
              <a:pathLst>
                <a:path w="9137650" h="749935">
                  <a:moveTo>
                    <a:pt x="9137523" y="0"/>
                  </a:moveTo>
                  <a:lnTo>
                    <a:pt x="0" y="0"/>
                  </a:lnTo>
                  <a:lnTo>
                    <a:pt x="0" y="749807"/>
                  </a:lnTo>
                </a:path>
              </a:pathLst>
            </a:custGeom>
            <a:ln w="12192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761" rIns="0" bIns="0" rtlCol="0">
            <a:spAutoFit/>
          </a:bodyPr>
          <a:lstStyle/>
          <a:p>
            <a:pPr marL="2722245">
              <a:lnSpc>
                <a:spcPct val="100000"/>
              </a:lnSpc>
              <a:spcBef>
                <a:spcPts val="90"/>
              </a:spcBef>
            </a:pPr>
            <a:r>
              <a:rPr sz="3200" b="0" dirty="0">
                <a:solidFill>
                  <a:srgbClr val="FFFFFF"/>
                </a:solidFill>
                <a:latin typeface="Calibri"/>
                <a:cs typeface="Calibri"/>
              </a:rPr>
              <a:t>About</a:t>
            </a:r>
            <a:r>
              <a:rPr sz="3200" b="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0" dirty="0">
                <a:solidFill>
                  <a:srgbClr val="FFFFFF"/>
                </a:solidFill>
                <a:latin typeface="Calibri"/>
                <a:cs typeface="Calibri"/>
              </a:rPr>
              <a:t>Our</a:t>
            </a:r>
            <a:r>
              <a:rPr sz="3200" b="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0" spc="-10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4315375-9B87-7B57-A143-AF66C74C29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64" t="2569" r="18301" b="31617"/>
          <a:stretch/>
        </p:blipFill>
        <p:spPr>
          <a:xfrm>
            <a:off x="1877681" y="2033958"/>
            <a:ext cx="3126367" cy="17259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36" y="0"/>
            <a:ext cx="8415629" cy="683564"/>
          </a:xfrm>
          <a:prstGeom prst="rect">
            <a:avLst/>
          </a:prstGeom>
        </p:spPr>
        <p:txBody>
          <a:bodyPr vert="horz" wrap="square" lIns="0" tIns="161213" rIns="0" bIns="0" rtlCol="0">
            <a:spAutoFit/>
          </a:bodyPr>
          <a:lstStyle/>
          <a:p>
            <a:pPr marL="1172210" algn="ctr">
              <a:lnSpc>
                <a:spcPct val="100000"/>
              </a:lnSpc>
              <a:spcBef>
                <a:spcPts val="110"/>
              </a:spcBef>
            </a:pPr>
            <a:r>
              <a:rPr lang="en-IN" spc="300" dirty="0">
                <a:latin typeface="Calibri"/>
                <a:cs typeface="Calibri"/>
              </a:rPr>
              <a:t>BRAND STUDY OF </a:t>
            </a:r>
            <a:r>
              <a:rPr lang="en-US" spc="300" dirty="0">
                <a:latin typeface="Calibri"/>
                <a:cs typeface="Calibri"/>
              </a:rPr>
              <a:t>NOISE</a:t>
            </a:r>
            <a:endParaRPr spc="3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974" y="908720"/>
            <a:ext cx="9240223" cy="53444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95"/>
              </a:spcBef>
            </a:pPr>
            <a:r>
              <a:rPr sz="32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About</a:t>
            </a:r>
            <a:r>
              <a:rPr sz="3200" spc="-85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2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the</a:t>
            </a:r>
            <a:r>
              <a:rPr sz="3200" spc="-7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2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Logo</a:t>
            </a:r>
            <a:r>
              <a:rPr sz="3200" spc="-6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2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Of</a:t>
            </a:r>
            <a:r>
              <a:rPr sz="3200" spc="6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lang="en-US" sz="32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NOISE</a:t>
            </a:r>
            <a:r>
              <a:rPr sz="3200" spc="-25" dirty="0">
                <a:solidFill>
                  <a:srgbClr val="7D5F00"/>
                </a:solidFill>
                <a:latin typeface="MS PGothic"/>
                <a:cs typeface="MS PGothic"/>
              </a:rPr>
              <a:t>:-</a:t>
            </a:r>
            <a:endParaRPr sz="3200" dirty="0">
              <a:latin typeface="MS PGothic"/>
              <a:cs typeface="MS PGothic"/>
            </a:endParaRPr>
          </a:p>
          <a:p>
            <a:pPr marL="481331" marR="633095" indent="-457200">
              <a:lnSpc>
                <a:spcPct val="100000"/>
              </a:lnSpc>
              <a:spcBef>
                <a:spcPts val="2655"/>
              </a:spcBef>
              <a:buFont typeface="Arial" panose="020B0604020202020204" pitchFamily="34" charset="0"/>
              <a:buChar char="•"/>
              <a:tabLst>
                <a:tab pos="481965" algn="l"/>
              </a:tabLst>
            </a:pPr>
            <a:r>
              <a:rPr sz="3000" spc="60" dirty="0">
                <a:latin typeface="MS PGothic"/>
                <a:cs typeface="MS PGothic"/>
              </a:rPr>
              <a:t>The</a:t>
            </a:r>
            <a:r>
              <a:rPr sz="3000" spc="-150" dirty="0">
                <a:latin typeface="MS PGothic"/>
                <a:cs typeface="MS PGothic"/>
              </a:rPr>
              <a:t> </a:t>
            </a:r>
            <a:r>
              <a:rPr lang="en-US" sz="3000" spc="55" dirty="0">
                <a:latin typeface="MS PGothic"/>
                <a:cs typeface="MS PGothic"/>
              </a:rPr>
              <a:t>Noise</a:t>
            </a:r>
            <a:r>
              <a:rPr sz="3000" spc="-135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logo</a:t>
            </a:r>
            <a:r>
              <a:rPr sz="3000" spc="50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is</a:t>
            </a:r>
            <a:r>
              <a:rPr sz="3000" spc="114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a</a:t>
            </a:r>
            <a:r>
              <a:rPr sz="3000" spc="40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celebration</a:t>
            </a:r>
            <a:r>
              <a:rPr sz="3000" spc="-235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of</a:t>
            </a:r>
            <a:r>
              <a:rPr sz="3000" spc="30" dirty="0">
                <a:latin typeface="MS PGothic"/>
                <a:cs typeface="MS PGothic"/>
              </a:rPr>
              <a:t> </a:t>
            </a:r>
            <a:r>
              <a:rPr sz="3000" spc="50" dirty="0">
                <a:latin typeface="MS PGothic"/>
                <a:cs typeface="MS PGothic"/>
              </a:rPr>
              <a:t>the</a:t>
            </a:r>
            <a:r>
              <a:rPr sz="3000" spc="-55" dirty="0">
                <a:latin typeface="MS PGothic"/>
                <a:cs typeface="MS PGothic"/>
              </a:rPr>
              <a:t> </a:t>
            </a:r>
            <a:r>
              <a:rPr sz="3000" spc="-10" dirty="0">
                <a:latin typeface="MS PGothic"/>
                <a:cs typeface="MS PGothic"/>
              </a:rPr>
              <a:t>Brand's </a:t>
            </a:r>
            <a:r>
              <a:rPr sz="3000" dirty="0">
                <a:latin typeface="MS PGothic"/>
                <a:cs typeface="MS PGothic"/>
              </a:rPr>
              <a:t>progress</a:t>
            </a:r>
            <a:r>
              <a:rPr sz="3000" spc="70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and</a:t>
            </a:r>
            <a:r>
              <a:rPr sz="3000" spc="85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innovative</a:t>
            </a:r>
            <a:r>
              <a:rPr sz="3000" spc="-30" dirty="0">
                <a:latin typeface="MS PGothic"/>
                <a:cs typeface="MS PGothic"/>
              </a:rPr>
              <a:t> </a:t>
            </a:r>
            <a:r>
              <a:rPr sz="3000" spc="-10" dirty="0">
                <a:latin typeface="MS PGothic"/>
                <a:cs typeface="MS PGothic"/>
              </a:rPr>
              <a:t>approach.</a:t>
            </a:r>
            <a:endParaRPr sz="3000" dirty="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2600" dirty="0">
              <a:latin typeface="MS PGothic"/>
              <a:cs typeface="MS PGothic"/>
            </a:endParaRPr>
          </a:p>
          <a:p>
            <a:pPr marL="481965" marR="5080" indent="-457834">
              <a:lnSpc>
                <a:spcPct val="100000"/>
              </a:lnSpc>
              <a:buFont typeface="Arial MT"/>
              <a:buChar char="•"/>
              <a:tabLst>
                <a:tab pos="481965" algn="l"/>
              </a:tabLst>
            </a:pPr>
            <a:r>
              <a:rPr sz="3000" dirty="0">
                <a:latin typeface="MS PGothic"/>
                <a:cs typeface="MS PGothic"/>
              </a:rPr>
              <a:t>It is</a:t>
            </a:r>
            <a:r>
              <a:rPr sz="3000" spc="180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a</a:t>
            </a:r>
            <a:r>
              <a:rPr sz="3000" spc="150" dirty="0">
                <a:latin typeface="MS PGothic"/>
                <a:cs typeface="MS PGothic"/>
              </a:rPr>
              <a:t> </a:t>
            </a:r>
            <a:r>
              <a:rPr sz="3000" spc="50" dirty="0">
                <a:latin typeface="MS PGothic"/>
                <a:cs typeface="MS PGothic"/>
              </a:rPr>
              <a:t>great</a:t>
            </a:r>
            <a:r>
              <a:rPr sz="3000" spc="-190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symbol</a:t>
            </a:r>
            <a:r>
              <a:rPr sz="3000" spc="-114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of</a:t>
            </a:r>
            <a:r>
              <a:rPr sz="3000" spc="80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a</a:t>
            </a:r>
            <a:r>
              <a:rPr sz="3000" spc="150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powerful</a:t>
            </a:r>
            <a:r>
              <a:rPr sz="3000" spc="-85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company</a:t>
            </a:r>
            <a:r>
              <a:rPr sz="3000" spc="-145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with</a:t>
            </a:r>
            <a:r>
              <a:rPr sz="3000" spc="-60" dirty="0">
                <a:latin typeface="MS PGothic"/>
                <a:cs typeface="MS PGothic"/>
              </a:rPr>
              <a:t> </a:t>
            </a:r>
            <a:r>
              <a:rPr sz="3000" spc="-50" dirty="0">
                <a:latin typeface="MS PGothic"/>
                <a:cs typeface="MS PGothic"/>
              </a:rPr>
              <a:t>a </a:t>
            </a:r>
            <a:r>
              <a:rPr sz="3000" dirty="0">
                <a:latin typeface="MS PGothic"/>
                <a:cs typeface="MS PGothic"/>
              </a:rPr>
              <a:t>bright</a:t>
            </a:r>
            <a:r>
              <a:rPr sz="3000" spc="-25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future</a:t>
            </a:r>
            <a:r>
              <a:rPr sz="3000" spc="-140" dirty="0">
                <a:latin typeface="MS PGothic"/>
                <a:cs typeface="MS PGothic"/>
              </a:rPr>
              <a:t> </a:t>
            </a:r>
            <a:r>
              <a:rPr sz="3000" spc="50" dirty="0">
                <a:latin typeface="MS PGothic"/>
                <a:cs typeface="MS PGothic"/>
              </a:rPr>
              <a:t>and</a:t>
            </a:r>
            <a:r>
              <a:rPr sz="3000" spc="15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values</a:t>
            </a:r>
            <a:r>
              <a:rPr sz="3000" spc="-114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of</a:t>
            </a:r>
            <a:r>
              <a:rPr sz="3000" spc="130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its</a:t>
            </a:r>
            <a:r>
              <a:rPr sz="3000" spc="110" dirty="0">
                <a:latin typeface="MS PGothic"/>
                <a:cs typeface="MS PGothic"/>
              </a:rPr>
              <a:t> </a:t>
            </a:r>
            <a:r>
              <a:rPr sz="3000" spc="-10" dirty="0">
                <a:latin typeface="MS PGothic"/>
                <a:cs typeface="MS PGothic"/>
              </a:rPr>
              <a:t>heritage.</a:t>
            </a:r>
            <a:endParaRPr sz="3000" dirty="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2600" dirty="0">
              <a:latin typeface="MS PGothic"/>
              <a:cs typeface="MS PGothic"/>
            </a:endParaRPr>
          </a:p>
          <a:p>
            <a:pPr marL="481965" marR="243840" indent="-469900">
              <a:lnSpc>
                <a:spcPct val="100000"/>
              </a:lnSpc>
              <a:buFont typeface="Arial MT"/>
              <a:buChar char="•"/>
              <a:tabLst>
                <a:tab pos="481965" algn="l"/>
              </a:tabLst>
            </a:pPr>
            <a:r>
              <a:rPr sz="3000" dirty="0">
                <a:latin typeface="MS PGothic"/>
                <a:cs typeface="MS PGothic"/>
              </a:rPr>
              <a:t>The</a:t>
            </a:r>
            <a:r>
              <a:rPr sz="3000" spc="-5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Icon</a:t>
            </a:r>
            <a:r>
              <a:rPr sz="3000" spc="65" dirty="0">
                <a:latin typeface="MS PGothic"/>
                <a:cs typeface="MS PGothic"/>
              </a:rPr>
              <a:t> </a:t>
            </a:r>
            <a:r>
              <a:rPr lang="en-US" sz="3000" spc="65" dirty="0">
                <a:latin typeface="MS PGothic"/>
                <a:cs typeface="MS PGothic"/>
              </a:rPr>
              <a:t>and the Name tells about Smart Wearables &amp; Hearables</a:t>
            </a:r>
          </a:p>
          <a:p>
            <a:pPr marL="481965" marR="243840" indent="-469900">
              <a:lnSpc>
                <a:spcPct val="100000"/>
              </a:lnSpc>
              <a:buFont typeface="Arial MT"/>
              <a:buChar char="•"/>
              <a:tabLst>
                <a:tab pos="481965" algn="l"/>
              </a:tabLst>
            </a:pPr>
            <a:endParaRPr lang="en-US" sz="3000" dirty="0">
              <a:latin typeface="MS PGothic"/>
              <a:cs typeface="MS PGothic"/>
            </a:endParaRPr>
          </a:p>
          <a:p>
            <a:pPr marL="481965" marR="243840" indent="-469900">
              <a:lnSpc>
                <a:spcPct val="100000"/>
              </a:lnSpc>
              <a:buFont typeface="Arial MT"/>
              <a:buChar char="•"/>
              <a:tabLst>
                <a:tab pos="481965" algn="l"/>
              </a:tabLst>
            </a:pPr>
            <a:r>
              <a:rPr lang="en-US" sz="3000" dirty="0">
                <a:latin typeface="MS PGothic"/>
                <a:cs typeface="MS PGothic"/>
              </a:rPr>
              <a:t>T</a:t>
            </a:r>
            <a:r>
              <a:rPr sz="3000" dirty="0">
                <a:latin typeface="MS PGothic"/>
                <a:cs typeface="MS PGothic"/>
              </a:rPr>
              <a:t>he</a:t>
            </a:r>
            <a:r>
              <a:rPr sz="3000" spc="35" dirty="0">
                <a:latin typeface="MS PGothic"/>
                <a:cs typeface="MS PGothic"/>
              </a:rPr>
              <a:t> </a:t>
            </a:r>
            <a:r>
              <a:rPr lang="en-US" sz="3000" dirty="0">
                <a:latin typeface="MS PGothic"/>
                <a:cs typeface="MS PGothic"/>
              </a:rPr>
              <a:t>M</a:t>
            </a:r>
            <a:r>
              <a:rPr sz="3000" dirty="0">
                <a:latin typeface="MS PGothic"/>
                <a:cs typeface="MS PGothic"/>
              </a:rPr>
              <a:t>odern</a:t>
            </a:r>
            <a:r>
              <a:rPr sz="3000" spc="-30" dirty="0">
                <a:latin typeface="MS PGothic"/>
                <a:cs typeface="MS PGothic"/>
              </a:rPr>
              <a:t> </a:t>
            </a:r>
            <a:r>
              <a:rPr lang="en-US" sz="3000" dirty="0">
                <a:latin typeface="MS PGothic"/>
                <a:cs typeface="MS PGothic"/>
              </a:rPr>
              <a:t>A</a:t>
            </a:r>
            <a:r>
              <a:rPr sz="3000" dirty="0">
                <a:latin typeface="MS PGothic"/>
                <a:cs typeface="MS PGothic"/>
              </a:rPr>
              <a:t>bstract</a:t>
            </a:r>
            <a:r>
              <a:rPr sz="3000" spc="-15" dirty="0">
                <a:latin typeface="MS PGothic"/>
                <a:cs typeface="MS PGothic"/>
              </a:rPr>
              <a:t> </a:t>
            </a:r>
            <a:r>
              <a:rPr lang="en-US" sz="3000" spc="-10" dirty="0">
                <a:latin typeface="MS PGothic"/>
                <a:cs typeface="MS PGothic"/>
              </a:rPr>
              <a:t>R</a:t>
            </a:r>
            <a:r>
              <a:rPr sz="3000" spc="-10" dirty="0">
                <a:latin typeface="MS PGothic"/>
                <a:cs typeface="MS PGothic"/>
              </a:rPr>
              <a:t>epresentation </a:t>
            </a:r>
            <a:r>
              <a:rPr sz="3000" dirty="0">
                <a:latin typeface="MS PGothic"/>
                <a:cs typeface="MS PGothic"/>
              </a:rPr>
              <a:t>of</a:t>
            </a:r>
            <a:r>
              <a:rPr sz="3000" spc="-90" dirty="0">
                <a:latin typeface="MS PGothic"/>
                <a:cs typeface="MS PGothic"/>
              </a:rPr>
              <a:t> </a:t>
            </a:r>
            <a:r>
              <a:rPr sz="3000" spc="50" dirty="0">
                <a:latin typeface="MS PGothic"/>
                <a:cs typeface="MS PGothic"/>
              </a:rPr>
              <a:t>the</a:t>
            </a:r>
            <a:r>
              <a:rPr sz="3000" spc="-95" dirty="0">
                <a:latin typeface="MS PGothic"/>
                <a:cs typeface="MS PGothic"/>
              </a:rPr>
              <a:t> </a:t>
            </a:r>
            <a:r>
              <a:rPr sz="3000" spc="55" dirty="0">
                <a:latin typeface="MS PGothic"/>
                <a:cs typeface="MS PGothic"/>
              </a:rPr>
              <a:t>letter</a:t>
            </a:r>
            <a:r>
              <a:rPr sz="3000" spc="-265" dirty="0">
                <a:latin typeface="MS PGothic"/>
                <a:cs typeface="MS PGothic"/>
              </a:rPr>
              <a:t> </a:t>
            </a:r>
            <a:r>
              <a:rPr lang="en-US" sz="3000" spc="-25" dirty="0">
                <a:latin typeface="MS PGothic"/>
                <a:cs typeface="MS PGothic"/>
              </a:rPr>
              <a:t>N</a:t>
            </a:r>
            <a:r>
              <a:rPr sz="3000" spc="-25" dirty="0">
                <a:latin typeface="MS PGothic"/>
                <a:cs typeface="MS PGothic"/>
              </a:rPr>
              <a:t>.</a:t>
            </a:r>
            <a:endParaRPr sz="3000" dirty="0">
              <a:latin typeface="MS PGothic"/>
              <a:cs typeface="MS PGothic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1E100C-21FE-8FEF-28AA-1C9814C405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479" b="16611"/>
          <a:stretch/>
        </p:blipFill>
        <p:spPr>
          <a:xfrm>
            <a:off x="5652120" y="908720"/>
            <a:ext cx="3127519" cy="79208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85" y="66822"/>
            <a:ext cx="8415629" cy="584133"/>
          </a:xfrm>
          <a:prstGeom prst="rect">
            <a:avLst/>
          </a:prstGeom>
        </p:spPr>
        <p:txBody>
          <a:bodyPr vert="horz" wrap="square" lIns="0" tIns="75564" rIns="0" bIns="0" rtlCol="0">
            <a:spAutoFit/>
          </a:bodyPr>
          <a:lstStyle/>
          <a:p>
            <a:pPr marL="1172210" algn="ctr">
              <a:spcBef>
                <a:spcPts val="110"/>
              </a:spcBef>
            </a:pPr>
            <a:r>
              <a:rPr lang="en-IN" spc="300" dirty="0">
                <a:latin typeface="Calibri"/>
                <a:cs typeface="Calibri"/>
              </a:rPr>
              <a:t>BRAND STUDY OF NOISE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885" y="763089"/>
            <a:ext cx="9063115" cy="57736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About</a:t>
            </a:r>
            <a:r>
              <a:rPr sz="3000" spc="-6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0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the</a:t>
            </a:r>
            <a:r>
              <a:rPr sz="3000" spc="-5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0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Logo</a:t>
            </a:r>
            <a:r>
              <a:rPr sz="3000" spc="25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0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Of</a:t>
            </a:r>
            <a:r>
              <a:rPr sz="3000" spc="15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lang="en-US" sz="3000" u="sng" spc="5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NOISE</a:t>
            </a:r>
            <a:r>
              <a:rPr sz="3000" spc="-25" dirty="0">
                <a:solidFill>
                  <a:srgbClr val="7D5F00"/>
                </a:solidFill>
                <a:latin typeface="MS PGothic"/>
                <a:cs typeface="MS PGothic"/>
              </a:rPr>
              <a:t>:-</a:t>
            </a:r>
            <a:endParaRPr sz="3000" dirty="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 dirty="0">
              <a:latin typeface="MS PGothic"/>
              <a:cs typeface="MS PGothic"/>
            </a:endParaRPr>
          </a:p>
          <a:p>
            <a:pPr marL="468630" marR="209550" indent="-456565" algn="just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69900" algn="l"/>
              </a:tabLst>
            </a:pPr>
            <a:r>
              <a:rPr sz="2900" dirty="0">
                <a:latin typeface="MS PGothic"/>
                <a:cs typeface="MS PGothic"/>
              </a:rPr>
              <a:t>The</a:t>
            </a:r>
            <a:r>
              <a:rPr sz="2900" spc="85" dirty="0">
                <a:latin typeface="MS PGothic"/>
                <a:cs typeface="MS PGothic"/>
              </a:rPr>
              <a:t> </a:t>
            </a:r>
            <a:r>
              <a:rPr sz="2900" dirty="0">
                <a:latin typeface="MS PGothic"/>
                <a:cs typeface="MS PGothic"/>
              </a:rPr>
              <a:t>Icon</a:t>
            </a:r>
            <a:r>
              <a:rPr sz="2900" spc="100" dirty="0">
                <a:latin typeface="MS PGothic"/>
                <a:cs typeface="MS PGothic"/>
              </a:rPr>
              <a:t> </a:t>
            </a:r>
            <a:r>
              <a:rPr sz="2900" dirty="0">
                <a:latin typeface="MS PGothic"/>
                <a:cs typeface="MS PGothic"/>
              </a:rPr>
              <a:t>Communicates</a:t>
            </a:r>
            <a:r>
              <a:rPr sz="2900" spc="90" dirty="0">
                <a:latin typeface="MS PGothic"/>
                <a:cs typeface="MS PGothic"/>
              </a:rPr>
              <a:t> </a:t>
            </a:r>
            <a:r>
              <a:rPr sz="2900" dirty="0">
                <a:latin typeface="MS PGothic"/>
                <a:cs typeface="MS PGothic"/>
              </a:rPr>
              <a:t>a</a:t>
            </a:r>
            <a:r>
              <a:rPr sz="2900" spc="130" dirty="0">
                <a:latin typeface="MS PGothic"/>
                <a:cs typeface="MS PGothic"/>
              </a:rPr>
              <a:t> </a:t>
            </a:r>
            <a:r>
              <a:rPr sz="2900" dirty="0">
                <a:latin typeface="MS PGothic"/>
                <a:cs typeface="MS PGothic"/>
              </a:rPr>
              <a:t>sense</a:t>
            </a:r>
            <a:r>
              <a:rPr sz="2900" spc="65" dirty="0">
                <a:latin typeface="MS PGothic"/>
                <a:cs typeface="MS PGothic"/>
              </a:rPr>
              <a:t> </a:t>
            </a:r>
            <a:r>
              <a:rPr sz="2900" dirty="0">
                <a:latin typeface="MS PGothic"/>
                <a:cs typeface="MS PGothic"/>
              </a:rPr>
              <a:t>of</a:t>
            </a:r>
            <a:r>
              <a:rPr sz="2900" spc="65" dirty="0">
                <a:latin typeface="MS PGothic"/>
                <a:cs typeface="MS PGothic"/>
              </a:rPr>
              <a:t> </a:t>
            </a:r>
            <a:r>
              <a:rPr sz="2900" dirty="0">
                <a:latin typeface="MS PGothic"/>
                <a:cs typeface="MS PGothic"/>
              </a:rPr>
              <a:t>Engineering </a:t>
            </a:r>
            <a:r>
              <a:rPr sz="2900" spc="-25" dirty="0">
                <a:latin typeface="MS PGothic"/>
                <a:cs typeface="MS PGothic"/>
              </a:rPr>
              <a:t>and 	</a:t>
            </a:r>
            <a:r>
              <a:rPr sz="2900" dirty="0">
                <a:latin typeface="MS PGothic"/>
                <a:cs typeface="MS PGothic"/>
              </a:rPr>
              <a:t>Intelligence.</a:t>
            </a:r>
            <a:r>
              <a:rPr sz="2900" spc="-45" dirty="0">
                <a:latin typeface="MS PGothic"/>
                <a:cs typeface="MS PGothic"/>
              </a:rPr>
              <a:t> </a:t>
            </a:r>
            <a:r>
              <a:rPr sz="2900" spc="70" dirty="0">
                <a:latin typeface="MS PGothic"/>
                <a:cs typeface="MS PGothic"/>
              </a:rPr>
              <a:t>The</a:t>
            </a:r>
            <a:r>
              <a:rPr sz="2900" spc="-35" dirty="0">
                <a:latin typeface="MS PGothic"/>
                <a:cs typeface="MS PGothic"/>
              </a:rPr>
              <a:t> </a:t>
            </a:r>
            <a:r>
              <a:rPr lang="en-US" sz="2900" spc="55" dirty="0">
                <a:solidFill>
                  <a:schemeClr val="tx1"/>
                </a:solidFill>
                <a:latin typeface="MS PGothic"/>
                <a:cs typeface="MS PGothic"/>
              </a:rPr>
              <a:t>Black</a:t>
            </a:r>
            <a:r>
              <a:rPr sz="2900" spc="-25" dirty="0">
                <a:solidFill>
                  <a:srgbClr val="FF0000"/>
                </a:solidFill>
                <a:latin typeface="MS PGothic"/>
                <a:cs typeface="MS PGothic"/>
              </a:rPr>
              <a:t> </a:t>
            </a:r>
            <a:r>
              <a:rPr sz="2900" spc="50" dirty="0">
                <a:latin typeface="MS PGothic"/>
                <a:cs typeface="MS PGothic"/>
              </a:rPr>
              <a:t>Colour</a:t>
            </a:r>
            <a:r>
              <a:rPr sz="2900" spc="-20" dirty="0">
                <a:latin typeface="MS PGothic"/>
                <a:cs typeface="MS PGothic"/>
              </a:rPr>
              <a:t> </a:t>
            </a:r>
            <a:r>
              <a:rPr sz="2900" dirty="0">
                <a:latin typeface="MS PGothic"/>
                <a:cs typeface="MS PGothic"/>
              </a:rPr>
              <a:t>in</a:t>
            </a:r>
            <a:r>
              <a:rPr sz="2900" spc="70" dirty="0">
                <a:latin typeface="MS PGothic"/>
                <a:cs typeface="MS PGothic"/>
              </a:rPr>
              <a:t> the</a:t>
            </a:r>
            <a:r>
              <a:rPr sz="2900" spc="-5" dirty="0">
                <a:latin typeface="MS PGothic"/>
                <a:cs typeface="MS PGothic"/>
              </a:rPr>
              <a:t> </a:t>
            </a:r>
            <a:r>
              <a:rPr sz="2900" spc="55" dirty="0">
                <a:latin typeface="MS PGothic"/>
                <a:cs typeface="MS PGothic"/>
              </a:rPr>
              <a:t>Logo</a:t>
            </a:r>
            <a:r>
              <a:rPr sz="2900" spc="-35" dirty="0">
                <a:latin typeface="MS PGothic"/>
                <a:cs typeface="MS PGothic"/>
              </a:rPr>
              <a:t> </a:t>
            </a:r>
            <a:r>
              <a:rPr sz="2900" dirty="0">
                <a:latin typeface="MS PGothic"/>
                <a:cs typeface="MS PGothic"/>
              </a:rPr>
              <a:t>Shows</a:t>
            </a:r>
            <a:r>
              <a:rPr sz="2900" spc="-40" dirty="0">
                <a:latin typeface="MS PGothic"/>
                <a:cs typeface="MS PGothic"/>
              </a:rPr>
              <a:t> </a:t>
            </a:r>
            <a:r>
              <a:rPr sz="2900" spc="35" dirty="0">
                <a:latin typeface="MS PGothic"/>
                <a:cs typeface="MS PGothic"/>
              </a:rPr>
              <a:t>the </a:t>
            </a:r>
            <a:r>
              <a:rPr sz="2900" dirty="0">
                <a:latin typeface="MS PGothic"/>
                <a:cs typeface="MS PGothic"/>
              </a:rPr>
              <a:t>Continuity,</a:t>
            </a:r>
            <a:r>
              <a:rPr sz="2900" spc="-130" dirty="0">
                <a:latin typeface="MS PGothic"/>
                <a:cs typeface="MS PGothic"/>
              </a:rPr>
              <a:t> </a:t>
            </a:r>
            <a:r>
              <a:rPr sz="2900" dirty="0">
                <a:latin typeface="MS PGothic"/>
                <a:cs typeface="MS PGothic"/>
              </a:rPr>
              <a:t>Change</a:t>
            </a:r>
            <a:r>
              <a:rPr sz="2900" spc="-114" dirty="0">
                <a:latin typeface="MS PGothic"/>
                <a:cs typeface="MS PGothic"/>
              </a:rPr>
              <a:t> </a:t>
            </a:r>
            <a:r>
              <a:rPr sz="2900" spc="85" dirty="0">
                <a:latin typeface="MS PGothic"/>
                <a:cs typeface="MS PGothic"/>
              </a:rPr>
              <a:t>and</a:t>
            </a:r>
            <a:r>
              <a:rPr sz="2900" spc="-5" dirty="0">
                <a:latin typeface="MS PGothic"/>
                <a:cs typeface="MS PGothic"/>
              </a:rPr>
              <a:t> </a:t>
            </a:r>
            <a:r>
              <a:rPr sz="2900" spc="50" dirty="0">
                <a:latin typeface="MS PGothic"/>
                <a:cs typeface="MS PGothic"/>
              </a:rPr>
              <a:t>also</a:t>
            </a:r>
            <a:r>
              <a:rPr sz="2900" spc="-20" dirty="0">
                <a:latin typeface="MS PGothic"/>
                <a:cs typeface="MS PGothic"/>
              </a:rPr>
              <a:t> </a:t>
            </a:r>
            <a:r>
              <a:rPr sz="2900" spc="-10" dirty="0">
                <a:latin typeface="MS PGothic"/>
                <a:cs typeface="MS PGothic"/>
              </a:rPr>
              <a:t>Confidence.</a:t>
            </a:r>
            <a:endParaRPr sz="2900" dirty="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400" dirty="0">
              <a:latin typeface="MS PGothic"/>
              <a:cs typeface="MS PGothic"/>
            </a:endParaRPr>
          </a:p>
          <a:p>
            <a:pPr marL="469900" marR="636905" indent="-457834">
              <a:lnSpc>
                <a:spcPct val="102800"/>
              </a:lnSpc>
              <a:buFont typeface="Arial MT"/>
              <a:buChar char="•"/>
              <a:tabLst>
                <a:tab pos="469900" algn="l"/>
              </a:tabLst>
            </a:pPr>
            <a:r>
              <a:rPr sz="2900" spc="45" dirty="0">
                <a:latin typeface="MS PGothic"/>
                <a:cs typeface="MS PGothic"/>
              </a:rPr>
              <a:t>The</a:t>
            </a:r>
            <a:r>
              <a:rPr sz="2900" spc="-5" dirty="0">
                <a:latin typeface="MS PGothic"/>
                <a:cs typeface="MS PGothic"/>
              </a:rPr>
              <a:t> </a:t>
            </a:r>
            <a:r>
              <a:rPr lang="en-US" sz="2900" spc="50" dirty="0">
                <a:solidFill>
                  <a:schemeClr val="tx1"/>
                </a:solidFill>
                <a:latin typeface="MS PGothic"/>
                <a:cs typeface="MS PGothic"/>
              </a:rPr>
              <a:t>White</a:t>
            </a:r>
            <a:r>
              <a:rPr sz="2900" spc="-45" dirty="0">
                <a:solidFill>
                  <a:srgbClr val="FF0000"/>
                </a:solidFill>
                <a:latin typeface="MS PGothic"/>
                <a:cs typeface="MS PGothic"/>
              </a:rPr>
              <a:t> </a:t>
            </a:r>
            <a:r>
              <a:rPr sz="2900" dirty="0">
                <a:latin typeface="MS PGothic"/>
                <a:cs typeface="MS PGothic"/>
              </a:rPr>
              <a:t>Colour</a:t>
            </a:r>
            <a:r>
              <a:rPr sz="2900" spc="-95" dirty="0">
                <a:latin typeface="MS PGothic"/>
                <a:cs typeface="MS PGothic"/>
              </a:rPr>
              <a:t> </a:t>
            </a:r>
            <a:r>
              <a:rPr sz="2900" dirty="0">
                <a:latin typeface="MS PGothic"/>
                <a:cs typeface="MS PGothic"/>
              </a:rPr>
              <a:t>in</a:t>
            </a:r>
            <a:r>
              <a:rPr sz="2900" spc="125" dirty="0">
                <a:latin typeface="MS PGothic"/>
                <a:cs typeface="MS PGothic"/>
              </a:rPr>
              <a:t> </a:t>
            </a:r>
            <a:r>
              <a:rPr sz="2900" spc="50" dirty="0">
                <a:latin typeface="MS PGothic"/>
                <a:cs typeface="MS PGothic"/>
              </a:rPr>
              <a:t>the</a:t>
            </a:r>
            <a:r>
              <a:rPr sz="2900" dirty="0">
                <a:latin typeface="MS PGothic"/>
                <a:cs typeface="MS PGothic"/>
              </a:rPr>
              <a:t> Logo’s</a:t>
            </a:r>
            <a:r>
              <a:rPr sz="2900" spc="-85" dirty="0">
                <a:latin typeface="MS PGothic"/>
                <a:cs typeface="MS PGothic"/>
              </a:rPr>
              <a:t> </a:t>
            </a:r>
            <a:r>
              <a:rPr sz="2900" dirty="0">
                <a:latin typeface="MS PGothic"/>
                <a:cs typeface="MS PGothic"/>
              </a:rPr>
              <a:t>Symbol</a:t>
            </a:r>
            <a:r>
              <a:rPr sz="2900" spc="25" dirty="0">
                <a:latin typeface="MS PGothic"/>
                <a:cs typeface="MS PGothic"/>
              </a:rPr>
              <a:t> </a:t>
            </a:r>
            <a:r>
              <a:rPr sz="2900" dirty="0">
                <a:latin typeface="MS PGothic"/>
                <a:cs typeface="MS PGothic"/>
              </a:rPr>
              <a:t>Shows</a:t>
            </a:r>
            <a:r>
              <a:rPr sz="2900" spc="-85" dirty="0">
                <a:latin typeface="MS PGothic"/>
                <a:cs typeface="MS PGothic"/>
              </a:rPr>
              <a:t> </a:t>
            </a:r>
            <a:r>
              <a:rPr sz="2900" spc="25" dirty="0">
                <a:latin typeface="MS PGothic"/>
                <a:cs typeface="MS PGothic"/>
              </a:rPr>
              <a:t>the</a:t>
            </a:r>
            <a:endParaRPr lang="en-US" sz="2900" spc="25" dirty="0">
              <a:latin typeface="MS PGothic"/>
              <a:cs typeface="MS PGothic"/>
            </a:endParaRPr>
          </a:p>
          <a:p>
            <a:pPr marL="12066" marR="636905">
              <a:lnSpc>
                <a:spcPct val="102800"/>
              </a:lnSpc>
              <a:tabLst>
                <a:tab pos="469900" algn="l"/>
              </a:tabLst>
            </a:pPr>
            <a:r>
              <a:rPr lang="en-IN" sz="2900" spc="25" dirty="0">
                <a:latin typeface="MS PGothic"/>
                <a:cs typeface="MS PGothic"/>
              </a:rPr>
              <a:t>    Smart Wearables &amp; Hearables</a:t>
            </a:r>
            <a:endParaRPr lang="en-US" sz="2900" spc="25" dirty="0">
              <a:latin typeface="MS PGothic"/>
              <a:cs typeface="MS PGothic"/>
            </a:endParaRPr>
          </a:p>
          <a:p>
            <a:pPr marL="12066" marR="636905">
              <a:lnSpc>
                <a:spcPct val="102800"/>
              </a:lnSpc>
              <a:tabLst>
                <a:tab pos="469900" algn="l"/>
              </a:tabLst>
            </a:pPr>
            <a:endParaRPr lang="en-IN" sz="2900" spc="25" dirty="0">
              <a:latin typeface="MS PGothic"/>
              <a:cs typeface="MS PGothic"/>
            </a:endParaRPr>
          </a:p>
          <a:p>
            <a:pPr marL="469266" marR="636905" indent="-457200">
              <a:lnSpc>
                <a:spcPct val="102800"/>
              </a:lnSpc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900" spc="45" dirty="0">
                <a:latin typeface="MS PGothic"/>
                <a:cs typeface="MS PGothic"/>
              </a:rPr>
              <a:t>The</a:t>
            </a:r>
            <a:r>
              <a:rPr sz="2900" spc="265" dirty="0">
                <a:latin typeface="MS PGothic"/>
                <a:cs typeface="MS PGothic"/>
              </a:rPr>
              <a:t> </a:t>
            </a:r>
            <a:r>
              <a:rPr sz="2900" dirty="0">
                <a:solidFill>
                  <a:schemeClr val="tx1"/>
                </a:solidFill>
                <a:latin typeface="MS PGothic"/>
                <a:cs typeface="MS PGothic"/>
              </a:rPr>
              <a:t>Black</a:t>
            </a:r>
            <a:r>
              <a:rPr sz="2900" spc="200" dirty="0">
                <a:solidFill>
                  <a:srgbClr val="2D5395"/>
                </a:solidFill>
                <a:latin typeface="MS PGothic"/>
                <a:cs typeface="MS PGothic"/>
              </a:rPr>
              <a:t> </a:t>
            </a:r>
            <a:r>
              <a:rPr sz="2900" dirty="0" err="1">
                <a:solidFill>
                  <a:srgbClr val="0D0D0D"/>
                </a:solidFill>
                <a:latin typeface="MS PGothic"/>
                <a:cs typeface="MS PGothic"/>
              </a:rPr>
              <a:t>C</a:t>
            </a:r>
            <a:r>
              <a:rPr lang="en-US" sz="2900" dirty="0" err="1">
                <a:solidFill>
                  <a:srgbClr val="0D0D0D"/>
                </a:solidFill>
                <a:latin typeface="MS PGothic"/>
                <a:cs typeface="MS PGothic"/>
              </a:rPr>
              <a:t>o</a:t>
            </a:r>
            <a:r>
              <a:rPr sz="2900" dirty="0" err="1">
                <a:solidFill>
                  <a:srgbClr val="0D0D0D"/>
                </a:solidFill>
                <a:latin typeface="MS PGothic"/>
                <a:cs typeface="MS PGothic"/>
              </a:rPr>
              <a:t>lour</a:t>
            </a:r>
            <a:r>
              <a:rPr sz="2900" spc="190" dirty="0">
                <a:solidFill>
                  <a:srgbClr val="0D0D0D"/>
                </a:solidFill>
                <a:latin typeface="MS PGothic"/>
                <a:cs typeface="MS PGothic"/>
              </a:rPr>
              <a:t> </a:t>
            </a:r>
            <a:r>
              <a:rPr lang="en-US" sz="2900" dirty="0">
                <a:latin typeface="MS PGothic"/>
                <a:cs typeface="MS PGothic"/>
              </a:rPr>
              <a:t>Indicates of Products which can Produce Good Quality Sounds</a:t>
            </a:r>
            <a:endParaRPr sz="2750" dirty="0">
              <a:latin typeface="MS PGothic"/>
              <a:cs typeface="MS PGothic"/>
            </a:endParaRPr>
          </a:p>
          <a:p>
            <a:pPr marL="12701">
              <a:lnSpc>
                <a:spcPct val="100000"/>
              </a:lnSpc>
              <a:tabLst>
                <a:tab pos="527685" algn="l"/>
              </a:tabLst>
            </a:pPr>
            <a:r>
              <a:rPr lang="en-US" sz="2900" spc="60" dirty="0">
                <a:latin typeface="MS PGothic"/>
                <a:cs typeface="MS PGothic"/>
              </a:rPr>
              <a:t>   </a:t>
            </a:r>
          </a:p>
          <a:p>
            <a:pPr marL="469901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527685" algn="l"/>
              </a:tabLst>
            </a:pPr>
            <a:r>
              <a:rPr sz="2900" spc="60" dirty="0">
                <a:latin typeface="MS PGothic"/>
                <a:cs typeface="MS PGothic"/>
              </a:rPr>
              <a:t>The</a:t>
            </a:r>
            <a:r>
              <a:rPr sz="2900" spc="-95" dirty="0">
                <a:latin typeface="MS PGothic"/>
                <a:cs typeface="MS PGothic"/>
              </a:rPr>
              <a:t> </a:t>
            </a:r>
            <a:r>
              <a:rPr sz="2900" spc="55" dirty="0">
                <a:latin typeface="MS PGothic"/>
                <a:cs typeface="MS PGothic"/>
              </a:rPr>
              <a:t>Logo</a:t>
            </a:r>
            <a:r>
              <a:rPr sz="2900" spc="-105" dirty="0">
                <a:latin typeface="MS PGothic"/>
                <a:cs typeface="MS PGothic"/>
              </a:rPr>
              <a:t> </a:t>
            </a:r>
            <a:r>
              <a:rPr sz="2900" dirty="0">
                <a:latin typeface="MS PGothic"/>
                <a:cs typeface="MS PGothic"/>
              </a:rPr>
              <a:t>is</a:t>
            </a:r>
            <a:r>
              <a:rPr sz="2900" spc="40" dirty="0">
                <a:latin typeface="MS PGothic"/>
                <a:cs typeface="MS PGothic"/>
              </a:rPr>
              <a:t> </a:t>
            </a:r>
            <a:r>
              <a:rPr sz="2900" dirty="0">
                <a:latin typeface="MS PGothic"/>
                <a:cs typeface="MS PGothic"/>
              </a:rPr>
              <a:t>Geometrical</a:t>
            </a:r>
            <a:r>
              <a:rPr sz="2900" spc="-140" dirty="0">
                <a:latin typeface="MS PGothic"/>
                <a:cs typeface="MS PGothic"/>
              </a:rPr>
              <a:t> </a:t>
            </a:r>
            <a:r>
              <a:rPr sz="2900" spc="85" dirty="0">
                <a:latin typeface="MS PGothic"/>
                <a:cs typeface="MS PGothic"/>
              </a:rPr>
              <a:t>and</a:t>
            </a:r>
            <a:r>
              <a:rPr sz="2900" spc="-200" dirty="0">
                <a:latin typeface="MS PGothic"/>
                <a:cs typeface="MS PGothic"/>
              </a:rPr>
              <a:t> </a:t>
            </a:r>
            <a:r>
              <a:rPr lang="en-US" sz="2900" spc="-10" dirty="0">
                <a:latin typeface="MS PGothic"/>
                <a:cs typeface="MS PGothic"/>
              </a:rPr>
              <a:t>Attractive</a:t>
            </a:r>
            <a:r>
              <a:rPr sz="2900" spc="-10" dirty="0">
                <a:latin typeface="MS PGothic"/>
                <a:cs typeface="MS PGothic"/>
              </a:rPr>
              <a:t>.</a:t>
            </a:r>
            <a:endParaRPr sz="2900" dirty="0">
              <a:latin typeface="MS PGothic"/>
              <a:cs typeface="MS PGothic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DFFC8D-B805-71E9-F291-C193B520A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980"/>
          <a:stretch/>
        </p:blipFill>
        <p:spPr>
          <a:xfrm>
            <a:off x="5796136" y="987357"/>
            <a:ext cx="3127519" cy="71345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626" y="31898"/>
            <a:ext cx="8415629" cy="584133"/>
          </a:xfrm>
          <a:prstGeom prst="rect">
            <a:avLst/>
          </a:prstGeom>
        </p:spPr>
        <p:txBody>
          <a:bodyPr vert="horz" wrap="square" lIns="0" tIns="75564" rIns="0" bIns="0" rtlCol="0">
            <a:spAutoFit/>
          </a:bodyPr>
          <a:lstStyle/>
          <a:p>
            <a:pPr marL="1172210" algn="ctr">
              <a:lnSpc>
                <a:spcPct val="100000"/>
              </a:lnSpc>
              <a:spcBef>
                <a:spcPts val="110"/>
              </a:spcBef>
            </a:pPr>
            <a:r>
              <a:rPr lang="en-IN" spc="300" dirty="0">
                <a:latin typeface="Calibri"/>
                <a:cs typeface="Calibri"/>
              </a:rPr>
              <a:t>BRAND STUDY OF NOISE</a:t>
            </a:r>
            <a:endParaRPr spc="3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626" y="857453"/>
            <a:ext cx="9053373" cy="61355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About</a:t>
            </a:r>
            <a:r>
              <a:rPr sz="3000" spc="1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0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the</a:t>
            </a:r>
            <a:r>
              <a:rPr sz="3000" spc="-7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000" dirty="0">
                <a:solidFill>
                  <a:srgbClr val="7D5F00"/>
                </a:solidFill>
                <a:latin typeface="MS PGothic"/>
                <a:cs typeface="MS PGothic"/>
              </a:rPr>
              <a:t>M</a:t>
            </a:r>
            <a:r>
              <a:rPr sz="30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ission</a:t>
            </a:r>
            <a:r>
              <a:rPr sz="3000" spc="-25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0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Of</a:t>
            </a:r>
            <a:r>
              <a:rPr sz="3000" spc="35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lang="en-US" sz="3000" u="sng" spc="4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NOISE</a:t>
            </a:r>
            <a:r>
              <a:rPr lang="en-US" sz="3000" spc="4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 </a:t>
            </a:r>
            <a:r>
              <a:rPr sz="3000" spc="-50" dirty="0">
                <a:solidFill>
                  <a:srgbClr val="7D5F00"/>
                </a:solidFill>
                <a:latin typeface="MS PGothic"/>
                <a:cs typeface="MS PGothic"/>
              </a:rPr>
              <a:t>:</a:t>
            </a:r>
            <a:endParaRPr sz="3000" dirty="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250" dirty="0">
              <a:latin typeface="MS PGothic"/>
              <a:cs typeface="MS PGothic"/>
            </a:endParaRPr>
          </a:p>
          <a:p>
            <a:pPr marL="356870" marR="484505" indent="-344805">
              <a:lnSpc>
                <a:spcPct val="102099"/>
              </a:lnSpc>
              <a:buFont typeface="Arial MT"/>
              <a:buChar char="•"/>
              <a:tabLst>
                <a:tab pos="356870" algn="l"/>
              </a:tabLst>
            </a:pPr>
            <a:r>
              <a:rPr lang="en-US"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The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Compan</a:t>
            </a:r>
            <a:r>
              <a:rPr lang="en-US"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y</a:t>
            </a:r>
            <a:r>
              <a:rPr sz="2450" spc="-6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aspires</a:t>
            </a:r>
            <a:r>
              <a:rPr sz="2450" spc="-5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to</a:t>
            </a:r>
            <a:r>
              <a:rPr sz="2450" spc="15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deliver</a:t>
            </a:r>
            <a:r>
              <a:rPr sz="2450" spc="-13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spc="6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the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best</a:t>
            </a:r>
            <a:r>
              <a:rPr sz="2450" spc="6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and</a:t>
            </a:r>
            <a:r>
              <a:rPr sz="2450" spc="4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spc="3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the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most</a:t>
            </a:r>
            <a:r>
              <a:rPr sz="2450" spc="42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spc="4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cost-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effective</a:t>
            </a:r>
            <a:r>
              <a:rPr sz="2450" spc="24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products</a:t>
            </a:r>
            <a:r>
              <a:rPr sz="2450" spc="33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&amp;</a:t>
            </a:r>
            <a:r>
              <a:rPr sz="2450" spc="254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solutions</a:t>
            </a:r>
            <a:r>
              <a:rPr sz="2450" spc="30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empowered</a:t>
            </a:r>
            <a:r>
              <a:rPr sz="2450" spc="56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spc="-2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by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superior</a:t>
            </a:r>
            <a:r>
              <a:rPr sz="2450" spc="13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spc="-1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technologies.</a:t>
            </a:r>
            <a:endParaRPr sz="2450" dirty="0">
              <a:latin typeface="MS UI Gothic" panose="020B0600070205080204" pitchFamily="34" charset="-128"/>
              <a:ea typeface="MS UI Gothic" panose="020B0600070205080204" pitchFamily="34" charset="-128"/>
              <a:cs typeface="MS PGothic"/>
            </a:endParaRPr>
          </a:p>
          <a:p>
            <a:pPr marL="12065" marR="807720">
              <a:lnSpc>
                <a:spcPct val="102099"/>
              </a:lnSpc>
              <a:tabLst>
                <a:tab pos="356870" algn="l"/>
                <a:tab pos="451484" algn="l"/>
              </a:tabLst>
            </a:pPr>
            <a:endParaRPr sz="2200" dirty="0">
              <a:latin typeface="MS UI Gothic" panose="020B0600070205080204" pitchFamily="34" charset="-128"/>
              <a:ea typeface="MS UI Gothic" panose="020B0600070205080204" pitchFamily="34" charset="-128"/>
              <a:cs typeface="MS PGothic"/>
            </a:endParaRPr>
          </a:p>
          <a:p>
            <a:pPr marL="356870" marR="5080" indent="-344805">
              <a:lnSpc>
                <a:spcPct val="102099"/>
              </a:lnSpc>
              <a:buFont typeface="Arial MT"/>
              <a:buChar char="•"/>
              <a:tabLst>
                <a:tab pos="356870" algn="l"/>
              </a:tabLst>
            </a:pPr>
            <a:r>
              <a:rPr lang="en-US"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The Company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,</a:t>
            </a:r>
            <a:r>
              <a:rPr sz="2450" spc="3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lang="en-US"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is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committed</a:t>
            </a:r>
            <a:r>
              <a:rPr sz="2450" spc="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to</a:t>
            </a:r>
            <a:r>
              <a:rPr sz="2450" spc="15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give</a:t>
            </a:r>
            <a:r>
              <a:rPr sz="2450" spc="10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lang="en-US"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their</a:t>
            </a:r>
            <a:r>
              <a:rPr sz="2450" spc="8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best</a:t>
            </a:r>
            <a:r>
              <a:rPr sz="2450" spc="7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spc="4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and</a:t>
            </a:r>
            <a:r>
              <a:rPr sz="2450" spc="10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spc="-1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Achieve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the</a:t>
            </a:r>
            <a:r>
              <a:rPr sz="2450" spc="409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Highest</a:t>
            </a:r>
            <a:r>
              <a:rPr sz="2450" spc="29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Standards</a:t>
            </a:r>
            <a:r>
              <a:rPr sz="2450" spc="34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in</a:t>
            </a:r>
            <a:r>
              <a:rPr sz="2450" spc="26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Performance,</a:t>
            </a:r>
            <a:r>
              <a:rPr sz="2450" spc="27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Quality,</a:t>
            </a:r>
            <a:r>
              <a:rPr sz="2450" spc="23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Systems,</a:t>
            </a:r>
            <a:r>
              <a:rPr sz="2450" spc="32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spc="-2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Care </a:t>
            </a:r>
            <a:r>
              <a:rPr sz="2450" spc="4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and</a:t>
            </a:r>
            <a:r>
              <a:rPr sz="2450" spc="18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Relationships.</a:t>
            </a:r>
            <a:r>
              <a:rPr sz="2450" spc="23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spc="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And</a:t>
            </a:r>
            <a:r>
              <a:rPr sz="2450" spc="19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spc="6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then</a:t>
            </a:r>
            <a:r>
              <a:rPr sz="2450" spc="22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we</a:t>
            </a:r>
            <a:r>
              <a:rPr sz="2450" spc="11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spc="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want</a:t>
            </a:r>
            <a:r>
              <a:rPr sz="2450" spc="16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to</a:t>
            </a:r>
            <a:r>
              <a:rPr sz="2450" spc="20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spc="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beat</a:t>
            </a:r>
            <a:r>
              <a:rPr sz="2450" spc="15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spc="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these</a:t>
            </a:r>
            <a:r>
              <a:rPr sz="2450" spc="18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spc="-2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High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Standards</a:t>
            </a:r>
            <a:r>
              <a:rPr sz="2450" spc="229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and</a:t>
            </a:r>
            <a:r>
              <a:rPr sz="2450" spc="28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go</a:t>
            </a:r>
            <a:r>
              <a:rPr sz="2450" spc="23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further</a:t>
            </a:r>
            <a:r>
              <a:rPr sz="2450" spc="37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because</a:t>
            </a:r>
            <a:r>
              <a:rPr sz="2450" spc="23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anything</a:t>
            </a:r>
            <a:r>
              <a:rPr sz="2450" spc="28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that</a:t>
            </a:r>
            <a:r>
              <a:rPr sz="2450" spc="27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can</a:t>
            </a:r>
            <a:r>
              <a:rPr sz="2450" spc="30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be</a:t>
            </a:r>
            <a:r>
              <a:rPr sz="2450" spc="17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spc="-2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done </a:t>
            </a:r>
            <a:r>
              <a:rPr sz="2450" spc="7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can</a:t>
            </a:r>
            <a:r>
              <a:rPr sz="2450" spc="-10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be</a:t>
            </a:r>
            <a:r>
              <a:rPr sz="2450" spc="7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spc="6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done</a:t>
            </a:r>
            <a:r>
              <a:rPr sz="2450" spc="-18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spc="4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better.”</a:t>
            </a:r>
            <a:endParaRPr lang="en-US" sz="2450" spc="40" dirty="0">
              <a:latin typeface="MS UI Gothic" panose="020B0600070205080204" pitchFamily="34" charset="-128"/>
              <a:ea typeface="MS UI Gothic" panose="020B0600070205080204" pitchFamily="34" charset="-128"/>
              <a:cs typeface="MS PGothic"/>
            </a:endParaRPr>
          </a:p>
          <a:p>
            <a:pPr marL="356870" marR="5080" indent="-344805">
              <a:lnSpc>
                <a:spcPct val="102099"/>
              </a:lnSpc>
              <a:buFont typeface="Arial MT"/>
              <a:buChar char="•"/>
              <a:tabLst>
                <a:tab pos="356870" algn="l"/>
              </a:tabLst>
            </a:pPr>
            <a:endParaRPr lang="en-IN" sz="2450" spc="40" dirty="0">
              <a:latin typeface="MS UI Gothic" panose="020B0600070205080204" pitchFamily="34" charset="-128"/>
              <a:ea typeface="MS UI Gothic" panose="020B0600070205080204" pitchFamily="34" charset="-128"/>
              <a:cs typeface="MS PGothic"/>
            </a:endParaRPr>
          </a:p>
          <a:p>
            <a:pPr marL="356870" marR="5080" indent="-344805">
              <a:lnSpc>
                <a:spcPct val="102099"/>
              </a:lnSpc>
              <a:buFont typeface="Arial MT"/>
              <a:buChar char="•"/>
              <a:tabLst>
                <a:tab pos="356870" algn="l"/>
              </a:tabLst>
            </a:pPr>
            <a:r>
              <a:rPr lang="en-US"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The Company is committed in ensuring value for money by developing high-quality, environment-friendly and efficient solutions that fulfil the diverse needs of customers.</a:t>
            </a:r>
          </a:p>
          <a:p>
            <a:pPr marL="356870" marR="5080" indent="-344805">
              <a:lnSpc>
                <a:spcPct val="102099"/>
              </a:lnSpc>
              <a:buFont typeface="Arial MT"/>
              <a:buChar char="•"/>
              <a:tabLst>
                <a:tab pos="356870" algn="l"/>
              </a:tabLst>
            </a:pPr>
            <a:endParaRPr sz="2450" dirty="0">
              <a:latin typeface="MS UI Gothic" panose="020B0600070205080204" pitchFamily="34" charset="-128"/>
              <a:ea typeface="MS UI Gothic" panose="020B0600070205080204" pitchFamily="34" charset="-128"/>
              <a:cs typeface="MS P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627" y="0"/>
            <a:ext cx="8415629" cy="584133"/>
          </a:xfrm>
          <a:prstGeom prst="rect">
            <a:avLst/>
          </a:prstGeom>
        </p:spPr>
        <p:txBody>
          <a:bodyPr vert="horz" wrap="square" lIns="0" tIns="75564" rIns="0" bIns="0" rtlCol="0">
            <a:spAutoFit/>
          </a:bodyPr>
          <a:lstStyle/>
          <a:p>
            <a:pPr marL="1155065" algn="ctr">
              <a:lnSpc>
                <a:spcPct val="100000"/>
              </a:lnSpc>
              <a:spcBef>
                <a:spcPts val="115"/>
              </a:spcBef>
            </a:pPr>
            <a:r>
              <a:rPr lang="en-IN" spc="300" dirty="0">
                <a:latin typeface="Calibri"/>
                <a:cs typeface="Calibri"/>
              </a:rPr>
              <a:t>BRAND STUDY OF NOISE</a:t>
            </a:r>
            <a:endParaRPr spc="3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627" y="857453"/>
            <a:ext cx="8945869" cy="53574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About</a:t>
            </a:r>
            <a:r>
              <a:rPr sz="3000" spc="-2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0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the</a:t>
            </a:r>
            <a:r>
              <a:rPr sz="3000" spc="-9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0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Vision</a:t>
            </a:r>
            <a:r>
              <a:rPr sz="3000" spc="10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0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Of</a:t>
            </a:r>
            <a:r>
              <a:rPr sz="3000" spc="3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lang="en-US" sz="3000" u="sng" spc="4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NOISE</a:t>
            </a:r>
            <a:r>
              <a:rPr sz="3000" spc="-50" dirty="0">
                <a:solidFill>
                  <a:srgbClr val="7D5F00"/>
                </a:solidFill>
                <a:latin typeface="MS PGothic"/>
                <a:cs typeface="MS PGothic"/>
              </a:rPr>
              <a:t>:</a:t>
            </a:r>
            <a:endParaRPr sz="3000" dirty="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250" dirty="0">
              <a:latin typeface="MS PGothic"/>
              <a:cs typeface="MS PGothic"/>
            </a:endParaRPr>
          </a:p>
          <a:p>
            <a:pPr marL="356870" marR="401955" indent="-344805">
              <a:lnSpc>
                <a:spcPct val="102099"/>
              </a:lnSpc>
              <a:buFont typeface="Arial MT"/>
              <a:buChar char="•"/>
              <a:tabLst>
                <a:tab pos="356870" algn="l"/>
              </a:tabLst>
            </a:pPr>
            <a:r>
              <a:rPr lang="en-US" sz="2450" dirty="0">
                <a:latin typeface="MS PGothic"/>
                <a:cs typeface="MS PGothic"/>
              </a:rPr>
              <a:t>The </a:t>
            </a:r>
            <a:r>
              <a:rPr sz="2450" dirty="0">
                <a:latin typeface="MS PGothic"/>
                <a:cs typeface="MS PGothic"/>
              </a:rPr>
              <a:t>Compan</a:t>
            </a:r>
            <a:r>
              <a:rPr lang="en-US" sz="2450" dirty="0">
                <a:latin typeface="MS PGothic"/>
                <a:cs typeface="MS PGothic"/>
              </a:rPr>
              <a:t>y</a:t>
            </a:r>
            <a:r>
              <a:rPr sz="2450" spc="-6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aspires</a:t>
            </a:r>
            <a:r>
              <a:rPr sz="2450" spc="-5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to</a:t>
            </a:r>
            <a:r>
              <a:rPr sz="2450" spc="15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deliver</a:t>
            </a:r>
            <a:r>
              <a:rPr sz="2450" spc="-135" dirty="0">
                <a:latin typeface="MS PGothic"/>
                <a:cs typeface="MS PGothic"/>
              </a:rPr>
              <a:t> </a:t>
            </a:r>
            <a:r>
              <a:rPr sz="2450" spc="60" dirty="0">
                <a:latin typeface="MS PGothic"/>
                <a:cs typeface="MS PGothic"/>
              </a:rPr>
              <a:t>the </a:t>
            </a:r>
            <a:r>
              <a:rPr sz="2450" dirty="0">
                <a:latin typeface="MS PGothic"/>
                <a:cs typeface="MS PGothic"/>
              </a:rPr>
              <a:t>best</a:t>
            </a:r>
            <a:r>
              <a:rPr sz="2450" spc="60" dirty="0">
                <a:latin typeface="MS PGothic"/>
                <a:cs typeface="MS PGothic"/>
              </a:rPr>
              <a:t> and</a:t>
            </a:r>
            <a:r>
              <a:rPr sz="2450" spc="40" dirty="0">
                <a:latin typeface="MS PGothic"/>
                <a:cs typeface="MS PGothic"/>
              </a:rPr>
              <a:t> </a:t>
            </a:r>
            <a:r>
              <a:rPr sz="2450" spc="35" dirty="0">
                <a:latin typeface="MS PGothic"/>
                <a:cs typeface="MS PGothic"/>
              </a:rPr>
              <a:t>the </a:t>
            </a:r>
            <a:r>
              <a:rPr sz="2450" dirty="0">
                <a:latin typeface="MS PGothic"/>
                <a:cs typeface="MS PGothic"/>
              </a:rPr>
              <a:t>most</a:t>
            </a:r>
            <a:r>
              <a:rPr sz="2450" spc="425" dirty="0">
                <a:latin typeface="MS PGothic"/>
                <a:cs typeface="MS PGothic"/>
              </a:rPr>
              <a:t> </a:t>
            </a:r>
            <a:r>
              <a:rPr sz="2450" spc="45" dirty="0">
                <a:latin typeface="MS PGothic"/>
                <a:cs typeface="MS PGothic"/>
              </a:rPr>
              <a:t>cost-</a:t>
            </a:r>
            <a:r>
              <a:rPr sz="2450" dirty="0">
                <a:latin typeface="MS PGothic"/>
                <a:cs typeface="MS PGothic"/>
              </a:rPr>
              <a:t>effective</a:t>
            </a:r>
            <a:r>
              <a:rPr sz="2450" spc="24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products</a:t>
            </a:r>
            <a:r>
              <a:rPr sz="2450" spc="33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&amp;</a:t>
            </a:r>
            <a:r>
              <a:rPr sz="2450" spc="254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solutions</a:t>
            </a:r>
            <a:r>
              <a:rPr sz="2450" spc="30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empowered</a:t>
            </a:r>
            <a:r>
              <a:rPr sz="2450" spc="565" dirty="0">
                <a:latin typeface="MS PGothic"/>
                <a:cs typeface="MS PGothic"/>
              </a:rPr>
              <a:t> </a:t>
            </a:r>
            <a:r>
              <a:rPr sz="2450" spc="-25" dirty="0">
                <a:latin typeface="MS PGothic"/>
                <a:cs typeface="MS PGothic"/>
              </a:rPr>
              <a:t>by </a:t>
            </a:r>
            <a:r>
              <a:rPr sz="2450" dirty="0">
                <a:latin typeface="MS PGothic"/>
                <a:cs typeface="MS PGothic"/>
              </a:rPr>
              <a:t>superior</a:t>
            </a:r>
            <a:r>
              <a:rPr sz="2450" spc="135" dirty="0">
                <a:latin typeface="MS PGothic"/>
                <a:cs typeface="MS PGothic"/>
              </a:rPr>
              <a:t> </a:t>
            </a:r>
            <a:r>
              <a:rPr sz="2450" spc="-10" dirty="0">
                <a:latin typeface="MS PGothic"/>
                <a:cs typeface="MS PGothic"/>
              </a:rPr>
              <a:t>technologies.</a:t>
            </a:r>
            <a:endParaRPr sz="2450" dirty="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400" dirty="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350" dirty="0">
              <a:latin typeface="MS PGothic"/>
              <a:cs typeface="MS PGothic"/>
            </a:endParaRPr>
          </a:p>
          <a:p>
            <a:pPr marL="356870" indent="-344170">
              <a:lnSpc>
                <a:spcPct val="100000"/>
              </a:lnSpc>
              <a:buFont typeface="Arial MT"/>
              <a:buChar char="•"/>
              <a:tabLst>
                <a:tab pos="356870" algn="l"/>
              </a:tabLst>
            </a:pPr>
            <a:r>
              <a:rPr lang="en-US" sz="2450" dirty="0">
                <a:latin typeface="MS PGothic"/>
                <a:cs typeface="MS PGothic"/>
              </a:rPr>
              <a:t>Noise is Renewing its focus on Smart Wearables &amp; Hearables. (Wireless Headphones with Advanced Features) </a:t>
            </a:r>
          </a:p>
          <a:p>
            <a:pPr marL="356870" indent="-344170">
              <a:lnSpc>
                <a:spcPct val="100000"/>
              </a:lnSpc>
              <a:buFont typeface="Arial MT"/>
              <a:buChar char="•"/>
              <a:tabLst>
                <a:tab pos="356870" algn="l"/>
              </a:tabLst>
            </a:pPr>
            <a:endParaRPr lang="en-US" sz="2450" dirty="0">
              <a:latin typeface="MS PGothic"/>
              <a:cs typeface="MS PGothic"/>
            </a:endParaRPr>
          </a:p>
          <a:p>
            <a:pPr marL="356870" indent="-344170">
              <a:lnSpc>
                <a:spcPct val="100000"/>
              </a:lnSpc>
              <a:buFont typeface="Arial MT"/>
              <a:buChar char="•"/>
              <a:tabLst>
                <a:tab pos="356870" algn="l"/>
              </a:tabLst>
            </a:pPr>
            <a:endParaRPr lang="en-US" sz="2450" dirty="0">
              <a:latin typeface="MS PGothic"/>
              <a:cs typeface="MS PGothic"/>
            </a:endParaRPr>
          </a:p>
          <a:p>
            <a:pPr marL="356870" indent="-344170">
              <a:lnSpc>
                <a:spcPct val="100000"/>
              </a:lnSpc>
              <a:buFont typeface="Arial MT"/>
              <a:buChar char="•"/>
              <a:tabLst>
                <a:tab pos="356870" algn="l"/>
              </a:tabLst>
            </a:pPr>
            <a:r>
              <a:rPr lang="en-US" sz="2450" dirty="0">
                <a:latin typeface="MS PGothic"/>
                <a:cs typeface="MS PGothic"/>
              </a:rPr>
              <a:t>We aim to be the biggest player in the Indian Market, a Household name with young, high tech Indian consumers and a brand Indians are be proud of.</a:t>
            </a:r>
            <a:endParaRPr sz="2450" dirty="0">
              <a:latin typeface="MS PGothic"/>
              <a:cs typeface="MS P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564" rIns="0" bIns="0" rtlCol="0">
            <a:spAutoFit/>
          </a:bodyPr>
          <a:lstStyle/>
          <a:p>
            <a:pPr marL="487680">
              <a:lnSpc>
                <a:spcPct val="100000"/>
              </a:lnSpc>
              <a:spcBef>
                <a:spcPts val="115"/>
              </a:spcBef>
            </a:pPr>
            <a:r>
              <a:rPr dirty="0">
                <a:latin typeface="Calibri"/>
                <a:cs typeface="Calibri"/>
              </a:rPr>
              <a:t>Competitor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Analysis</a:t>
            </a:r>
            <a:r>
              <a:rPr spc="-2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of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Hero</a:t>
            </a:r>
            <a:r>
              <a:rPr spc="-7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MotoCorp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Ltd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2521" y="934923"/>
            <a:ext cx="8604250" cy="52692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50" u="sng" spc="5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About</a:t>
            </a:r>
            <a:r>
              <a:rPr sz="2750" spc="-75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275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the</a:t>
            </a:r>
            <a:r>
              <a:rPr sz="2750" spc="10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2750" u="sng" spc="5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Other</a:t>
            </a:r>
            <a:r>
              <a:rPr sz="2750" spc="-45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275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Competitors</a:t>
            </a:r>
            <a:r>
              <a:rPr sz="2750" spc="1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275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With</a:t>
            </a:r>
            <a:r>
              <a:rPr sz="2750" spc="75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2750" u="sng" spc="7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Hero</a:t>
            </a:r>
            <a:r>
              <a:rPr sz="2750" spc="15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2750" u="sng" spc="4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MotoCorp</a:t>
            </a:r>
            <a:r>
              <a:rPr sz="2750" spc="-105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275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Ltd</a:t>
            </a:r>
            <a:r>
              <a:rPr sz="2750" spc="114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200" spc="-25" dirty="0">
                <a:solidFill>
                  <a:srgbClr val="7D5F00"/>
                </a:solidFill>
                <a:latin typeface="MS PGothic"/>
                <a:cs typeface="MS PGothic"/>
              </a:rPr>
              <a:t>:-</a:t>
            </a:r>
            <a:endParaRPr sz="3200" dirty="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00" dirty="0">
              <a:latin typeface="MS PGothic"/>
              <a:cs typeface="MS PGothic"/>
            </a:endParaRPr>
          </a:p>
          <a:p>
            <a:pPr marL="12700" marR="609600">
              <a:lnSpc>
                <a:spcPct val="102499"/>
              </a:lnSpc>
            </a:pPr>
            <a:r>
              <a:rPr lang="en-US" sz="3200" dirty="0">
                <a:latin typeface="MS PGothic"/>
                <a:cs typeface="MS PGothic"/>
              </a:rPr>
              <a:t>NOISE </a:t>
            </a:r>
            <a:r>
              <a:rPr sz="3200" dirty="0">
                <a:latin typeface="MS PGothic"/>
                <a:cs typeface="MS PGothic"/>
              </a:rPr>
              <a:t>Has</a:t>
            </a:r>
            <a:r>
              <a:rPr sz="3200" spc="55" dirty="0">
                <a:latin typeface="MS PGothic"/>
                <a:cs typeface="MS PGothic"/>
              </a:rPr>
              <a:t> </a:t>
            </a:r>
            <a:r>
              <a:rPr sz="3200" dirty="0">
                <a:latin typeface="MS PGothic"/>
                <a:cs typeface="MS PGothic"/>
              </a:rPr>
              <a:t>Many</a:t>
            </a:r>
            <a:r>
              <a:rPr sz="3200" spc="-30" dirty="0">
                <a:latin typeface="MS PGothic"/>
                <a:cs typeface="MS PGothic"/>
              </a:rPr>
              <a:t> </a:t>
            </a:r>
            <a:r>
              <a:rPr sz="3200" dirty="0">
                <a:latin typeface="MS PGothic"/>
                <a:cs typeface="MS PGothic"/>
              </a:rPr>
              <a:t>Competitors</a:t>
            </a:r>
            <a:r>
              <a:rPr sz="3200" spc="-60" dirty="0">
                <a:latin typeface="MS PGothic"/>
                <a:cs typeface="MS PGothic"/>
              </a:rPr>
              <a:t> </a:t>
            </a:r>
            <a:r>
              <a:rPr sz="3200" spc="-10" dirty="0">
                <a:latin typeface="MS PGothic"/>
                <a:cs typeface="MS PGothic"/>
              </a:rPr>
              <a:t>Across </a:t>
            </a:r>
            <a:r>
              <a:rPr sz="3200" dirty="0">
                <a:latin typeface="MS PGothic"/>
                <a:cs typeface="MS PGothic"/>
              </a:rPr>
              <a:t>India</a:t>
            </a:r>
            <a:r>
              <a:rPr sz="3200" spc="-185" dirty="0">
                <a:latin typeface="MS PGothic"/>
                <a:cs typeface="MS PGothic"/>
              </a:rPr>
              <a:t> </a:t>
            </a:r>
            <a:r>
              <a:rPr sz="3200" spc="50" dirty="0">
                <a:latin typeface="MS PGothic"/>
                <a:cs typeface="MS PGothic"/>
              </a:rPr>
              <a:t>they</a:t>
            </a:r>
            <a:r>
              <a:rPr sz="3200" spc="-105" dirty="0">
                <a:latin typeface="MS PGothic"/>
                <a:cs typeface="MS PGothic"/>
              </a:rPr>
              <a:t> </a:t>
            </a:r>
            <a:r>
              <a:rPr sz="3200" dirty="0">
                <a:latin typeface="MS PGothic"/>
                <a:cs typeface="MS PGothic"/>
              </a:rPr>
              <a:t>are as</a:t>
            </a:r>
            <a:r>
              <a:rPr sz="3200" spc="140" dirty="0">
                <a:latin typeface="MS PGothic"/>
                <a:cs typeface="MS PGothic"/>
              </a:rPr>
              <a:t> </a:t>
            </a:r>
            <a:r>
              <a:rPr sz="3200" dirty="0">
                <a:latin typeface="MS PGothic"/>
                <a:cs typeface="MS PGothic"/>
              </a:rPr>
              <a:t>follows</a:t>
            </a:r>
            <a:r>
              <a:rPr sz="3200" spc="-130" dirty="0">
                <a:latin typeface="MS PGothic"/>
                <a:cs typeface="MS PGothic"/>
              </a:rPr>
              <a:t> </a:t>
            </a:r>
            <a:r>
              <a:rPr sz="3200" spc="-50" dirty="0">
                <a:latin typeface="MS PGothic"/>
                <a:cs typeface="MS PGothic"/>
              </a:rPr>
              <a:t>:</a:t>
            </a:r>
            <a:endParaRPr sz="3200" dirty="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50" dirty="0">
              <a:latin typeface="MS PGothic"/>
              <a:cs typeface="MS PGothic"/>
            </a:endParaRPr>
          </a:p>
          <a:p>
            <a:pPr marL="469900" indent="-457200">
              <a:lnSpc>
                <a:spcPts val="3815"/>
              </a:lnSpc>
              <a:buFont typeface="Arial MT"/>
              <a:buChar char="•"/>
              <a:tabLst>
                <a:tab pos="469900" algn="l"/>
              </a:tabLst>
            </a:pPr>
            <a:r>
              <a:rPr lang="en-IN" sz="3200" dirty="0">
                <a:latin typeface="MS PGothic"/>
                <a:cs typeface="MS PGothic"/>
              </a:rPr>
              <a:t>Boat Lifestyle</a:t>
            </a:r>
          </a:p>
          <a:p>
            <a:pPr marL="469900" indent="-457200">
              <a:lnSpc>
                <a:spcPts val="3815"/>
              </a:lnSpc>
              <a:buFont typeface="Arial MT"/>
              <a:buChar char="•"/>
              <a:tabLst>
                <a:tab pos="469900" algn="l"/>
              </a:tabLst>
            </a:pPr>
            <a:r>
              <a:rPr lang="en-IN" sz="3200" dirty="0">
                <a:latin typeface="MS PGothic"/>
                <a:cs typeface="MS PGothic"/>
              </a:rPr>
              <a:t>Xiaomi</a:t>
            </a:r>
          </a:p>
          <a:p>
            <a:pPr marL="469900" indent="-457200">
              <a:lnSpc>
                <a:spcPts val="3815"/>
              </a:lnSpc>
              <a:buFont typeface="Arial MT"/>
              <a:buChar char="•"/>
              <a:tabLst>
                <a:tab pos="469900" algn="l"/>
              </a:tabLst>
            </a:pPr>
            <a:r>
              <a:rPr lang="en-IN" sz="3200" dirty="0">
                <a:latin typeface="MS PGothic"/>
                <a:cs typeface="MS PGothic"/>
              </a:rPr>
              <a:t>Nothing</a:t>
            </a:r>
          </a:p>
          <a:p>
            <a:pPr marL="469900" indent="-457200">
              <a:lnSpc>
                <a:spcPts val="3815"/>
              </a:lnSpc>
              <a:buFont typeface="Arial MT"/>
              <a:buChar char="•"/>
              <a:tabLst>
                <a:tab pos="469900" algn="l"/>
              </a:tabLst>
            </a:pPr>
            <a:r>
              <a:rPr lang="en-US" sz="3200" dirty="0" err="1">
                <a:latin typeface="MS PGothic"/>
                <a:cs typeface="MS PGothic"/>
              </a:rPr>
              <a:t>Realme</a:t>
            </a:r>
            <a:endParaRPr sz="3200" dirty="0">
              <a:latin typeface="MS PGothic"/>
              <a:cs typeface="MS PGothic"/>
            </a:endParaRPr>
          </a:p>
          <a:p>
            <a:pPr marL="469900" indent="-457200">
              <a:lnSpc>
                <a:spcPts val="3804"/>
              </a:lnSpc>
              <a:buFont typeface="Arial MT"/>
              <a:buChar char="•"/>
              <a:tabLst>
                <a:tab pos="469900" algn="l"/>
              </a:tabLst>
            </a:pPr>
            <a:r>
              <a:rPr lang="en-US" sz="3200" dirty="0">
                <a:latin typeface="MS PGothic"/>
                <a:cs typeface="MS PGothic"/>
              </a:rPr>
              <a:t>Fire </a:t>
            </a:r>
            <a:r>
              <a:rPr lang="en-US" sz="3200" dirty="0" err="1">
                <a:latin typeface="MS PGothic"/>
                <a:cs typeface="MS PGothic"/>
              </a:rPr>
              <a:t>Boltt</a:t>
            </a:r>
            <a:endParaRPr lang="en-US" sz="3200" dirty="0">
              <a:latin typeface="MS PGothic"/>
              <a:cs typeface="MS PGothic"/>
            </a:endParaRPr>
          </a:p>
          <a:p>
            <a:pPr marL="469900" indent="-457200">
              <a:lnSpc>
                <a:spcPts val="3804"/>
              </a:lnSpc>
              <a:buFont typeface="Arial MT"/>
              <a:buChar char="•"/>
              <a:tabLst>
                <a:tab pos="469900" algn="l"/>
              </a:tabLst>
            </a:pPr>
            <a:r>
              <a:rPr lang="en-IN" sz="3200" dirty="0" err="1">
                <a:latin typeface="MS PGothic"/>
                <a:cs typeface="MS PGothic"/>
              </a:rPr>
              <a:t>Portronics</a:t>
            </a:r>
            <a:endParaRPr lang="en-IN" sz="3200" dirty="0">
              <a:latin typeface="MS PGothic"/>
              <a:cs typeface="MS P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520" y="124890"/>
            <a:ext cx="7729220" cy="66082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82880" algn="l"/>
              </a:tabLst>
            </a:pPr>
            <a:r>
              <a:rPr sz="2800" b="1" u="sng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Calibri"/>
              </a:rPr>
              <a:t>Lessons</a:t>
            </a:r>
            <a:r>
              <a:rPr sz="2800" b="1" u="sng" spc="-4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Calibri"/>
              </a:rPr>
              <a:t> </a:t>
            </a:r>
            <a:r>
              <a:rPr sz="2800" b="1" u="sng" spc="-1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Calibri"/>
              </a:rPr>
              <a:t>Learned</a:t>
            </a:r>
            <a:r>
              <a:rPr lang="en-US" sz="2800" b="1" spc="-1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Calibri"/>
              </a:rPr>
              <a:t> </a:t>
            </a:r>
            <a:r>
              <a:rPr sz="3200" spc="-10" dirty="0">
                <a:solidFill>
                  <a:schemeClr val="tx2"/>
                </a:solidFill>
                <a:latin typeface="Calibri"/>
                <a:cs typeface="Calibri"/>
              </a:rPr>
              <a:t>:</a:t>
            </a:r>
            <a:endParaRPr sz="3200" dirty="0">
              <a:solidFill>
                <a:schemeClr val="tx2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 dirty="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101099"/>
              </a:lnSpc>
              <a:buAutoNum type="arabicPeriod"/>
              <a:tabLst>
                <a:tab pos="356870" algn="l"/>
              </a:tabLst>
            </a:pPr>
            <a:r>
              <a:rPr sz="2000" b="1" u="sng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Consistency</a:t>
            </a:r>
            <a:r>
              <a:rPr sz="2000" b="1" u="sng" spc="135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000" b="1" u="sng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is</a:t>
            </a:r>
            <a:r>
              <a:rPr sz="2000" b="1" u="sng" spc="145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000" b="1" u="sng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Key</a:t>
            </a:r>
            <a:r>
              <a:rPr sz="2000" b="1" dirty="0">
                <a:latin typeface="Trebuchet MS"/>
                <a:cs typeface="Trebuchet MS"/>
              </a:rPr>
              <a:t>:</a:t>
            </a:r>
            <a:r>
              <a:rPr sz="2000" b="1" spc="13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Consistency</a:t>
            </a:r>
            <a:r>
              <a:rPr sz="2000" b="1" spc="14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in</a:t>
            </a:r>
            <a:r>
              <a:rPr sz="2000" b="1" spc="14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content</a:t>
            </a:r>
            <a:r>
              <a:rPr sz="2000" b="1" spc="16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creation</a:t>
            </a:r>
            <a:r>
              <a:rPr sz="2000" b="1" spc="15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helps</a:t>
            </a:r>
            <a:r>
              <a:rPr sz="2000" b="1" spc="145" dirty="0">
                <a:latin typeface="Trebuchet MS"/>
                <a:cs typeface="Trebuchet MS"/>
              </a:rPr>
              <a:t> </a:t>
            </a:r>
            <a:r>
              <a:rPr sz="2000" b="1" spc="-25" dirty="0">
                <a:latin typeface="Trebuchet MS"/>
                <a:cs typeface="Trebuchet MS"/>
              </a:rPr>
              <a:t>to 	</a:t>
            </a:r>
            <a:r>
              <a:rPr sz="2000" b="1" dirty="0">
                <a:latin typeface="Trebuchet MS"/>
                <a:cs typeface="Trebuchet MS"/>
              </a:rPr>
              <a:t>establish</a:t>
            </a:r>
            <a:r>
              <a:rPr sz="2000" b="1" spc="145" dirty="0">
                <a:latin typeface="Trebuchet MS"/>
                <a:cs typeface="Trebuchet MS"/>
              </a:rPr>
              <a:t>  </a:t>
            </a:r>
            <a:r>
              <a:rPr sz="2000" b="1" dirty="0">
                <a:latin typeface="Trebuchet MS"/>
                <a:cs typeface="Trebuchet MS"/>
              </a:rPr>
              <a:t>brand</a:t>
            </a:r>
            <a:r>
              <a:rPr sz="2000" b="1" spc="145" dirty="0">
                <a:latin typeface="Trebuchet MS"/>
                <a:cs typeface="Trebuchet MS"/>
              </a:rPr>
              <a:t>  </a:t>
            </a:r>
            <a:r>
              <a:rPr sz="2000" b="1" dirty="0">
                <a:latin typeface="Trebuchet MS"/>
                <a:cs typeface="Trebuchet MS"/>
              </a:rPr>
              <a:t>recognition</a:t>
            </a:r>
            <a:r>
              <a:rPr sz="2000" b="1" spc="150" dirty="0">
                <a:latin typeface="Trebuchet MS"/>
                <a:cs typeface="Trebuchet MS"/>
              </a:rPr>
              <a:t>  </a:t>
            </a:r>
            <a:r>
              <a:rPr sz="2000" b="1" dirty="0">
                <a:latin typeface="Trebuchet MS"/>
                <a:cs typeface="Trebuchet MS"/>
              </a:rPr>
              <a:t>and</a:t>
            </a:r>
            <a:r>
              <a:rPr sz="2000" b="1" spc="140" dirty="0">
                <a:latin typeface="Trebuchet MS"/>
                <a:cs typeface="Trebuchet MS"/>
              </a:rPr>
              <a:t>  </a:t>
            </a:r>
            <a:r>
              <a:rPr sz="2000" b="1" dirty="0">
                <a:latin typeface="Trebuchet MS"/>
                <a:cs typeface="Trebuchet MS"/>
              </a:rPr>
              <a:t>build</a:t>
            </a:r>
            <a:r>
              <a:rPr sz="2000" b="1" spc="145" dirty="0">
                <a:latin typeface="Trebuchet MS"/>
                <a:cs typeface="Trebuchet MS"/>
              </a:rPr>
              <a:t>  </a:t>
            </a:r>
            <a:r>
              <a:rPr sz="2000" b="1" dirty="0">
                <a:latin typeface="Trebuchet MS"/>
                <a:cs typeface="Trebuchet MS"/>
              </a:rPr>
              <a:t>a</a:t>
            </a:r>
            <a:r>
              <a:rPr sz="2000" b="1" spc="140" dirty="0">
                <a:latin typeface="Trebuchet MS"/>
                <a:cs typeface="Trebuchet MS"/>
              </a:rPr>
              <a:t>  </a:t>
            </a:r>
            <a:r>
              <a:rPr sz="2000" b="1" dirty="0">
                <a:latin typeface="Trebuchet MS"/>
                <a:cs typeface="Trebuchet MS"/>
              </a:rPr>
              <a:t>loyal</a:t>
            </a:r>
            <a:r>
              <a:rPr sz="2000" b="1" spc="145" dirty="0">
                <a:latin typeface="Trebuchet MS"/>
                <a:cs typeface="Trebuchet MS"/>
              </a:rPr>
              <a:t>  </a:t>
            </a:r>
            <a:r>
              <a:rPr sz="2000" b="1" spc="-10" dirty="0">
                <a:latin typeface="Trebuchet MS"/>
                <a:cs typeface="Trebuchet MS"/>
              </a:rPr>
              <a:t>audience. 	</a:t>
            </a:r>
            <a:r>
              <a:rPr sz="2000" b="1" dirty="0">
                <a:latin typeface="Trebuchet MS"/>
                <a:cs typeface="Trebuchet MS"/>
              </a:rPr>
              <a:t>Maintaining</a:t>
            </a:r>
            <a:r>
              <a:rPr sz="2000" b="1" spc="41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</a:t>
            </a:r>
            <a:r>
              <a:rPr sz="2000" b="1" spc="40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consistent</a:t>
            </a:r>
            <a:r>
              <a:rPr sz="2000" b="1" spc="41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brand</a:t>
            </a:r>
            <a:r>
              <a:rPr sz="2000" b="1" spc="42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voice,</a:t>
            </a:r>
            <a:r>
              <a:rPr sz="2000" b="1" spc="420" dirty="0">
                <a:latin typeface="Trebuchet MS"/>
                <a:cs typeface="Trebuchet MS"/>
              </a:rPr>
              <a:t>  </a:t>
            </a:r>
            <a:r>
              <a:rPr sz="2000" b="1" dirty="0">
                <a:latin typeface="Trebuchet MS"/>
                <a:cs typeface="Trebuchet MS"/>
              </a:rPr>
              <a:t>visual</a:t>
            </a:r>
            <a:r>
              <a:rPr sz="2000" b="1" spc="42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identity,</a:t>
            </a:r>
            <a:r>
              <a:rPr sz="2000" b="1" spc="409" dirty="0">
                <a:latin typeface="Trebuchet MS"/>
                <a:cs typeface="Trebuchet MS"/>
              </a:rPr>
              <a:t> </a:t>
            </a:r>
            <a:r>
              <a:rPr sz="2000" b="1" spc="-25" dirty="0">
                <a:latin typeface="Trebuchet MS"/>
                <a:cs typeface="Trebuchet MS"/>
              </a:rPr>
              <a:t>and 	</a:t>
            </a:r>
            <a:r>
              <a:rPr sz="2000" b="1" dirty="0">
                <a:latin typeface="Trebuchet MS"/>
                <a:cs typeface="Trebuchet MS"/>
              </a:rPr>
              <a:t>posting</a:t>
            </a:r>
            <a:r>
              <a:rPr sz="2000" b="1" spc="49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schedule</a:t>
            </a:r>
            <a:r>
              <a:rPr sz="2000" b="1" spc="49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creates</a:t>
            </a:r>
            <a:r>
              <a:rPr sz="2000" b="1" spc="-50" dirty="0">
                <a:latin typeface="Trebuchet MS"/>
                <a:cs typeface="Trebuchet MS"/>
              </a:rPr>
              <a:t>  </a:t>
            </a:r>
            <a:r>
              <a:rPr sz="2000" b="1" dirty="0">
                <a:latin typeface="Trebuchet MS"/>
                <a:cs typeface="Trebuchet MS"/>
              </a:rPr>
              <a:t>a</a:t>
            </a:r>
            <a:r>
              <a:rPr sz="2000" b="1" spc="49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cohesive</a:t>
            </a:r>
            <a:r>
              <a:rPr sz="2000" b="1" spc="-50" dirty="0">
                <a:latin typeface="Trebuchet MS"/>
                <a:cs typeface="Trebuchet MS"/>
              </a:rPr>
              <a:t>  </a:t>
            </a:r>
            <a:r>
              <a:rPr sz="2000" b="1" dirty="0">
                <a:latin typeface="Trebuchet MS"/>
                <a:cs typeface="Trebuchet MS"/>
              </a:rPr>
              <a:t>brand</a:t>
            </a:r>
            <a:r>
              <a:rPr sz="2000" b="1" spc="-55" dirty="0">
                <a:latin typeface="Trebuchet MS"/>
                <a:cs typeface="Trebuchet MS"/>
              </a:rPr>
              <a:t>  </a:t>
            </a:r>
            <a:r>
              <a:rPr sz="2000" b="1" dirty="0">
                <a:latin typeface="Trebuchet MS"/>
                <a:cs typeface="Trebuchet MS"/>
              </a:rPr>
              <a:t>experience</a:t>
            </a:r>
            <a:r>
              <a:rPr sz="2000" b="1" spc="-45" dirty="0">
                <a:latin typeface="Trebuchet MS"/>
                <a:cs typeface="Trebuchet MS"/>
              </a:rPr>
              <a:t>  </a:t>
            </a:r>
            <a:r>
              <a:rPr sz="2000" b="1" spc="-25" dirty="0">
                <a:latin typeface="Trebuchet MS"/>
                <a:cs typeface="Trebuchet MS"/>
              </a:rPr>
              <a:t>for 	</a:t>
            </a:r>
            <a:r>
              <a:rPr sz="2000" b="1" dirty="0">
                <a:latin typeface="Trebuchet MS"/>
                <a:cs typeface="Trebuchet MS"/>
              </a:rPr>
              <a:t>the</a:t>
            </a:r>
            <a:r>
              <a:rPr sz="2000" b="1" spc="-4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audience.</a:t>
            </a:r>
            <a:endParaRPr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Trebuchet MS"/>
              <a:buAutoNum type="arabicPeriod"/>
            </a:pPr>
            <a:endParaRPr sz="23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Trebuchet MS"/>
              <a:buAutoNum type="arabicPeriod"/>
            </a:pPr>
            <a:endParaRPr sz="1750" dirty="0">
              <a:latin typeface="Trebuchet MS"/>
              <a:cs typeface="Trebuchet MS"/>
            </a:endParaRPr>
          </a:p>
          <a:p>
            <a:pPr marL="355600" marR="191770" indent="-343535">
              <a:lnSpc>
                <a:spcPct val="100000"/>
              </a:lnSpc>
              <a:buAutoNum type="arabicPeriod"/>
              <a:tabLst>
                <a:tab pos="356870" algn="l"/>
                <a:tab pos="2363470" algn="l"/>
                <a:tab pos="4490720" algn="l"/>
                <a:tab pos="6383020" algn="l"/>
              </a:tabLst>
            </a:pPr>
            <a:r>
              <a:rPr sz="2000" b="1" u="sng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Quality</a:t>
            </a:r>
            <a:r>
              <a:rPr sz="2000" b="1" u="sng" spc="-60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000" b="1" u="sng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Over</a:t>
            </a:r>
            <a:r>
              <a:rPr sz="2000" b="1" u="sng" spc="-65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000" b="1" u="sng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Quantity</a:t>
            </a:r>
            <a:r>
              <a:rPr sz="2000" b="1" dirty="0">
                <a:latin typeface="Trebuchet MS"/>
                <a:cs typeface="Trebuchet MS"/>
              </a:rPr>
              <a:t>:</a:t>
            </a:r>
            <a:r>
              <a:rPr sz="2000" b="1" spc="-70" dirty="0">
                <a:latin typeface="Trebuchet MS"/>
                <a:cs typeface="Trebuchet MS"/>
              </a:rPr>
              <a:t> </a:t>
            </a:r>
            <a:r>
              <a:rPr lang="en-US" sz="2000" b="1" spc="-7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While</a:t>
            </a:r>
            <a:r>
              <a:rPr sz="2000" b="1" spc="-3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it's</a:t>
            </a:r>
            <a:r>
              <a:rPr sz="2000" b="1" spc="-7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important</a:t>
            </a:r>
            <a:r>
              <a:rPr sz="2000" b="1" spc="-3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to</a:t>
            </a:r>
            <a:r>
              <a:rPr sz="2000" b="1" spc="-7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consistently 	</a:t>
            </a:r>
            <a:r>
              <a:rPr sz="2000" b="1" dirty="0">
                <a:latin typeface="Trebuchet MS"/>
                <a:cs typeface="Trebuchet MS"/>
              </a:rPr>
              <a:t>create</a:t>
            </a:r>
            <a:r>
              <a:rPr sz="2000" b="1" spc="-75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content,</a:t>
            </a:r>
            <a:r>
              <a:rPr sz="2000" b="1" dirty="0">
                <a:latin typeface="Trebuchet MS"/>
                <a:cs typeface="Trebuchet MS"/>
              </a:rPr>
              <a:t>	focusing</a:t>
            </a:r>
            <a:r>
              <a:rPr sz="2000" b="1" spc="-5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on</a:t>
            </a:r>
            <a:r>
              <a:rPr sz="2000" b="1" spc="-5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quality</a:t>
            </a:r>
            <a:r>
              <a:rPr sz="2000" b="1" spc="-5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should</a:t>
            </a:r>
            <a:r>
              <a:rPr sz="2000" b="1" spc="-1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take</a:t>
            </a:r>
            <a:r>
              <a:rPr sz="2000" b="1" spc="-7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precedence 	</a:t>
            </a:r>
            <a:r>
              <a:rPr sz="2000" b="1" dirty="0">
                <a:latin typeface="Trebuchet MS"/>
                <a:cs typeface="Trebuchet MS"/>
              </a:rPr>
              <a:t>over</a:t>
            </a:r>
            <a:r>
              <a:rPr sz="2000" b="1" spc="-85" dirty="0">
                <a:latin typeface="Trebuchet MS"/>
                <a:cs typeface="Trebuchet MS"/>
              </a:rPr>
              <a:t> </a:t>
            </a:r>
            <a:r>
              <a:rPr sz="2000" b="1" spc="-25" dirty="0">
                <a:latin typeface="Trebuchet MS"/>
                <a:cs typeface="Trebuchet MS"/>
              </a:rPr>
              <a:t>quantity.</a:t>
            </a:r>
            <a:r>
              <a:rPr sz="2000" b="1" spc="-45" dirty="0">
                <a:latin typeface="Trebuchet MS"/>
                <a:cs typeface="Trebuchet MS"/>
              </a:rPr>
              <a:t> </a:t>
            </a:r>
            <a:r>
              <a:rPr sz="2000" b="1" spc="-35" dirty="0">
                <a:latin typeface="Trebuchet MS"/>
                <a:cs typeface="Trebuchet MS"/>
              </a:rPr>
              <a:t>Well-</a:t>
            </a:r>
            <a:r>
              <a:rPr sz="2000" b="1" dirty="0">
                <a:latin typeface="Trebuchet MS"/>
                <a:cs typeface="Trebuchet MS"/>
              </a:rPr>
              <a:t>produced</a:t>
            </a:r>
            <a:r>
              <a:rPr sz="2000" b="1" spc="25" dirty="0">
                <a:latin typeface="Trebuchet MS"/>
                <a:cs typeface="Trebuchet MS"/>
              </a:rPr>
              <a:t> </a:t>
            </a:r>
            <a:r>
              <a:rPr sz="2000" b="1" spc="-25" dirty="0">
                <a:latin typeface="Trebuchet MS"/>
                <a:cs typeface="Trebuchet MS"/>
              </a:rPr>
              <a:t>and</a:t>
            </a:r>
            <a:r>
              <a:rPr sz="2000" b="1" dirty="0">
                <a:latin typeface="Trebuchet MS"/>
                <a:cs typeface="Trebuchet MS"/>
              </a:rPr>
              <a:t>	thoughtful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content</a:t>
            </a:r>
            <a:r>
              <a:rPr sz="2000" b="1" spc="-7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tends 	</a:t>
            </a:r>
            <a:r>
              <a:rPr sz="2000" b="1" dirty="0">
                <a:latin typeface="Trebuchet MS"/>
                <a:cs typeface="Trebuchet MS"/>
              </a:rPr>
              <a:t>to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have</a:t>
            </a:r>
            <a:r>
              <a:rPr sz="2000" b="1" spc="-3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more</a:t>
            </a:r>
            <a:r>
              <a:rPr sz="2000" b="1" spc="-1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significant</a:t>
            </a:r>
            <a:r>
              <a:rPr sz="2000" b="1" spc="-6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impact</a:t>
            </a:r>
            <a:r>
              <a:rPr sz="2000" b="1" spc="-1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and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can</a:t>
            </a:r>
            <a:r>
              <a:rPr sz="2000" b="1" spc="-4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lead</a:t>
            </a:r>
            <a:r>
              <a:rPr sz="2000" b="1" spc="-45" dirty="0">
                <a:latin typeface="Trebuchet MS"/>
                <a:cs typeface="Trebuchet MS"/>
              </a:rPr>
              <a:t> </a:t>
            </a:r>
            <a:r>
              <a:rPr sz="2000" b="1" spc="-25" dirty="0">
                <a:latin typeface="Trebuchet MS"/>
                <a:cs typeface="Trebuchet MS"/>
              </a:rPr>
              <a:t>to</a:t>
            </a:r>
            <a:r>
              <a:rPr sz="2000" b="1" dirty="0">
                <a:latin typeface="Trebuchet MS"/>
                <a:cs typeface="Trebuchet MS"/>
              </a:rPr>
              <a:t>	</a:t>
            </a:r>
            <a:r>
              <a:rPr sz="2000" b="1" spc="-10" dirty="0">
                <a:latin typeface="Trebuchet MS"/>
                <a:cs typeface="Trebuchet MS"/>
              </a:rPr>
              <a:t>higher 	</a:t>
            </a:r>
            <a:r>
              <a:rPr sz="2000" b="1" dirty="0">
                <a:latin typeface="Trebuchet MS"/>
                <a:cs typeface="Trebuchet MS"/>
              </a:rPr>
              <a:t>engagement</a:t>
            </a:r>
            <a:r>
              <a:rPr sz="2000" b="1" spc="-9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and</a:t>
            </a:r>
            <a:r>
              <a:rPr sz="2000" b="1" spc="-8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brand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loyalty.</a:t>
            </a:r>
            <a:endParaRPr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Trebuchet MS"/>
              <a:buAutoNum type="arabicPeriod"/>
            </a:pPr>
            <a:endParaRPr sz="2300" dirty="0">
              <a:latin typeface="Trebuchet MS"/>
              <a:cs typeface="Trebuchet MS"/>
            </a:endParaRPr>
          </a:p>
          <a:p>
            <a:pPr marL="355600" marR="129539" indent="-343535">
              <a:lnSpc>
                <a:spcPct val="100000"/>
              </a:lnSpc>
              <a:spcBef>
                <a:spcPts val="1945"/>
              </a:spcBef>
              <a:buAutoNum type="arabicPeriod"/>
              <a:tabLst>
                <a:tab pos="356870" algn="l"/>
                <a:tab pos="1936114" algn="l"/>
                <a:tab pos="4995545" algn="l"/>
                <a:tab pos="6718934" algn="l"/>
              </a:tabLst>
            </a:pPr>
            <a:r>
              <a:rPr sz="2000" b="1" u="sng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Building</a:t>
            </a:r>
            <a:r>
              <a:rPr sz="2000" b="1" u="sng" spc="-55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000" b="1" u="sng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Relationships</a:t>
            </a:r>
            <a:r>
              <a:rPr sz="2000" b="1" u="sng" spc="-75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000" b="1" u="sng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and</a:t>
            </a:r>
            <a:r>
              <a:rPr sz="2000" b="1" u="sng" spc="-80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000" b="1" u="sng" spc="-10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Collaborations</a:t>
            </a:r>
            <a:r>
              <a:rPr sz="2000" b="1" spc="-10" dirty="0">
                <a:latin typeface="Trebuchet MS"/>
                <a:cs typeface="Trebuchet MS"/>
              </a:rPr>
              <a:t>:</a:t>
            </a:r>
            <a:r>
              <a:rPr sz="2000" b="1" spc="-3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Collaboration </a:t>
            </a:r>
            <a:r>
              <a:rPr sz="2000" b="1" spc="-20" dirty="0">
                <a:latin typeface="Trebuchet MS"/>
                <a:cs typeface="Trebuchet MS"/>
              </a:rPr>
              <a:t>with </a:t>
            </a:r>
            <a:r>
              <a:rPr lang="en-IN" sz="2000" b="1" spc="-20" dirty="0">
                <a:latin typeface="Trebuchet MS"/>
                <a:cs typeface="Trebuchet MS"/>
              </a:rPr>
              <a:t>	</a:t>
            </a:r>
            <a:r>
              <a:rPr sz="2000" b="1" spc="-10" dirty="0">
                <a:latin typeface="Trebuchet MS"/>
                <a:cs typeface="Trebuchet MS"/>
              </a:rPr>
              <a:t>influencers,</a:t>
            </a:r>
            <a:r>
              <a:rPr sz="2000" b="1" dirty="0">
                <a:latin typeface="Trebuchet MS"/>
                <a:cs typeface="Trebuchet MS"/>
              </a:rPr>
              <a:t>	partners,</a:t>
            </a:r>
            <a:r>
              <a:rPr sz="2000" b="1" spc="-4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or</a:t>
            </a:r>
            <a:r>
              <a:rPr sz="2000" b="1" spc="-7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customers</a:t>
            </a:r>
            <a:r>
              <a:rPr sz="2000" b="1" spc="-4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can</a:t>
            </a:r>
            <a:r>
              <a:rPr sz="2000" b="1" spc="-5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provide</a:t>
            </a:r>
            <a:r>
              <a:rPr sz="2000" b="1" spc="-55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fresh 	</a:t>
            </a:r>
            <a:r>
              <a:rPr sz="2000" b="1" dirty="0">
                <a:latin typeface="Trebuchet MS"/>
                <a:cs typeface="Trebuchet MS"/>
              </a:rPr>
              <a:t>perspectives</a:t>
            </a:r>
            <a:r>
              <a:rPr sz="2000" b="1" spc="-5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and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expand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the</a:t>
            </a:r>
            <a:r>
              <a:rPr sz="2000" b="1" spc="-6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reach</a:t>
            </a:r>
            <a:r>
              <a:rPr sz="2000" b="1" spc="-30" dirty="0">
                <a:latin typeface="Trebuchet MS"/>
                <a:cs typeface="Trebuchet MS"/>
              </a:rPr>
              <a:t> </a:t>
            </a:r>
            <a:r>
              <a:rPr sz="2000" b="1" spc="-25" dirty="0">
                <a:latin typeface="Trebuchet MS"/>
                <a:cs typeface="Trebuchet MS"/>
              </a:rPr>
              <a:t>of</a:t>
            </a:r>
            <a:r>
              <a:rPr sz="2000" b="1" dirty="0">
                <a:latin typeface="Trebuchet MS"/>
                <a:cs typeface="Trebuchet MS"/>
              </a:rPr>
              <a:t>	the</a:t>
            </a:r>
            <a:r>
              <a:rPr sz="2000" b="1" spc="-9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brand's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content. 	Collaborations</a:t>
            </a:r>
            <a:r>
              <a:rPr sz="2000" b="1" spc="1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help</a:t>
            </a:r>
            <a:r>
              <a:rPr sz="2000" b="1" spc="-5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tap</a:t>
            </a:r>
            <a:r>
              <a:rPr sz="2000" b="1" spc="-6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into</a:t>
            </a:r>
            <a:r>
              <a:rPr sz="2000" b="1" spc="-7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new</a:t>
            </a:r>
            <a:r>
              <a:rPr sz="2000" b="1" spc="-7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audiences,</a:t>
            </a:r>
            <a:r>
              <a:rPr sz="2000" b="1" spc="-3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bring</a:t>
            </a:r>
            <a:r>
              <a:rPr sz="2000" b="1" spc="-45" dirty="0">
                <a:latin typeface="Trebuchet MS"/>
                <a:cs typeface="Trebuchet MS"/>
              </a:rPr>
              <a:t> </a:t>
            </a:r>
            <a:r>
              <a:rPr sz="2000" b="1" spc="-25" dirty="0">
                <a:latin typeface="Trebuchet MS"/>
                <a:cs typeface="Trebuchet MS"/>
              </a:rPr>
              <a:t>in</a:t>
            </a:r>
            <a:r>
              <a:rPr sz="2000" b="1" dirty="0">
                <a:latin typeface="Trebuchet MS"/>
                <a:cs typeface="Trebuchet MS"/>
              </a:rPr>
              <a:t>	</a:t>
            </a:r>
            <a:r>
              <a:rPr sz="2000" b="1" spc="-10" dirty="0">
                <a:latin typeface="Trebuchet MS"/>
                <a:cs typeface="Trebuchet MS"/>
              </a:rPr>
              <a:t>diverse 	</a:t>
            </a:r>
            <a:r>
              <a:rPr sz="2000" b="1" dirty="0">
                <a:latin typeface="Trebuchet MS"/>
                <a:cs typeface="Trebuchet MS"/>
              </a:rPr>
              <a:t>ideas,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and</a:t>
            </a:r>
            <a:r>
              <a:rPr sz="2000" b="1" spc="-5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create</a:t>
            </a:r>
            <a:r>
              <a:rPr sz="2000" b="1" spc="-5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engaging</a:t>
            </a:r>
            <a:r>
              <a:rPr sz="2000" b="1" spc="-8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content.</a:t>
            </a: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D539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</TotalTime>
  <Words>659</Words>
  <Application>Microsoft Office PowerPoint</Application>
  <PresentationFormat>On-screen Show (4:3)</PresentationFormat>
  <Paragraphs>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MS PGothic</vt:lpstr>
      <vt:lpstr>MS UI Gothic</vt:lpstr>
      <vt:lpstr>Arial</vt:lpstr>
      <vt:lpstr>Arial MT</vt:lpstr>
      <vt:lpstr>Calibri</vt:lpstr>
      <vt:lpstr>Palatino Linotype</vt:lpstr>
      <vt:lpstr>Rockwell</vt:lpstr>
      <vt:lpstr>Times New Roman</vt:lpstr>
      <vt:lpstr>Trebuchet MS</vt:lpstr>
      <vt:lpstr>Wingdings</vt:lpstr>
      <vt:lpstr>Office Theme</vt:lpstr>
      <vt:lpstr>Comprehensive Digital Marketing Project Work On Noise</vt:lpstr>
      <vt:lpstr>Comprehensive Digital Marketing Project Work On Noise</vt:lpstr>
      <vt:lpstr>About Our Project</vt:lpstr>
      <vt:lpstr>BRAND STUDY OF NOISE</vt:lpstr>
      <vt:lpstr>BRAND STUDY OF NOISE</vt:lpstr>
      <vt:lpstr>BRAND STUDY OF NOISE</vt:lpstr>
      <vt:lpstr>BRAND STUDY OF NOISE</vt:lpstr>
      <vt:lpstr>Competitor Analysis of Hero MotoCorp Ltd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Comprehensive Digital Marketing Project Work</dc:title>
  <dc:creator>GAYATHRI</dc:creator>
  <cp:lastModifiedBy>Joseph Jerin</cp:lastModifiedBy>
  <cp:revision>16</cp:revision>
  <dcterms:created xsi:type="dcterms:W3CDTF">2023-10-12T09:59:38Z</dcterms:created>
  <dcterms:modified xsi:type="dcterms:W3CDTF">2024-04-25T08:37:50Z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2023-10-12T00:00:00Z</vt:filetime>
  </property>
  <property fmtid="{D5CDD505-2E9C-101B-9397-08002B2CF9AE}" pid="5" name="Producer">
    <vt:lpwstr>www.ilovepdf.com</vt:lpwstr>
  </property>
</Properties>
</file>