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0" r:id="rId2"/>
    <p:sldId id="335" r:id="rId3"/>
    <p:sldId id="271" r:id="rId4"/>
    <p:sldId id="273" r:id="rId5"/>
    <p:sldId id="274" r:id="rId6"/>
    <p:sldId id="275" r:id="rId7"/>
    <p:sldId id="278" r:id="rId8"/>
    <p:sldId id="280" r:id="rId9"/>
    <p:sldId id="281" r:id="rId10"/>
    <p:sldId id="317" r:id="rId11"/>
    <p:sldId id="322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04439" y="112474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B JOSITH NAVEEN (TEAM MEMBER)</a:t>
            </a:r>
            <a:endParaRPr lang="en-US" sz="1700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SANA TEJASWI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lang="en-GB" sz="2450" spc="45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SOMAYAJULA SURNARAYANA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KAMMA SAI SREE ANEESHA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            </a:t>
            </a:r>
            <a:r>
              <a:rPr lang="en-IN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KOTTANA MADHU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" y="30480"/>
            <a:ext cx="9134475" cy="728980"/>
            <a:chOff x="12191" y="30480"/>
            <a:chExt cx="9134475" cy="728980"/>
          </a:xfrm>
        </p:grpSpPr>
        <p:sp>
          <p:nvSpPr>
            <p:cNvPr id="3" name="object 3"/>
            <p:cNvSpPr/>
            <p:nvPr/>
          </p:nvSpPr>
          <p:spPr>
            <a:xfrm>
              <a:off x="15239" y="33528"/>
              <a:ext cx="9128760" cy="722630"/>
            </a:xfrm>
            <a:custGeom>
              <a:avLst/>
              <a:gdLst/>
              <a:ahLst/>
              <a:cxnLst/>
              <a:rect l="l" t="t" r="r" b="b"/>
              <a:pathLst>
                <a:path w="9128760" h="722630">
                  <a:moveTo>
                    <a:pt x="9128379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9128379" y="722376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39" y="33528"/>
              <a:ext cx="9128760" cy="722630"/>
            </a:xfrm>
            <a:custGeom>
              <a:avLst/>
              <a:gdLst/>
              <a:ahLst/>
              <a:cxnLst/>
              <a:rect l="l" t="t" r="r" b="b"/>
              <a:pathLst>
                <a:path w="9128760" h="722630">
                  <a:moveTo>
                    <a:pt x="0" y="722376"/>
                  </a:moveTo>
                  <a:lnTo>
                    <a:pt x="9128379" y="722376"/>
                  </a:lnTo>
                </a:path>
                <a:path w="9128760" h="722630">
                  <a:moveTo>
                    <a:pt x="9128379" y="0"/>
                  </a:moveTo>
                  <a:lnTo>
                    <a:pt x="0" y="0"/>
                  </a:lnTo>
                  <a:lnTo>
                    <a:pt x="0" y="722376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905000" y="100275"/>
            <a:ext cx="10837214" cy="589136"/>
          </a:xfrm>
          <a:prstGeom prst="rect">
            <a:avLst/>
          </a:prstGeom>
        </p:spPr>
        <p:txBody>
          <a:bodyPr vert="horz" wrap="square" lIns="0" tIns="80518" rIns="0" bIns="0" rtlCol="0">
            <a:spAutoFit/>
          </a:bodyPr>
          <a:lstStyle/>
          <a:p>
            <a:pPr marL="2727960">
              <a:lnSpc>
                <a:spcPct val="100000"/>
              </a:lnSpc>
              <a:spcBef>
                <a:spcPts val="115"/>
              </a:spcBef>
            </a:pPr>
            <a:r>
              <a:rPr dirty="0"/>
              <a:t>Website</a:t>
            </a:r>
            <a:r>
              <a:rPr spc="-125" dirty="0"/>
              <a:t> </a:t>
            </a:r>
            <a:r>
              <a:rPr spc="-10" dirty="0"/>
              <a:t>Traffic</a:t>
            </a:r>
            <a:r>
              <a:rPr lang="en-US" spc="-10" dirty="0"/>
              <a:t> or On Page Optimization</a:t>
            </a:r>
            <a:endParaRPr spc="-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8EDD8-A965-EE8D-8288-063170F2F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0"/>
          <a:stretch/>
        </p:blipFill>
        <p:spPr>
          <a:xfrm>
            <a:off x="15239" y="756158"/>
            <a:ext cx="7706128" cy="61018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24890"/>
            <a:ext cx="7729220" cy="6608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108520" y="395279"/>
            <a:ext cx="8928992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lang="en-US" sz="2500" dirty="0">
                <a:solidFill>
                  <a:srgbClr val="001F5F"/>
                </a:solidFill>
                <a:latin typeface="MS PGothic"/>
                <a:cs typeface="MS PGothic"/>
              </a:rPr>
              <a:t> B JOSITH NAVEEN 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1. Powerpoint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Keywords Research 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On Page Optimization</a:t>
            </a: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79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67816"/>
            <a:ext cx="8652510" cy="548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OBJECTIVES</a:t>
            </a:r>
            <a:r>
              <a:rPr sz="2400" u="sng" spc="-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40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FOR</a:t>
            </a:r>
            <a:r>
              <a:rPr sz="2400" u="sng" spc="9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4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400" u="sng" spc="-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4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</a:t>
            </a:r>
            <a:r>
              <a:rPr sz="2400" spc="1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2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INCREASE</a:t>
            </a:r>
            <a:r>
              <a:rPr sz="2000" spc="-1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TRAFFIC: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AutoNum type="arabicPeriod"/>
            </a:pPr>
            <a:endParaRPr sz="1700">
              <a:latin typeface="MS PGothic"/>
              <a:cs typeface="MS PGothic"/>
            </a:endParaRPr>
          </a:p>
          <a:p>
            <a:pPr marL="958215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As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helps</a:t>
            </a:r>
            <a:r>
              <a:rPr sz="2000" spc="-1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10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used</a:t>
            </a:r>
            <a:r>
              <a:rPr sz="2000" spc="-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target</a:t>
            </a:r>
            <a:endParaRPr sz="20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S PGothic"/>
                <a:cs typeface="MS PGothic"/>
              </a:rPr>
              <a:t>customer</a:t>
            </a:r>
            <a:r>
              <a:rPr sz="2000" spc="-1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mostly,</a:t>
            </a:r>
            <a:r>
              <a:rPr sz="2000" spc="-1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1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this</a:t>
            </a:r>
            <a:r>
              <a:rPr sz="2000" spc="-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35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can</a:t>
            </a:r>
            <a:r>
              <a:rPr sz="2000" spc="-1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60" dirty="0">
                <a:latin typeface="MS PGothic"/>
                <a:cs typeface="MS PGothic"/>
              </a:rPr>
              <a:t> </a:t>
            </a:r>
            <a:r>
              <a:rPr sz="2000" spc="60" dirty="0">
                <a:latin typeface="MS PGothic"/>
                <a:cs typeface="MS PGothic"/>
              </a:rPr>
              <a:t>our</a:t>
            </a:r>
            <a:r>
              <a:rPr sz="2000" spc="-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traffic.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MS PGothic"/>
              <a:cs typeface="MS PGothic"/>
            </a:endParaRPr>
          </a:p>
          <a:p>
            <a:pPr marL="267970" indent="-255270">
              <a:lnSpc>
                <a:spcPct val="100000"/>
              </a:lnSpc>
              <a:buAutoNum type="arabicPeriod" startAt="2"/>
              <a:tabLst>
                <a:tab pos="267970" algn="l"/>
              </a:tabLst>
            </a:pP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114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ORGANIC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RANKING: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AutoNum type="arabicPeriod" startAt="2"/>
            </a:pPr>
            <a:endParaRPr sz="1700">
              <a:latin typeface="MS PGothic"/>
              <a:cs typeface="MS PGothic"/>
            </a:endParaRPr>
          </a:p>
          <a:p>
            <a:pPr marL="12700" marR="216535" indent="945515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1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60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can</a:t>
            </a:r>
            <a:r>
              <a:rPr sz="2000" spc="-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17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10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performing </a:t>
            </a:r>
            <a:r>
              <a:rPr sz="2000" dirty="0">
                <a:latin typeface="MS PGothic"/>
                <a:cs typeface="MS PGothic"/>
              </a:rPr>
              <a:t>best,</a:t>
            </a:r>
            <a:r>
              <a:rPr sz="2000" spc="-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high search</a:t>
            </a:r>
            <a:r>
              <a:rPr sz="2000" spc="-1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volume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and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lower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competition,</a:t>
            </a:r>
            <a:r>
              <a:rPr sz="2000" spc="-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1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that</a:t>
            </a:r>
            <a:r>
              <a:rPr sz="2000" spc="-1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</a:t>
            </a:r>
            <a:r>
              <a:rPr sz="2000" spc="3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optimize </a:t>
            </a:r>
            <a:r>
              <a:rPr sz="2000" spc="60" dirty="0">
                <a:latin typeface="MS PGothic"/>
                <a:cs typeface="MS PGothic"/>
              </a:rPr>
              <a:t>our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with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organic</a:t>
            </a:r>
            <a:r>
              <a:rPr sz="2000" spc="-1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-18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ranking.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MS PGothic"/>
              <a:cs typeface="MS PGothic"/>
            </a:endParaRPr>
          </a:p>
          <a:p>
            <a:pPr marL="267970" indent="-255270">
              <a:lnSpc>
                <a:spcPct val="100000"/>
              </a:lnSpc>
              <a:buAutoNum type="arabicPeriod" startAt="3"/>
              <a:tabLst>
                <a:tab pos="267970" algn="l"/>
              </a:tabLst>
            </a:pP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REACH</a:t>
            </a:r>
            <a:r>
              <a:rPr sz="2000" spc="-1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OUT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spc="50" dirty="0">
                <a:latin typeface="MS PGothic"/>
                <a:cs typeface="MS PGothic"/>
              </a:rPr>
              <a:t>MORE</a:t>
            </a:r>
            <a:r>
              <a:rPr sz="2000" spc="-19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AUDIENCE: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MS PGothic"/>
              <a:cs typeface="MS PGothic"/>
            </a:endParaRPr>
          </a:p>
          <a:p>
            <a:pPr marL="12700" marR="323850" indent="1411605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114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 helps</a:t>
            </a:r>
            <a:r>
              <a:rPr sz="2000" spc="-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</a:t>
            </a:r>
            <a:r>
              <a:rPr sz="2000" spc="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find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out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keys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god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8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target </a:t>
            </a:r>
            <a:r>
              <a:rPr sz="2000" spc="60" dirty="0">
                <a:latin typeface="MS PGothic"/>
                <a:cs typeface="MS PGothic"/>
              </a:rPr>
              <a:t>out</a:t>
            </a:r>
            <a:r>
              <a:rPr sz="2000" spc="-1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prospective</a:t>
            </a:r>
            <a:r>
              <a:rPr sz="2000" spc="-2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customers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and</a:t>
            </a:r>
            <a:r>
              <a:rPr sz="2000" spc="-1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85" dirty="0">
                <a:latin typeface="MS PGothic"/>
                <a:cs typeface="MS PGothic"/>
              </a:rPr>
              <a:t> </a:t>
            </a:r>
            <a:r>
              <a:rPr sz="2000" spc="60" dirty="0">
                <a:latin typeface="MS PGothic"/>
                <a:cs typeface="MS PGothic"/>
              </a:rPr>
              <a:t>that</a:t>
            </a:r>
            <a:r>
              <a:rPr sz="2000" spc="-2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can</a:t>
            </a:r>
            <a:r>
              <a:rPr sz="2000" spc="-1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use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10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keywords</a:t>
            </a:r>
            <a:r>
              <a:rPr sz="2000" spc="-1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in</a:t>
            </a:r>
            <a:r>
              <a:rPr sz="2000" spc="65" dirty="0">
                <a:latin typeface="MS PGothic"/>
                <a:cs typeface="MS PGothic"/>
              </a:rPr>
              <a:t> </a:t>
            </a:r>
            <a:r>
              <a:rPr sz="2000" spc="35" dirty="0">
                <a:latin typeface="MS PGothic"/>
                <a:cs typeface="MS PGothic"/>
              </a:rPr>
              <a:t>our </a:t>
            </a:r>
            <a:r>
              <a:rPr sz="2000" dirty="0">
                <a:latin typeface="MS PGothic"/>
                <a:cs typeface="MS PGothic"/>
              </a:rPr>
              <a:t>website's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content.</a:t>
            </a:r>
            <a:endParaRPr sz="2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3047"/>
            <a:ext cx="9107170" cy="844550"/>
            <a:chOff x="39623" y="3047"/>
            <a:chExt cx="9107170" cy="844550"/>
          </a:xfrm>
        </p:grpSpPr>
        <p:sp>
          <p:nvSpPr>
            <p:cNvPr id="3" name="object 3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00947" y="838200"/>
                  </a:lnTo>
                  <a:lnTo>
                    <a:pt x="9100947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0" y="838200"/>
                  </a:moveTo>
                  <a:lnTo>
                    <a:pt x="9100947" y="838200"/>
                  </a:lnTo>
                </a:path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7" rIns="0" bIns="0" rtlCol="0">
            <a:spAutoFit/>
          </a:bodyPr>
          <a:lstStyle/>
          <a:p>
            <a:pPr marL="240284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802" y="904443"/>
            <a:ext cx="8960485" cy="5648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</a:t>
            </a:r>
            <a:r>
              <a:rPr sz="2750" u="sng" spc="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INSIGHTS</a:t>
            </a:r>
            <a:r>
              <a:rPr sz="2750" spc="1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spc="-50" dirty="0">
                <a:latin typeface="MS PGothic"/>
                <a:cs typeface="MS PGothic"/>
              </a:rPr>
              <a:t>:</a:t>
            </a:r>
            <a:endParaRPr sz="2750" dirty="0">
              <a:latin typeface="MS PGothic"/>
              <a:cs typeface="MS PGothic"/>
            </a:endParaRPr>
          </a:p>
          <a:p>
            <a:pPr marL="12700" marR="5080" indent="221615">
              <a:lnSpc>
                <a:spcPct val="101200"/>
              </a:lnSpc>
              <a:buClr>
                <a:srgbClr val="000000"/>
              </a:buClr>
              <a:buSzPct val="95652"/>
              <a:tabLst>
                <a:tab pos="234315" algn="l"/>
                <a:tab pos="3875404" algn="l"/>
              </a:tabLst>
            </a:pPr>
            <a:endParaRPr lang="en-IN" sz="2100" dirty="0">
              <a:solidFill>
                <a:srgbClr val="7D5F00"/>
              </a:solidFill>
              <a:latin typeface="MS PGothic"/>
              <a:cs typeface="MS PGothic"/>
            </a:endParaRPr>
          </a:p>
          <a:p>
            <a:pPr marL="12700" marR="5080" indent="221615">
              <a:lnSpc>
                <a:spcPct val="101200"/>
              </a:lnSpc>
              <a:buClr>
                <a:srgbClr val="000000"/>
              </a:buClr>
              <a:buSzPct val="95652"/>
              <a:tabLst>
                <a:tab pos="234315" algn="l"/>
                <a:tab pos="3875404" algn="l"/>
              </a:tabLst>
            </a:pP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1. </a:t>
            </a:r>
            <a:r>
              <a:rPr sz="2300" dirty="0">
                <a:solidFill>
                  <a:srgbClr val="7D5F00"/>
                </a:solidFill>
                <a:latin typeface="MS PGothic"/>
                <a:cs typeface="MS PGothic"/>
              </a:rPr>
              <a:t>Targeted</a:t>
            </a:r>
            <a:r>
              <a:rPr sz="2300" spc="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dirty="0">
                <a:solidFill>
                  <a:srgbClr val="7D5F00"/>
                </a:solidFill>
                <a:latin typeface="MS PGothic"/>
                <a:cs typeface="MS PGothic"/>
              </a:rPr>
              <a:t>content</a:t>
            </a:r>
            <a:r>
              <a:rPr sz="2300" spc="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spc="-10" dirty="0">
                <a:solidFill>
                  <a:srgbClr val="7D5F00"/>
                </a:solidFill>
                <a:latin typeface="MS PGothic"/>
                <a:cs typeface="MS PGothic"/>
              </a:rPr>
              <a:t>creation</a:t>
            </a:r>
            <a:r>
              <a:rPr sz="2300" spc="-10" dirty="0">
                <a:latin typeface="MS PGothic"/>
                <a:cs typeface="MS PGothic"/>
              </a:rPr>
              <a:t>:</a:t>
            </a:r>
            <a:r>
              <a:rPr lang="en-IN" sz="2300" spc="-10" dirty="0">
                <a:latin typeface="MS PGothic"/>
                <a:cs typeface="MS PGothic"/>
              </a:rPr>
              <a:t>  </a:t>
            </a:r>
            <a:r>
              <a:rPr sz="2300" dirty="0">
                <a:latin typeface="MS PGothic"/>
                <a:cs typeface="MS PGothic"/>
              </a:rPr>
              <a:t>Keyword</a:t>
            </a:r>
            <a:r>
              <a:rPr sz="2300" spc="-4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research</a:t>
            </a:r>
            <a:r>
              <a:rPr sz="2300" spc="-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helps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identify</a:t>
            </a:r>
            <a:r>
              <a:rPr sz="2300" spc="30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the </a:t>
            </a:r>
            <a:r>
              <a:rPr sz="2300" dirty="0">
                <a:latin typeface="MS PGothic"/>
                <a:cs typeface="MS PGothic"/>
              </a:rPr>
              <a:t>topics</a:t>
            </a:r>
            <a:r>
              <a:rPr sz="2300" spc="1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and</a:t>
            </a:r>
            <a:r>
              <a:rPr sz="2300" spc="29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questions</a:t>
            </a:r>
            <a:r>
              <a:rPr sz="2300" spc="24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that</a:t>
            </a:r>
            <a:r>
              <a:rPr sz="2300" spc="21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25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target</a:t>
            </a:r>
            <a:r>
              <a:rPr sz="2300" spc="24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audience</a:t>
            </a:r>
            <a:r>
              <a:rPr sz="2300" spc="15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is</a:t>
            </a:r>
            <a:r>
              <a:rPr sz="2300" spc="23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searching</a:t>
            </a:r>
            <a:r>
              <a:rPr sz="2300" spc="31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for.</a:t>
            </a:r>
            <a:r>
              <a:rPr sz="2300" spc="210" dirty="0">
                <a:latin typeface="MS PGothic"/>
                <a:cs typeface="MS PGothic"/>
              </a:rPr>
              <a:t> </a:t>
            </a:r>
            <a:r>
              <a:rPr sz="2300" spc="-25" dirty="0">
                <a:latin typeface="MS PGothic"/>
                <a:cs typeface="MS PGothic"/>
              </a:rPr>
              <a:t>By </a:t>
            </a:r>
            <a:r>
              <a:rPr sz="2300" dirty="0">
                <a:latin typeface="MS PGothic"/>
                <a:cs typeface="MS PGothic"/>
              </a:rPr>
              <a:t>incorporating</a:t>
            </a:r>
            <a:r>
              <a:rPr sz="2300" spc="-1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these</a:t>
            </a:r>
            <a:r>
              <a:rPr sz="2300" spc="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keywords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into</a:t>
            </a:r>
            <a:r>
              <a:rPr sz="2300" spc="-7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-9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content</a:t>
            </a:r>
            <a:r>
              <a:rPr sz="2300" spc="-1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strategy,</a:t>
            </a:r>
            <a:r>
              <a:rPr sz="2300" spc="4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can</a:t>
            </a:r>
            <a:r>
              <a:rPr sz="2300" spc="5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create </a:t>
            </a:r>
            <a:r>
              <a:rPr sz="2300" dirty="0">
                <a:latin typeface="MS PGothic"/>
                <a:cs typeface="MS PGothic"/>
              </a:rPr>
              <a:t>valuable,</a:t>
            </a:r>
            <a:r>
              <a:rPr sz="2300" spc="-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relevant</a:t>
            </a:r>
            <a:r>
              <a:rPr sz="2300" spc="-15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content</a:t>
            </a:r>
            <a:r>
              <a:rPr sz="2300" spc="-11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that</a:t>
            </a:r>
            <a:r>
              <a:rPr sz="2300" spc="-114" dirty="0">
                <a:latin typeface="MS PGothic"/>
                <a:cs typeface="MS PGothic"/>
              </a:rPr>
              <a:t> </a:t>
            </a:r>
            <a:r>
              <a:rPr sz="2300" spc="55" dirty="0">
                <a:latin typeface="MS PGothic"/>
                <a:cs typeface="MS PGothic"/>
              </a:rPr>
              <a:t>meets</a:t>
            </a:r>
            <a:r>
              <a:rPr sz="2300" spc="-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</a:t>
            </a:r>
            <a:r>
              <a:rPr sz="2300" spc="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needs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of</a:t>
            </a:r>
            <a:r>
              <a:rPr sz="2300" spc="3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-75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audience.</a:t>
            </a:r>
            <a:endParaRPr sz="23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PGothic"/>
              <a:buAutoNum type="arabicPeriod" startAt="3"/>
            </a:pPr>
            <a:endParaRPr sz="2150" dirty="0">
              <a:latin typeface="MS PGothic"/>
              <a:cs typeface="MS PGothic"/>
            </a:endParaRPr>
          </a:p>
          <a:p>
            <a:pPr marL="12700" marR="93345" indent="233679">
              <a:lnSpc>
                <a:spcPct val="100000"/>
              </a:lnSpc>
              <a:buClr>
                <a:srgbClr val="000000"/>
              </a:buClr>
              <a:buSzPct val="95652"/>
              <a:tabLst>
                <a:tab pos="246379" algn="l"/>
                <a:tab pos="3884295" algn="l"/>
              </a:tabLst>
            </a:pP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2. </a:t>
            </a:r>
            <a:r>
              <a:rPr sz="2300" dirty="0">
                <a:solidFill>
                  <a:srgbClr val="7D5F00"/>
                </a:solidFill>
                <a:latin typeface="MS PGothic"/>
                <a:cs typeface="MS PGothic"/>
              </a:rPr>
              <a:t>Enhanced</a:t>
            </a:r>
            <a:r>
              <a:rPr sz="2300" spc="-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spc="55" dirty="0">
                <a:solidFill>
                  <a:srgbClr val="7D5F00"/>
                </a:solidFill>
                <a:latin typeface="MS PGothic"/>
                <a:cs typeface="MS PGothic"/>
              </a:rPr>
              <a:t>user</a:t>
            </a:r>
            <a:r>
              <a:rPr sz="230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spc="-10" dirty="0">
                <a:solidFill>
                  <a:srgbClr val="7D5F00"/>
                </a:solidFill>
                <a:latin typeface="MS PGothic"/>
                <a:cs typeface="MS PGothic"/>
              </a:rPr>
              <a:t>experience</a:t>
            </a:r>
            <a:r>
              <a:rPr sz="2300" spc="-10" dirty="0">
                <a:latin typeface="MS PGothic"/>
                <a:cs typeface="MS PGothic"/>
              </a:rPr>
              <a:t>:</a:t>
            </a:r>
            <a:r>
              <a:rPr sz="2300" dirty="0">
                <a:latin typeface="MS PGothic"/>
                <a:cs typeface="MS PGothic"/>
              </a:rPr>
              <a:t>	Understanding</a:t>
            </a:r>
            <a:r>
              <a:rPr sz="2300" spc="-65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user</a:t>
            </a:r>
            <a:r>
              <a:rPr sz="2300" spc="3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search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intent </a:t>
            </a:r>
            <a:r>
              <a:rPr sz="2300" dirty="0">
                <a:latin typeface="MS PGothic"/>
                <a:cs typeface="MS PGothic"/>
              </a:rPr>
              <a:t>through</a:t>
            </a:r>
            <a:r>
              <a:rPr sz="2300" spc="2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keyword</a:t>
            </a:r>
            <a:r>
              <a:rPr sz="2300" spc="1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research</a:t>
            </a:r>
            <a:r>
              <a:rPr sz="2300" spc="229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allows</a:t>
            </a:r>
            <a:r>
              <a:rPr sz="2300" spc="24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you</a:t>
            </a:r>
            <a:r>
              <a:rPr sz="2300" spc="2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to</a:t>
            </a:r>
            <a:r>
              <a:rPr sz="2300" spc="18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align</a:t>
            </a:r>
            <a:r>
              <a:rPr sz="2300" spc="285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21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content</a:t>
            </a:r>
            <a:r>
              <a:rPr sz="2300" spc="2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with</a:t>
            </a:r>
            <a:r>
              <a:rPr sz="2300" spc="280" dirty="0">
                <a:latin typeface="MS PGothic"/>
                <a:cs typeface="MS PGothic"/>
              </a:rPr>
              <a:t> </a:t>
            </a:r>
            <a:r>
              <a:rPr sz="2300" spc="30" dirty="0">
                <a:latin typeface="MS PGothic"/>
                <a:cs typeface="MS PGothic"/>
              </a:rPr>
              <a:t>what </a:t>
            </a:r>
            <a:r>
              <a:rPr sz="2300" dirty="0">
                <a:latin typeface="MS PGothic"/>
                <a:cs typeface="MS PGothic"/>
              </a:rPr>
              <a:t>users are</a:t>
            </a:r>
            <a:r>
              <a:rPr sz="2300" spc="-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looking</a:t>
            </a:r>
            <a:r>
              <a:rPr sz="2300" spc="-3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for.</a:t>
            </a:r>
            <a:r>
              <a:rPr sz="2300" spc="-7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This</a:t>
            </a:r>
            <a:r>
              <a:rPr sz="2300" spc="-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improves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</a:t>
            </a:r>
            <a:r>
              <a:rPr sz="2300" spc="-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overall</a:t>
            </a:r>
            <a:r>
              <a:rPr sz="2300" spc="-100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user</a:t>
            </a:r>
            <a:r>
              <a:rPr sz="2300" spc="-1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experience</a:t>
            </a:r>
            <a:r>
              <a:rPr sz="2300" spc="6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on</a:t>
            </a:r>
            <a:r>
              <a:rPr sz="2300" spc="25" dirty="0">
                <a:latin typeface="MS PGothic"/>
                <a:cs typeface="MS PGothic"/>
              </a:rPr>
              <a:t> </a:t>
            </a:r>
            <a:r>
              <a:rPr sz="2300" spc="35" dirty="0">
                <a:latin typeface="MS PGothic"/>
                <a:cs typeface="MS PGothic"/>
              </a:rPr>
              <a:t>your </a:t>
            </a:r>
            <a:r>
              <a:rPr sz="2300" dirty="0">
                <a:latin typeface="MS PGothic"/>
                <a:cs typeface="MS PGothic"/>
              </a:rPr>
              <a:t>website,</a:t>
            </a:r>
            <a:r>
              <a:rPr sz="2300" spc="2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leading</a:t>
            </a:r>
            <a:r>
              <a:rPr sz="2300" spc="34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to</a:t>
            </a:r>
            <a:r>
              <a:rPr sz="2300" spc="254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increased</a:t>
            </a:r>
            <a:r>
              <a:rPr sz="2300" spc="16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engagement,</a:t>
            </a:r>
            <a:r>
              <a:rPr sz="2300" spc="2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longer</a:t>
            </a:r>
            <a:r>
              <a:rPr sz="2300" spc="2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visit</a:t>
            </a:r>
            <a:r>
              <a:rPr sz="2300" spc="32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durations,</a:t>
            </a:r>
            <a:r>
              <a:rPr sz="2300" spc="320" dirty="0">
                <a:latin typeface="MS PGothic"/>
                <a:cs typeface="MS PGothic"/>
              </a:rPr>
              <a:t> </a:t>
            </a:r>
            <a:r>
              <a:rPr sz="2300" spc="20" dirty="0">
                <a:latin typeface="MS PGothic"/>
                <a:cs typeface="MS PGothic"/>
              </a:rPr>
              <a:t>and </a:t>
            </a:r>
            <a:r>
              <a:rPr sz="2300" dirty="0">
                <a:latin typeface="MS PGothic"/>
                <a:cs typeface="MS PGothic"/>
              </a:rPr>
              <a:t>lower</a:t>
            </a:r>
            <a:r>
              <a:rPr sz="2300" spc="4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bounce </a:t>
            </a:r>
            <a:r>
              <a:rPr sz="2300" spc="-10" dirty="0">
                <a:latin typeface="MS PGothic"/>
                <a:cs typeface="MS PGothic"/>
              </a:rPr>
              <a:t>rates.</a:t>
            </a:r>
            <a:endParaRPr sz="23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S PGothic"/>
              <a:buAutoNum type="arabicPeriod" startAt="3"/>
            </a:pPr>
            <a:endParaRPr sz="1750" dirty="0">
              <a:latin typeface="MS PGothic"/>
              <a:cs typeface="MS PGothic"/>
            </a:endParaRPr>
          </a:p>
          <a:p>
            <a:pPr marL="12700" marR="297815" indent="212725" algn="l">
              <a:lnSpc>
                <a:spcPct val="101299"/>
              </a:lnSpc>
              <a:buClr>
                <a:srgbClr val="000000"/>
              </a:buClr>
              <a:buSzPct val="95652"/>
              <a:tabLst>
                <a:tab pos="225425" algn="l"/>
              </a:tabLst>
            </a:pP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3. </a:t>
            </a:r>
            <a:r>
              <a:rPr sz="2300" dirty="0">
                <a:solidFill>
                  <a:srgbClr val="7D5F00"/>
                </a:solidFill>
                <a:latin typeface="MS PGothic"/>
                <a:cs typeface="MS PGothic"/>
              </a:rPr>
              <a:t>Competitive</a:t>
            </a:r>
            <a:r>
              <a:rPr lang="en-IN" sz="2300" spc="3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Advantage</a:t>
            </a:r>
            <a:r>
              <a:rPr sz="2300" dirty="0">
                <a:latin typeface="MS PGothic"/>
                <a:cs typeface="MS PGothic"/>
              </a:rPr>
              <a:t>:</a:t>
            </a:r>
            <a:r>
              <a:rPr lang="en-IN" sz="2300" spc="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By</a:t>
            </a:r>
            <a:r>
              <a:rPr sz="2300" spc="4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focusing</a:t>
            </a:r>
            <a:r>
              <a:rPr sz="2300" spc="3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on</a:t>
            </a:r>
            <a:r>
              <a:rPr sz="2300" spc="3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these</a:t>
            </a:r>
            <a:r>
              <a:rPr sz="2300" spc="39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untapped</a:t>
            </a:r>
            <a:r>
              <a:rPr sz="2300" spc="370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keywords, </a:t>
            </a:r>
            <a:r>
              <a:rPr sz="2300" spc="50" dirty="0">
                <a:latin typeface="MS PGothic"/>
                <a:cs typeface="MS PGothic"/>
              </a:rPr>
              <a:t>you</a:t>
            </a:r>
            <a:r>
              <a:rPr sz="2300" spc="1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can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gain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</a:t>
            </a:r>
            <a:r>
              <a:rPr sz="2300" spc="1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competitive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advantage</a:t>
            </a:r>
            <a:r>
              <a:rPr sz="2300" spc="-3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and</a:t>
            </a:r>
            <a:r>
              <a:rPr sz="2300" spc="2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attract</a:t>
            </a:r>
            <a:r>
              <a:rPr sz="2300" spc="-2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targeted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traffic</a:t>
            </a:r>
            <a:r>
              <a:rPr sz="2300" spc="-65" dirty="0">
                <a:latin typeface="MS PGothic"/>
                <a:cs typeface="MS PGothic"/>
              </a:rPr>
              <a:t> </a:t>
            </a:r>
            <a:r>
              <a:rPr sz="2300" spc="-20" dirty="0">
                <a:latin typeface="MS PGothic"/>
                <a:cs typeface="MS PGothic"/>
              </a:rPr>
              <a:t>that </a:t>
            </a:r>
            <a:r>
              <a:rPr sz="2300" spc="60" dirty="0">
                <a:latin typeface="MS PGothic"/>
                <a:cs typeface="MS PGothic"/>
              </a:rPr>
              <a:t>your</a:t>
            </a:r>
            <a:r>
              <a:rPr sz="2300" spc="-1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competitors</a:t>
            </a:r>
            <a:r>
              <a:rPr sz="2300" spc="-180" dirty="0">
                <a:latin typeface="MS PGothic"/>
                <a:cs typeface="MS PGothic"/>
              </a:rPr>
              <a:t> </a:t>
            </a:r>
            <a:r>
              <a:rPr sz="2300" spc="60" dirty="0">
                <a:latin typeface="MS PGothic"/>
                <a:cs typeface="MS PGothic"/>
              </a:rPr>
              <a:t>are</a:t>
            </a:r>
            <a:r>
              <a:rPr sz="2300" spc="-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missing</a:t>
            </a:r>
            <a:r>
              <a:rPr sz="2300" spc="-65" dirty="0">
                <a:latin typeface="MS PGothic"/>
                <a:cs typeface="MS PGothic"/>
              </a:rPr>
              <a:t> </a:t>
            </a:r>
            <a:r>
              <a:rPr sz="2300" spc="70" dirty="0">
                <a:latin typeface="MS PGothic"/>
                <a:cs typeface="MS PGothic"/>
              </a:rPr>
              <a:t>out</a:t>
            </a:r>
            <a:r>
              <a:rPr sz="2300" spc="-13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on.</a:t>
            </a:r>
            <a:endParaRPr sz="23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3047"/>
            <a:ext cx="9107170" cy="844550"/>
            <a:chOff x="39623" y="3047"/>
            <a:chExt cx="9107170" cy="844550"/>
          </a:xfrm>
        </p:grpSpPr>
        <p:sp>
          <p:nvSpPr>
            <p:cNvPr id="3" name="object 3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00947" y="838200"/>
                  </a:lnTo>
                  <a:lnTo>
                    <a:pt x="9100947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0" y="838200"/>
                  </a:moveTo>
                  <a:lnTo>
                    <a:pt x="9100947" y="838200"/>
                  </a:lnTo>
                </a:path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7" rIns="0" bIns="0" rtlCol="0">
            <a:spAutoFit/>
          </a:bodyPr>
          <a:lstStyle/>
          <a:p>
            <a:pPr marL="240284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802" y="904443"/>
            <a:ext cx="8725535" cy="559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OBJECTIVES</a:t>
            </a:r>
            <a:r>
              <a:rPr sz="2750" u="sng" spc="2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FOR</a:t>
            </a:r>
            <a:r>
              <a:rPr sz="2750" u="sng" spc="1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750" u="sng" spc="-2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</a:t>
            </a:r>
            <a:r>
              <a:rPr sz="27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TO</a:t>
            </a:r>
            <a:r>
              <a:rPr sz="2000" spc="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INCREASE</a:t>
            </a:r>
            <a:r>
              <a:rPr sz="2000" spc="-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WEBSITE</a:t>
            </a:r>
            <a:r>
              <a:rPr sz="200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TRAFFIC</a:t>
            </a:r>
            <a:r>
              <a:rPr sz="20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-50" dirty="0">
                <a:latin typeface="MS PGothic"/>
                <a:cs typeface="MS PGothic"/>
              </a:rPr>
              <a:t>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1700">
              <a:latin typeface="MS PGothic"/>
              <a:cs typeface="MS PGothic"/>
            </a:endParaRPr>
          </a:p>
          <a:p>
            <a:pPr marL="1338580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As</a:t>
            </a:r>
            <a:r>
              <a:rPr sz="2000" spc="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7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helps</a:t>
            </a:r>
            <a:r>
              <a:rPr sz="2000" spc="-180" dirty="0">
                <a:latin typeface="MS PGothic"/>
                <a:cs typeface="MS PGothic"/>
              </a:rPr>
              <a:t> </a:t>
            </a:r>
            <a:r>
              <a:rPr sz="2000" spc="55" dirty="0">
                <a:latin typeface="MS PGothic"/>
                <a:cs typeface="MS PGothic"/>
              </a:rPr>
              <a:t>us</a:t>
            </a:r>
            <a:r>
              <a:rPr sz="2000" spc="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-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 words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used</a:t>
            </a:r>
            <a:r>
              <a:rPr sz="2000" spc="-50" dirty="0">
                <a:latin typeface="MS PGothic"/>
                <a:cs typeface="MS PGothic"/>
              </a:rPr>
              <a:t> </a:t>
            </a:r>
            <a:r>
              <a:rPr sz="2000" spc="-25" dirty="0">
                <a:latin typeface="MS PGothic"/>
                <a:cs typeface="MS PGothic"/>
              </a:rPr>
              <a:t>by</a:t>
            </a:r>
            <a:endParaRPr sz="20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S PGothic"/>
                <a:cs typeface="MS PGothic"/>
              </a:rPr>
              <a:t>target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customer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mostly,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this</a:t>
            </a:r>
            <a:r>
              <a:rPr sz="2000" spc="-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 improve</a:t>
            </a:r>
            <a:r>
              <a:rPr sz="2000" spc="-1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our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10" dirty="0">
                <a:latin typeface="MS PGothic"/>
                <a:cs typeface="MS PGothic"/>
              </a:rPr>
              <a:t> traffic.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56870" algn="l"/>
              </a:tabLst>
            </a:pP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TO</a:t>
            </a:r>
            <a:r>
              <a:rPr sz="2000" spc="-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IMPROVE</a:t>
            </a:r>
            <a:r>
              <a:rPr sz="2000" spc="-1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ORGANIC</a:t>
            </a:r>
            <a:r>
              <a:rPr sz="2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SEARCH</a:t>
            </a:r>
            <a:r>
              <a:rPr sz="2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RANKING</a:t>
            </a:r>
            <a:r>
              <a:rPr sz="2000" spc="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-50" dirty="0">
                <a:latin typeface="MS PGothic"/>
                <a:cs typeface="MS PGothic"/>
              </a:rPr>
              <a:t>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 startAt="2"/>
            </a:pPr>
            <a:endParaRPr sz="1700">
              <a:latin typeface="MS PGothic"/>
              <a:cs typeface="MS PGothic"/>
            </a:endParaRPr>
          </a:p>
          <a:p>
            <a:pPr marL="12700" marR="5080" indent="944880" algn="just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-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</a:t>
            </a:r>
            <a:r>
              <a:rPr sz="2000" spc="-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1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performing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best,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1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high</a:t>
            </a:r>
            <a:r>
              <a:rPr sz="2000" spc="2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2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volume</a:t>
            </a:r>
            <a:r>
              <a:rPr sz="2000" spc="1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and</a:t>
            </a:r>
            <a:r>
              <a:rPr sz="2000" spc="2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lower</a:t>
            </a:r>
            <a:r>
              <a:rPr sz="2000" spc="2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competition,</a:t>
            </a:r>
            <a:r>
              <a:rPr sz="2000" spc="254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2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that</a:t>
            </a:r>
            <a:r>
              <a:rPr sz="2000" spc="20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2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</a:t>
            </a:r>
            <a:r>
              <a:rPr sz="2000" spc="2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optimize</a:t>
            </a:r>
            <a:r>
              <a:rPr sz="2000" spc="210" dirty="0">
                <a:latin typeface="MS PGothic"/>
                <a:cs typeface="MS PGothic"/>
              </a:rPr>
              <a:t> </a:t>
            </a:r>
            <a:r>
              <a:rPr sz="2000" spc="-25" dirty="0">
                <a:latin typeface="MS PGothic"/>
                <a:cs typeface="MS PGothic"/>
              </a:rPr>
              <a:t>our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with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organic</a:t>
            </a:r>
            <a:r>
              <a:rPr sz="2000" spc="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ranking.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MS PGothic"/>
              <a:cs typeface="MS PGothic"/>
            </a:endParaRPr>
          </a:p>
          <a:p>
            <a:pPr marL="271145" indent="-258445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271145" algn="l"/>
              </a:tabLst>
            </a:pP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TO</a:t>
            </a:r>
            <a:r>
              <a:rPr sz="2000" spc="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REACH</a:t>
            </a:r>
            <a:r>
              <a:rPr sz="2000" spc="-1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OUT</a:t>
            </a:r>
            <a:r>
              <a:rPr sz="2000" spc="-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55" dirty="0">
                <a:solidFill>
                  <a:srgbClr val="7D5F00"/>
                </a:solidFill>
                <a:latin typeface="MS PGothic"/>
                <a:cs typeface="MS PGothic"/>
              </a:rPr>
              <a:t>MORE</a:t>
            </a:r>
            <a:r>
              <a:rPr sz="2000" spc="-1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AUDIENCE</a:t>
            </a:r>
            <a:r>
              <a:rPr sz="2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-50" dirty="0">
                <a:latin typeface="MS PGothic"/>
                <a:cs typeface="MS PGothic"/>
              </a:rPr>
              <a:t>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MS PGothic"/>
              <a:cs typeface="MS PGothic"/>
            </a:endParaRPr>
          </a:p>
          <a:p>
            <a:pPr marL="1262380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helps</a:t>
            </a:r>
            <a:r>
              <a:rPr sz="2000" spc="-1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</a:t>
            </a:r>
            <a:r>
              <a:rPr sz="2000" spc="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find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out</a:t>
            </a:r>
            <a:r>
              <a:rPr sz="2000" spc="-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keys</a:t>
            </a:r>
            <a:r>
              <a:rPr sz="2000" spc="-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god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target</a:t>
            </a:r>
            <a:r>
              <a:rPr sz="2000" spc="-25" dirty="0">
                <a:latin typeface="MS PGothic"/>
                <a:cs typeface="MS PGothic"/>
              </a:rPr>
              <a:t> out</a:t>
            </a:r>
            <a:endParaRPr sz="2000">
              <a:latin typeface="MS PGothic"/>
              <a:cs typeface="MS PGothic"/>
            </a:endParaRPr>
          </a:p>
          <a:p>
            <a:pPr marL="12700" marR="12630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S PGothic"/>
                <a:cs typeface="MS PGothic"/>
              </a:rPr>
              <a:t>prospective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customers</a:t>
            </a:r>
            <a:r>
              <a:rPr sz="2000" spc="-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and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that</a:t>
            </a:r>
            <a:r>
              <a:rPr sz="2000" spc="-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 use</a:t>
            </a:r>
            <a:r>
              <a:rPr sz="2000" spc="-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keywords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in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spc="-25" dirty="0">
                <a:latin typeface="MS PGothic"/>
                <a:cs typeface="MS PGothic"/>
              </a:rPr>
              <a:t>our </a:t>
            </a:r>
            <a:r>
              <a:rPr sz="2000" dirty="0">
                <a:latin typeface="MS PGothic"/>
                <a:cs typeface="MS PGothic"/>
              </a:rPr>
              <a:t>website's</a:t>
            </a:r>
            <a:r>
              <a:rPr sz="2000" spc="-4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content.</a:t>
            </a:r>
            <a:endParaRPr sz="2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858138"/>
            <a:ext cx="8839200" cy="5055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CHALLENGES</a:t>
            </a:r>
            <a:r>
              <a:rPr sz="2150" u="sng" spc="-1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FACED</a:t>
            </a:r>
            <a:r>
              <a:rPr sz="2150" u="sng" spc="18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DURING</a:t>
            </a:r>
            <a:r>
              <a:rPr sz="2150" u="sng" spc="-2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150" u="sng" spc="-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</a:t>
            </a:r>
            <a:r>
              <a:rPr sz="2150" u="sng" spc="1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AND</a:t>
            </a:r>
            <a:r>
              <a:rPr sz="21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ANALYSIS</a:t>
            </a:r>
            <a:r>
              <a:rPr sz="2150" u="sng" spc="-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spc="-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MS PGothic"/>
              <a:cs typeface="MS PGothic"/>
            </a:endParaRPr>
          </a:p>
          <a:p>
            <a:pPr marL="335280" indent="-32258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35280" algn="l"/>
              </a:tabLst>
            </a:pPr>
            <a:r>
              <a:rPr sz="2450" spc="45" dirty="0">
                <a:solidFill>
                  <a:srgbClr val="7D5F00"/>
                </a:solidFill>
                <a:latin typeface="MS PGothic"/>
                <a:cs typeface="MS PGothic"/>
              </a:rPr>
              <a:t>Limited</a:t>
            </a:r>
            <a:r>
              <a:rPr sz="2450" spc="-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60" dirty="0">
                <a:solidFill>
                  <a:srgbClr val="7D5F00"/>
                </a:solidFill>
                <a:latin typeface="MS PGothic"/>
                <a:cs typeface="MS PGothic"/>
              </a:rPr>
              <a:t>data</a:t>
            </a:r>
            <a:r>
              <a:rPr sz="2450" spc="-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accuracy</a:t>
            </a:r>
            <a:r>
              <a:rPr sz="2450" spc="-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5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MS PGothic"/>
              <a:buAutoNum type="arabicPeriod"/>
            </a:pPr>
            <a:endParaRPr sz="1950">
              <a:latin typeface="MS PGothic"/>
              <a:cs typeface="MS PGothic"/>
            </a:endParaRPr>
          </a:p>
          <a:p>
            <a:pPr marL="12700" marR="5080" indent="1088390">
              <a:lnSpc>
                <a:spcPct val="101699"/>
              </a:lnSpc>
            </a:pP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research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tools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provide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estimates </a:t>
            </a:r>
            <a:r>
              <a:rPr sz="2450" spc="60" dirty="0">
                <a:latin typeface="MS PGothic"/>
                <a:cs typeface="MS PGothic"/>
              </a:rPr>
              <a:t>and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data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based </a:t>
            </a:r>
            <a:r>
              <a:rPr sz="2450" dirty="0">
                <a:latin typeface="MS PGothic"/>
                <a:cs typeface="MS PGothic"/>
              </a:rPr>
              <a:t>on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historical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trends.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It's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essential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consider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this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potential </a:t>
            </a:r>
            <a:r>
              <a:rPr sz="2450" dirty="0">
                <a:latin typeface="MS PGothic"/>
                <a:cs typeface="MS PGothic"/>
              </a:rPr>
              <a:t>limitation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when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conducting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25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analysis.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MS PGothic"/>
              <a:cs typeface="MS PGothic"/>
            </a:endParaRPr>
          </a:p>
          <a:p>
            <a:pPr marL="334645" indent="-321945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34645" algn="l"/>
              </a:tabLst>
            </a:pPr>
            <a:r>
              <a:rPr sz="2450" spc="55" dirty="0">
                <a:solidFill>
                  <a:srgbClr val="7D5F00"/>
                </a:solidFill>
                <a:latin typeface="MS PGothic"/>
                <a:cs typeface="MS PGothic"/>
              </a:rPr>
              <a:t>Highly</a:t>
            </a:r>
            <a:r>
              <a:rPr sz="245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competitive</a:t>
            </a:r>
            <a:r>
              <a:rPr sz="2450" spc="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45" dirty="0">
                <a:solidFill>
                  <a:srgbClr val="7D5F00"/>
                </a:solidFill>
                <a:latin typeface="MS PGothic"/>
                <a:cs typeface="MS PGothic"/>
              </a:rPr>
              <a:t>keywords</a:t>
            </a:r>
            <a:r>
              <a:rPr sz="245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5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S PGothic"/>
              <a:cs typeface="MS PGothic"/>
            </a:endParaRPr>
          </a:p>
          <a:p>
            <a:pPr marL="12700" marR="50800" indent="1191895">
              <a:lnSpc>
                <a:spcPct val="102099"/>
              </a:lnSpc>
            </a:pPr>
            <a:r>
              <a:rPr sz="2450" spc="60" dirty="0">
                <a:latin typeface="MS PGothic"/>
                <a:cs typeface="MS PGothic"/>
              </a:rPr>
              <a:t>Some</a:t>
            </a:r>
            <a:r>
              <a:rPr sz="2450" spc="-15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keywords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may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80" dirty="0">
                <a:latin typeface="MS PGothic"/>
                <a:cs typeface="MS PGothic"/>
              </a:rPr>
              <a:t>have</a:t>
            </a:r>
            <a:r>
              <a:rPr sz="2450" spc="-19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high</a:t>
            </a:r>
            <a:r>
              <a:rPr sz="2450" spc="-114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search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volume</a:t>
            </a:r>
            <a:r>
              <a:rPr sz="2450" spc="-114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but</a:t>
            </a:r>
            <a:r>
              <a:rPr sz="2450" spc="-1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also </a:t>
            </a:r>
            <a:r>
              <a:rPr sz="2450" dirty="0">
                <a:latin typeface="MS PGothic"/>
                <a:cs typeface="MS PGothic"/>
              </a:rPr>
              <a:t>intense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competition.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Ranking</a:t>
            </a:r>
            <a:r>
              <a:rPr sz="2450" spc="3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such</a:t>
            </a:r>
            <a:r>
              <a:rPr sz="2450" spc="4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2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can</a:t>
            </a:r>
            <a:r>
              <a:rPr sz="2450" spc="37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be </a:t>
            </a:r>
            <a:r>
              <a:rPr sz="2450" dirty="0">
                <a:latin typeface="MS PGothic"/>
                <a:cs typeface="MS PGothic"/>
              </a:rPr>
              <a:t>challenging,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especially</a:t>
            </a:r>
            <a:r>
              <a:rPr sz="2450" spc="-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if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your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website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or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content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2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relatively</a:t>
            </a:r>
            <a:r>
              <a:rPr sz="2450" spc="-10" dirty="0">
                <a:latin typeface="MS PGothic"/>
                <a:cs typeface="MS PGothic"/>
              </a:rPr>
              <a:t> </a:t>
            </a:r>
            <a:r>
              <a:rPr sz="2450" spc="25" dirty="0">
                <a:latin typeface="MS PGothic"/>
                <a:cs typeface="MS PGothic"/>
              </a:rPr>
              <a:t>new.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854709"/>
            <a:ext cx="8839200" cy="5137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u="sng" spc="6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PROCESS</a:t>
            </a:r>
            <a:r>
              <a:rPr sz="2150" u="sng" spc="-2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2150" u="sng" spc="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CONDUCTING</a:t>
            </a:r>
            <a:r>
              <a:rPr sz="2150" u="sng" spc="-2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150" u="sng" spc="-2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RESEARCH:</a:t>
            </a:r>
            <a:endParaRPr sz="21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MS PGothic"/>
              <a:cs typeface="MS PGothic"/>
            </a:endParaRPr>
          </a:p>
          <a:p>
            <a:pPr marL="335280" indent="-32258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35280" algn="l"/>
              </a:tabLst>
            </a:pP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Limited</a:t>
            </a:r>
            <a:r>
              <a:rPr sz="2450" spc="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Data</a:t>
            </a:r>
            <a:r>
              <a:rPr sz="2450" spc="1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10" dirty="0">
                <a:solidFill>
                  <a:srgbClr val="7D5F00"/>
                </a:solidFill>
                <a:latin typeface="MS PGothic"/>
                <a:cs typeface="MS PGothic"/>
              </a:rPr>
              <a:t>Accuracy</a:t>
            </a:r>
            <a:r>
              <a:rPr sz="2450" spc="-1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PGothic"/>
              <a:buAutoNum type="arabicPeriod"/>
            </a:pPr>
            <a:endParaRPr sz="1950">
              <a:latin typeface="MS PGothic"/>
              <a:cs typeface="MS PGothic"/>
            </a:endParaRPr>
          </a:p>
          <a:p>
            <a:pPr marL="12700" marR="5080" indent="1088390">
              <a:lnSpc>
                <a:spcPct val="102099"/>
              </a:lnSpc>
            </a:pP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research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tools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provide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estimates </a:t>
            </a:r>
            <a:r>
              <a:rPr sz="2450" spc="60" dirty="0">
                <a:latin typeface="MS PGothic"/>
                <a:cs typeface="MS PGothic"/>
              </a:rPr>
              <a:t>and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data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based </a:t>
            </a:r>
            <a:r>
              <a:rPr sz="2450" dirty="0">
                <a:latin typeface="MS PGothic"/>
                <a:cs typeface="MS PGothic"/>
              </a:rPr>
              <a:t>on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historical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trends.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It's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essential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consider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this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potential </a:t>
            </a:r>
            <a:r>
              <a:rPr sz="2450" dirty="0">
                <a:latin typeface="MS PGothic"/>
                <a:cs typeface="MS PGothic"/>
              </a:rPr>
              <a:t>limitation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when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conducting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17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analysis.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2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MS PGothic"/>
              <a:cs typeface="MS PGothic"/>
            </a:endParaRPr>
          </a:p>
          <a:p>
            <a:pPr marL="334645" indent="-321945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34645" algn="l"/>
              </a:tabLst>
            </a:pP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Highly</a:t>
            </a:r>
            <a:r>
              <a:rPr sz="2450" spc="1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Competitive</a:t>
            </a:r>
            <a:r>
              <a:rPr sz="2450" spc="1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10" dirty="0">
                <a:solidFill>
                  <a:srgbClr val="7D5F00"/>
                </a:solidFill>
                <a:latin typeface="MS PGothic"/>
                <a:cs typeface="MS PGothic"/>
              </a:rPr>
              <a:t>Keywords</a:t>
            </a:r>
            <a:r>
              <a:rPr sz="2450" spc="-1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S PGothic"/>
              <a:cs typeface="MS PGothic"/>
            </a:endParaRPr>
          </a:p>
          <a:p>
            <a:pPr marL="12700" marR="51435" indent="1088390">
              <a:lnSpc>
                <a:spcPct val="102099"/>
              </a:lnSpc>
            </a:pPr>
            <a:r>
              <a:rPr sz="2450" dirty="0">
                <a:latin typeface="MS PGothic"/>
                <a:cs typeface="MS PGothic"/>
              </a:rPr>
              <a:t>Some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may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have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high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search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volume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but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also </a:t>
            </a:r>
            <a:r>
              <a:rPr sz="2450" dirty="0">
                <a:latin typeface="MS PGothic"/>
                <a:cs typeface="MS PGothic"/>
              </a:rPr>
              <a:t>intense</a:t>
            </a:r>
            <a:r>
              <a:rPr sz="2450" spc="3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competition.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Ranking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38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such</a:t>
            </a:r>
            <a:r>
              <a:rPr sz="2450" spc="40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can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be </a:t>
            </a:r>
            <a:r>
              <a:rPr sz="2450" dirty="0">
                <a:latin typeface="MS PGothic"/>
                <a:cs typeface="MS PGothic"/>
              </a:rPr>
              <a:t>challenging,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especially</a:t>
            </a:r>
            <a:r>
              <a:rPr sz="2450" spc="-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if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your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website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or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content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relatively</a:t>
            </a:r>
            <a:r>
              <a:rPr sz="2450" spc="-50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new.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08421-D576-D8F8-C45E-2599EA39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16"/>
            <a:ext cx="7092280" cy="6004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652395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236CB-F074-43FF-8062-91F3B08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" y="935955"/>
            <a:ext cx="6768752" cy="62374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765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Calibri</vt:lpstr>
      <vt:lpstr>Palatino Linotype</vt:lpstr>
      <vt:lpstr>Rockwell</vt:lpstr>
      <vt:lpstr>Trebuchet MS</vt:lpstr>
      <vt:lpstr>Office Theme</vt:lpstr>
      <vt:lpstr>Comprehensive Digital Marketing Project Work On Noise</vt:lpstr>
      <vt:lpstr>Comprehensive Digital Marketing Project Work On Noise</vt:lpstr>
      <vt:lpstr>Keywords Research</vt:lpstr>
      <vt:lpstr>Keywords Research</vt:lpstr>
      <vt:lpstr>Keywords Research</vt:lpstr>
      <vt:lpstr>Keywords Research</vt:lpstr>
      <vt:lpstr>Keywords Research</vt:lpstr>
      <vt:lpstr>Keywords Research</vt:lpstr>
      <vt:lpstr>Keywords Ideas</vt:lpstr>
      <vt:lpstr>Website Traffic or On Page Optimization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13</cp:revision>
  <dcterms:created xsi:type="dcterms:W3CDTF">2023-10-12T09:59:38Z</dcterms:created>
  <dcterms:modified xsi:type="dcterms:W3CDTF">2024-04-23T09:32:11Z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</Properties>
</file>