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0" r:id="rId2"/>
    <p:sldId id="335" r:id="rId3"/>
    <p:sldId id="341" r:id="rId4"/>
    <p:sldId id="343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22" r:id="rId1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76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 u="sng">
                <a:solidFill>
                  <a:srgbClr val="7D5F00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 u="sng">
                <a:solidFill>
                  <a:srgbClr val="7D5F00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0825" cy="804545"/>
          </a:xfrm>
          <a:custGeom>
            <a:avLst/>
            <a:gdLst/>
            <a:ahLst/>
            <a:cxnLst/>
            <a:rect l="l" t="t" r="r" b="b"/>
            <a:pathLst>
              <a:path w="9140825" h="804545">
                <a:moveTo>
                  <a:pt x="9140571" y="0"/>
                </a:moveTo>
                <a:lnTo>
                  <a:pt x="0" y="0"/>
                </a:lnTo>
                <a:lnTo>
                  <a:pt x="0" y="804290"/>
                </a:lnTo>
                <a:lnTo>
                  <a:pt x="9140571" y="804290"/>
                </a:lnTo>
                <a:lnTo>
                  <a:pt x="9140571" y="0"/>
                </a:lnTo>
                <a:close/>
              </a:path>
            </a:pathLst>
          </a:custGeom>
          <a:solidFill>
            <a:srgbClr val="DA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0825" cy="804545"/>
          </a:xfrm>
          <a:custGeom>
            <a:avLst/>
            <a:gdLst/>
            <a:ahLst/>
            <a:cxnLst/>
            <a:rect l="l" t="t" r="r" b="b"/>
            <a:pathLst>
              <a:path w="9140825" h="804545">
                <a:moveTo>
                  <a:pt x="0" y="804290"/>
                </a:moveTo>
                <a:lnTo>
                  <a:pt x="9140571" y="804290"/>
                </a:lnTo>
                <a:lnTo>
                  <a:pt x="9140571" y="0"/>
                </a:lnTo>
              </a:path>
            </a:pathLst>
          </a:custGeom>
          <a:ln w="6096">
            <a:solidFill>
              <a:srgbClr val="1F38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185" y="-21259"/>
            <a:ext cx="8415629" cy="683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939" y="1177290"/>
            <a:ext cx="8527415" cy="2159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 u="sng">
                <a:solidFill>
                  <a:srgbClr val="7D5F00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cialmediaexaminer.com/social-media-advertising-research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571" y="-48624"/>
            <a:ext cx="8491829" cy="887807"/>
          </a:xfrm>
          <a:prstGeom prst="rect">
            <a:avLst/>
          </a:prstGeom>
        </p:spPr>
        <p:txBody>
          <a:bodyPr vert="horz" wrap="square" lIns="0" tIns="147701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Comprehensive</a:t>
            </a:r>
            <a:r>
              <a:rPr sz="2400" spc="-15" dirty="0"/>
              <a:t> </a:t>
            </a:r>
            <a:r>
              <a:rPr sz="2400" dirty="0"/>
              <a:t>Digital</a:t>
            </a:r>
            <a:r>
              <a:rPr sz="2400" spc="-55" dirty="0"/>
              <a:t> </a:t>
            </a:r>
            <a:r>
              <a:rPr sz="2400" dirty="0"/>
              <a:t>Marketing</a:t>
            </a:r>
            <a:r>
              <a:rPr sz="2400" spc="-25" dirty="0"/>
              <a:t> </a:t>
            </a:r>
            <a:r>
              <a:rPr sz="2400" dirty="0"/>
              <a:t>Project</a:t>
            </a:r>
            <a:r>
              <a:rPr sz="2400" spc="-50" dirty="0"/>
              <a:t> </a:t>
            </a:r>
            <a:r>
              <a:rPr sz="2400" spc="-20" dirty="0"/>
              <a:t>Work</a:t>
            </a:r>
            <a:br>
              <a:rPr lang="en-GB" sz="2400" spc="-20" dirty="0"/>
            </a:br>
            <a:r>
              <a:rPr lang="en-GB" sz="2400" spc="-20" dirty="0"/>
              <a:t>On Noise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704439" y="1124744"/>
            <a:ext cx="7930091" cy="5507512"/>
          </a:xfrm>
          <a:custGeom>
            <a:avLst/>
            <a:gdLst/>
            <a:ahLst/>
            <a:cxnLst/>
            <a:rect l="l" t="t" r="r" b="b"/>
            <a:pathLst>
              <a:path w="8534400" h="5279390">
                <a:moveTo>
                  <a:pt x="0" y="5279136"/>
                </a:moveTo>
                <a:lnTo>
                  <a:pt x="8534400" y="5279136"/>
                </a:lnTo>
                <a:lnTo>
                  <a:pt x="8534400" y="0"/>
                </a:lnTo>
                <a:lnTo>
                  <a:pt x="0" y="0"/>
                </a:lnTo>
                <a:lnTo>
                  <a:pt x="0" y="5279136"/>
                </a:lnTo>
                <a:close/>
              </a:path>
            </a:pathLst>
          </a:custGeom>
          <a:ln w="24384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504" y="1124744"/>
            <a:ext cx="8686800" cy="5068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Team</a:t>
            </a:r>
            <a:r>
              <a:rPr sz="2450" b="1" u="sng" spc="-10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Details</a:t>
            </a:r>
            <a:endParaRPr sz="2450" dirty="0">
              <a:latin typeface="Trebuchet MS"/>
              <a:cs typeface="Trebuchet MS"/>
            </a:endParaRPr>
          </a:p>
          <a:p>
            <a:pPr marL="1847850" marR="1083945" indent="-688975" algn="just">
              <a:lnSpc>
                <a:spcPts val="5880"/>
              </a:lnSpc>
              <a:spcBef>
                <a:spcPts val="665"/>
              </a:spcBef>
            </a:pP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</a:t>
            </a:r>
            <a:r>
              <a:rPr lang="en-GB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K</a:t>
            </a:r>
            <a:r>
              <a:rPr sz="2450" spc="8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J</a:t>
            </a:r>
            <a:r>
              <a:rPr sz="2450" spc="16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JOSEPH</a:t>
            </a:r>
            <a:r>
              <a:rPr sz="2450" spc="-11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6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JERIN</a:t>
            </a:r>
            <a:r>
              <a:rPr sz="2450" spc="-11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1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3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LEADER)</a:t>
            </a:r>
            <a:endParaRPr lang="en-GB" sz="2450" spc="35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847850" marR="1083945" indent="-688975" algn="just">
              <a:lnSpc>
                <a:spcPts val="5880"/>
              </a:lnSpc>
              <a:spcBef>
                <a:spcPts val="665"/>
              </a:spcBef>
            </a:pPr>
            <a:r>
              <a:rPr lang="en-GB" sz="2450" spc="3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  B JOSITH NAVEEN (TEAM MEMBER)</a:t>
            </a:r>
            <a:endParaRPr lang="en-US" sz="1700" dirty="0"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endParaRPr lang="en-GB" sz="2450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GB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   SANA TEJASWI </a:t>
            </a:r>
            <a:r>
              <a:rPr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7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4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</a:t>
            </a:r>
            <a:endParaRPr lang="en-GB" sz="2450" spc="45" dirty="0"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endParaRPr lang="en-GB" sz="2450" spc="45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SOMAYAJULA SURNARAYANA </a:t>
            </a:r>
            <a:r>
              <a:rPr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8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4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 </a:t>
            </a:r>
            <a:endParaRPr lang="en-US" sz="2450" spc="40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endParaRPr lang="en-IN" sz="2450" spc="40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IN" sz="2450" spc="4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KAMMA SAI SREE ANEESHA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12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3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</a:t>
            </a:r>
            <a:endParaRPr sz="2450" dirty="0">
              <a:latin typeface="Rockwell" panose="02060603020205020403" pitchFamily="18" charset="0"/>
              <a:cs typeface="MS PGothic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sz="2250" dirty="0">
              <a:latin typeface="Rockwell" panose="02060603020205020403" pitchFamily="18" charset="0"/>
              <a:cs typeface="MS PGothic"/>
            </a:endParaRPr>
          </a:p>
          <a:p>
            <a:pPr algn="just">
              <a:lnSpc>
                <a:spcPct val="100000"/>
              </a:lnSpc>
            </a:pPr>
            <a:r>
              <a:rPr lang="en-US"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               </a:t>
            </a:r>
            <a:r>
              <a:rPr lang="en-IN"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KOTTANA MADHU </a:t>
            </a:r>
            <a:r>
              <a:rPr sz="2450" spc="6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1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6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</a:t>
            </a:r>
            <a:endParaRPr sz="2450" dirty="0">
              <a:latin typeface="Rockwell" panose="02060603020205020403" pitchFamily="18" charset="0"/>
              <a:cs typeface="MS P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7FB8-AD41-0D8D-5031-C88C1DF2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16632"/>
            <a:ext cx="8415629" cy="507831"/>
          </a:xfrm>
        </p:spPr>
        <p:txBody>
          <a:bodyPr/>
          <a:lstStyle/>
          <a:p>
            <a:r>
              <a:rPr lang="en-US" dirty="0"/>
              <a:t>              Email Marketing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86DA-3B7C-1874-ADF6-0251C5CA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825579"/>
            <a:ext cx="8616011" cy="4862870"/>
          </a:xfrm>
        </p:spPr>
        <p:txBody>
          <a:bodyPr/>
          <a:lstStyle/>
          <a:p>
            <a:r>
              <a:rPr lang="en-US" sz="2800" b="1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Email Marketing Web Links:</a:t>
            </a:r>
            <a:r>
              <a:rPr lang="en-US" sz="2800" u="none" dirty="0">
                <a:solidFill>
                  <a:schemeClr val="tx1"/>
                </a:solidFill>
              </a:rPr>
              <a:t>   </a:t>
            </a:r>
          </a:p>
          <a:p>
            <a:endParaRPr lang="en-US" sz="2400" u="none" dirty="0">
              <a:solidFill>
                <a:schemeClr val="tx1"/>
              </a:solidFill>
            </a:endParaRPr>
          </a:p>
          <a:p>
            <a:endParaRPr lang="en-US" sz="2400" u="none" dirty="0">
              <a:solidFill>
                <a:schemeClr val="tx1"/>
              </a:solidFill>
            </a:endParaRPr>
          </a:p>
          <a:p>
            <a:r>
              <a:rPr lang="en-US" sz="2400" u="none" dirty="0">
                <a:solidFill>
                  <a:srgbClr val="0070C0"/>
                </a:solidFill>
              </a:rPr>
              <a:t>https://sproutsocial.com/insights/email-marketing/ https://link.springer.com/article/10.1007/s11846-022-00517-9 https://link.springer.com/article/10.1057/rlp.2009.10 https://www.drip.com/blog/email-marketing https://www.journalofadvertisingresearch.com/content/43/3/293 </a:t>
            </a:r>
          </a:p>
          <a:p>
            <a:r>
              <a:rPr lang="en-US" sz="2400" u="none" dirty="0">
                <a:solidFill>
                  <a:srgbClr val="0070C0"/>
                </a:solidFill>
              </a:rPr>
              <a:t>https://www.mdpi.com/2071-1050/10/4/973 https://www.socialmediaexaminer.com/social-media-advertising-research/ https://link.springer.com/article/10.1007/s10660-023-09719-z https://link.springer.com/article/10.1007/s10660-022-09636-7</a:t>
            </a:r>
          </a:p>
        </p:txBody>
      </p:sp>
    </p:spTree>
    <p:extLst>
      <p:ext uri="{BB962C8B-B14F-4D97-AF65-F5344CB8AC3E}">
        <p14:creationId xmlns:p14="http://schemas.microsoft.com/office/powerpoint/2010/main" val="326252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7FB8-AD41-0D8D-5031-C88C1DF2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16632"/>
            <a:ext cx="8415629" cy="507831"/>
          </a:xfrm>
        </p:spPr>
        <p:txBody>
          <a:bodyPr/>
          <a:lstStyle/>
          <a:p>
            <a:r>
              <a:rPr lang="en-US" dirty="0"/>
              <a:t>              Email Marketing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86DA-3B7C-1874-ADF6-0251C5CA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825579"/>
            <a:ext cx="8616011" cy="1169551"/>
          </a:xfrm>
        </p:spPr>
        <p:txBody>
          <a:bodyPr/>
          <a:lstStyle/>
          <a:p>
            <a:r>
              <a:rPr lang="en-US" sz="2800" b="1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Email Marketing Web Links:</a:t>
            </a:r>
            <a:r>
              <a:rPr lang="en-US" sz="2800" u="none" dirty="0">
                <a:solidFill>
                  <a:schemeClr val="tx1"/>
                </a:solidFill>
              </a:rPr>
              <a:t>   </a:t>
            </a:r>
          </a:p>
          <a:p>
            <a:endParaRPr lang="en-US" sz="2400" u="none" dirty="0">
              <a:solidFill>
                <a:schemeClr val="tx1"/>
              </a:solidFill>
            </a:endParaRPr>
          </a:p>
          <a:p>
            <a:endParaRPr lang="en-US" sz="2400" u="none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0B0729-A771-9EB7-891D-84F34D3AADDB}"/>
              </a:ext>
            </a:extLst>
          </p:cNvPr>
          <p:cNvSpPr txBox="1"/>
          <p:nvPr/>
        </p:nvSpPr>
        <p:spPr>
          <a:xfrm>
            <a:off x="467544" y="1628800"/>
            <a:ext cx="849694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MS PGothic"/>
                <a:ea typeface="+mn-ea"/>
              </a:rPr>
              <a:t>Social Media Advertising: New Research for Marketers.</a:t>
            </a:r>
          </a:p>
          <a:p>
            <a:endParaRPr lang="en-US" sz="3000" dirty="0">
              <a:solidFill>
                <a:schemeClr val="tx1"/>
              </a:solidFill>
              <a:latin typeface="MS PGothic"/>
              <a:ea typeface="+mn-ea"/>
            </a:endParaRPr>
          </a:p>
          <a:p>
            <a:r>
              <a:rPr lang="en-US" sz="3000" dirty="0">
                <a:solidFill>
                  <a:srgbClr val="0070C0"/>
                </a:solidFill>
                <a:latin typeface="MS PGothic"/>
                <a:ea typeface="+mn-ea"/>
                <a:hlinkClick r:id="rId2"/>
              </a:rPr>
              <a:t>https://www.socialmediaexaminer.com/social-media-advertising-research/</a:t>
            </a:r>
            <a:r>
              <a:rPr lang="en-US" sz="3000" dirty="0">
                <a:solidFill>
                  <a:schemeClr val="tx1"/>
                </a:solidFill>
                <a:latin typeface="MS PGothic"/>
                <a:ea typeface="+mn-ea"/>
              </a:rPr>
              <a:t>.</a:t>
            </a:r>
          </a:p>
          <a:p>
            <a:endParaRPr lang="en-US" sz="3000" dirty="0">
              <a:solidFill>
                <a:schemeClr val="tx1"/>
              </a:solidFill>
              <a:latin typeface="MS PGothic"/>
              <a:ea typeface="+mn-ea"/>
            </a:endParaRPr>
          </a:p>
          <a:p>
            <a:r>
              <a:rPr lang="en-US" sz="3000" dirty="0">
                <a:solidFill>
                  <a:schemeClr val="tx1"/>
                </a:solidFill>
                <a:latin typeface="MS PGothic"/>
                <a:ea typeface="+mn-ea"/>
              </a:rPr>
              <a:t> Social media influencer marketing: foundations, trends, and ways .</a:t>
            </a:r>
            <a:endParaRPr lang="en-IN" sz="3000" dirty="0">
              <a:solidFill>
                <a:schemeClr val="tx1"/>
              </a:solidFill>
              <a:latin typeface="MS PGothic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668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20" y="124890"/>
            <a:ext cx="7848872" cy="66082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2880" algn="l"/>
              </a:tabLst>
            </a:pPr>
            <a:r>
              <a:rPr sz="2800" b="1" u="sng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Lessons</a:t>
            </a:r>
            <a:r>
              <a:rPr sz="2800" b="1" u="sng" spc="-4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 </a:t>
            </a:r>
            <a:r>
              <a:rPr sz="2800" b="1" u="sng" spc="-1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Learned</a:t>
            </a:r>
            <a:r>
              <a:rPr lang="en-US" sz="2800" b="1" spc="-1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 </a:t>
            </a:r>
            <a:r>
              <a:rPr sz="3200" spc="-10" dirty="0">
                <a:solidFill>
                  <a:schemeClr val="tx2"/>
                </a:solidFill>
                <a:latin typeface="Calibri"/>
                <a:cs typeface="Calibri"/>
              </a:rPr>
              <a:t>:</a:t>
            </a:r>
            <a:endParaRPr sz="3200" dirty="0">
              <a:solidFill>
                <a:schemeClr val="tx2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1099"/>
              </a:lnSpc>
              <a:buAutoNum type="arabicPeriod"/>
              <a:tabLst>
                <a:tab pos="356870" algn="l"/>
              </a:tabLst>
            </a:pP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Consistency</a:t>
            </a:r>
            <a:r>
              <a:rPr sz="2000" b="1" u="sng" spc="13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is</a:t>
            </a:r>
            <a:r>
              <a:rPr sz="2000" b="1" u="sng" spc="14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Key</a:t>
            </a:r>
            <a:r>
              <a:rPr sz="2000" b="1" dirty="0">
                <a:latin typeface="Trebuchet MS"/>
                <a:cs typeface="Trebuchet MS"/>
              </a:rPr>
              <a:t>:</a:t>
            </a:r>
            <a:r>
              <a:rPr sz="2000" b="1" spc="1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Consistency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content</a:t>
            </a:r>
            <a:r>
              <a:rPr sz="2000" b="1" spc="1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creation</a:t>
            </a:r>
            <a:r>
              <a:rPr sz="2000" b="1" spc="1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helps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to 	</a:t>
            </a:r>
            <a:r>
              <a:rPr sz="2000" b="1" dirty="0">
                <a:latin typeface="Trebuchet MS"/>
                <a:cs typeface="Trebuchet MS"/>
              </a:rPr>
              <a:t>establish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recognition</a:t>
            </a:r>
            <a:r>
              <a:rPr sz="2000" b="1" spc="15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14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build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14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loyal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spc="-10" dirty="0">
                <a:latin typeface="Trebuchet MS"/>
                <a:cs typeface="Trebuchet MS"/>
              </a:rPr>
              <a:t>audience. 	</a:t>
            </a:r>
            <a:r>
              <a:rPr sz="2000" b="1" dirty="0">
                <a:latin typeface="Trebuchet MS"/>
                <a:cs typeface="Trebuchet MS"/>
              </a:rPr>
              <a:t>Maintaining</a:t>
            </a:r>
            <a:r>
              <a:rPr sz="2000" b="1" spc="4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4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consistent</a:t>
            </a:r>
            <a:r>
              <a:rPr sz="2000" b="1" spc="4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4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voice,</a:t>
            </a:r>
            <a:r>
              <a:rPr sz="2000" b="1" spc="42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visual</a:t>
            </a:r>
            <a:r>
              <a:rPr sz="2000" b="1" spc="4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identity,</a:t>
            </a:r>
            <a:r>
              <a:rPr sz="2000" b="1" spc="409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and 	</a:t>
            </a:r>
            <a:r>
              <a:rPr sz="2000" b="1" dirty="0">
                <a:latin typeface="Trebuchet MS"/>
                <a:cs typeface="Trebuchet MS"/>
              </a:rPr>
              <a:t>posting</a:t>
            </a:r>
            <a:r>
              <a:rPr sz="2000" b="1" spc="4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schedule</a:t>
            </a:r>
            <a:r>
              <a:rPr sz="2000" b="1" spc="4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creates</a:t>
            </a:r>
            <a:r>
              <a:rPr sz="2000" b="1" spc="-5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4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cohesive</a:t>
            </a:r>
            <a:r>
              <a:rPr sz="2000" b="1" spc="-5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-5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experience</a:t>
            </a:r>
            <a:r>
              <a:rPr sz="2000" b="1" spc="-45" dirty="0">
                <a:latin typeface="Trebuchet MS"/>
                <a:cs typeface="Trebuchet MS"/>
              </a:rPr>
              <a:t>  </a:t>
            </a:r>
            <a:r>
              <a:rPr sz="2000" b="1" spc="-25" dirty="0">
                <a:latin typeface="Trebuchet MS"/>
                <a:cs typeface="Trebuchet MS"/>
              </a:rPr>
              <a:t>for 	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audience.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rebuchet MS"/>
              <a:buAutoNum type="arabicPeriod"/>
            </a:pPr>
            <a:endParaRPr sz="1750" dirty="0">
              <a:latin typeface="Trebuchet MS"/>
              <a:cs typeface="Trebuchet MS"/>
            </a:endParaRPr>
          </a:p>
          <a:p>
            <a:pPr marL="355600" marR="191770" indent="-343535">
              <a:lnSpc>
                <a:spcPct val="100000"/>
              </a:lnSpc>
              <a:buAutoNum type="arabicPeriod"/>
              <a:tabLst>
                <a:tab pos="356870" algn="l"/>
                <a:tab pos="2363470" algn="l"/>
                <a:tab pos="4490720" algn="l"/>
                <a:tab pos="6383020" algn="l"/>
              </a:tabLst>
            </a:pP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Quality</a:t>
            </a:r>
            <a:r>
              <a:rPr sz="2000" b="1" u="sng" spc="-60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Over</a:t>
            </a:r>
            <a:r>
              <a:rPr sz="2000" b="1" u="sng" spc="-6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Quantity</a:t>
            </a:r>
            <a:r>
              <a:rPr sz="2000" b="1" dirty="0">
                <a:latin typeface="Trebuchet MS"/>
                <a:cs typeface="Trebuchet MS"/>
              </a:rPr>
              <a:t>: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lang="en-US"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While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it's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important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consistently 	</a:t>
            </a:r>
            <a:r>
              <a:rPr sz="2000" b="1" dirty="0">
                <a:latin typeface="Trebuchet MS"/>
                <a:cs typeface="Trebuchet MS"/>
              </a:rPr>
              <a:t>create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content,</a:t>
            </a:r>
            <a:r>
              <a:rPr sz="2000" b="1" dirty="0">
                <a:latin typeface="Trebuchet MS"/>
                <a:cs typeface="Trebuchet MS"/>
              </a:rPr>
              <a:t>	focusing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on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quality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should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take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precedence 	</a:t>
            </a:r>
            <a:r>
              <a:rPr sz="2000" b="1" dirty="0">
                <a:latin typeface="Trebuchet MS"/>
                <a:cs typeface="Trebuchet MS"/>
              </a:rPr>
              <a:t>over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quantity.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35" dirty="0">
                <a:latin typeface="Trebuchet MS"/>
                <a:cs typeface="Trebuchet MS"/>
              </a:rPr>
              <a:t>Well-</a:t>
            </a:r>
            <a:r>
              <a:rPr sz="2000" b="1" dirty="0">
                <a:latin typeface="Trebuchet MS"/>
                <a:cs typeface="Trebuchet MS"/>
              </a:rPr>
              <a:t>produced</a:t>
            </a:r>
            <a:r>
              <a:rPr sz="2000" b="1" spc="2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and</a:t>
            </a:r>
            <a:r>
              <a:rPr sz="2000" b="1" dirty="0">
                <a:latin typeface="Trebuchet MS"/>
                <a:cs typeface="Trebuchet MS"/>
              </a:rPr>
              <a:t>	thoughtful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content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tends 	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have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more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significant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impact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can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lead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to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higher 	</a:t>
            </a:r>
            <a:r>
              <a:rPr sz="2000" b="1" dirty="0">
                <a:latin typeface="Trebuchet MS"/>
                <a:cs typeface="Trebuchet MS"/>
              </a:rPr>
              <a:t>engagement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loyalty.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2300" dirty="0">
              <a:latin typeface="Trebuchet MS"/>
              <a:cs typeface="Trebuchet MS"/>
            </a:endParaRPr>
          </a:p>
          <a:p>
            <a:pPr marL="355600" marR="129539" indent="-343535">
              <a:lnSpc>
                <a:spcPct val="100000"/>
              </a:lnSpc>
              <a:spcBef>
                <a:spcPts val="1945"/>
              </a:spcBef>
              <a:buAutoNum type="arabicPeriod"/>
              <a:tabLst>
                <a:tab pos="356870" algn="l"/>
                <a:tab pos="1936114" algn="l"/>
                <a:tab pos="4995545" algn="l"/>
                <a:tab pos="6718934" algn="l"/>
              </a:tabLst>
            </a:pP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Building</a:t>
            </a:r>
            <a:r>
              <a:rPr sz="2000" b="1" u="sng" spc="-5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Relationships</a:t>
            </a:r>
            <a:r>
              <a:rPr sz="2000" b="1" u="sng" spc="-7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2000" b="1" u="sng" spc="-80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spc="-10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Collaborations</a:t>
            </a:r>
            <a:r>
              <a:rPr sz="2000" b="1" spc="-10" dirty="0">
                <a:latin typeface="Trebuchet MS"/>
                <a:cs typeface="Trebuchet MS"/>
              </a:rPr>
              <a:t>: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Collaboration </a:t>
            </a:r>
            <a:r>
              <a:rPr sz="2000" b="1" spc="-20" dirty="0">
                <a:latin typeface="Trebuchet MS"/>
                <a:cs typeface="Trebuchet MS"/>
              </a:rPr>
              <a:t>with </a:t>
            </a:r>
            <a:r>
              <a:rPr lang="en-IN" sz="2000" b="1" spc="-20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influencers,</a:t>
            </a:r>
            <a:r>
              <a:rPr sz="2000" b="1" dirty="0">
                <a:latin typeface="Trebuchet MS"/>
                <a:cs typeface="Trebuchet MS"/>
              </a:rPr>
              <a:t>	partners,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or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customers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can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provide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fresh 	</a:t>
            </a:r>
            <a:r>
              <a:rPr sz="2000" b="1" dirty="0">
                <a:latin typeface="Trebuchet MS"/>
                <a:cs typeface="Trebuchet MS"/>
              </a:rPr>
              <a:t>perspectives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expand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reach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of</a:t>
            </a:r>
            <a:r>
              <a:rPr sz="2000" b="1" dirty="0">
                <a:latin typeface="Trebuchet MS"/>
                <a:cs typeface="Trebuchet MS"/>
              </a:rPr>
              <a:t>	the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brand's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content. 	Collaborations</a:t>
            </a:r>
            <a:r>
              <a:rPr sz="2000" b="1" spc="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help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tap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into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new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audiences,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bring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in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diverse 	</a:t>
            </a:r>
            <a:r>
              <a:rPr sz="2000" b="1" dirty="0">
                <a:latin typeface="Trebuchet MS"/>
                <a:cs typeface="Trebuchet MS"/>
              </a:rPr>
              <a:t>ideas,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create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engaging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content.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764704" y="-99392"/>
            <a:ext cx="12861397" cy="887807"/>
          </a:xfrm>
          <a:prstGeom prst="rect">
            <a:avLst/>
          </a:prstGeom>
        </p:spPr>
        <p:txBody>
          <a:bodyPr vert="horz" wrap="square" lIns="0" tIns="147701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Comprehensive</a:t>
            </a:r>
            <a:r>
              <a:rPr sz="2400" spc="-15" dirty="0"/>
              <a:t> </a:t>
            </a:r>
            <a:r>
              <a:rPr sz="2400" dirty="0"/>
              <a:t>Digital</a:t>
            </a:r>
            <a:r>
              <a:rPr sz="2400" spc="-55" dirty="0"/>
              <a:t> </a:t>
            </a:r>
            <a:r>
              <a:rPr sz="2400" dirty="0"/>
              <a:t>Marketing</a:t>
            </a:r>
            <a:r>
              <a:rPr sz="2400" spc="-25" dirty="0"/>
              <a:t> </a:t>
            </a:r>
            <a:r>
              <a:rPr sz="2400" dirty="0"/>
              <a:t>Project</a:t>
            </a:r>
            <a:r>
              <a:rPr sz="2400" spc="-50" dirty="0"/>
              <a:t> </a:t>
            </a:r>
            <a:r>
              <a:rPr sz="2400" spc="-20" dirty="0"/>
              <a:t>Work</a:t>
            </a:r>
            <a:br>
              <a:rPr lang="en-GB" sz="2400" spc="-20" dirty="0"/>
            </a:br>
            <a:r>
              <a:rPr lang="en-GB" sz="2400" spc="-20" dirty="0"/>
              <a:t>On Noise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-108520" y="395279"/>
            <a:ext cx="8928992" cy="311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US" sz="2450" b="1" u="sng" spc="-70" dirty="0">
              <a:solidFill>
                <a:srgbClr val="7D5F00"/>
              </a:solidFill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Team</a:t>
            </a:r>
            <a:r>
              <a:rPr sz="2450" b="1" u="sng" spc="-10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Members</a:t>
            </a:r>
            <a:r>
              <a:rPr lang="en-US" sz="2450" b="1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 </a:t>
            </a: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Acknowledgement</a:t>
            </a:r>
            <a:endParaRPr lang="en-US" sz="2450" b="1" u="sng" spc="-10" dirty="0"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IN" sz="2450" b="1" u="sng" spc="-10" dirty="0">
              <a:solidFill>
                <a:srgbClr val="001F5F"/>
              </a:solidFill>
              <a:uFill>
                <a:solidFill>
                  <a:srgbClr val="7D5F00"/>
                </a:solidFill>
              </a:uFill>
              <a:latin typeface="Trebuchet MS"/>
              <a:cs typeface="MS PGothic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GB" sz="25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I am</a:t>
            </a:r>
            <a:r>
              <a:rPr lang="en-US" sz="25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  </a:t>
            </a:r>
            <a:r>
              <a:rPr lang="en-US" sz="2500" dirty="0">
                <a:solidFill>
                  <a:srgbClr val="001F5F"/>
                </a:solidFill>
                <a:latin typeface="MS PGothic"/>
                <a:cs typeface="MS PGothic"/>
              </a:rPr>
              <a:t> KAMMA SAI SREE ANEESHA </a:t>
            </a:r>
            <a:r>
              <a:rPr lang="en-US" sz="2500" spc="35" dirty="0">
                <a:solidFill>
                  <a:srgbClr val="001F5F"/>
                </a:solidFill>
                <a:latin typeface="MS PGothic"/>
                <a:cs typeface="MS PGothic"/>
              </a:rPr>
              <a:t>, </a:t>
            </a:r>
            <a:r>
              <a:rPr lang="en-GB" sz="2500" spc="35" dirty="0">
                <a:solidFill>
                  <a:srgbClr val="001F5F"/>
                </a:solidFill>
                <a:latin typeface="MS PGothic"/>
                <a:cs typeface="MS PGothic"/>
              </a:rPr>
              <a:t>as a Team Member I have done these following Work in this Project</a:t>
            </a:r>
          </a:p>
          <a:p>
            <a:pPr marL="1847850" marR="1083945" indent="-688975">
              <a:lnSpc>
                <a:spcPts val="5880"/>
              </a:lnSpc>
              <a:spcBef>
                <a:spcPts val="665"/>
              </a:spcBef>
            </a:pPr>
            <a:endParaRPr lang="en-GB" sz="2400" spc="300" dirty="0">
              <a:solidFill>
                <a:schemeClr val="tx2">
                  <a:lumMod val="75000"/>
                </a:schemeClr>
              </a:solidFill>
              <a:latin typeface="MS PGothic"/>
              <a:cs typeface="MS P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4A059-5051-7929-4EDE-B9D0A9BF90B6}"/>
              </a:ext>
            </a:extLst>
          </p:cNvPr>
          <p:cNvSpPr txBox="1"/>
          <p:nvPr/>
        </p:nvSpPr>
        <p:spPr>
          <a:xfrm>
            <a:off x="539552" y="3212976"/>
            <a:ext cx="100811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  </a:t>
            </a:r>
            <a:endParaRPr lang="en-US" sz="2800" spc="300" dirty="0">
              <a:solidFill>
                <a:schemeClr val="tx2">
                  <a:lumMod val="7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just"/>
            <a:endParaRPr lang="en-US" sz="2800" spc="300" dirty="0">
              <a:solidFill>
                <a:schemeClr val="tx2">
                  <a:lumMod val="7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1. Powerpoint Presentation</a:t>
            </a: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2. Social Media Ad Campaigns </a:t>
            </a: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3. Email Ad Campaigns </a:t>
            </a:r>
          </a:p>
        </p:txBody>
      </p:sp>
    </p:spTree>
    <p:extLst>
      <p:ext uri="{BB962C8B-B14F-4D97-AF65-F5344CB8AC3E}">
        <p14:creationId xmlns:p14="http://schemas.microsoft.com/office/powerpoint/2010/main" val="352797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7FB8-AD41-0D8D-5031-C88C1DF2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16632"/>
            <a:ext cx="8415629" cy="507831"/>
          </a:xfrm>
        </p:spPr>
        <p:txBody>
          <a:bodyPr/>
          <a:lstStyle/>
          <a:p>
            <a:r>
              <a:rPr lang="en-US" dirty="0"/>
              <a:t>    Social Media Ad Campaigns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86DA-3B7C-1874-ADF6-0251C5CA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527415" cy="7763664"/>
          </a:xfrm>
        </p:spPr>
        <p:txBody>
          <a:bodyPr/>
          <a:lstStyle/>
          <a:p>
            <a:r>
              <a:rPr lang="en-US" sz="3000" u="none" dirty="0">
                <a:solidFill>
                  <a:schemeClr val="tx1"/>
                </a:solidFill>
              </a:rPr>
              <a:t>Social media networks have become powerful platforms for advertising, Here are some key insights from Research:</a:t>
            </a:r>
          </a:p>
          <a:p>
            <a:endParaRPr lang="en-US" sz="3000" u="none" dirty="0">
              <a:solidFill>
                <a:schemeClr val="tx1"/>
              </a:solidFill>
            </a:endParaRPr>
          </a:p>
          <a:p>
            <a:r>
              <a:rPr lang="en-US" sz="2450" b="1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Effectiveness Assessment Factors:</a:t>
            </a:r>
            <a:r>
              <a:rPr lang="en-US" sz="2450" b="1" u="none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 </a:t>
            </a:r>
          </a:p>
          <a:p>
            <a:r>
              <a:rPr lang="en-US" sz="3000" u="none" dirty="0">
                <a:solidFill>
                  <a:schemeClr val="tx1"/>
                </a:solidFill>
              </a:rPr>
              <a:t>Researchers identify various factors that influence the effectiveness of advertising campaigns on social media networks.</a:t>
            </a:r>
          </a:p>
          <a:p>
            <a:endParaRPr lang="en-US" sz="3000" u="none" dirty="0">
              <a:solidFill>
                <a:schemeClr val="tx1"/>
              </a:solidFill>
            </a:endParaRPr>
          </a:p>
          <a:p>
            <a:r>
              <a:rPr lang="en-US" sz="3000" u="none" dirty="0">
                <a:solidFill>
                  <a:schemeClr val="tx1"/>
                </a:solidFill>
              </a:rPr>
              <a:t>The 'Noise of India' campaign by the brand celebrates various cultural moments across the nation. It aims to honor the diverse tapestry of cultures, traditions, and emotions in India.</a:t>
            </a:r>
          </a:p>
          <a:p>
            <a:endParaRPr lang="en-US" sz="3000" u="none" dirty="0">
              <a:solidFill>
                <a:schemeClr val="tx1"/>
              </a:solidFill>
            </a:endParaRPr>
          </a:p>
          <a:p>
            <a:endParaRPr lang="en-US" sz="3000" u="none" dirty="0">
              <a:solidFill>
                <a:schemeClr val="tx1"/>
              </a:solidFill>
            </a:endParaRPr>
          </a:p>
          <a:p>
            <a:endParaRPr lang="en-US" sz="3000" u="none" dirty="0">
              <a:solidFill>
                <a:schemeClr val="tx1"/>
              </a:solidFill>
            </a:endParaRPr>
          </a:p>
          <a:p>
            <a:endParaRPr lang="en-IN" sz="3000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4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7FB8-AD41-0D8D-5031-C88C1DF2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16632"/>
            <a:ext cx="8415629" cy="507831"/>
          </a:xfrm>
        </p:spPr>
        <p:txBody>
          <a:bodyPr/>
          <a:lstStyle/>
          <a:p>
            <a:r>
              <a:rPr lang="en-US" dirty="0"/>
              <a:t>   Social Media Ad Campaigns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86DA-3B7C-1874-ADF6-0251C5CA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292" y="980728"/>
            <a:ext cx="8527415" cy="6001643"/>
          </a:xfrm>
        </p:spPr>
        <p:txBody>
          <a:bodyPr/>
          <a:lstStyle/>
          <a:p>
            <a:r>
              <a:rPr lang="en-US" sz="2450" b="1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Out of 39 primary assessment factors, eight primary factors stand out:  </a:t>
            </a:r>
          </a:p>
          <a:p>
            <a:r>
              <a:rPr lang="en-US" sz="3000" u="none" dirty="0">
                <a:solidFill>
                  <a:schemeClr val="tx1"/>
                </a:solidFill>
              </a:rPr>
              <a:t>   </a:t>
            </a:r>
          </a:p>
          <a:p>
            <a:r>
              <a:rPr lang="en-US" sz="3000" u="none" dirty="0">
                <a:solidFill>
                  <a:schemeClr val="tx1"/>
                </a:solidFill>
              </a:rPr>
              <a:t>1. Sales</a:t>
            </a:r>
          </a:p>
          <a:p>
            <a:r>
              <a:rPr lang="en-US" sz="3000" u="none" dirty="0">
                <a:solidFill>
                  <a:schemeClr val="tx1"/>
                </a:solidFill>
              </a:rPr>
              <a:t>2. Content reach</a:t>
            </a:r>
          </a:p>
          <a:p>
            <a:r>
              <a:rPr lang="en-US" sz="3000" u="none" dirty="0">
                <a:solidFill>
                  <a:schemeClr val="tx1"/>
                </a:solidFill>
              </a:rPr>
              <a:t>3. Traffic to website</a:t>
            </a:r>
          </a:p>
          <a:p>
            <a:r>
              <a:rPr lang="en-US" sz="3000" u="none" dirty="0">
                <a:solidFill>
                  <a:schemeClr val="tx1"/>
                </a:solidFill>
              </a:rPr>
              <a:t>4. Impressions</a:t>
            </a:r>
          </a:p>
          <a:p>
            <a:r>
              <a:rPr lang="en-US" sz="3000" u="none" dirty="0">
                <a:solidFill>
                  <a:schemeClr val="tx1"/>
                </a:solidFill>
              </a:rPr>
              <a:t>5. Frequency</a:t>
            </a:r>
          </a:p>
          <a:p>
            <a:r>
              <a:rPr lang="en-US" sz="3000" u="none" dirty="0">
                <a:solidFill>
                  <a:schemeClr val="tx1"/>
                </a:solidFill>
              </a:rPr>
              <a:t>6. Relevance score</a:t>
            </a:r>
          </a:p>
          <a:p>
            <a:r>
              <a:rPr lang="en-US" sz="3000" u="none" dirty="0">
                <a:solidFill>
                  <a:schemeClr val="tx1"/>
                </a:solidFill>
              </a:rPr>
              <a:t>7. Leads</a:t>
            </a:r>
          </a:p>
          <a:p>
            <a:r>
              <a:rPr lang="en-US" sz="3000" u="none" dirty="0">
                <a:solidFill>
                  <a:schemeClr val="tx1"/>
                </a:solidFill>
              </a:rPr>
              <a:t>8. Audience growth</a:t>
            </a:r>
          </a:p>
          <a:p>
            <a:endParaRPr lang="en-US" sz="3000" u="none" dirty="0">
              <a:solidFill>
                <a:schemeClr val="tx1"/>
              </a:solidFill>
            </a:endParaRPr>
          </a:p>
          <a:p>
            <a:endParaRPr lang="en-IN" sz="3000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9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7FB8-AD41-0D8D-5031-C88C1DF2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16632"/>
            <a:ext cx="8415629" cy="507831"/>
          </a:xfrm>
        </p:spPr>
        <p:txBody>
          <a:bodyPr/>
          <a:lstStyle/>
          <a:p>
            <a:r>
              <a:rPr lang="en-US" dirty="0"/>
              <a:t>     Social Media Ad Campaigns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86DA-3B7C-1874-ADF6-0251C5CA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801572"/>
            <a:ext cx="9016236" cy="6040115"/>
          </a:xfrm>
        </p:spPr>
        <p:txBody>
          <a:bodyPr/>
          <a:lstStyle/>
          <a:p>
            <a:r>
              <a:rPr lang="en-US" sz="2450" b="1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Benefits of Social Media Advertising:</a:t>
            </a:r>
          </a:p>
          <a:p>
            <a:endParaRPr lang="en-US" sz="3000" u="none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sz="2450" b="1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Brand Awareness: </a:t>
            </a:r>
          </a:p>
          <a:p>
            <a:pPr marL="514350" indent="-514350">
              <a:buAutoNum type="arabicPeriod"/>
            </a:pPr>
            <a:endParaRPr lang="en-US" sz="2450" b="1" spc="-10" dirty="0">
              <a:uFill>
                <a:solidFill>
                  <a:srgbClr val="7D5F00"/>
                </a:solidFill>
              </a:uFill>
              <a:latin typeface="Trebuchet MS"/>
            </a:endParaRPr>
          </a:p>
          <a:p>
            <a:r>
              <a:rPr lang="en-US" sz="3000" u="none" dirty="0">
                <a:solidFill>
                  <a:schemeClr val="tx1"/>
                </a:solidFill>
              </a:rPr>
              <a:t>     Spread the word about your brand, products, and services. </a:t>
            </a:r>
          </a:p>
          <a:p>
            <a:endParaRPr lang="en-US" sz="3000" u="none" dirty="0">
              <a:solidFill>
                <a:schemeClr val="tx1"/>
              </a:solidFill>
            </a:endParaRPr>
          </a:p>
          <a:p>
            <a:r>
              <a:rPr lang="en-US" sz="2450" b="1" u="none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2. </a:t>
            </a:r>
            <a:r>
              <a:rPr lang="en-US" sz="2450" b="1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Website Traffic: </a:t>
            </a:r>
          </a:p>
          <a:p>
            <a:endParaRPr lang="en-US" sz="2450" b="1" u="none" spc="-10" dirty="0">
              <a:solidFill>
                <a:schemeClr val="tx1"/>
              </a:solidFill>
              <a:uFill>
                <a:solidFill>
                  <a:srgbClr val="7D5F00"/>
                </a:solidFill>
              </a:uFill>
              <a:latin typeface="Trebuchet MS"/>
            </a:endParaRPr>
          </a:p>
          <a:p>
            <a:r>
              <a:rPr lang="en-US" sz="2450" b="1" u="none" spc="-10" dirty="0">
                <a:solidFill>
                  <a:schemeClr val="tx1"/>
                </a:solidFill>
                <a:uFill>
                  <a:solidFill>
                    <a:srgbClr val="7D5F00"/>
                  </a:solidFill>
                </a:uFill>
                <a:latin typeface="Trebuchet MS"/>
              </a:rPr>
              <a:t>      </a:t>
            </a:r>
            <a:r>
              <a:rPr lang="en-US" sz="3000" u="none" dirty="0">
                <a:solidFill>
                  <a:schemeClr val="tx1"/>
                </a:solidFill>
              </a:rPr>
              <a:t>Drive more traffic to your website by sharing snippets of articles or using calls-to-action. </a:t>
            </a:r>
          </a:p>
          <a:p>
            <a:endParaRPr lang="en-US" sz="3000" u="none" dirty="0">
              <a:solidFill>
                <a:schemeClr val="tx1"/>
              </a:solidFill>
            </a:endParaRPr>
          </a:p>
          <a:p>
            <a:r>
              <a:rPr lang="en-US" sz="2450" b="1" u="none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3. </a:t>
            </a:r>
            <a:r>
              <a:rPr lang="en-US" sz="2450" b="1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Sales and Revenue: </a:t>
            </a:r>
            <a:r>
              <a:rPr lang="en-US" sz="3000" u="none" dirty="0">
                <a:solidFill>
                  <a:schemeClr val="tx1"/>
                </a:solidFill>
              </a:rPr>
              <a:t>Experiment with promotional techniques to generate revenue.</a:t>
            </a:r>
            <a:endParaRPr lang="en-IN" sz="3000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7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7FB8-AD41-0D8D-5031-C88C1DF2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16632"/>
            <a:ext cx="8415629" cy="507831"/>
          </a:xfrm>
        </p:spPr>
        <p:txBody>
          <a:bodyPr/>
          <a:lstStyle/>
          <a:p>
            <a:r>
              <a:rPr lang="en-US" dirty="0"/>
              <a:t>      Social Media Ad Campaigns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86DA-3B7C-1874-ADF6-0251C5CA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" y="980728"/>
            <a:ext cx="9154323" cy="4909036"/>
          </a:xfrm>
        </p:spPr>
        <p:txBody>
          <a:bodyPr/>
          <a:lstStyle/>
          <a:p>
            <a:r>
              <a:rPr lang="en-US" sz="2450" b="1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Integration with Other Channels: </a:t>
            </a:r>
          </a:p>
          <a:p>
            <a:endParaRPr lang="en-US" sz="2450" b="1" u="none" spc="-10" dirty="0">
              <a:solidFill>
                <a:schemeClr val="tx1"/>
              </a:solidFill>
              <a:uFill>
                <a:solidFill>
                  <a:srgbClr val="7D5F00"/>
                </a:solidFill>
              </a:uFill>
              <a:latin typeface="Trebuchet MS"/>
            </a:endParaRPr>
          </a:p>
          <a:p>
            <a:r>
              <a:rPr lang="en-US" sz="3000" u="none" dirty="0">
                <a:solidFill>
                  <a:schemeClr val="tx1"/>
                </a:solidFill>
              </a:rPr>
              <a:t>Use email to connect with other touch points like social media, blogs, and events:</a:t>
            </a:r>
          </a:p>
          <a:p>
            <a:endParaRPr lang="en-US" sz="3000" u="none" dirty="0">
              <a:solidFill>
                <a:schemeClr val="tx1"/>
              </a:solidFill>
            </a:endParaRPr>
          </a:p>
          <a:p>
            <a:r>
              <a:rPr lang="en-US" sz="2450" b="1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Research References:</a:t>
            </a:r>
            <a:r>
              <a:rPr lang="en-US" sz="2450" b="1" u="none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 </a:t>
            </a:r>
            <a:r>
              <a:rPr lang="en-US" sz="3000" u="none" dirty="0">
                <a:solidFill>
                  <a:schemeClr val="tx1"/>
                </a:solidFill>
              </a:rPr>
              <a:t>- [Evaluation of Advertising Campaigns on Social Media Networks</a:t>
            </a:r>
          </a:p>
          <a:p>
            <a:r>
              <a:rPr lang="en-US" sz="3000" u="none" dirty="0">
                <a:solidFill>
                  <a:srgbClr val="0070C0"/>
                </a:solidFill>
              </a:rPr>
              <a:t>(https://doi.org/10.3390/su10040973)</a:t>
            </a:r>
            <a:r>
              <a:rPr lang="en-US" sz="3000" u="none" dirty="0">
                <a:solidFill>
                  <a:schemeClr val="tx1"/>
                </a:solidFill>
              </a:rPr>
              <a:t> provides insights into assessing social media ad campaigns.</a:t>
            </a:r>
          </a:p>
          <a:p>
            <a:endParaRPr lang="en-US" sz="3000" u="none" dirty="0">
              <a:solidFill>
                <a:schemeClr val="tx1"/>
              </a:solidFill>
            </a:endParaRPr>
          </a:p>
          <a:p>
            <a:endParaRPr lang="en-US" sz="3000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64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7FB8-AD41-0D8D-5031-C88C1DF2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16632"/>
            <a:ext cx="8415629" cy="507831"/>
          </a:xfrm>
        </p:spPr>
        <p:txBody>
          <a:bodyPr/>
          <a:lstStyle/>
          <a:p>
            <a:r>
              <a:rPr lang="en-US" dirty="0"/>
              <a:t>   Social Media Ad Campaigns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86DA-3B7C-1874-ADF6-0251C5CA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3" y="980728"/>
            <a:ext cx="9073008" cy="4447371"/>
          </a:xfrm>
        </p:spPr>
        <p:txBody>
          <a:bodyPr/>
          <a:lstStyle/>
          <a:p>
            <a:r>
              <a:rPr lang="en-US" sz="2450" b="1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Social Media Campaign Web Links:</a:t>
            </a:r>
          </a:p>
          <a:p>
            <a:endParaRPr lang="en-US" sz="2450" b="1" spc="-10" dirty="0">
              <a:uFill>
                <a:solidFill>
                  <a:srgbClr val="7D5F00"/>
                </a:solidFill>
              </a:uFill>
              <a:latin typeface="Trebuchet MS"/>
            </a:endParaRPr>
          </a:p>
          <a:p>
            <a:r>
              <a:rPr lang="en-US" sz="2000" b="1" u="none" spc="-10" dirty="0">
                <a:solidFill>
                  <a:srgbClr val="0070C0"/>
                </a:solidFill>
                <a:uFill>
                  <a:solidFill>
                    <a:srgbClr val="7D5F00"/>
                  </a:solidFill>
                </a:uFill>
                <a:latin typeface="Trebuchet MS"/>
              </a:rPr>
              <a:t>https://sproutsocial.com/insights/email-marketing/ https://link.springer.com/article/10.1007/s11846-022-00517-9 https://link.springer.com/article/10.1057/rlp.2009.10 https://www.drip.com/blog/email-marketing https://www.journalofadvertisingresearch.com/content/43/3/293 https://www.mdpi.com/2071-1050/10/4/973 https://www.socialmediaexaminer.com/social-media-advertising-research/ https://link.springer.com/article/10.1007/s10660-023-09719-z https://link.springer.com/article/10.1007/s10660-022-09636-7 https://researchbank.swinburne.edu.au/file/1618f811-57be-4b51-8a60-c1eedd6b3e9c/1/PDF%20%28Published%20version%29.pdf https://doi.org/10.3390/su10040973</a:t>
            </a:r>
          </a:p>
        </p:txBody>
      </p:sp>
    </p:spTree>
    <p:extLst>
      <p:ext uri="{BB962C8B-B14F-4D97-AF65-F5344CB8AC3E}">
        <p14:creationId xmlns:p14="http://schemas.microsoft.com/office/powerpoint/2010/main" val="90144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7FB8-AD41-0D8D-5031-C88C1DF2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16632"/>
            <a:ext cx="8415629" cy="507831"/>
          </a:xfrm>
        </p:spPr>
        <p:txBody>
          <a:bodyPr/>
          <a:lstStyle/>
          <a:p>
            <a:r>
              <a:rPr lang="en-US" dirty="0"/>
              <a:t>              Email Marketing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86DA-3B7C-1874-ADF6-0251C5CA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251" y="1009107"/>
            <a:ext cx="8717497" cy="4839786"/>
          </a:xfrm>
        </p:spPr>
        <p:txBody>
          <a:bodyPr/>
          <a:lstStyle/>
          <a:p>
            <a:r>
              <a:rPr lang="en-US" sz="2450" b="1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Email Marketing:  </a:t>
            </a:r>
          </a:p>
          <a:p>
            <a:endParaRPr lang="en-US" sz="2000" b="1" u="none" spc="-10" dirty="0">
              <a:solidFill>
                <a:srgbClr val="0070C0"/>
              </a:solidFill>
              <a:uFill>
                <a:solidFill>
                  <a:srgbClr val="7D5F00"/>
                </a:solidFill>
              </a:uFill>
              <a:latin typeface="Trebuchet MS"/>
            </a:endParaRPr>
          </a:p>
          <a:p>
            <a:r>
              <a:rPr lang="en-US" sz="3000" u="none" dirty="0">
                <a:solidFill>
                  <a:schemeClr val="tx1"/>
                </a:solidFill>
              </a:rPr>
              <a:t>It involves sending emails to current and potential customers to achieve goals like brand awareness, engagement, lead nurturing, and sales.</a:t>
            </a:r>
          </a:p>
          <a:p>
            <a:endParaRPr lang="en-US" sz="3000" u="none" dirty="0">
              <a:solidFill>
                <a:schemeClr val="tx1"/>
              </a:solidFill>
            </a:endParaRPr>
          </a:p>
          <a:p>
            <a:r>
              <a:rPr lang="en-US" sz="3000" u="none" dirty="0">
                <a:solidFill>
                  <a:schemeClr val="tx1"/>
                </a:solidFill>
              </a:rPr>
              <a:t>Over 4 billion email users worldwide make it an essential channel. </a:t>
            </a:r>
          </a:p>
          <a:p>
            <a:endParaRPr lang="en-US" sz="3000" u="none" dirty="0">
              <a:solidFill>
                <a:schemeClr val="tx1"/>
              </a:solidFill>
            </a:endParaRPr>
          </a:p>
          <a:p>
            <a:r>
              <a:rPr lang="en-US" sz="3000" u="none" dirty="0">
                <a:solidFill>
                  <a:schemeClr val="tx1"/>
                </a:solidFill>
              </a:rPr>
              <a:t>In 2022, the average ROI of email marketing was $36 for every $1 spent by them</a:t>
            </a:r>
          </a:p>
        </p:txBody>
      </p:sp>
    </p:spTree>
    <p:extLst>
      <p:ext uri="{BB962C8B-B14F-4D97-AF65-F5344CB8AC3E}">
        <p14:creationId xmlns:p14="http://schemas.microsoft.com/office/powerpoint/2010/main" val="202050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7FB8-AD41-0D8D-5031-C88C1DF2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16632"/>
            <a:ext cx="8415629" cy="507831"/>
          </a:xfrm>
        </p:spPr>
        <p:txBody>
          <a:bodyPr/>
          <a:lstStyle/>
          <a:p>
            <a:r>
              <a:rPr lang="en-US" dirty="0"/>
              <a:t>              Email Marketing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86DA-3B7C-1874-ADF6-0251C5CA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825579"/>
            <a:ext cx="8616011" cy="6032421"/>
          </a:xfrm>
        </p:spPr>
        <p:txBody>
          <a:bodyPr/>
          <a:lstStyle/>
          <a:p>
            <a:r>
              <a:rPr lang="en-US" sz="2800" b="1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Benefits of Email Marketing:</a:t>
            </a:r>
            <a:r>
              <a:rPr lang="en-US" sz="2800" u="none" dirty="0">
                <a:solidFill>
                  <a:schemeClr val="tx1"/>
                </a:solidFill>
              </a:rPr>
              <a:t>   </a:t>
            </a:r>
          </a:p>
          <a:p>
            <a:endParaRPr lang="en-US" sz="2800" u="none" dirty="0">
              <a:solidFill>
                <a:schemeClr val="tx1"/>
              </a:solidFill>
            </a:endParaRPr>
          </a:p>
          <a:p>
            <a:r>
              <a:rPr lang="en-US" sz="2800" b="1" u="none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1. </a:t>
            </a:r>
            <a:r>
              <a:rPr lang="en-US" sz="2800" b="1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Brand Awareness: </a:t>
            </a:r>
          </a:p>
          <a:p>
            <a:r>
              <a:rPr lang="en-US" sz="2800" u="none" dirty="0">
                <a:solidFill>
                  <a:schemeClr val="tx1"/>
                </a:solidFill>
              </a:rPr>
              <a:t>Share valuable content aligned with your brand identity.</a:t>
            </a:r>
          </a:p>
          <a:p>
            <a:endParaRPr lang="en-US" sz="2800" u="none" dirty="0">
              <a:solidFill>
                <a:schemeClr val="tx1"/>
              </a:solidFill>
            </a:endParaRPr>
          </a:p>
          <a:p>
            <a:r>
              <a:rPr lang="en-US" sz="2800" b="1" u="none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2. </a:t>
            </a:r>
            <a:r>
              <a:rPr lang="en-US" sz="2800" b="1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Generate Website Traffic:</a:t>
            </a:r>
            <a:endParaRPr lang="en-US" sz="2800" b="1" u="none" spc="-10" dirty="0">
              <a:uFill>
                <a:solidFill>
                  <a:srgbClr val="7D5F00"/>
                </a:solidFill>
              </a:uFill>
              <a:latin typeface="Trebuchet MS"/>
            </a:endParaRPr>
          </a:p>
          <a:p>
            <a:endParaRPr lang="en-US" sz="2800" u="none" dirty="0">
              <a:solidFill>
                <a:schemeClr val="tx1"/>
              </a:solidFill>
            </a:endParaRPr>
          </a:p>
          <a:p>
            <a:r>
              <a:rPr lang="en-US" sz="2800" u="none" dirty="0">
                <a:solidFill>
                  <a:schemeClr val="tx1"/>
                </a:solidFill>
              </a:rPr>
              <a:t>Drive traffic by sharing article snippets or using CTAs. </a:t>
            </a:r>
          </a:p>
          <a:p>
            <a:endParaRPr lang="en-US" sz="2800" b="1" spc="-10" dirty="0">
              <a:uFill>
                <a:solidFill>
                  <a:srgbClr val="7D5F00"/>
                </a:solidFill>
              </a:uFill>
              <a:latin typeface="Trebuchet MS"/>
            </a:endParaRPr>
          </a:p>
          <a:p>
            <a:r>
              <a:rPr lang="en-US" sz="2800" b="1" spc="-10" dirty="0">
                <a:uFill>
                  <a:solidFill>
                    <a:srgbClr val="7D5F00"/>
                  </a:solidFill>
                </a:uFill>
                <a:latin typeface="Trebuchet MS"/>
              </a:rPr>
              <a:t>3. Drive Sales and Revenue:</a:t>
            </a:r>
            <a:r>
              <a:rPr lang="en-US" sz="2800" u="none" dirty="0">
                <a:solidFill>
                  <a:schemeClr val="tx1"/>
                </a:solidFill>
              </a:rPr>
              <a:t> </a:t>
            </a:r>
          </a:p>
          <a:p>
            <a:endParaRPr lang="en-US" sz="2800" u="none" dirty="0">
              <a:solidFill>
                <a:schemeClr val="tx1"/>
              </a:solidFill>
            </a:endParaRPr>
          </a:p>
          <a:p>
            <a:r>
              <a:rPr lang="en-US" sz="2800" u="none" dirty="0">
                <a:solidFill>
                  <a:schemeClr val="tx1"/>
                </a:solidFill>
              </a:rPr>
              <a:t>Promote products, offer discounts, and use upselling techniques, Boost Other Channels Integrate email with social media, landing pages, and blogs.</a:t>
            </a:r>
          </a:p>
        </p:txBody>
      </p:sp>
    </p:spTree>
    <p:extLst>
      <p:ext uri="{BB962C8B-B14F-4D97-AF65-F5344CB8AC3E}">
        <p14:creationId xmlns:p14="http://schemas.microsoft.com/office/powerpoint/2010/main" val="49159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539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936</Words>
  <Application>Microsoft Office PowerPoint</Application>
  <PresentationFormat>On-screen Show (4:3)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MS PGothic</vt:lpstr>
      <vt:lpstr>Calibri</vt:lpstr>
      <vt:lpstr>Palatino Linotype</vt:lpstr>
      <vt:lpstr>Rockwell</vt:lpstr>
      <vt:lpstr>Trebuchet MS</vt:lpstr>
      <vt:lpstr>Office Theme</vt:lpstr>
      <vt:lpstr>Comprehensive Digital Marketing Project Work On Noise</vt:lpstr>
      <vt:lpstr>Comprehensive Digital Marketing Project Work On Noise</vt:lpstr>
      <vt:lpstr>    Social Media Ad Campaigns</vt:lpstr>
      <vt:lpstr>   Social Media Ad Campaigns</vt:lpstr>
      <vt:lpstr>     Social Media Ad Campaigns</vt:lpstr>
      <vt:lpstr>      Social Media Ad Campaigns</vt:lpstr>
      <vt:lpstr>   Social Media Ad Campaigns</vt:lpstr>
      <vt:lpstr>              Email Marketing</vt:lpstr>
      <vt:lpstr>              Email Marketing</vt:lpstr>
      <vt:lpstr>              Email Marketing</vt:lpstr>
      <vt:lpstr>              Email Marketing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Digital Marketing Project Work</dc:title>
  <dc:creator>GAYATHRI</dc:creator>
  <cp:lastModifiedBy>Joseph Jerin</cp:lastModifiedBy>
  <cp:revision>15</cp:revision>
  <dcterms:created xsi:type="dcterms:W3CDTF">2023-10-12T09:59:38Z</dcterms:created>
  <dcterms:modified xsi:type="dcterms:W3CDTF">2024-04-24T09:34:20Z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2023-10-12T00:00:00Z</vt:filetime>
  </property>
  <property fmtid="{D5CDD505-2E9C-101B-9397-08002B2CF9AE}" pid="5" name="Producer">
    <vt:lpwstr>www.ilovepdf.com</vt:lpwstr>
  </property>
</Properties>
</file>