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0" r:id="rId2"/>
    <p:sldId id="335" r:id="rId3"/>
    <p:sldId id="265" r:id="rId4"/>
    <p:sldId id="341" r:id="rId5"/>
    <p:sldId id="342" r:id="rId6"/>
    <p:sldId id="343" r:id="rId7"/>
    <p:sldId id="344" r:id="rId8"/>
    <p:sldId id="323" r:id="rId9"/>
    <p:sldId id="345" r:id="rId10"/>
    <p:sldId id="346" r:id="rId11"/>
    <p:sldId id="347" r:id="rId12"/>
    <p:sldId id="348" r:id="rId13"/>
    <p:sldId id="349" r:id="rId14"/>
    <p:sldId id="270" r:id="rId15"/>
    <p:sldId id="322" r:id="rId16"/>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762" y="5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300" b="1" i="0">
                <a:solidFill>
                  <a:schemeClr val="tx1"/>
                </a:solidFill>
                <a:latin typeface="Palatino Linotype"/>
                <a:cs typeface="Palatino Linotype"/>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3300" b="0" i="0" u="sng">
                <a:solidFill>
                  <a:srgbClr val="7D5F00"/>
                </a:solidFill>
                <a:latin typeface="MS PGothic"/>
                <a:cs typeface="MS P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3300" b="0" i="0" u="sng">
                <a:solidFill>
                  <a:srgbClr val="7D5F00"/>
                </a:solidFill>
                <a:latin typeface="MS PGothic"/>
                <a:cs typeface="MS P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Palatino Linotype"/>
                <a:cs typeface="Palatino Linotype"/>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0825" cy="804545"/>
          </a:xfrm>
          <a:custGeom>
            <a:avLst/>
            <a:gdLst/>
            <a:ahLst/>
            <a:cxnLst/>
            <a:rect l="l" t="t" r="r" b="b"/>
            <a:pathLst>
              <a:path w="9140825" h="804545">
                <a:moveTo>
                  <a:pt x="9140571" y="0"/>
                </a:moveTo>
                <a:lnTo>
                  <a:pt x="0" y="0"/>
                </a:lnTo>
                <a:lnTo>
                  <a:pt x="0" y="804290"/>
                </a:lnTo>
                <a:lnTo>
                  <a:pt x="9140571" y="804290"/>
                </a:lnTo>
                <a:lnTo>
                  <a:pt x="9140571" y="0"/>
                </a:lnTo>
                <a:close/>
              </a:path>
            </a:pathLst>
          </a:custGeom>
          <a:solidFill>
            <a:srgbClr val="DAE1F3"/>
          </a:solidFill>
        </p:spPr>
        <p:txBody>
          <a:bodyPr wrap="square" lIns="0" tIns="0" rIns="0" bIns="0" rtlCol="0"/>
          <a:lstStyle/>
          <a:p>
            <a:endParaRPr/>
          </a:p>
        </p:txBody>
      </p:sp>
      <p:sp>
        <p:nvSpPr>
          <p:cNvPr id="17" name="bg object 17"/>
          <p:cNvSpPr/>
          <p:nvPr/>
        </p:nvSpPr>
        <p:spPr>
          <a:xfrm>
            <a:off x="0" y="0"/>
            <a:ext cx="9140825" cy="804545"/>
          </a:xfrm>
          <a:custGeom>
            <a:avLst/>
            <a:gdLst/>
            <a:ahLst/>
            <a:cxnLst/>
            <a:rect l="l" t="t" r="r" b="b"/>
            <a:pathLst>
              <a:path w="9140825" h="804545">
                <a:moveTo>
                  <a:pt x="0" y="804290"/>
                </a:moveTo>
                <a:lnTo>
                  <a:pt x="9140571" y="804290"/>
                </a:lnTo>
                <a:lnTo>
                  <a:pt x="9140571" y="0"/>
                </a:lnTo>
              </a:path>
            </a:pathLst>
          </a:custGeom>
          <a:ln w="6096">
            <a:solidFill>
              <a:srgbClr val="1F3862"/>
            </a:solidFill>
          </a:ln>
        </p:spPr>
        <p:txBody>
          <a:bodyPr wrap="square" lIns="0" tIns="0" rIns="0" bIns="0" rtlCol="0"/>
          <a:lstStyle/>
          <a:p>
            <a:endParaRPr/>
          </a:p>
        </p:txBody>
      </p:sp>
      <p:sp>
        <p:nvSpPr>
          <p:cNvPr id="2" name="Holder 2"/>
          <p:cNvSpPr>
            <a:spLocks noGrp="1"/>
          </p:cNvSpPr>
          <p:nvPr>
            <p:ph type="title"/>
          </p:nvPr>
        </p:nvSpPr>
        <p:spPr>
          <a:xfrm>
            <a:off x="364185" y="-21259"/>
            <a:ext cx="8415629" cy="683564"/>
          </a:xfrm>
          <a:prstGeom prst="rect">
            <a:avLst/>
          </a:prstGeom>
        </p:spPr>
        <p:txBody>
          <a:bodyPr wrap="square" lIns="0" tIns="0" rIns="0" bIns="0">
            <a:spAutoFit/>
          </a:bodyPr>
          <a:lstStyle>
            <a:lvl1pPr>
              <a:defRPr sz="3300" b="1" i="0">
                <a:solidFill>
                  <a:schemeClr val="tx1"/>
                </a:solidFill>
                <a:latin typeface="Palatino Linotype"/>
                <a:cs typeface="Palatino Linotype"/>
              </a:defRPr>
            </a:lvl1pPr>
          </a:lstStyle>
          <a:p>
            <a:endParaRPr/>
          </a:p>
        </p:txBody>
      </p:sp>
      <p:sp>
        <p:nvSpPr>
          <p:cNvPr id="3" name="Holder 3"/>
          <p:cNvSpPr>
            <a:spLocks noGrp="1"/>
          </p:cNvSpPr>
          <p:nvPr>
            <p:ph type="body" idx="1"/>
          </p:nvPr>
        </p:nvSpPr>
        <p:spPr>
          <a:xfrm>
            <a:off x="154939" y="1177290"/>
            <a:ext cx="8527415" cy="2159635"/>
          </a:xfrm>
          <a:prstGeom prst="rect">
            <a:avLst/>
          </a:prstGeom>
        </p:spPr>
        <p:txBody>
          <a:bodyPr wrap="square" lIns="0" tIns="0" rIns="0" bIns="0">
            <a:spAutoFit/>
          </a:bodyPr>
          <a:lstStyle>
            <a:lvl1pPr>
              <a:defRPr sz="3300" b="0" i="0" u="sng">
                <a:solidFill>
                  <a:srgbClr val="7D5F00"/>
                </a:solidFill>
                <a:latin typeface="MS PGothic"/>
                <a:cs typeface="MS PGothic"/>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4/23/2024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yoursite.comhttps/" TargetMode="External"/><Relationship Id="rId2" Type="http://schemas.openxmlformats.org/officeDocument/2006/relationships/hyperlink" Target="http://www.yoursite.com/" TargetMode="External"/><Relationship Id="rId1" Type="http://schemas.openxmlformats.org/officeDocument/2006/relationships/slideLayout" Target="../slideLayouts/slideLayout2.xml"/><Relationship Id="rId4" Type="http://schemas.openxmlformats.org/officeDocument/2006/relationships/hyperlink" Target="http://www.yoursite.comhttp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571" y="-48624"/>
            <a:ext cx="8491829" cy="887807"/>
          </a:xfrm>
          <a:prstGeom prst="rect">
            <a:avLst/>
          </a:prstGeom>
        </p:spPr>
        <p:txBody>
          <a:bodyPr vert="horz" wrap="square" lIns="0" tIns="147701" rIns="0" bIns="0" rtlCol="0">
            <a:spAutoFit/>
          </a:bodyPr>
          <a:lstStyle/>
          <a:p>
            <a:pPr marL="24130" algn="ctr">
              <a:lnSpc>
                <a:spcPct val="100000"/>
              </a:lnSpc>
              <a:spcBef>
                <a:spcPts val="100"/>
              </a:spcBef>
            </a:pPr>
            <a:r>
              <a:rPr sz="2400" dirty="0"/>
              <a:t>Comprehensive</a:t>
            </a:r>
            <a:r>
              <a:rPr sz="2400" spc="-15" dirty="0"/>
              <a:t> </a:t>
            </a:r>
            <a:r>
              <a:rPr sz="2400" dirty="0"/>
              <a:t>Digital</a:t>
            </a:r>
            <a:r>
              <a:rPr sz="2400" spc="-55" dirty="0"/>
              <a:t> </a:t>
            </a:r>
            <a:r>
              <a:rPr sz="2400" dirty="0"/>
              <a:t>Marketing</a:t>
            </a:r>
            <a:r>
              <a:rPr sz="2400" spc="-25" dirty="0"/>
              <a:t> </a:t>
            </a:r>
            <a:r>
              <a:rPr sz="2400" dirty="0"/>
              <a:t>Project</a:t>
            </a:r>
            <a:r>
              <a:rPr sz="2400" spc="-50" dirty="0"/>
              <a:t> </a:t>
            </a:r>
            <a:r>
              <a:rPr sz="2400" spc="-20" dirty="0"/>
              <a:t>Work</a:t>
            </a:r>
            <a:br>
              <a:rPr lang="en-GB" sz="2400" spc="-20" dirty="0"/>
            </a:br>
            <a:r>
              <a:rPr lang="en-GB" sz="2400" spc="-20" dirty="0"/>
              <a:t>On NOISE</a:t>
            </a:r>
            <a:endParaRPr sz="2400" dirty="0"/>
          </a:p>
        </p:txBody>
      </p:sp>
      <p:sp>
        <p:nvSpPr>
          <p:cNvPr id="3" name="object 3"/>
          <p:cNvSpPr/>
          <p:nvPr/>
        </p:nvSpPr>
        <p:spPr>
          <a:xfrm>
            <a:off x="704439" y="1124744"/>
            <a:ext cx="7930091" cy="5507512"/>
          </a:xfrm>
          <a:custGeom>
            <a:avLst/>
            <a:gdLst/>
            <a:ahLst/>
            <a:cxnLst/>
            <a:rect l="l" t="t" r="r" b="b"/>
            <a:pathLst>
              <a:path w="8534400" h="5279390">
                <a:moveTo>
                  <a:pt x="0" y="5279136"/>
                </a:moveTo>
                <a:lnTo>
                  <a:pt x="8534400" y="5279136"/>
                </a:lnTo>
                <a:lnTo>
                  <a:pt x="8534400" y="0"/>
                </a:lnTo>
                <a:lnTo>
                  <a:pt x="0" y="0"/>
                </a:lnTo>
                <a:lnTo>
                  <a:pt x="0" y="5279136"/>
                </a:lnTo>
                <a:close/>
              </a:path>
            </a:pathLst>
          </a:custGeom>
          <a:ln w="24384">
            <a:solidFill>
              <a:srgbClr val="4AACC5"/>
            </a:solidFill>
          </a:ln>
        </p:spPr>
        <p:txBody>
          <a:bodyPr wrap="square" lIns="0" tIns="0" rIns="0" bIns="0" rtlCol="0"/>
          <a:lstStyle/>
          <a:p>
            <a:endParaRPr dirty="0"/>
          </a:p>
        </p:txBody>
      </p:sp>
      <p:sp>
        <p:nvSpPr>
          <p:cNvPr id="4" name="object 4"/>
          <p:cNvSpPr txBox="1"/>
          <p:nvPr/>
        </p:nvSpPr>
        <p:spPr>
          <a:xfrm>
            <a:off x="107504" y="1124744"/>
            <a:ext cx="8686800" cy="5068054"/>
          </a:xfrm>
          <a:prstGeom prst="rect">
            <a:avLst/>
          </a:prstGeom>
        </p:spPr>
        <p:txBody>
          <a:bodyPr vert="horz" wrap="square" lIns="0" tIns="12700" rIns="0" bIns="0" rtlCol="0">
            <a:spAutoFit/>
          </a:bodyPr>
          <a:lstStyle/>
          <a:p>
            <a:pPr marL="358775" algn="ctr">
              <a:lnSpc>
                <a:spcPct val="100000"/>
              </a:lnSpc>
              <a:spcBef>
                <a:spcPts val="100"/>
              </a:spcBef>
            </a:pPr>
            <a:r>
              <a:rPr sz="2450" b="1" u="sng" spc="-70" dirty="0">
                <a:solidFill>
                  <a:srgbClr val="7D5F00"/>
                </a:solidFill>
                <a:uFill>
                  <a:solidFill>
                    <a:srgbClr val="7D5F00"/>
                  </a:solidFill>
                </a:uFill>
                <a:latin typeface="Trebuchet MS"/>
                <a:cs typeface="Trebuchet MS"/>
              </a:rPr>
              <a:t>Team</a:t>
            </a:r>
            <a:r>
              <a:rPr sz="2450" b="1" u="sng" spc="-105" dirty="0">
                <a:solidFill>
                  <a:srgbClr val="7D5F00"/>
                </a:solidFill>
                <a:uFill>
                  <a:solidFill>
                    <a:srgbClr val="7D5F00"/>
                  </a:solidFill>
                </a:uFill>
                <a:latin typeface="Trebuchet MS"/>
                <a:cs typeface="Trebuchet MS"/>
              </a:rPr>
              <a:t> </a:t>
            </a:r>
            <a:r>
              <a:rPr sz="2450" b="1" u="sng" spc="-10" dirty="0">
                <a:solidFill>
                  <a:srgbClr val="7D5F00"/>
                </a:solidFill>
                <a:uFill>
                  <a:solidFill>
                    <a:srgbClr val="7D5F00"/>
                  </a:solidFill>
                </a:uFill>
                <a:latin typeface="Trebuchet MS"/>
                <a:cs typeface="Trebuchet MS"/>
              </a:rPr>
              <a:t>Details</a:t>
            </a:r>
            <a:endParaRPr sz="2450" dirty="0">
              <a:latin typeface="Trebuchet MS"/>
              <a:cs typeface="Trebuchet MS"/>
            </a:endParaRPr>
          </a:p>
          <a:p>
            <a:pPr marL="1847850" marR="1083945" indent="-688975" algn="just">
              <a:lnSpc>
                <a:spcPts val="5880"/>
              </a:lnSpc>
              <a:spcBef>
                <a:spcPts val="665"/>
              </a:spcBef>
            </a:pPr>
            <a:r>
              <a:rPr lang="en-US" sz="2450" dirty="0">
                <a:solidFill>
                  <a:srgbClr val="001F5F"/>
                </a:solidFill>
                <a:latin typeface="Rockwell" panose="02060603020205020403" pitchFamily="18" charset="0"/>
                <a:cs typeface="MS PGothic"/>
              </a:rPr>
              <a:t>   </a:t>
            </a:r>
            <a:r>
              <a:rPr lang="en-GB" sz="2450" dirty="0">
                <a:solidFill>
                  <a:srgbClr val="001F5F"/>
                </a:solidFill>
                <a:latin typeface="Rockwell" panose="02060603020205020403" pitchFamily="18" charset="0"/>
                <a:cs typeface="MS PGothic"/>
              </a:rPr>
              <a:t> </a:t>
            </a:r>
            <a:r>
              <a:rPr lang="en-US" sz="2450" dirty="0">
                <a:solidFill>
                  <a:srgbClr val="001F5F"/>
                </a:solidFill>
                <a:latin typeface="Rockwell" panose="02060603020205020403" pitchFamily="18" charset="0"/>
                <a:cs typeface="MS PGothic"/>
              </a:rPr>
              <a:t>        </a:t>
            </a:r>
            <a:r>
              <a:rPr sz="2450" dirty="0">
                <a:solidFill>
                  <a:srgbClr val="001F5F"/>
                </a:solidFill>
                <a:latin typeface="Rockwell" panose="02060603020205020403" pitchFamily="18" charset="0"/>
                <a:cs typeface="MS PGothic"/>
              </a:rPr>
              <a:t>K</a:t>
            </a:r>
            <a:r>
              <a:rPr sz="2450" spc="80" dirty="0">
                <a:solidFill>
                  <a:srgbClr val="001F5F"/>
                </a:solidFill>
                <a:latin typeface="Rockwell" panose="02060603020205020403" pitchFamily="18" charset="0"/>
                <a:cs typeface="MS PGothic"/>
              </a:rPr>
              <a:t> </a:t>
            </a:r>
            <a:r>
              <a:rPr sz="2450" dirty="0">
                <a:solidFill>
                  <a:srgbClr val="001F5F"/>
                </a:solidFill>
                <a:latin typeface="Rockwell" panose="02060603020205020403" pitchFamily="18" charset="0"/>
                <a:cs typeface="MS PGothic"/>
              </a:rPr>
              <a:t>J</a:t>
            </a:r>
            <a:r>
              <a:rPr sz="2450" spc="165" dirty="0">
                <a:solidFill>
                  <a:srgbClr val="001F5F"/>
                </a:solidFill>
                <a:latin typeface="Rockwell" panose="02060603020205020403" pitchFamily="18" charset="0"/>
                <a:cs typeface="MS PGothic"/>
              </a:rPr>
              <a:t> </a:t>
            </a:r>
            <a:r>
              <a:rPr sz="2450" dirty="0">
                <a:solidFill>
                  <a:srgbClr val="001F5F"/>
                </a:solidFill>
                <a:latin typeface="Rockwell" panose="02060603020205020403" pitchFamily="18" charset="0"/>
                <a:cs typeface="MS PGothic"/>
              </a:rPr>
              <a:t>JOSEPH</a:t>
            </a:r>
            <a:r>
              <a:rPr sz="2450" spc="-110" dirty="0">
                <a:solidFill>
                  <a:srgbClr val="001F5F"/>
                </a:solidFill>
                <a:latin typeface="Rockwell" panose="02060603020205020403" pitchFamily="18" charset="0"/>
                <a:cs typeface="MS PGothic"/>
              </a:rPr>
              <a:t> </a:t>
            </a:r>
            <a:r>
              <a:rPr sz="2450" spc="65" dirty="0">
                <a:solidFill>
                  <a:srgbClr val="001F5F"/>
                </a:solidFill>
                <a:latin typeface="Rockwell" panose="02060603020205020403" pitchFamily="18" charset="0"/>
                <a:cs typeface="MS PGothic"/>
              </a:rPr>
              <a:t>JERIN</a:t>
            </a:r>
            <a:r>
              <a:rPr sz="2450" spc="-110" dirty="0">
                <a:solidFill>
                  <a:srgbClr val="001F5F"/>
                </a:solidFill>
                <a:latin typeface="Rockwell" panose="02060603020205020403" pitchFamily="18" charset="0"/>
                <a:cs typeface="MS PGothic"/>
              </a:rPr>
              <a:t> </a:t>
            </a:r>
            <a:r>
              <a:rPr sz="2450" spc="50" dirty="0">
                <a:solidFill>
                  <a:srgbClr val="001F5F"/>
                </a:solidFill>
                <a:latin typeface="Rockwell" panose="02060603020205020403" pitchFamily="18" charset="0"/>
                <a:cs typeface="MS PGothic"/>
              </a:rPr>
              <a:t>(TEAM</a:t>
            </a:r>
            <a:r>
              <a:rPr sz="2450" spc="-150" dirty="0">
                <a:solidFill>
                  <a:srgbClr val="001F5F"/>
                </a:solidFill>
                <a:latin typeface="Rockwell" panose="02060603020205020403" pitchFamily="18" charset="0"/>
                <a:cs typeface="MS PGothic"/>
              </a:rPr>
              <a:t> </a:t>
            </a:r>
            <a:r>
              <a:rPr sz="2450" spc="35" dirty="0">
                <a:solidFill>
                  <a:srgbClr val="001F5F"/>
                </a:solidFill>
                <a:latin typeface="Rockwell" panose="02060603020205020403" pitchFamily="18" charset="0"/>
                <a:cs typeface="MS PGothic"/>
              </a:rPr>
              <a:t>LEADER)</a:t>
            </a:r>
            <a:endParaRPr lang="en-GB" sz="2450" spc="35" dirty="0">
              <a:solidFill>
                <a:srgbClr val="001F5F"/>
              </a:solidFill>
              <a:latin typeface="Rockwell" panose="02060603020205020403" pitchFamily="18" charset="0"/>
              <a:cs typeface="MS PGothic"/>
            </a:endParaRPr>
          </a:p>
          <a:p>
            <a:pPr marL="1847850" marR="1083945" indent="-688975" algn="just">
              <a:lnSpc>
                <a:spcPts val="5880"/>
              </a:lnSpc>
              <a:spcBef>
                <a:spcPts val="665"/>
              </a:spcBef>
            </a:pPr>
            <a:r>
              <a:rPr lang="en-GB" sz="2450" spc="35" dirty="0">
                <a:solidFill>
                  <a:srgbClr val="001F5F"/>
                </a:solidFill>
                <a:latin typeface="Rockwell" panose="02060603020205020403" pitchFamily="18" charset="0"/>
                <a:cs typeface="MS PGothic"/>
              </a:rPr>
              <a:t>          B JOSITH NAVEEN (TEAM MEMBER)</a:t>
            </a:r>
            <a:endParaRPr lang="en-US" sz="1700" dirty="0">
              <a:latin typeface="Rockwell" panose="02060603020205020403" pitchFamily="18" charset="0"/>
              <a:cs typeface="MS PGothic"/>
            </a:endParaRPr>
          </a:p>
          <a:p>
            <a:pPr marL="1238250" algn="just">
              <a:lnSpc>
                <a:spcPct val="100000"/>
              </a:lnSpc>
            </a:pPr>
            <a:r>
              <a:rPr lang="en-US" sz="2450" dirty="0">
                <a:solidFill>
                  <a:srgbClr val="001F5F"/>
                </a:solidFill>
                <a:latin typeface="Rockwell" panose="02060603020205020403" pitchFamily="18" charset="0"/>
                <a:cs typeface="MS PGothic"/>
              </a:rPr>
              <a:t> </a:t>
            </a:r>
            <a:endParaRPr lang="en-GB" sz="2450" dirty="0">
              <a:solidFill>
                <a:srgbClr val="001F5F"/>
              </a:solidFill>
              <a:latin typeface="Rockwell" panose="02060603020205020403" pitchFamily="18" charset="0"/>
              <a:cs typeface="MS PGothic"/>
            </a:endParaRPr>
          </a:p>
          <a:p>
            <a:pPr marL="1238250" algn="just">
              <a:lnSpc>
                <a:spcPct val="100000"/>
              </a:lnSpc>
            </a:pPr>
            <a:r>
              <a:rPr lang="en-GB" sz="2450" dirty="0">
                <a:solidFill>
                  <a:srgbClr val="001F5F"/>
                </a:solidFill>
                <a:latin typeface="Rockwell" panose="02060603020205020403" pitchFamily="18" charset="0"/>
                <a:cs typeface="MS PGothic"/>
              </a:rPr>
              <a:t>           SANA TEJASWI </a:t>
            </a:r>
            <a:r>
              <a:rPr sz="2450" spc="50" dirty="0">
                <a:solidFill>
                  <a:srgbClr val="001F5F"/>
                </a:solidFill>
                <a:latin typeface="Rockwell" panose="02060603020205020403" pitchFamily="18" charset="0"/>
                <a:cs typeface="MS PGothic"/>
              </a:rPr>
              <a:t>(TEAM</a:t>
            </a:r>
            <a:r>
              <a:rPr sz="2450" spc="-75" dirty="0">
                <a:solidFill>
                  <a:srgbClr val="001F5F"/>
                </a:solidFill>
                <a:latin typeface="Rockwell" panose="02060603020205020403" pitchFamily="18" charset="0"/>
                <a:cs typeface="MS PGothic"/>
              </a:rPr>
              <a:t> </a:t>
            </a:r>
            <a:r>
              <a:rPr sz="2450" spc="45" dirty="0">
                <a:solidFill>
                  <a:srgbClr val="001F5F"/>
                </a:solidFill>
                <a:latin typeface="Rockwell" panose="02060603020205020403" pitchFamily="18" charset="0"/>
                <a:cs typeface="MS PGothic"/>
              </a:rPr>
              <a:t>MEMBER)</a:t>
            </a:r>
            <a:endParaRPr lang="en-GB" sz="2450" spc="45" dirty="0">
              <a:latin typeface="Rockwell" panose="02060603020205020403" pitchFamily="18" charset="0"/>
              <a:cs typeface="MS PGothic"/>
            </a:endParaRPr>
          </a:p>
          <a:p>
            <a:pPr marL="1238250" algn="just">
              <a:lnSpc>
                <a:spcPct val="100000"/>
              </a:lnSpc>
            </a:pPr>
            <a:endParaRPr lang="en-GB" sz="2450" spc="45" dirty="0">
              <a:solidFill>
                <a:srgbClr val="001F5F"/>
              </a:solidFill>
              <a:latin typeface="Rockwell" panose="02060603020205020403" pitchFamily="18" charset="0"/>
              <a:cs typeface="MS PGothic"/>
            </a:endParaRPr>
          </a:p>
          <a:p>
            <a:pPr marL="1238250" algn="just">
              <a:lnSpc>
                <a:spcPct val="100000"/>
              </a:lnSpc>
            </a:pPr>
            <a:r>
              <a:rPr lang="en-US" sz="2450" dirty="0">
                <a:solidFill>
                  <a:srgbClr val="001F5F"/>
                </a:solidFill>
                <a:latin typeface="Rockwell" panose="02060603020205020403" pitchFamily="18" charset="0"/>
                <a:cs typeface="MS PGothic"/>
              </a:rPr>
              <a:t> SOMAYAJULA SURNARAYANA </a:t>
            </a:r>
            <a:r>
              <a:rPr sz="2450" spc="50" dirty="0">
                <a:solidFill>
                  <a:srgbClr val="001F5F"/>
                </a:solidFill>
                <a:latin typeface="Rockwell" panose="02060603020205020403" pitchFamily="18" charset="0"/>
                <a:cs typeface="MS PGothic"/>
              </a:rPr>
              <a:t>(TEAM</a:t>
            </a:r>
            <a:r>
              <a:rPr sz="2450" spc="-85" dirty="0">
                <a:solidFill>
                  <a:srgbClr val="001F5F"/>
                </a:solidFill>
                <a:latin typeface="Rockwell" panose="02060603020205020403" pitchFamily="18" charset="0"/>
                <a:cs typeface="MS PGothic"/>
              </a:rPr>
              <a:t> </a:t>
            </a:r>
            <a:r>
              <a:rPr sz="2450" spc="40" dirty="0">
                <a:solidFill>
                  <a:srgbClr val="001F5F"/>
                </a:solidFill>
                <a:latin typeface="Rockwell" panose="02060603020205020403" pitchFamily="18" charset="0"/>
                <a:cs typeface="MS PGothic"/>
              </a:rPr>
              <a:t>MEMBER) </a:t>
            </a:r>
            <a:endParaRPr lang="en-US" sz="2450" spc="40" dirty="0">
              <a:solidFill>
                <a:srgbClr val="001F5F"/>
              </a:solidFill>
              <a:latin typeface="Rockwell" panose="02060603020205020403" pitchFamily="18" charset="0"/>
              <a:cs typeface="MS PGothic"/>
            </a:endParaRPr>
          </a:p>
          <a:p>
            <a:pPr marL="1238250" algn="just">
              <a:lnSpc>
                <a:spcPct val="100000"/>
              </a:lnSpc>
            </a:pPr>
            <a:endParaRPr lang="en-IN" sz="2450" spc="40" dirty="0">
              <a:solidFill>
                <a:srgbClr val="001F5F"/>
              </a:solidFill>
              <a:latin typeface="Rockwell" panose="02060603020205020403" pitchFamily="18" charset="0"/>
              <a:cs typeface="MS PGothic"/>
            </a:endParaRPr>
          </a:p>
          <a:p>
            <a:pPr marL="1238250" algn="just">
              <a:lnSpc>
                <a:spcPct val="100000"/>
              </a:lnSpc>
            </a:pPr>
            <a:r>
              <a:rPr lang="en-IN" sz="2450" spc="40" dirty="0">
                <a:solidFill>
                  <a:srgbClr val="001F5F"/>
                </a:solidFill>
                <a:latin typeface="Rockwell" panose="02060603020205020403" pitchFamily="18" charset="0"/>
                <a:cs typeface="MS PGothic"/>
              </a:rPr>
              <a:t>   KAMMA SAI SREE ANEESHA </a:t>
            </a:r>
            <a:r>
              <a:rPr sz="2450" dirty="0">
                <a:solidFill>
                  <a:srgbClr val="001F5F"/>
                </a:solidFill>
                <a:latin typeface="Rockwell" panose="02060603020205020403" pitchFamily="18" charset="0"/>
                <a:cs typeface="MS PGothic"/>
              </a:rPr>
              <a:t>(TEAM</a:t>
            </a:r>
            <a:r>
              <a:rPr sz="2450" spc="125" dirty="0">
                <a:solidFill>
                  <a:srgbClr val="001F5F"/>
                </a:solidFill>
                <a:latin typeface="Rockwell" panose="02060603020205020403" pitchFamily="18" charset="0"/>
                <a:cs typeface="MS PGothic"/>
              </a:rPr>
              <a:t> </a:t>
            </a:r>
            <a:r>
              <a:rPr sz="2450" spc="35" dirty="0">
                <a:solidFill>
                  <a:srgbClr val="001F5F"/>
                </a:solidFill>
                <a:latin typeface="Rockwell" panose="02060603020205020403" pitchFamily="18" charset="0"/>
                <a:cs typeface="MS PGothic"/>
              </a:rPr>
              <a:t>MEMBER)</a:t>
            </a:r>
            <a:endParaRPr sz="2450" dirty="0">
              <a:latin typeface="Rockwell" panose="02060603020205020403" pitchFamily="18" charset="0"/>
              <a:cs typeface="MS PGothic"/>
            </a:endParaRPr>
          </a:p>
          <a:p>
            <a:pPr algn="just">
              <a:lnSpc>
                <a:spcPct val="100000"/>
              </a:lnSpc>
              <a:spcBef>
                <a:spcPts val="35"/>
              </a:spcBef>
            </a:pPr>
            <a:endParaRPr sz="2250" dirty="0">
              <a:latin typeface="Rockwell" panose="02060603020205020403" pitchFamily="18" charset="0"/>
              <a:cs typeface="MS PGothic"/>
            </a:endParaRPr>
          </a:p>
          <a:p>
            <a:pPr algn="just">
              <a:lnSpc>
                <a:spcPct val="100000"/>
              </a:lnSpc>
            </a:pPr>
            <a:r>
              <a:rPr lang="en-US" sz="2450" spc="50" dirty="0">
                <a:solidFill>
                  <a:srgbClr val="001F5F"/>
                </a:solidFill>
                <a:latin typeface="Rockwell" panose="02060603020205020403" pitchFamily="18" charset="0"/>
                <a:cs typeface="MS PGothic"/>
              </a:rPr>
              <a:t>                       </a:t>
            </a:r>
            <a:r>
              <a:rPr lang="en-IN" sz="2450" spc="50" dirty="0">
                <a:solidFill>
                  <a:srgbClr val="001F5F"/>
                </a:solidFill>
                <a:latin typeface="Rockwell" panose="02060603020205020403" pitchFamily="18" charset="0"/>
                <a:cs typeface="MS PGothic"/>
              </a:rPr>
              <a:t>KOTTANA MADHU </a:t>
            </a:r>
            <a:r>
              <a:rPr sz="2450" spc="65" dirty="0">
                <a:solidFill>
                  <a:srgbClr val="001F5F"/>
                </a:solidFill>
                <a:latin typeface="Rockwell" panose="02060603020205020403" pitchFamily="18" charset="0"/>
                <a:cs typeface="MS PGothic"/>
              </a:rPr>
              <a:t>(TEAM</a:t>
            </a:r>
            <a:r>
              <a:rPr sz="2450" spc="-150" dirty="0">
                <a:solidFill>
                  <a:srgbClr val="001F5F"/>
                </a:solidFill>
                <a:latin typeface="Rockwell" panose="02060603020205020403" pitchFamily="18" charset="0"/>
                <a:cs typeface="MS PGothic"/>
              </a:rPr>
              <a:t> </a:t>
            </a:r>
            <a:r>
              <a:rPr sz="2450" spc="60" dirty="0">
                <a:solidFill>
                  <a:srgbClr val="001F5F"/>
                </a:solidFill>
                <a:latin typeface="Rockwell" panose="02060603020205020403" pitchFamily="18" charset="0"/>
                <a:cs typeface="MS PGothic"/>
              </a:rPr>
              <a:t>MEMBER)</a:t>
            </a:r>
            <a:endParaRPr sz="2450" dirty="0">
              <a:latin typeface="Rockwell" panose="02060603020205020403" pitchFamily="18" charset="0"/>
              <a:cs typeface="MS P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8415629" cy="581055"/>
          </a:xfrm>
          <a:prstGeom prst="rect">
            <a:avLst/>
          </a:prstGeom>
        </p:spPr>
        <p:txBody>
          <a:bodyPr vert="horz" wrap="square" lIns="0" tIns="72516" rIns="0" bIns="0" rtlCol="0">
            <a:spAutoFit/>
          </a:bodyPr>
          <a:lstStyle/>
          <a:p>
            <a:pPr marL="3768090">
              <a:lnSpc>
                <a:spcPct val="100000"/>
              </a:lnSpc>
              <a:spcBef>
                <a:spcPts val="115"/>
              </a:spcBef>
            </a:pPr>
            <a:r>
              <a:rPr spc="-25" dirty="0"/>
              <a:t>SEO</a:t>
            </a:r>
            <a:r>
              <a:rPr lang="en-US" spc="-25" dirty="0"/>
              <a:t> Audit</a:t>
            </a:r>
            <a:endParaRPr spc="-25" dirty="0"/>
          </a:p>
        </p:txBody>
      </p:sp>
      <p:sp>
        <p:nvSpPr>
          <p:cNvPr id="3" name="object 3"/>
          <p:cNvSpPr txBox="1"/>
          <p:nvPr/>
        </p:nvSpPr>
        <p:spPr>
          <a:xfrm>
            <a:off x="312521" y="928878"/>
            <a:ext cx="8651967" cy="5039841"/>
          </a:xfrm>
          <a:prstGeom prst="rect">
            <a:avLst/>
          </a:prstGeom>
        </p:spPr>
        <p:txBody>
          <a:bodyPr vert="horz" wrap="square" lIns="0" tIns="12700" rIns="0" bIns="0" rtlCol="0">
            <a:spAutoFit/>
          </a:bodyPr>
          <a:lstStyle/>
          <a:p>
            <a:pPr marL="12700">
              <a:lnSpc>
                <a:spcPct val="100000"/>
              </a:lnSpc>
              <a:spcBef>
                <a:spcPts val="100"/>
              </a:spcBef>
            </a:pPr>
            <a:r>
              <a:rPr lang="en-US" sz="2800" u="sng" dirty="0">
                <a:solidFill>
                  <a:srgbClr val="7D5F00"/>
                </a:solidFill>
                <a:uFill>
                  <a:solidFill>
                    <a:srgbClr val="7D5F00"/>
                  </a:solidFill>
                </a:uFill>
                <a:latin typeface="MS PGothic"/>
                <a:cs typeface="MS PGothic"/>
              </a:rPr>
              <a:t>Report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on</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Audit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of</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Standalone</a:t>
            </a:r>
            <a:r>
              <a:rPr lang="en-US" sz="2800" dirty="0">
                <a:solidFill>
                  <a:srgbClr val="7D5F00"/>
                </a:solidFill>
                <a:uFill>
                  <a:solidFill>
                    <a:srgbClr val="7D5F00"/>
                  </a:solidFill>
                </a:uFill>
                <a:latin typeface="MS PGothic"/>
                <a:cs typeface="MS PGothic"/>
              </a:rPr>
              <a:t> </a:t>
            </a:r>
            <a:r>
              <a:rPr sz="2800" spc="-10" dirty="0">
                <a:latin typeface="MS PGothic"/>
                <a:cs typeface="MS PGothic"/>
              </a:rPr>
              <a:t>:</a:t>
            </a:r>
            <a:endParaRPr lang="en-US" sz="2800" spc="-10" dirty="0">
              <a:latin typeface="MS PGothic"/>
              <a:cs typeface="MS PGothic"/>
            </a:endParaRPr>
          </a:p>
          <a:p>
            <a:pPr marL="12700">
              <a:lnSpc>
                <a:spcPct val="100000"/>
              </a:lnSpc>
              <a:spcBef>
                <a:spcPts val="100"/>
              </a:spcBef>
            </a:pPr>
            <a:endParaRPr lang="en-US" sz="28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400" spc="-10" dirty="0">
                <a:latin typeface="MS PGothic"/>
                <a:cs typeface="MS PGothic"/>
              </a:rPr>
              <a:t> Check for Indexing Issues Pages that are not indexed are not in Google’s database. </a:t>
            </a:r>
          </a:p>
          <a:p>
            <a:pPr marL="355600" indent="-342900">
              <a:lnSpc>
                <a:spcPct val="100000"/>
              </a:lnSpc>
              <a:spcBef>
                <a:spcPts val="100"/>
              </a:spcBef>
              <a:buFont typeface="Arial" panose="020B0604020202020204" pitchFamily="34" charset="0"/>
              <a:buChar char="•"/>
            </a:pPr>
            <a:endParaRPr lang="en-US" sz="2400" spc="-10" dirty="0">
              <a:latin typeface="MS PGothic"/>
              <a:cs typeface="MS PGothic"/>
            </a:endParaRPr>
          </a:p>
          <a:p>
            <a:pPr marL="355600" indent="-342900">
              <a:lnSpc>
                <a:spcPct val="100000"/>
              </a:lnSpc>
              <a:spcBef>
                <a:spcPts val="100"/>
              </a:spcBef>
              <a:buFont typeface="Arial" panose="020B0604020202020204" pitchFamily="34" charset="0"/>
              <a:buChar char="•"/>
            </a:pPr>
            <a:endParaRPr lang="en-US" sz="24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400" spc="-10" dirty="0">
                <a:latin typeface="MS PGothic"/>
                <a:cs typeface="MS PGothic"/>
              </a:rPr>
              <a:t>Google can’t rank them. To see whether your pages have been indexed, check for issues directly in Google Search Console.</a:t>
            </a:r>
          </a:p>
          <a:p>
            <a:pPr marL="355600" indent="-342900">
              <a:lnSpc>
                <a:spcPct val="100000"/>
              </a:lnSpc>
              <a:spcBef>
                <a:spcPts val="100"/>
              </a:spcBef>
              <a:buFont typeface="Arial" panose="020B0604020202020204" pitchFamily="34" charset="0"/>
              <a:buChar char="•"/>
            </a:pPr>
            <a:endParaRPr lang="en-US" sz="2400" spc="-10" dirty="0">
              <a:latin typeface="MS PGothic"/>
              <a:cs typeface="MS PGothic"/>
            </a:endParaRPr>
          </a:p>
          <a:p>
            <a:pPr marL="355600" indent="-342900">
              <a:lnSpc>
                <a:spcPct val="100000"/>
              </a:lnSpc>
              <a:spcBef>
                <a:spcPts val="100"/>
              </a:spcBef>
              <a:buFont typeface="Arial" panose="020B0604020202020204" pitchFamily="34" charset="0"/>
              <a:buChar char="•"/>
            </a:pPr>
            <a:endParaRPr lang="en-US" sz="24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400" spc="-10" dirty="0">
                <a:latin typeface="MS PGothic"/>
                <a:cs typeface="MS PGothic"/>
              </a:rPr>
              <a:t>Head to the “Pages” report under the “Index” section in the left menu. Here, you can see a graph of all pages based on their indexing status.</a:t>
            </a:r>
            <a:endParaRPr lang="en-US" sz="2400" dirty="0">
              <a:latin typeface="MS PGothic"/>
              <a:cs typeface="MS PGothic"/>
            </a:endParaRPr>
          </a:p>
        </p:txBody>
      </p:sp>
      <p:pic>
        <p:nvPicPr>
          <p:cNvPr id="4" name="Picture 3">
            <a:extLst>
              <a:ext uri="{FF2B5EF4-FFF2-40B4-BE49-F238E27FC236}">
                <a16:creationId xmlns:a16="http://schemas.microsoft.com/office/drawing/2014/main" id="{58656CBC-7F52-AC92-2EA0-6C39C99BADE3}"/>
              </a:ext>
            </a:extLst>
          </p:cNvPr>
          <p:cNvPicPr>
            <a:picLocks noChangeAspect="1"/>
          </p:cNvPicPr>
          <p:nvPr/>
        </p:nvPicPr>
        <p:blipFill>
          <a:blip r:embed="rId2"/>
          <a:stretch>
            <a:fillRect/>
          </a:stretch>
        </p:blipFill>
        <p:spPr>
          <a:xfrm>
            <a:off x="0" y="1628800"/>
            <a:ext cx="9144000" cy="5229200"/>
          </a:xfrm>
          <a:prstGeom prst="rect">
            <a:avLst/>
          </a:prstGeom>
        </p:spPr>
      </p:pic>
    </p:spTree>
    <p:extLst>
      <p:ext uri="{BB962C8B-B14F-4D97-AF65-F5344CB8AC3E}">
        <p14:creationId xmlns:p14="http://schemas.microsoft.com/office/powerpoint/2010/main" val="152312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8415629" cy="581055"/>
          </a:xfrm>
          <a:prstGeom prst="rect">
            <a:avLst/>
          </a:prstGeom>
        </p:spPr>
        <p:txBody>
          <a:bodyPr vert="horz" wrap="square" lIns="0" tIns="72516" rIns="0" bIns="0" rtlCol="0">
            <a:spAutoFit/>
          </a:bodyPr>
          <a:lstStyle/>
          <a:p>
            <a:pPr marL="3768090">
              <a:lnSpc>
                <a:spcPct val="100000"/>
              </a:lnSpc>
              <a:spcBef>
                <a:spcPts val="115"/>
              </a:spcBef>
            </a:pPr>
            <a:r>
              <a:rPr spc="-25" dirty="0"/>
              <a:t>SEO</a:t>
            </a:r>
            <a:r>
              <a:rPr lang="en-US" spc="-25" dirty="0"/>
              <a:t> Audit</a:t>
            </a:r>
            <a:endParaRPr spc="-25" dirty="0"/>
          </a:p>
        </p:txBody>
      </p:sp>
      <p:sp>
        <p:nvSpPr>
          <p:cNvPr id="3" name="object 3"/>
          <p:cNvSpPr txBox="1"/>
          <p:nvPr/>
        </p:nvSpPr>
        <p:spPr>
          <a:xfrm>
            <a:off x="312521" y="928878"/>
            <a:ext cx="8651967" cy="5378395"/>
          </a:xfrm>
          <a:prstGeom prst="rect">
            <a:avLst/>
          </a:prstGeom>
        </p:spPr>
        <p:txBody>
          <a:bodyPr vert="horz" wrap="square" lIns="0" tIns="12700" rIns="0" bIns="0" rtlCol="0">
            <a:spAutoFit/>
          </a:bodyPr>
          <a:lstStyle/>
          <a:p>
            <a:pPr marL="12700">
              <a:lnSpc>
                <a:spcPct val="100000"/>
              </a:lnSpc>
              <a:spcBef>
                <a:spcPts val="100"/>
              </a:spcBef>
            </a:pPr>
            <a:r>
              <a:rPr lang="en-US" sz="2800" u="sng" dirty="0">
                <a:solidFill>
                  <a:srgbClr val="7D5F00"/>
                </a:solidFill>
                <a:uFill>
                  <a:solidFill>
                    <a:srgbClr val="7D5F00"/>
                  </a:solidFill>
                </a:uFill>
                <a:latin typeface="MS PGothic"/>
                <a:cs typeface="MS PGothic"/>
              </a:rPr>
              <a:t>Report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on</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Audit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of</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Standalone</a:t>
            </a:r>
            <a:r>
              <a:rPr lang="en-US" sz="2800" dirty="0">
                <a:solidFill>
                  <a:srgbClr val="7D5F00"/>
                </a:solidFill>
                <a:uFill>
                  <a:solidFill>
                    <a:srgbClr val="7D5F00"/>
                  </a:solidFill>
                </a:uFill>
                <a:latin typeface="MS PGothic"/>
                <a:cs typeface="MS PGothic"/>
              </a:rPr>
              <a:t> </a:t>
            </a:r>
            <a:r>
              <a:rPr sz="2800" spc="-10" dirty="0">
                <a:latin typeface="MS PGothic"/>
                <a:cs typeface="MS PGothic"/>
              </a:rPr>
              <a:t>:</a:t>
            </a:r>
            <a:endParaRPr lang="en-US" sz="2800" spc="-10" dirty="0">
              <a:latin typeface="MS PGothic"/>
              <a:cs typeface="MS PGothic"/>
            </a:endParaRPr>
          </a:p>
          <a:p>
            <a:pPr marL="12700">
              <a:lnSpc>
                <a:spcPct val="100000"/>
              </a:lnSpc>
              <a:spcBef>
                <a:spcPts val="100"/>
              </a:spcBef>
            </a:pPr>
            <a:endParaRPr lang="en-US" sz="28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 Check for Duplicate Versions of Your </a:t>
            </a:r>
            <a:r>
              <a:rPr lang="en-US" sz="2200" spc="-10" dirty="0" err="1">
                <a:latin typeface="MS PGothic"/>
                <a:cs typeface="MS PGothic"/>
              </a:rPr>
              <a:t>SiteIt</a:t>
            </a:r>
            <a:r>
              <a:rPr lang="en-US" sz="2200" spc="-10" dirty="0">
                <a:latin typeface="MS PGothic"/>
                <a:cs typeface="MS PGothic"/>
              </a:rPr>
              <a:t> is essential to ensure that Google is indexing only one version of your site. Your site could sit on various versions of a URL (depending on whether there’s WWW in the domain and whether your site uses HTTPS).</a:t>
            </a: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To a search engine, these are all different versions of the site: </a:t>
            </a:r>
            <a:r>
              <a:rPr lang="en-US" sz="2200" spc="-10" dirty="0">
                <a:latin typeface="MS PGothic"/>
                <a:cs typeface="MS PGothic"/>
                <a:hlinkClick r:id="rId2"/>
              </a:rPr>
              <a:t>http://www.yoursite.com</a:t>
            </a: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hlinkClick r:id="rId3"/>
              </a:rPr>
              <a:t>http://yoursite.comhttps://</a:t>
            </a: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hlinkClick r:id="rId4"/>
              </a:rPr>
              <a:t>www.yoursite.comhttps:/</a:t>
            </a: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If your website runs on more than one of these URL versions, it can cause many issues with crawling, indexing, and ranking. Especially because Google will take them as duplicates.</a:t>
            </a:r>
            <a:endParaRPr lang="en-US" sz="2200" dirty="0">
              <a:latin typeface="MS PGothic"/>
              <a:cs typeface="MS PGothic"/>
            </a:endParaRPr>
          </a:p>
        </p:txBody>
      </p:sp>
    </p:spTree>
    <p:extLst>
      <p:ext uri="{BB962C8B-B14F-4D97-AF65-F5344CB8AC3E}">
        <p14:creationId xmlns:p14="http://schemas.microsoft.com/office/powerpoint/2010/main" val="193878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8415629" cy="581055"/>
          </a:xfrm>
          <a:prstGeom prst="rect">
            <a:avLst/>
          </a:prstGeom>
        </p:spPr>
        <p:txBody>
          <a:bodyPr vert="horz" wrap="square" lIns="0" tIns="72516" rIns="0" bIns="0" rtlCol="0">
            <a:spAutoFit/>
          </a:bodyPr>
          <a:lstStyle/>
          <a:p>
            <a:pPr marL="3768090">
              <a:lnSpc>
                <a:spcPct val="100000"/>
              </a:lnSpc>
              <a:spcBef>
                <a:spcPts val="115"/>
              </a:spcBef>
            </a:pPr>
            <a:r>
              <a:rPr spc="-25" dirty="0"/>
              <a:t>SEO</a:t>
            </a:r>
            <a:r>
              <a:rPr lang="en-US" spc="-25" dirty="0"/>
              <a:t> Audit</a:t>
            </a:r>
            <a:endParaRPr spc="-25" dirty="0"/>
          </a:p>
        </p:txBody>
      </p:sp>
      <p:sp>
        <p:nvSpPr>
          <p:cNvPr id="3" name="object 3"/>
          <p:cNvSpPr txBox="1"/>
          <p:nvPr/>
        </p:nvSpPr>
        <p:spPr>
          <a:xfrm>
            <a:off x="312521" y="928878"/>
            <a:ext cx="8651967" cy="5429692"/>
          </a:xfrm>
          <a:prstGeom prst="rect">
            <a:avLst/>
          </a:prstGeom>
        </p:spPr>
        <p:txBody>
          <a:bodyPr vert="horz" wrap="square" lIns="0" tIns="12700" rIns="0" bIns="0" rtlCol="0">
            <a:spAutoFit/>
          </a:bodyPr>
          <a:lstStyle/>
          <a:p>
            <a:pPr marL="12700">
              <a:lnSpc>
                <a:spcPct val="100000"/>
              </a:lnSpc>
              <a:spcBef>
                <a:spcPts val="100"/>
              </a:spcBef>
            </a:pPr>
            <a:r>
              <a:rPr lang="en-US" sz="2800" u="sng" dirty="0">
                <a:solidFill>
                  <a:srgbClr val="7D5F00"/>
                </a:solidFill>
                <a:uFill>
                  <a:solidFill>
                    <a:srgbClr val="7D5F00"/>
                  </a:solidFill>
                </a:uFill>
                <a:latin typeface="MS PGothic"/>
                <a:cs typeface="MS PGothic"/>
              </a:rPr>
              <a:t>Report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on</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Audit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of</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Standalone</a:t>
            </a:r>
            <a:r>
              <a:rPr lang="en-US" sz="2800" dirty="0">
                <a:solidFill>
                  <a:srgbClr val="7D5F00"/>
                </a:solidFill>
                <a:uFill>
                  <a:solidFill>
                    <a:srgbClr val="7D5F00"/>
                  </a:solidFill>
                </a:uFill>
                <a:latin typeface="MS PGothic"/>
                <a:cs typeface="MS PGothic"/>
              </a:rPr>
              <a:t> </a:t>
            </a:r>
            <a:r>
              <a:rPr sz="2800" spc="-10" dirty="0">
                <a:latin typeface="MS PGothic"/>
                <a:cs typeface="MS PGothic"/>
              </a:rPr>
              <a:t>:</a:t>
            </a:r>
            <a:endParaRPr lang="en-US" sz="2800" spc="-10" dirty="0">
              <a:latin typeface="MS PGothic"/>
              <a:cs typeface="MS PGothic"/>
            </a:endParaRPr>
          </a:p>
          <a:p>
            <a:pPr marL="12700">
              <a:lnSpc>
                <a:spcPct val="100000"/>
              </a:lnSpc>
              <a:spcBef>
                <a:spcPts val="100"/>
              </a:spcBef>
            </a:pPr>
            <a:endParaRPr lang="en-US" sz="28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Run a Site Crawl</a:t>
            </a: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A good SEO audit is crawl-based. </a:t>
            </a: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That means you should be able to simulate the way Google crawls your pages. </a:t>
            </a: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And see all issues related to those pages the way Google might see them.</a:t>
            </a: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To do that, you’ll need a website SEO auditing tool like Site Audit.</a:t>
            </a: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First, you’ll create a project and set up the audit.</a:t>
            </a:r>
            <a:endParaRPr lang="en-US" sz="2200" dirty="0">
              <a:latin typeface="MS PGothic"/>
              <a:cs typeface="MS PGothic"/>
            </a:endParaRPr>
          </a:p>
        </p:txBody>
      </p:sp>
    </p:spTree>
    <p:extLst>
      <p:ext uri="{BB962C8B-B14F-4D97-AF65-F5344CB8AC3E}">
        <p14:creationId xmlns:p14="http://schemas.microsoft.com/office/powerpoint/2010/main" val="281790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8415629" cy="581055"/>
          </a:xfrm>
          <a:prstGeom prst="rect">
            <a:avLst/>
          </a:prstGeom>
        </p:spPr>
        <p:txBody>
          <a:bodyPr vert="horz" wrap="square" lIns="0" tIns="72516" rIns="0" bIns="0" rtlCol="0">
            <a:spAutoFit/>
          </a:bodyPr>
          <a:lstStyle/>
          <a:p>
            <a:pPr marL="3768090">
              <a:lnSpc>
                <a:spcPct val="100000"/>
              </a:lnSpc>
              <a:spcBef>
                <a:spcPts val="115"/>
              </a:spcBef>
            </a:pPr>
            <a:r>
              <a:rPr spc="-25" dirty="0"/>
              <a:t>SEO</a:t>
            </a:r>
            <a:r>
              <a:rPr lang="en-US" spc="-25" dirty="0"/>
              <a:t> Audit</a:t>
            </a:r>
            <a:endParaRPr spc="-25" dirty="0"/>
          </a:p>
        </p:txBody>
      </p:sp>
      <p:sp>
        <p:nvSpPr>
          <p:cNvPr id="3" name="object 3"/>
          <p:cNvSpPr txBox="1"/>
          <p:nvPr/>
        </p:nvSpPr>
        <p:spPr>
          <a:xfrm>
            <a:off x="312521" y="928878"/>
            <a:ext cx="8651967" cy="5429692"/>
          </a:xfrm>
          <a:prstGeom prst="rect">
            <a:avLst/>
          </a:prstGeom>
        </p:spPr>
        <p:txBody>
          <a:bodyPr vert="horz" wrap="square" lIns="0" tIns="12700" rIns="0" bIns="0" rtlCol="0">
            <a:spAutoFit/>
          </a:bodyPr>
          <a:lstStyle/>
          <a:p>
            <a:pPr marL="12700">
              <a:lnSpc>
                <a:spcPct val="100000"/>
              </a:lnSpc>
              <a:spcBef>
                <a:spcPts val="100"/>
              </a:spcBef>
            </a:pPr>
            <a:r>
              <a:rPr lang="en-US" sz="2800" u="sng" dirty="0">
                <a:solidFill>
                  <a:srgbClr val="7D5F00"/>
                </a:solidFill>
                <a:uFill>
                  <a:solidFill>
                    <a:srgbClr val="7D5F00"/>
                  </a:solidFill>
                </a:uFill>
                <a:latin typeface="MS PGothic"/>
                <a:cs typeface="MS PGothic"/>
              </a:rPr>
              <a:t>Report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on</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Audit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of</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Standalone</a:t>
            </a:r>
            <a:r>
              <a:rPr lang="en-US" sz="2800" dirty="0">
                <a:solidFill>
                  <a:srgbClr val="7D5F00"/>
                </a:solidFill>
                <a:uFill>
                  <a:solidFill>
                    <a:srgbClr val="7D5F00"/>
                  </a:solidFill>
                </a:uFill>
                <a:latin typeface="MS PGothic"/>
                <a:cs typeface="MS PGothic"/>
              </a:rPr>
              <a:t> </a:t>
            </a:r>
            <a:r>
              <a:rPr sz="2800" spc="-10" dirty="0">
                <a:latin typeface="MS PGothic"/>
                <a:cs typeface="MS PGothic"/>
              </a:rPr>
              <a:t>:</a:t>
            </a:r>
            <a:endParaRPr lang="en-US" sz="2800" spc="-10" dirty="0">
              <a:latin typeface="MS PGothic"/>
              <a:cs typeface="MS PGothic"/>
            </a:endParaRPr>
          </a:p>
          <a:p>
            <a:pPr marL="12700">
              <a:lnSpc>
                <a:spcPct val="100000"/>
              </a:lnSpc>
              <a:spcBef>
                <a:spcPts val="100"/>
              </a:spcBef>
            </a:pPr>
            <a:endParaRPr lang="en-US" sz="28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Run a Site Crawl</a:t>
            </a: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A good SEO audit is crawl-based. </a:t>
            </a: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That means you should be able to simulate the way Google crawls your pages. </a:t>
            </a: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And see all issues related to those pages the way Google might see them.</a:t>
            </a: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To do that, you’ll need a website SEO auditing tool like Site Audit.</a:t>
            </a:r>
          </a:p>
          <a:p>
            <a:pPr marL="355600" indent="-342900">
              <a:lnSpc>
                <a:spcPct val="100000"/>
              </a:lnSpc>
              <a:spcBef>
                <a:spcPts val="100"/>
              </a:spcBef>
              <a:buFont typeface="Arial" panose="020B0604020202020204" pitchFamily="34" charset="0"/>
              <a:buChar char="•"/>
            </a:pPr>
            <a:endParaRPr lang="en-US" sz="22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200" spc="-10" dirty="0">
                <a:latin typeface="MS PGothic"/>
                <a:cs typeface="MS PGothic"/>
              </a:rPr>
              <a:t>First, you’ll create a project and set up the audit.</a:t>
            </a:r>
            <a:endParaRPr lang="en-US" sz="2200" dirty="0">
              <a:latin typeface="MS PGothic"/>
              <a:cs typeface="MS PGothic"/>
            </a:endParaRPr>
          </a:p>
        </p:txBody>
      </p:sp>
      <p:pic>
        <p:nvPicPr>
          <p:cNvPr id="4" name="Picture 3">
            <a:extLst>
              <a:ext uri="{FF2B5EF4-FFF2-40B4-BE49-F238E27FC236}">
                <a16:creationId xmlns:a16="http://schemas.microsoft.com/office/drawing/2014/main" id="{5AB83145-BA5F-3BD3-7605-1F964B105577}"/>
              </a:ext>
            </a:extLst>
          </p:cNvPr>
          <p:cNvPicPr>
            <a:picLocks noChangeAspect="1"/>
          </p:cNvPicPr>
          <p:nvPr/>
        </p:nvPicPr>
        <p:blipFill>
          <a:blip r:embed="rId2"/>
          <a:stretch>
            <a:fillRect/>
          </a:stretch>
        </p:blipFill>
        <p:spPr>
          <a:xfrm>
            <a:off x="0" y="887730"/>
            <a:ext cx="9144000" cy="5817870"/>
          </a:xfrm>
          <a:prstGeom prst="rect">
            <a:avLst/>
          </a:prstGeom>
        </p:spPr>
      </p:pic>
    </p:spTree>
    <p:extLst>
      <p:ext uri="{BB962C8B-B14F-4D97-AF65-F5344CB8AC3E}">
        <p14:creationId xmlns:p14="http://schemas.microsoft.com/office/powerpoint/2010/main" val="139476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20134" y="36652"/>
            <a:ext cx="888365" cy="530860"/>
          </a:xfrm>
          <a:prstGeom prst="rect">
            <a:avLst/>
          </a:prstGeom>
        </p:spPr>
        <p:txBody>
          <a:bodyPr vert="horz" wrap="square" lIns="0" tIns="14605" rIns="0" bIns="0" rtlCol="0">
            <a:spAutoFit/>
          </a:bodyPr>
          <a:lstStyle/>
          <a:p>
            <a:pPr marL="12700">
              <a:lnSpc>
                <a:spcPct val="100000"/>
              </a:lnSpc>
              <a:spcBef>
                <a:spcPts val="115"/>
              </a:spcBef>
            </a:pPr>
            <a:r>
              <a:rPr sz="3300" b="1" spc="-25" dirty="0">
                <a:latin typeface="Palatino Linotype"/>
                <a:cs typeface="Palatino Linotype"/>
              </a:rPr>
              <a:t>SEO</a:t>
            </a:r>
            <a:endParaRPr sz="3300">
              <a:latin typeface="Palatino Linotype"/>
              <a:cs typeface="Palatino Linotype"/>
            </a:endParaRPr>
          </a:p>
        </p:txBody>
      </p:sp>
      <p:pic>
        <p:nvPicPr>
          <p:cNvPr id="6" name="Picture 5">
            <a:extLst>
              <a:ext uri="{FF2B5EF4-FFF2-40B4-BE49-F238E27FC236}">
                <a16:creationId xmlns:a16="http://schemas.microsoft.com/office/drawing/2014/main" id="{9ADD2BCE-C748-FA40-8138-73B0D83799D0}"/>
              </a:ext>
            </a:extLst>
          </p:cNvPr>
          <p:cNvPicPr>
            <a:picLocks noChangeAspect="1"/>
          </p:cNvPicPr>
          <p:nvPr/>
        </p:nvPicPr>
        <p:blipFill>
          <a:blip r:embed="rId2"/>
          <a:stretch>
            <a:fillRect/>
          </a:stretch>
        </p:blipFill>
        <p:spPr>
          <a:xfrm>
            <a:off x="0" y="764704"/>
            <a:ext cx="9144000" cy="59766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1520" y="124890"/>
            <a:ext cx="7729220" cy="6608219"/>
          </a:xfrm>
          <a:prstGeom prst="rect">
            <a:avLst/>
          </a:prstGeom>
        </p:spPr>
        <p:txBody>
          <a:bodyPr vert="horz" wrap="square" lIns="0" tIns="11430" rIns="0" bIns="0" rtlCol="0">
            <a:spAutoFit/>
          </a:bodyPr>
          <a:lstStyle/>
          <a:p>
            <a:pPr marL="12700">
              <a:lnSpc>
                <a:spcPct val="100000"/>
              </a:lnSpc>
              <a:spcBef>
                <a:spcPts val="90"/>
              </a:spcBef>
              <a:tabLst>
                <a:tab pos="182880" algn="l"/>
              </a:tabLst>
            </a:pPr>
            <a:r>
              <a:rPr sz="2800" b="1" u="sng" dirty="0">
                <a:solidFill>
                  <a:schemeClr val="tx2"/>
                </a:solidFill>
                <a:latin typeface="MS PGothic" panose="020B0600070205080204" pitchFamily="34" charset="-128"/>
                <a:ea typeface="MS PGothic" panose="020B0600070205080204" pitchFamily="34" charset="-128"/>
                <a:cs typeface="Calibri"/>
              </a:rPr>
              <a:t>Lessons</a:t>
            </a:r>
            <a:r>
              <a:rPr sz="2800" b="1" u="sng" spc="-40" dirty="0">
                <a:solidFill>
                  <a:schemeClr val="tx2"/>
                </a:solidFill>
                <a:latin typeface="MS PGothic" panose="020B0600070205080204" pitchFamily="34" charset="-128"/>
                <a:ea typeface="MS PGothic" panose="020B0600070205080204" pitchFamily="34" charset="-128"/>
                <a:cs typeface="Calibri"/>
              </a:rPr>
              <a:t> </a:t>
            </a:r>
            <a:r>
              <a:rPr sz="2800" b="1" u="sng" spc="-10" dirty="0">
                <a:solidFill>
                  <a:schemeClr val="tx2"/>
                </a:solidFill>
                <a:latin typeface="MS PGothic" panose="020B0600070205080204" pitchFamily="34" charset="-128"/>
                <a:ea typeface="MS PGothic" panose="020B0600070205080204" pitchFamily="34" charset="-128"/>
                <a:cs typeface="Calibri"/>
              </a:rPr>
              <a:t>Learned</a:t>
            </a:r>
            <a:r>
              <a:rPr lang="en-US" sz="2800" b="1" spc="-10" dirty="0">
                <a:solidFill>
                  <a:schemeClr val="tx2"/>
                </a:solidFill>
                <a:latin typeface="MS PGothic" panose="020B0600070205080204" pitchFamily="34" charset="-128"/>
                <a:ea typeface="MS PGothic" panose="020B0600070205080204" pitchFamily="34" charset="-128"/>
                <a:cs typeface="Calibri"/>
              </a:rPr>
              <a:t> </a:t>
            </a:r>
            <a:r>
              <a:rPr sz="3200" spc="-10" dirty="0">
                <a:solidFill>
                  <a:schemeClr val="tx2"/>
                </a:solidFill>
                <a:latin typeface="Calibri"/>
                <a:cs typeface="Calibri"/>
              </a:rPr>
              <a:t>:</a:t>
            </a:r>
            <a:endParaRPr sz="3200" dirty="0">
              <a:solidFill>
                <a:schemeClr val="tx2"/>
              </a:solidFill>
              <a:latin typeface="Calibri"/>
              <a:cs typeface="Calibri"/>
            </a:endParaRPr>
          </a:p>
          <a:p>
            <a:pPr>
              <a:lnSpc>
                <a:spcPct val="100000"/>
              </a:lnSpc>
              <a:spcBef>
                <a:spcPts val="40"/>
              </a:spcBef>
            </a:pPr>
            <a:endParaRPr sz="1950" dirty="0">
              <a:latin typeface="Calibri"/>
              <a:cs typeface="Calibri"/>
            </a:endParaRPr>
          </a:p>
          <a:p>
            <a:pPr marL="355600" marR="5080" indent="-343535" algn="just">
              <a:lnSpc>
                <a:spcPct val="101099"/>
              </a:lnSpc>
              <a:buAutoNum type="arabicPeriod"/>
              <a:tabLst>
                <a:tab pos="356870" algn="l"/>
              </a:tabLst>
            </a:pPr>
            <a:r>
              <a:rPr sz="2000" b="1" u="sng" dirty="0">
                <a:solidFill>
                  <a:schemeClr val="bg2">
                    <a:lumMod val="25000"/>
                  </a:schemeClr>
                </a:solidFill>
                <a:latin typeface="Trebuchet MS"/>
                <a:cs typeface="Trebuchet MS"/>
              </a:rPr>
              <a:t>Consistency</a:t>
            </a:r>
            <a:r>
              <a:rPr sz="2000" b="1" u="sng" spc="135" dirty="0">
                <a:solidFill>
                  <a:schemeClr val="bg2">
                    <a:lumMod val="25000"/>
                  </a:schemeClr>
                </a:solidFill>
                <a:latin typeface="Trebuchet MS"/>
                <a:cs typeface="Trebuchet MS"/>
              </a:rPr>
              <a:t> </a:t>
            </a:r>
            <a:r>
              <a:rPr sz="2000" b="1" u="sng" dirty="0">
                <a:solidFill>
                  <a:schemeClr val="bg2">
                    <a:lumMod val="25000"/>
                  </a:schemeClr>
                </a:solidFill>
                <a:latin typeface="Trebuchet MS"/>
                <a:cs typeface="Trebuchet MS"/>
              </a:rPr>
              <a:t>is</a:t>
            </a:r>
            <a:r>
              <a:rPr sz="2000" b="1" u="sng" spc="145" dirty="0">
                <a:solidFill>
                  <a:schemeClr val="bg2">
                    <a:lumMod val="25000"/>
                  </a:schemeClr>
                </a:solidFill>
                <a:latin typeface="Trebuchet MS"/>
                <a:cs typeface="Trebuchet MS"/>
              </a:rPr>
              <a:t> </a:t>
            </a:r>
            <a:r>
              <a:rPr sz="2000" b="1" u="sng" dirty="0">
                <a:solidFill>
                  <a:schemeClr val="bg2">
                    <a:lumMod val="25000"/>
                  </a:schemeClr>
                </a:solidFill>
                <a:latin typeface="Trebuchet MS"/>
                <a:cs typeface="Trebuchet MS"/>
              </a:rPr>
              <a:t>Key</a:t>
            </a:r>
            <a:r>
              <a:rPr sz="2000" b="1" dirty="0">
                <a:latin typeface="Trebuchet MS"/>
                <a:cs typeface="Trebuchet MS"/>
              </a:rPr>
              <a:t>:</a:t>
            </a:r>
            <a:r>
              <a:rPr sz="2000" b="1" spc="135" dirty="0">
                <a:latin typeface="Trebuchet MS"/>
                <a:cs typeface="Trebuchet MS"/>
              </a:rPr>
              <a:t> </a:t>
            </a:r>
            <a:r>
              <a:rPr sz="2000" b="1" dirty="0">
                <a:latin typeface="Trebuchet MS"/>
                <a:cs typeface="Trebuchet MS"/>
              </a:rPr>
              <a:t>Consistency</a:t>
            </a:r>
            <a:r>
              <a:rPr sz="2000" b="1" spc="145" dirty="0">
                <a:latin typeface="Trebuchet MS"/>
                <a:cs typeface="Trebuchet MS"/>
              </a:rPr>
              <a:t> </a:t>
            </a:r>
            <a:r>
              <a:rPr sz="2000" b="1" dirty="0">
                <a:latin typeface="Trebuchet MS"/>
                <a:cs typeface="Trebuchet MS"/>
              </a:rPr>
              <a:t>in</a:t>
            </a:r>
            <a:r>
              <a:rPr sz="2000" b="1" spc="145" dirty="0">
                <a:latin typeface="Trebuchet MS"/>
                <a:cs typeface="Trebuchet MS"/>
              </a:rPr>
              <a:t> </a:t>
            </a:r>
            <a:r>
              <a:rPr sz="2000" b="1" dirty="0">
                <a:latin typeface="Trebuchet MS"/>
                <a:cs typeface="Trebuchet MS"/>
              </a:rPr>
              <a:t>content</a:t>
            </a:r>
            <a:r>
              <a:rPr sz="2000" b="1" spc="160" dirty="0">
                <a:latin typeface="Trebuchet MS"/>
                <a:cs typeface="Trebuchet MS"/>
              </a:rPr>
              <a:t> </a:t>
            </a:r>
            <a:r>
              <a:rPr sz="2000" b="1" dirty="0">
                <a:latin typeface="Trebuchet MS"/>
                <a:cs typeface="Trebuchet MS"/>
              </a:rPr>
              <a:t>creation</a:t>
            </a:r>
            <a:r>
              <a:rPr sz="2000" b="1" spc="155" dirty="0">
                <a:latin typeface="Trebuchet MS"/>
                <a:cs typeface="Trebuchet MS"/>
              </a:rPr>
              <a:t> </a:t>
            </a:r>
            <a:r>
              <a:rPr sz="2000" b="1" dirty="0">
                <a:latin typeface="Trebuchet MS"/>
                <a:cs typeface="Trebuchet MS"/>
              </a:rPr>
              <a:t>helps</a:t>
            </a:r>
            <a:r>
              <a:rPr sz="2000" b="1" spc="145" dirty="0">
                <a:latin typeface="Trebuchet MS"/>
                <a:cs typeface="Trebuchet MS"/>
              </a:rPr>
              <a:t> </a:t>
            </a:r>
            <a:r>
              <a:rPr sz="2000" b="1" spc="-25" dirty="0">
                <a:latin typeface="Trebuchet MS"/>
                <a:cs typeface="Trebuchet MS"/>
              </a:rPr>
              <a:t>to 	</a:t>
            </a:r>
            <a:r>
              <a:rPr sz="2000" b="1" dirty="0">
                <a:latin typeface="Trebuchet MS"/>
                <a:cs typeface="Trebuchet MS"/>
              </a:rPr>
              <a:t>establish</a:t>
            </a:r>
            <a:r>
              <a:rPr sz="2000" b="1" spc="145" dirty="0">
                <a:latin typeface="Trebuchet MS"/>
                <a:cs typeface="Trebuchet MS"/>
              </a:rPr>
              <a:t>  </a:t>
            </a:r>
            <a:r>
              <a:rPr sz="2000" b="1" dirty="0">
                <a:latin typeface="Trebuchet MS"/>
                <a:cs typeface="Trebuchet MS"/>
              </a:rPr>
              <a:t>brand</a:t>
            </a:r>
            <a:r>
              <a:rPr sz="2000" b="1" spc="145" dirty="0">
                <a:latin typeface="Trebuchet MS"/>
                <a:cs typeface="Trebuchet MS"/>
              </a:rPr>
              <a:t>  </a:t>
            </a:r>
            <a:r>
              <a:rPr sz="2000" b="1" dirty="0">
                <a:latin typeface="Trebuchet MS"/>
                <a:cs typeface="Trebuchet MS"/>
              </a:rPr>
              <a:t>recognition</a:t>
            </a:r>
            <a:r>
              <a:rPr sz="2000" b="1" spc="150" dirty="0">
                <a:latin typeface="Trebuchet MS"/>
                <a:cs typeface="Trebuchet MS"/>
              </a:rPr>
              <a:t>  </a:t>
            </a:r>
            <a:r>
              <a:rPr sz="2000" b="1" dirty="0">
                <a:latin typeface="Trebuchet MS"/>
                <a:cs typeface="Trebuchet MS"/>
              </a:rPr>
              <a:t>and</a:t>
            </a:r>
            <a:r>
              <a:rPr sz="2000" b="1" spc="140" dirty="0">
                <a:latin typeface="Trebuchet MS"/>
                <a:cs typeface="Trebuchet MS"/>
              </a:rPr>
              <a:t>  </a:t>
            </a:r>
            <a:r>
              <a:rPr sz="2000" b="1" dirty="0">
                <a:latin typeface="Trebuchet MS"/>
                <a:cs typeface="Trebuchet MS"/>
              </a:rPr>
              <a:t>build</a:t>
            </a:r>
            <a:r>
              <a:rPr sz="2000" b="1" spc="145" dirty="0">
                <a:latin typeface="Trebuchet MS"/>
                <a:cs typeface="Trebuchet MS"/>
              </a:rPr>
              <a:t>  </a:t>
            </a:r>
            <a:r>
              <a:rPr sz="2000" b="1" dirty="0">
                <a:latin typeface="Trebuchet MS"/>
                <a:cs typeface="Trebuchet MS"/>
              </a:rPr>
              <a:t>a</a:t>
            </a:r>
            <a:r>
              <a:rPr sz="2000" b="1" spc="140" dirty="0">
                <a:latin typeface="Trebuchet MS"/>
                <a:cs typeface="Trebuchet MS"/>
              </a:rPr>
              <a:t>  </a:t>
            </a:r>
            <a:r>
              <a:rPr sz="2000" b="1" dirty="0">
                <a:latin typeface="Trebuchet MS"/>
                <a:cs typeface="Trebuchet MS"/>
              </a:rPr>
              <a:t>loyal</a:t>
            </a:r>
            <a:r>
              <a:rPr sz="2000" b="1" spc="145" dirty="0">
                <a:latin typeface="Trebuchet MS"/>
                <a:cs typeface="Trebuchet MS"/>
              </a:rPr>
              <a:t>  </a:t>
            </a:r>
            <a:r>
              <a:rPr sz="2000" b="1" spc="-10" dirty="0">
                <a:latin typeface="Trebuchet MS"/>
                <a:cs typeface="Trebuchet MS"/>
              </a:rPr>
              <a:t>audience. 	</a:t>
            </a:r>
            <a:r>
              <a:rPr sz="2000" b="1" dirty="0">
                <a:latin typeface="Trebuchet MS"/>
                <a:cs typeface="Trebuchet MS"/>
              </a:rPr>
              <a:t>Maintaining</a:t>
            </a:r>
            <a:r>
              <a:rPr sz="2000" b="1" spc="415" dirty="0">
                <a:latin typeface="Trebuchet MS"/>
                <a:cs typeface="Trebuchet MS"/>
              </a:rPr>
              <a:t> </a:t>
            </a:r>
            <a:r>
              <a:rPr sz="2000" b="1" dirty="0">
                <a:latin typeface="Trebuchet MS"/>
                <a:cs typeface="Trebuchet MS"/>
              </a:rPr>
              <a:t>a</a:t>
            </a:r>
            <a:r>
              <a:rPr sz="2000" b="1" spc="405" dirty="0">
                <a:latin typeface="Trebuchet MS"/>
                <a:cs typeface="Trebuchet MS"/>
              </a:rPr>
              <a:t> </a:t>
            </a:r>
            <a:r>
              <a:rPr sz="2000" b="1" dirty="0">
                <a:latin typeface="Trebuchet MS"/>
                <a:cs typeface="Trebuchet MS"/>
              </a:rPr>
              <a:t>consistent</a:t>
            </a:r>
            <a:r>
              <a:rPr sz="2000" b="1" spc="415" dirty="0">
                <a:latin typeface="Trebuchet MS"/>
                <a:cs typeface="Trebuchet MS"/>
              </a:rPr>
              <a:t> </a:t>
            </a:r>
            <a:r>
              <a:rPr sz="2000" b="1" dirty="0">
                <a:latin typeface="Trebuchet MS"/>
                <a:cs typeface="Trebuchet MS"/>
              </a:rPr>
              <a:t>brand</a:t>
            </a:r>
            <a:r>
              <a:rPr sz="2000" b="1" spc="425" dirty="0">
                <a:latin typeface="Trebuchet MS"/>
                <a:cs typeface="Trebuchet MS"/>
              </a:rPr>
              <a:t> </a:t>
            </a:r>
            <a:r>
              <a:rPr sz="2000" b="1" dirty="0">
                <a:latin typeface="Trebuchet MS"/>
                <a:cs typeface="Trebuchet MS"/>
              </a:rPr>
              <a:t>voice,</a:t>
            </a:r>
            <a:r>
              <a:rPr sz="2000" b="1" spc="420" dirty="0">
                <a:latin typeface="Trebuchet MS"/>
                <a:cs typeface="Trebuchet MS"/>
              </a:rPr>
              <a:t>  </a:t>
            </a:r>
            <a:r>
              <a:rPr sz="2000" b="1" dirty="0">
                <a:latin typeface="Trebuchet MS"/>
                <a:cs typeface="Trebuchet MS"/>
              </a:rPr>
              <a:t>visual</a:t>
            </a:r>
            <a:r>
              <a:rPr sz="2000" b="1" spc="425" dirty="0">
                <a:latin typeface="Trebuchet MS"/>
                <a:cs typeface="Trebuchet MS"/>
              </a:rPr>
              <a:t> </a:t>
            </a:r>
            <a:r>
              <a:rPr sz="2000" b="1" dirty="0">
                <a:latin typeface="Trebuchet MS"/>
                <a:cs typeface="Trebuchet MS"/>
              </a:rPr>
              <a:t>identity,</a:t>
            </a:r>
            <a:r>
              <a:rPr sz="2000" b="1" spc="409" dirty="0">
                <a:latin typeface="Trebuchet MS"/>
                <a:cs typeface="Trebuchet MS"/>
              </a:rPr>
              <a:t> </a:t>
            </a:r>
            <a:r>
              <a:rPr sz="2000" b="1" spc="-25" dirty="0">
                <a:latin typeface="Trebuchet MS"/>
                <a:cs typeface="Trebuchet MS"/>
              </a:rPr>
              <a:t>and 	</a:t>
            </a:r>
            <a:r>
              <a:rPr sz="2000" b="1" dirty="0">
                <a:latin typeface="Trebuchet MS"/>
                <a:cs typeface="Trebuchet MS"/>
              </a:rPr>
              <a:t>posting</a:t>
            </a:r>
            <a:r>
              <a:rPr sz="2000" b="1" spc="495" dirty="0">
                <a:latin typeface="Trebuchet MS"/>
                <a:cs typeface="Trebuchet MS"/>
              </a:rPr>
              <a:t> </a:t>
            </a:r>
            <a:r>
              <a:rPr sz="2000" b="1" dirty="0">
                <a:latin typeface="Trebuchet MS"/>
                <a:cs typeface="Trebuchet MS"/>
              </a:rPr>
              <a:t>schedule</a:t>
            </a:r>
            <a:r>
              <a:rPr sz="2000" b="1" spc="495" dirty="0">
                <a:latin typeface="Trebuchet MS"/>
                <a:cs typeface="Trebuchet MS"/>
              </a:rPr>
              <a:t> </a:t>
            </a:r>
            <a:r>
              <a:rPr sz="2000" b="1" dirty="0">
                <a:latin typeface="Trebuchet MS"/>
                <a:cs typeface="Trebuchet MS"/>
              </a:rPr>
              <a:t>creates</a:t>
            </a:r>
            <a:r>
              <a:rPr sz="2000" b="1" spc="-50" dirty="0">
                <a:latin typeface="Trebuchet MS"/>
                <a:cs typeface="Trebuchet MS"/>
              </a:rPr>
              <a:t>  </a:t>
            </a:r>
            <a:r>
              <a:rPr sz="2000" b="1" dirty="0">
                <a:latin typeface="Trebuchet MS"/>
                <a:cs typeface="Trebuchet MS"/>
              </a:rPr>
              <a:t>a</a:t>
            </a:r>
            <a:r>
              <a:rPr sz="2000" b="1" spc="490" dirty="0">
                <a:latin typeface="Trebuchet MS"/>
                <a:cs typeface="Trebuchet MS"/>
              </a:rPr>
              <a:t> </a:t>
            </a:r>
            <a:r>
              <a:rPr sz="2000" b="1" dirty="0">
                <a:latin typeface="Trebuchet MS"/>
                <a:cs typeface="Trebuchet MS"/>
              </a:rPr>
              <a:t>cohesive</a:t>
            </a:r>
            <a:r>
              <a:rPr sz="2000" b="1" spc="-50" dirty="0">
                <a:latin typeface="Trebuchet MS"/>
                <a:cs typeface="Trebuchet MS"/>
              </a:rPr>
              <a:t>  </a:t>
            </a:r>
            <a:r>
              <a:rPr sz="2000" b="1" dirty="0">
                <a:latin typeface="Trebuchet MS"/>
                <a:cs typeface="Trebuchet MS"/>
              </a:rPr>
              <a:t>brand</a:t>
            </a:r>
            <a:r>
              <a:rPr sz="2000" b="1" spc="-55" dirty="0">
                <a:latin typeface="Trebuchet MS"/>
                <a:cs typeface="Trebuchet MS"/>
              </a:rPr>
              <a:t>  </a:t>
            </a:r>
            <a:r>
              <a:rPr sz="2000" b="1" dirty="0">
                <a:latin typeface="Trebuchet MS"/>
                <a:cs typeface="Trebuchet MS"/>
              </a:rPr>
              <a:t>experience</a:t>
            </a:r>
            <a:r>
              <a:rPr sz="2000" b="1" spc="-45" dirty="0">
                <a:latin typeface="Trebuchet MS"/>
                <a:cs typeface="Trebuchet MS"/>
              </a:rPr>
              <a:t>  </a:t>
            </a:r>
            <a:r>
              <a:rPr sz="2000" b="1" spc="-25" dirty="0">
                <a:latin typeface="Trebuchet MS"/>
                <a:cs typeface="Trebuchet MS"/>
              </a:rPr>
              <a:t>for 	</a:t>
            </a:r>
            <a:r>
              <a:rPr sz="2000" b="1" dirty="0">
                <a:latin typeface="Trebuchet MS"/>
                <a:cs typeface="Trebuchet MS"/>
              </a:rPr>
              <a:t>the</a:t>
            </a:r>
            <a:r>
              <a:rPr sz="2000" b="1" spc="-40" dirty="0">
                <a:latin typeface="Trebuchet MS"/>
                <a:cs typeface="Trebuchet MS"/>
              </a:rPr>
              <a:t> </a:t>
            </a:r>
            <a:r>
              <a:rPr sz="2000" b="1" spc="-10" dirty="0">
                <a:latin typeface="Trebuchet MS"/>
                <a:cs typeface="Trebuchet MS"/>
              </a:rPr>
              <a:t>audience.</a:t>
            </a:r>
            <a:endParaRPr sz="2000" dirty="0">
              <a:latin typeface="Trebuchet MS"/>
              <a:cs typeface="Trebuchet MS"/>
            </a:endParaRPr>
          </a:p>
          <a:p>
            <a:pPr>
              <a:lnSpc>
                <a:spcPct val="100000"/>
              </a:lnSpc>
              <a:buFont typeface="Trebuchet MS"/>
              <a:buAutoNum type="arabicPeriod"/>
            </a:pPr>
            <a:endParaRPr sz="2300" dirty="0">
              <a:latin typeface="Trebuchet MS"/>
              <a:cs typeface="Trebuchet MS"/>
            </a:endParaRPr>
          </a:p>
          <a:p>
            <a:pPr>
              <a:lnSpc>
                <a:spcPct val="100000"/>
              </a:lnSpc>
              <a:spcBef>
                <a:spcPts val="55"/>
              </a:spcBef>
              <a:buFont typeface="Trebuchet MS"/>
              <a:buAutoNum type="arabicPeriod"/>
            </a:pPr>
            <a:endParaRPr sz="1750" dirty="0">
              <a:latin typeface="Trebuchet MS"/>
              <a:cs typeface="Trebuchet MS"/>
            </a:endParaRPr>
          </a:p>
          <a:p>
            <a:pPr marL="355600" marR="191770" indent="-343535">
              <a:lnSpc>
                <a:spcPct val="100000"/>
              </a:lnSpc>
              <a:buAutoNum type="arabicPeriod"/>
              <a:tabLst>
                <a:tab pos="356870" algn="l"/>
                <a:tab pos="2363470" algn="l"/>
                <a:tab pos="4490720" algn="l"/>
                <a:tab pos="6383020" algn="l"/>
              </a:tabLst>
            </a:pPr>
            <a:r>
              <a:rPr sz="2000" b="1" u="sng" dirty="0">
                <a:solidFill>
                  <a:schemeClr val="bg2">
                    <a:lumMod val="25000"/>
                  </a:schemeClr>
                </a:solidFill>
                <a:latin typeface="Trebuchet MS"/>
                <a:cs typeface="Trebuchet MS"/>
              </a:rPr>
              <a:t>Quality</a:t>
            </a:r>
            <a:r>
              <a:rPr sz="2000" b="1" u="sng" spc="-60" dirty="0">
                <a:solidFill>
                  <a:schemeClr val="bg2">
                    <a:lumMod val="25000"/>
                  </a:schemeClr>
                </a:solidFill>
                <a:latin typeface="Trebuchet MS"/>
                <a:cs typeface="Trebuchet MS"/>
              </a:rPr>
              <a:t> </a:t>
            </a:r>
            <a:r>
              <a:rPr sz="2000" b="1" u="sng" dirty="0">
                <a:solidFill>
                  <a:schemeClr val="bg2">
                    <a:lumMod val="25000"/>
                  </a:schemeClr>
                </a:solidFill>
                <a:latin typeface="Trebuchet MS"/>
                <a:cs typeface="Trebuchet MS"/>
              </a:rPr>
              <a:t>Over</a:t>
            </a:r>
            <a:r>
              <a:rPr sz="2000" b="1" u="sng" spc="-65" dirty="0">
                <a:solidFill>
                  <a:schemeClr val="bg2">
                    <a:lumMod val="25000"/>
                  </a:schemeClr>
                </a:solidFill>
                <a:latin typeface="Trebuchet MS"/>
                <a:cs typeface="Trebuchet MS"/>
              </a:rPr>
              <a:t> </a:t>
            </a:r>
            <a:r>
              <a:rPr sz="2000" b="1" u="sng" dirty="0">
                <a:solidFill>
                  <a:schemeClr val="bg2">
                    <a:lumMod val="25000"/>
                  </a:schemeClr>
                </a:solidFill>
                <a:latin typeface="Trebuchet MS"/>
                <a:cs typeface="Trebuchet MS"/>
              </a:rPr>
              <a:t>Quantity</a:t>
            </a:r>
            <a:r>
              <a:rPr sz="2000" b="1" dirty="0">
                <a:latin typeface="Trebuchet MS"/>
                <a:cs typeface="Trebuchet MS"/>
              </a:rPr>
              <a:t>:</a:t>
            </a:r>
            <a:r>
              <a:rPr sz="2000" b="1" spc="-70" dirty="0">
                <a:latin typeface="Trebuchet MS"/>
                <a:cs typeface="Trebuchet MS"/>
              </a:rPr>
              <a:t> </a:t>
            </a:r>
            <a:r>
              <a:rPr lang="en-US" sz="2000" b="1" spc="-70" dirty="0">
                <a:latin typeface="Trebuchet MS"/>
                <a:cs typeface="Trebuchet MS"/>
              </a:rPr>
              <a:t> </a:t>
            </a:r>
            <a:r>
              <a:rPr sz="2000" b="1" dirty="0">
                <a:latin typeface="Trebuchet MS"/>
                <a:cs typeface="Trebuchet MS"/>
              </a:rPr>
              <a:t>While</a:t>
            </a:r>
            <a:r>
              <a:rPr sz="2000" b="1" spc="-30" dirty="0">
                <a:latin typeface="Trebuchet MS"/>
                <a:cs typeface="Trebuchet MS"/>
              </a:rPr>
              <a:t> </a:t>
            </a:r>
            <a:r>
              <a:rPr sz="2000" b="1" dirty="0">
                <a:latin typeface="Trebuchet MS"/>
                <a:cs typeface="Trebuchet MS"/>
              </a:rPr>
              <a:t>it's</a:t>
            </a:r>
            <a:r>
              <a:rPr sz="2000" b="1" spc="-70" dirty="0">
                <a:latin typeface="Trebuchet MS"/>
                <a:cs typeface="Trebuchet MS"/>
              </a:rPr>
              <a:t> </a:t>
            </a:r>
            <a:r>
              <a:rPr sz="2000" b="1" dirty="0">
                <a:latin typeface="Trebuchet MS"/>
                <a:cs typeface="Trebuchet MS"/>
              </a:rPr>
              <a:t>important</a:t>
            </a:r>
            <a:r>
              <a:rPr sz="2000" b="1" spc="-30" dirty="0">
                <a:latin typeface="Trebuchet MS"/>
                <a:cs typeface="Trebuchet MS"/>
              </a:rPr>
              <a:t> </a:t>
            </a:r>
            <a:r>
              <a:rPr sz="2000" b="1" dirty="0">
                <a:latin typeface="Trebuchet MS"/>
                <a:cs typeface="Trebuchet MS"/>
              </a:rPr>
              <a:t>to</a:t>
            </a:r>
            <a:r>
              <a:rPr sz="2000" b="1" spc="-70" dirty="0">
                <a:latin typeface="Trebuchet MS"/>
                <a:cs typeface="Trebuchet MS"/>
              </a:rPr>
              <a:t> </a:t>
            </a:r>
            <a:r>
              <a:rPr sz="2000" b="1" spc="-10" dirty="0">
                <a:latin typeface="Trebuchet MS"/>
                <a:cs typeface="Trebuchet MS"/>
              </a:rPr>
              <a:t>consistently 	</a:t>
            </a:r>
            <a:r>
              <a:rPr sz="2000" b="1" dirty="0">
                <a:latin typeface="Trebuchet MS"/>
                <a:cs typeface="Trebuchet MS"/>
              </a:rPr>
              <a:t>create</a:t>
            </a:r>
            <a:r>
              <a:rPr sz="2000" b="1" spc="-75" dirty="0">
                <a:latin typeface="Trebuchet MS"/>
                <a:cs typeface="Trebuchet MS"/>
              </a:rPr>
              <a:t> </a:t>
            </a:r>
            <a:r>
              <a:rPr sz="2000" b="1" spc="-10" dirty="0">
                <a:latin typeface="Trebuchet MS"/>
                <a:cs typeface="Trebuchet MS"/>
              </a:rPr>
              <a:t>content,</a:t>
            </a:r>
            <a:r>
              <a:rPr sz="2000" b="1" dirty="0">
                <a:latin typeface="Trebuchet MS"/>
                <a:cs typeface="Trebuchet MS"/>
              </a:rPr>
              <a:t>	focusing</a:t>
            </a:r>
            <a:r>
              <a:rPr sz="2000" b="1" spc="-50" dirty="0">
                <a:latin typeface="Trebuchet MS"/>
                <a:cs typeface="Trebuchet MS"/>
              </a:rPr>
              <a:t> </a:t>
            </a:r>
            <a:r>
              <a:rPr sz="2000" b="1" dirty="0">
                <a:latin typeface="Trebuchet MS"/>
                <a:cs typeface="Trebuchet MS"/>
              </a:rPr>
              <a:t>on</a:t>
            </a:r>
            <a:r>
              <a:rPr sz="2000" b="1" spc="-50" dirty="0">
                <a:latin typeface="Trebuchet MS"/>
                <a:cs typeface="Trebuchet MS"/>
              </a:rPr>
              <a:t> </a:t>
            </a:r>
            <a:r>
              <a:rPr sz="2000" b="1" dirty="0">
                <a:latin typeface="Trebuchet MS"/>
                <a:cs typeface="Trebuchet MS"/>
              </a:rPr>
              <a:t>quality</a:t>
            </a:r>
            <a:r>
              <a:rPr sz="2000" b="1" spc="-55" dirty="0">
                <a:latin typeface="Trebuchet MS"/>
                <a:cs typeface="Trebuchet MS"/>
              </a:rPr>
              <a:t> </a:t>
            </a:r>
            <a:r>
              <a:rPr sz="2000" b="1" dirty="0">
                <a:latin typeface="Trebuchet MS"/>
                <a:cs typeface="Trebuchet MS"/>
              </a:rPr>
              <a:t>should</a:t>
            </a:r>
            <a:r>
              <a:rPr sz="2000" b="1" spc="-15" dirty="0">
                <a:latin typeface="Trebuchet MS"/>
                <a:cs typeface="Trebuchet MS"/>
              </a:rPr>
              <a:t> </a:t>
            </a:r>
            <a:r>
              <a:rPr sz="2000" b="1" dirty="0">
                <a:latin typeface="Trebuchet MS"/>
                <a:cs typeface="Trebuchet MS"/>
              </a:rPr>
              <a:t>take</a:t>
            </a:r>
            <a:r>
              <a:rPr sz="2000" b="1" spc="-70" dirty="0">
                <a:latin typeface="Trebuchet MS"/>
                <a:cs typeface="Trebuchet MS"/>
              </a:rPr>
              <a:t> </a:t>
            </a:r>
            <a:r>
              <a:rPr sz="2000" b="1" spc="-10" dirty="0">
                <a:latin typeface="Trebuchet MS"/>
                <a:cs typeface="Trebuchet MS"/>
              </a:rPr>
              <a:t>precedence 	</a:t>
            </a:r>
            <a:r>
              <a:rPr sz="2000" b="1" dirty="0">
                <a:latin typeface="Trebuchet MS"/>
                <a:cs typeface="Trebuchet MS"/>
              </a:rPr>
              <a:t>over</a:t>
            </a:r>
            <a:r>
              <a:rPr sz="2000" b="1" spc="-85" dirty="0">
                <a:latin typeface="Trebuchet MS"/>
                <a:cs typeface="Trebuchet MS"/>
              </a:rPr>
              <a:t> </a:t>
            </a:r>
            <a:r>
              <a:rPr sz="2000" b="1" spc="-25" dirty="0">
                <a:latin typeface="Trebuchet MS"/>
                <a:cs typeface="Trebuchet MS"/>
              </a:rPr>
              <a:t>quantity.</a:t>
            </a:r>
            <a:r>
              <a:rPr sz="2000" b="1" spc="-45" dirty="0">
                <a:latin typeface="Trebuchet MS"/>
                <a:cs typeface="Trebuchet MS"/>
              </a:rPr>
              <a:t> </a:t>
            </a:r>
            <a:r>
              <a:rPr sz="2000" b="1" spc="-35" dirty="0">
                <a:latin typeface="Trebuchet MS"/>
                <a:cs typeface="Trebuchet MS"/>
              </a:rPr>
              <a:t>Well-</a:t>
            </a:r>
            <a:r>
              <a:rPr sz="2000" b="1" dirty="0">
                <a:latin typeface="Trebuchet MS"/>
                <a:cs typeface="Trebuchet MS"/>
              </a:rPr>
              <a:t>produced</a:t>
            </a:r>
            <a:r>
              <a:rPr sz="2000" b="1" spc="25" dirty="0">
                <a:latin typeface="Trebuchet MS"/>
                <a:cs typeface="Trebuchet MS"/>
              </a:rPr>
              <a:t> </a:t>
            </a:r>
            <a:r>
              <a:rPr sz="2000" b="1" spc="-25" dirty="0">
                <a:latin typeface="Trebuchet MS"/>
                <a:cs typeface="Trebuchet MS"/>
              </a:rPr>
              <a:t>and</a:t>
            </a:r>
            <a:r>
              <a:rPr sz="2000" b="1" dirty="0">
                <a:latin typeface="Trebuchet MS"/>
                <a:cs typeface="Trebuchet MS"/>
              </a:rPr>
              <a:t>	thoughtful</a:t>
            </a:r>
            <a:r>
              <a:rPr sz="2000" b="1" spc="-60" dirty="0">
                <a:latin typeface="Trebuchet MS"/>
                <a:cs typeface="Trebuchet MS"/>
              </a:rPr>
              <a:t> </a:t>
            </a:r>
            <a:r>
              <a:rPr sz="2000" b="1" dirty="0">
                <a:latin typeface="Trebuchet MS"/>
                <a:cs typeface="Trebuchet MS"/>
              </a:rPr>
              <a:t>content</a:t>
            </a:r>
            <a:r>
              <a:rPr sz="2000" b="1" spc="-70" dirty="0">
                <a:latin typeface="Trebuchet MS"/>
                <a:cs typeface="Trebuchet MS"/>
              </a:rPr>
              <a:t> </a:t>
            </a:r>
            <a:r>
              <a:rPr sz="2000" b="1" spc="-10" dirty="0">
                <a:latin typeface="Trebuchet MS"/>
                <a:cs typeface="Trebuchet MS"/>
              </a:rPr>
              <a:t>tends 	</a:t>
            </a:r>
            <a:r>
              <a:rPr sz="2000" b="1" dirty="0">
                <a:latin typeface="Trebuchet MS"/>
                <a:cs typeface="Trebuchet MS"/>
              </a:rPr>
              <a:t>to</a:t>
            </a:r>
            <a:r>
              <a:rPr sz="2000" b="1" spc="-60" dirty="0">
                <a:latin typeface="Trebuchet MS"/>
                <a:cs typeface="Trebuchet MS"/>
              </a:rPr>
              <a:t> </a:t>
            </a:r>
            <a:r>
              <a:rPr sz="2000" b="1" dirty="0">
                <a:latin typeface="Trebuchet MS"/>
                <a:cs typeface="Trebuchet MS"/>
              </a:rPr>
              <a:t>have</a:t>
            </a:r>
            <a:r>
              <a:rPr sz="2000" b="1" spc="-30" dirty="0">
                <a:latin typeface="Trebuchet MS"/>
                <a:cs typeface="Trebuchet MS"/>
              </a:rPr>
              <a:t> </a:t>
            </a:r>
            <a:r>
              <a:rPr sz="2000" b="1" dirty="0">
                <a:latin typeface="Trebuchet MS"/>
                <a:cs typeface="Trebuchet MS"/>
              </a:rPr>
              <a:t>a</a:t>
            </a:r>
            <a:r>
              <a:rPr sz="2000" b="1" spc="-60" dirty="0">
                <a:latin typeface="Trebuchet MS"/>
                <a:cs typeface="Trebuchet MS"/>
              </a:rPr>
              <a:t> </a:t>
            </a:r>
            <a:r>
              <a:rPr sz="2000" b="1" dirty="0">
                <a:latin typeface="Trebuchet MS"/>
                <a:cs typeface="Trebuchet MS"/>
              </a:rPr>
              <a:t>more</a:t>
            </a:r>
            <a:r>
              <a:rPr sz="2000" b="1" spc="-10" dirty="0">
                <a:latin typeface="Trebuchet MS"/>
                <a:cs typeface="Trebuchet MS"/>
              </a:rPr>
              <a:t> </a:t>
            </a:r>
            <a:r>
              <a:rPr sz="2000" b="1" dirty="0">
                <a:latin typeface="Trebuchet MS"/>
                <a:cs typeface="Trebuchet MS"/>
              </a:rPr>
              <a:t>significant</a:t>
            </a:r>
            <a:r>
              <a:rPr sz="2000" b="1" spc="-65" dirty="0">
                <a:latin typeface="Trebuchet MS"/>
                <a:cs typeface="Trebuchet MS"/>
              </a:rPr>
              <a:t> </a:t>
            </a:r>
            <a:r>
              <a:rPr sz="2000" b="1" dirty="0">
                <a:latin typeface="Trebuchet MS"/>
                <a:cs typeface="Trebuchet MS"/>
              </a:rPr>
              <a:t>impact</a:t>
            </a:r>
            <a:r>
              <a:rPr sz="2000" b="1" spc="-15" dirty="0">
                <a:latin typeface="Trebuchet MS"/>
                <a:cs typeface="Trebuchet MS"/>
              </a:rPr>
              <a:t> </a:t>
            </a:r>
            <a:r>
              <a:rPr sz="2000" b="1" dirty="0">
                <a:latin typeface="Trebuchet MS"/>
                <a:cs typeface="Trebuchet MS"/>
              </a:rPr>
              <a:t>and</a:t>
            </a:r>
            <a:r>
              <a:rPr sz="2000" b="1" spc="-60" dirty="0">
                <a:latin typeface="Trebuchet MS"/>
                <a:cs typeface="Trebuchet MS"/>
              </a:rPr>
              <a:t> </a:t>
            </a:r>
            <a:r>
              <a:rPr sz="2000" b="1" dirty="0">
                <a:latin typeface="Trebuchet MS"/>
                <a:cs typeface="Trebuchet MS"/>
              </a:rPr>
              <a:t>can</a:t>
            </a:r>
            <a:r>
              <a:rPr sz="2000" b="1" spc="-40" dirty="0">
                <a:latin typeface="Trebuchet MS"/>
                <a:cs typeface="Trebuchet MS"/>
              </a:rPr>
              <a:t> </a:t>
            </a:r>
            <a:r>
              <a:rPr sz="2000" b="1" dirty="0">
                <a:latin typeface="Trebuchet MS"/>
                <a:cs typeface="Trebuchet MS"/>
              </a:rPr>
              <a:t>lead</a:t>
            </a:r>
            <a:r>
              <a:rPr sz="2000" b="1" spc="-45" dirty="0">
                <a:latin typeface="Trebuchet MS"/>
                <a:cs typeface="Trebuchet MS"/>
              </a:rPr>
              <a:t> </a:t>
            </a:r>
            <a:r>
              <a:rPr sz="2000" b="1" spc="-25" dirty="0">
                <a:latin typeface="Trebuchet MS"/>
                <a:cs typeface="Trebuchet MS"/>
              </a:rPr>
              <a:t>to</a:t>
            </a:r>
            <a:r>
              <a:rPr sz="2000" b="1" dirty="0">
                <a:latin typeface="Trebuchet MS"/>
                <a:cs typeface="Trebuchet MS"/>
              </a:rPr>
              <a:t>	</a:t>
            </a:r>
            <a:r>
              <a:rPr sz="2000" b="1" spc="-10" dirty="0">
                <a:latin typeface="Trebuchet MS"/>
                <a:cs typeface="Trebuchet MS"/>
              </a:rPr>
              <a:t>higher 	</a:t>
            </a:r>
            <a:r>
              <a:rPr sz="2000" b="1" dirty="0">
                <a:latin typeface="Trebuchet MS"/>
                <a:cs typeface="Trebuchet MS"/>
              </a:rPr>
              <a:t>engagement</a:t>
            </a:r>
            <a:r>
              <a:rPr sz="2000" b="1" spc="-95" dirty="0">
                <a:latin typeface="Trebuchet MS"/>
                <a:cs typeface="Trebuchet MS"/>
              </a:rPr>
              <a:t> </a:t>
            </a:r>
            <a:r>
              <a:rPr sz="2000" b="1" dirty="0">
                <a:latin typeface="Trebuchet MS"/>
                <a:cs typeface="Trebuchet MS"/>
              </a:rPr>
              <a:t>and</a:t>
            </a:r>
            <a:r>
              <a:rPr sz="2000" b="1" spc="-80" dirty="0">
                <a:latin typeface="Trebuchet MS"/>
                <a:cs typeface="Trebuchet MS"/>
              </a:rPr>
              <a:t> </a:t>
            </a:r>
            <a:r>
              <a:rPr sz="2000" b="1" dirty="0">
                <a:latin typeface="Trebuchet MS"/>
                <a:cs typeface="Trebuchet MS"/>
              </a:rPr>
              <a:t>brand</a:t>
            </a:r>
            <a:r>
              <a:rPr sz="2000" b="1" spc="-60" dirty="0">
                <a:latin typeface="Trebuchet MS"/>
                <a:cs typeface="Trebuchet MS"/>
              </a:rPr>
              <a:t> </a:t>
            </a:r>
            <a:r>
              <a:rPr sz="2000" b="1" spc="-10" dirty="0">
                <a:latin typeface="Trebuchet MS"/>
                <a:cs typeface="Trebuchet MS"/>
              </a:rPr>
              <a:t>loyalty.</a:t>
            </a:r>
            <a:endParaRPr sz="2000" dirty="0">
              <a:latin typeface="Trebuchet MS"/>
              <a:cs typeface="Trebuchet MS"/>
            </a:endParaRPr>
          </a:p>
          <a:p>
            <a:pPr>
              <a:lnSpc>
                <a:spcPct val="100000"/>
              </a:lnSpc>
              <a:buFont typeface="Trebuchet MS"/>
              <a:buAutoNum type="arabicPeriod"/>
            </a:pPr>
            <a:endParaRPr sz="2300" dirty="0">
              <a:latin typeface="Trebuchet MS"/>
              <a:cs typeface="Trebuchet MS"/>
            </a:endParaRPr>
          </a:p>
          <a:p>
            <a:pPr marL="355600" marR="129539" indent="-343535">
              <a:lnSpc>
                <a:spcPct val="100000"/>
              </a:lnSpc>
              <a:spcBef>
                <a:spcPts val="1945"/>
              </a:spcBef>
              <a:buAutoNum type="arabicPeriod"/>
              <a:tabLst>
                <a:tab pos="356870" algn="l"/>
                <a:tab pos="1936114" algn="l"/>
                <a:tab pos="4995545" algn="l"/>
                <a:tab pos="6718934" algn="l"/>
              </a:tabLst>
            </a:pPr>
            <a:r>
              <a:rPr sz="2000" b="1" u="sng" dirty="0">
                <a:solidFill>
                  <a:schemeClr val="bg2">
                    <a:lumMod val="25000"/>
                  </a:schemeClr>
                </a:solidFill>
                <a:latin typeface="Trebuchet MS"/>
                <a:cs typeface="Trebuchet MS"/>
              </a:rPr>
              <a:t>Building</a:t>
            </a:r>
            <a:r>
              <a:rPr sz="2000" b="1" u="sng" spc="-55" dirty="0">
                <a:solidFill>
                  <a:schemeClr val="bg2">
                    <a:lumMod val="25000"/>
                  </a:schemeClr>
                </a:solidFill>
                <a:latin typeface="Trebuchet MS"/>
                <a:cs typeface="Trebuchet MS"/>
              </a:rPr>
              <a:t> </a:t>
            </a:r>
            <a:r>
              <a:rPr sz="2000" b="1" u="sng" dirty="0">
                <a:solidFill>
                  <a:schemeClr val="bg2">
                    <a:lumMod val="25000"/>
                  </a:schemeClr>
                </a:solidFill>
                <a:latin typeface="Trebuchet MS"/>
                <a:cs typeface="Trebuchet MS"/>
              </a:rPr>
              <a:t>Relationships</a:t>
            </a:r>
            <a:r>
              <a:rPr sz="2000" b="1" u="sng" spc="-75" dirty="0">
                <a:solidFill>
                  <a:schemeClr val="bg2">
                    <a:lumMod val="25000"/>
                  </a:schemeClr>
                </a:solidFill>
                <a:latin typeface="Trebuchet MS"/>
                <a:cs typeface="Trebuchet MS"/>
              </a:rPr>
              <a:t> </a:t>
            </a:r>
            <a:r>
              <a:rPr sz="2000" b="1" u="sng" dirty="0">
                <a:solidFill>
                  <a:schemeClr val="bg2">
                    <a:lumMod val="25000"/>
                  </a:schemeClr>
                </a:solidFill>
                <a:latin typeface="Trebuchet MS"/>
                <a:cs typeface="Trebuchet MS"/>
              </a:rPr>
              <a:t>and</a:t>
            </a:r>
            <a:r>
              <a:rPr sz="2000" b="1" u="sng" spc="-80" dirty="0">
                <a:solidFill>
                  <a:schemeClr val="bg2">
                    <a:lumMod val="25000"/>
                  </a:schemeClr>
                </a:solidFill>
                <a:latin typeface="Trebuchet MS"/>
                <a:cs typeface="Trebuchet MS"/>
              </a:rPr>
              <a:t> </a:t>
            </a:r>
            <a:r>
              <a:rPr sz="2000" b="1" u="sng" spc="-10" dirty="0">
                <a:solidFill>
                  <a:schemeClr val="bg2">
                    <a:lumMod val="25000"/>
                  </a:schemeClr>
                </a:solidFill>
                <a:latin typeface="Trebuchet MS"/>
                <a:cs typeface="Trebuchet MS"/>
              </a:rPr>
              <a:t>Collaborations</a:t>
            </a:r>
            <a:r>
              <a:rPr sz="2000" b="1" spc="-10" dirty="0">
                <a:latin typeface="Trebuchet MS"/>
                <a:cs typeface="Trebuchet MS"/>
              </a:rPr>
              <a:t>:</a:t>
            </a:r>
            <a:r>
              <a:rPr sz="2000" b="1" spc="-30" dirty="0">
                <a:latin typeface="Trebuchet MS"/>
                <a:cs typeface="Trebuchet MS"/>
              </a:rPr>
              <a:t> </a:t>
            </a:r>
            <a:r>
              <a:rPr sz="2000" b="1" spc="-10" dirty="0">
                <a:latin typeface="Trebuchet MS"/>
                <a:cs typeface="Trebuchet MS"/>
              </a:rPr>
              <a:t>Collaboration </a:t>
            </a:r>
            <a:r>
              <a:rPr sz="2000" b="1" spc="-20" dirty="0">
                <a:latin typeface="Trebuchet MS"/>
                <a:cs typeface="Trebuchet MS"/>
              </a:rPr>
              <a:t>with </a:t>
            </a:r>
            <a:r>
              <a:rPr lang="en-IN" sz="2000" b="1" spc="-20" dirty="0">
                <a:latin typeface="Trebuchet MS"/>
                <a:cs typeface="Trebuchet MS"/>
              </a:rPr>
              <a:t>	</a:t>
            </a:r>
            <a:r>
              <a:rPr sz="2000" b="1" spc="-10" dirty="0">
                <a:latin typeface="Trebuchet MS"/>
                <a:cs typeface="Trebuchet MS"/>
              </a:rPr>
              <a:t>influencers,</a:t>
            </a:r>
            <a:r>
              <a:rPr sz="2000" b="1" dirty="0">
                <a:latin typeface="Trebuchet MS"/>
                <a:cs typeface="Trebuchet MS"/>
              </a:rPr>
              <a:t>	partners,</a:t>
            </a:r>
            <a:r>
              <a:rPr sz="2000" b="1" spc="-45" dirty="0">
                <a:latin typeface="Trebuchet MS"/>
                <a:cs typeface="Trebuchet MS"/>
              </a:rPr>
              <a:t> </a:t>
            </a:r>
            <a:r>
              <a:rPr sz="2000" b="1" dirty="0">
                <a:latin typeface="Trebuchet MS"/>
                <a:cs typeface="Trebuchet MS"/>
              </a:rPr>
              <a:t>or</a:t>
            </a:r>
            <a:r>
              <a:rPr sz="2000" b="1" spc="-70" dirty="0">
                <a:latin typeface="Trebuchet MS"/>
                <a:cs typeface="Trebuchet MS"/>
              </a:rPr>
              <a:t> </a:t>
            </a:r>
            <a:r>
              <a:rPr sz="2000" b="1" dirty="0">
                <a:latin typeface="Trebuchet MS"/>
                <a:cs typeface="Trebuchet MS"/>
              </a:rPr>
              <a:t>customers</a:t>
            </a:r>
            <a:r>
              <a:rPr sz="2000" b="1" spc="-40" dirty="0">
                <a:latin typeface="Trebuchet MS"/>
                <a:cs typeface="Trebuchet MS"/>
              </a:rPr>
              <a:t> </a:t>
            </a:r>
            <a:r>
              <a:rPr sz="2000" b="1" dirty="0">
                <a:latin typeface="Trebuchet MS"/>
                <a:cs typeface="Trebuchet MS"/>
              </a:rPr>
              <a:t>can</a:t>
            </a:r>
            <a:r>
              <a:rPr sz="2000" b="1" spc="-55" dirty="0">
                <a:latin typeface="Trebuchet MS"/>
                <a:cs typeface="Trebuchet MS"/>
              </a:rPr>
              <a:t> </a:t>
            </a:r>
            <a:r>
              <a:rPr sz="2000" b="1" dirty="0">
                <a:latin typeface="Trebuchet MS"/>
                <a:cs typeface="Trebuchet MS"/>
              </a:rPr>
              <a:t>provide</a:t>
            </a:r>
            <a:r>
              <a:rPr sz="2000" b="1" spc="-55" dirty="0">
                <a:latin typeface="Trebuchet MS"/>
                <a:cs typeface="Trebuchet MS"/>
              </a:rPr>
              <a:t> </a:t>
            </a:r>
            <a:r>
              <a:rPr sz="2000" b="1" spc="-10" dirty="0">
                <a:latin typeface="Trebuchet MS"/>
                <a:cs typeface="Trebuchet MS"/>
              </a:rPr>
              <a:t>fresh 	</a:t>
            </a:r>
            <a:r>
              <a:rPr sz="2000" b="1" dirty="0">
                <a:latin typeface="Trebuchet MS"/>
                <a:cs typeface="Trebuchet MS"/>
              </a:rPr>
              <a:t>perspectives</a:t>
            </a:r>
            <a:r>
              <a:rPr sz="2000" b="1" spc="-50" dirty="0">
                <a:latin typeface="Trebuchet MS"/>
                <a:cs typeface="Trebuchet MS"/>
              </a:rPr>
              <a:t> </a:t>
            </a:r>
            <a:r>
              <a:rPr sz="2000" b="1" dirty="0">
                <a:latin typeface="Trebuchet MS"/>
                <a:cs typeface="Trebuchet MS"/>
              </a:rPr>
              <a:t>and</a:t>
            </a:r>
            <a:r>
              <a:rPr sz="2000" b="1" spc="-60" dirty="0">
                <a:latin typeface="Trebuchet MS"/>
                <a:cs typeface="Trebuchet MS"/>
              </a:rPr>
              <a:t> </a:t>
            </a:r>
            <a:r>
              <a:rPr sz="2000" b="1" dirty="0">
                <a:latin typeface="Trebuchet MS"/>
                <a:cs typeface="Trebuchet MS"/>
              </a:rPr>
              <a:t>expand</a:t>
            </a:r>
            <a:r>
              <a:rPr sz="2000" b="1" spc="-60" dirty="0">
                <a:latin typeface="Trebuchet MS"/>
                <a:cs typeface="Trebuchet MS"/>
              </a:rPr>
              <a:t> </a:t>
            </a:r>
            <a:r>
              <a:rPr sz="2000" b="1" dirty="0">
                <a:latin typeface="Trebuchet MS"/>
                <a:cs typeface="Trebuchet MS"/>
              </a:rPr>
              <a:t>the</a:t>
            </a:r>
            <a:r>
              <a:rPr sz="2000" b="1" spc="-65" dirty="0">
                <a:latin typeface="Trebuchet MS"/>
                <a:cs typeface="Trebuchet MS"/>
              </a:rPr>
              <a:t> </a:t>
            </a:r>
            <a:r>
              <a:rPr sz="2000" b="1" dirty="0">
                <a:latin typeface="Trebuchet MS"/>
                <a:cs typeface="Trebuchet MS"/>
              </a:rPr>
              <a:t>reach</a:t>
            </a:r>
            <a:r>
              <a:rPr sz="2000" b="1" spc="-30" dirty="0">
                <a:latin typeface="Trebuchet MS"/>
                <a:cs typeface="Trebuchet MS"/>
              </a:rPr>
              <a:t> </a:t>
            </a:r>
            <a:r>
              <a:rPr sz="2000" b="1" spc="-25" dirty="0">
                <a:latin typeface="Trebuchet MS"/>
                <a:cs typeface="Trebuchet MS"/>
              </a:rPr>
              <a:t>of</a:t>
            </a:r>
            <a:r>
              <a:rPr sz="2000" b="1" dirty="0">
                <a:latin typeface="Trebuchet MS"/>
                <a:cs typeface="Trebuchet MS"/>
              </a:rPr>
              <a:t>	the</a:t>
            </a:r>
            <a:r>
              <a:rPr sz="2000" b="1" spc="-90" dirty="0">
                <a:latin typeface="Trebuchet MS"/>
                <a:cs typeface="Trebuchet MS"/>
              </a:rPr>
              <a:t> </a:t>
            </a:r>
            <a:r>
              <a:rPr sz="2000" b="1" dirty="0">
                <a:latin typeface="Trebuchet MS"/>
                <a:cs typeface="Trebuchet MS"/>
              </a:rPr>
              <a:t>brand's</a:t>
            </a:r>
            <a:r>
              <a:rPr sz="2000" b="1" spc="-60" dirty="0">
                <a:latin typeface="Trebuchet MS"/>
                <a:cs typeface="Trebuchet MS"/>
              </a:rPr>
              <a:t> </a:t>
            </a:r>
            <a:r>
              <a:rPr sz="2000" b="1" spc="-10" dirty="0">
                <a:latin typeface="Trebuchet MS"/>
                <a:cs typeface="Trebuchet MS"/>
              </a:rPr>
              <a:t>content. 	Collaborations</a:t>
            </a:r>
            <a:r>
              <a:rPr sz="2000" b="1" spc="15" dirty="0">
                <a:latin typeface="Trebuchet MS"/>
                <a:cs typeface="Trebuchet MS"/>
              </a:rPr>
              <a:t> </a:t>
            </a:r>
            <a:r>
              <a:rPr sz="2000" b="1" dirty="0">
                <a:latin typeface="Trebuchet MS"/>
                <a:cs typeface="Trebuchet MS"/>
              </a:rPr>
              <a:t>help</a:t>
            </a:r>
            <a:r>
              <a:rPr sz="2000" b="1" spc="-55" dirty="0">
                <a:latin typeface="Trebuchet MS"/>
                <a:cs typeface="Trebuchet MS"/>
              </a:rPr>
              <a:t> </a:t>
            </a:r>
            <a:r>
              <a:rPr sz="2000" b="1" dirty="0">
                <a:latin typeface="Trebuchet MS"/>
                <a:cs typeface="Trebuchet MS"/>
              </a:rPr>
              <a:t>tap</a:t>
            </a:r>
            <a:r>
              <a:rPr sz="2000" b="1" spc="-65" dirty="0">
                <a:latin typeface="Trebuchet MS"/>
                <a:cs typeface="Trebuchet MS"/>
              </a:rPr>
              <a:t> </a:t>
            </a:r>
            <a:r>
              <a:rPr sz="2000" b="1" dirty="0">
                <a:latin typeface="Trebuchet MS"/>
                <a:cs typeface="Trebuchet MS"/>
              </a:rPr>
              <a:t>into</a:t>
            </a:r>
            <a:r>
              <a:rPr sz="2000" b="1" spc="-70" dirty="0">
                <a:latin typeface="Trebuchet MS"/>
                <a:cs typeface="Trebuchet MS"/>
              </a:rPr>
              <a:t> </a:t>
            </a:r>
            <a:r>
              <a:rPr sz="2000" b="1" dirty="0">
                <a:latin typeface="Trebuchet MS"/>
                <a:cs typeface="Trebuchet MS"/>
              </a:rPr>
              <a:t>new</a:t>
            </a:r>
            <a:r>
              <a:rPr sz="2000" b="1" spc="-70" dirty="0">
                <a:latin typeface="Trebuchet MS"/>
                <a:cs typeface="Trebuchet MS"/>
              </a:rPr>
              <a:t> </a:t>
            </a:r>
            <a:r>
              <a:rPr sz="2000" b="1" dirty="0">
                <a:latin typeface="Trebuchet MS"/>
                <a:cs typeface="Trebuchet MS"/>
              </a:rPr>
              <a:t>audiences,</a:t>
            </a:r>
            <a:r>
              <a:rPr sz="2000" b="1" spc="-35" dirty="0">
                <a:latin typeface="Trebuchet MS"/>
                <a:cs typeface="Trebuchet MS"/>
              </a:rPr>
              <a:t> </a:t>
            </a:r>
            <a:r>
              <a:rPr sz="2000" b="1" dirty="0">
                <a:latin typeface="Trebuchet MS"/>
                <a:cs typeface="Trebuchet MS"/>
              </a:rPr>
              <a:t>bring</a:t>
            </a:r>
            <a:r>
              <a:rPr sz="2000" b="1" spc="-45" dirty="0">
                <a:latin typeface="Trebuchet MS"/>
                <a:cs typeface="Trebuchet MS"/>
              </a:rPr>
              <a:t> </a:t>
            </a:r>
            <a:r>
              <a:rPr sz="2000" b="1" spc="-25" dirty="0">
                <a:latin typeface="Trebuchet MS"/>
                <a:cs typeface="Trebuchet MS"/>
              </a:rPr>
              <a:t>in</a:t>
            </a:r>
            <a:r>
              <a:rPr sz="2000" b="1" dirty="0">
                <a:latin typeface="Trebuchet MS"/>
                <a:cs typeface="Trebuchet MS"/>
              </a:rPr>
              <a:t>	</a:t>
            </a:r>
            <a:r>
              <a:rPr sz="2000" b="1" spc="-10" dirty="0">
                <a:latin typeface="Trebuchet MS"/>
                <a:cs typeface="Trebuchet MS"/>
              </a:rPr>
              <a:t>diverse 	</a:t>
            </a:r>
            <a:r>
              <a:rPr sz="2000" b="1" dirty="0">
                <a:latin typeface="Trebuchet MS"/>
                <a:cs typeface="Trebuchet MS"/>
              </a:rPr>
              <a:t>ideas,</a:t>
            </a:r>
            <a:r>
              <a:rPr sz="2000" b="1" spc="-60" dirty="0">
                <a:latin typeface="Trebuchet MS"/>
                <a:cs typeface="Trebuchet MS"/>
              </a:rPr>
              <a:t> </a:t>
            </a:r>
            <a:r>
              <a:rPr sz="2000" b="1" dirty="0">
                <a:latin typeface="Trebuchet MS"/>
                <a:cs typeface="Trebuchet MS"/>
              </a:rPr>
              <a:t>and</a:t>
            </a:r>
            <a:r>
              <a:rPr sz="2000" b="1" spc="-55" dirty="0">
                <a:latin typeface="Trebuchet MS"/>
                <a:cs typeface="Trebuchet MS"/>
              </a:rPr>
              <a:t> </a:t>
            </a:r>
            <a:r>
              <a:rPr sz="2000" b="1" dirty="0">
                <a:latin typeface="Trebuchet MS"/>
                <a:cs typeface="Trebuchet MS"/>
              </a:rPr>
              <a:t>create</a:t>
            </a:r>
            <a:r>
              <a:rPr sz="2000" b="1" spc="-50" dirty="0">
                <a:latin typeface="Trebuchet MS"/>
                <a:cs typeface="Trebuchet MS"/>
              </a:rPr>
              <a:t> </a:t>
            </a:r>
            <a:r>
              <a:rPr sz="2000" b="1" dirty="0">
                <a:latin typeface="Trebuchet MS"/>
                <a:cs typeface="Trebuchet MS"/>
              </a:rPr>
              <a:t>engaging</a:t>
            </a:r>
            <a:r>
              <a:rPr sz="2000" b="1" spc="-80" dirty="0">
                <a:latin typeface="Trebuchet MS"/>
                <a:cs typeface="Trebuchet MS"/>
              </a:rPr>
              <a:t> </a:t>
            </a:r>
            <a:r>
              <a:rPr sz="2000" b="1" spc="-10" dirty="0">
                <a:latin typeface="Trebuchet MS"/>
                <a:cs typeface="Trebuchet MS"/>
              </a:rPr>
              <a:t>content.</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4704" y="-99392"/>
            <a:ext cx="12861397" cy="887807"/>
          </a:xfrm>
          <a:prstGeom prst="rect">
            <a:avLst/>
          </a:prstGeom>
        </p:spPr>
        <p:txBody>
          <a:bodyPr vert="horz" wrap="square" lIns="0" tIns="147701" rIns="0" bIns="0" rtlCol="0">
            <a:spAutoFit/>
          </a:bodyPr>
          <a:lstStyle/>
          <a:p>
            <a:pPr marL="24130" algn="ctr">
              <a:lnSpc>
                <a:spcPct val="100000"/>
              </a:lnSpc>
              <a:spcBef>
                <a:spcPts val="100"/>
              </a:spcBef>
            </a:pPr>
            <a:r>
              <a:rPr sz="2400" dirty="0"/>
              <a:t>Comprehensive</a:t>
            </a:r>
            <a:r>
              <a:rPr sz="2400" spc="-15" dirty="0"/>
              <a:t> </a:t>
            </a:r>
            <a:r>
              <a:rPr sz="2400" dirty="0"/>
              <a:t>Digital</a:t>
            </a:r>
            <a:r>
              <a:rPr sz="2400" spc="-55" dirty="0"/>
              <a:t> </a:t>
            </a:r>
            <a:r>
              <a:rPr sz="2400" dirty="0"/>
              <a:t>Marketing</a:t>
            </a:r>
            <a:r>
              <a:rPr sz="2400" spc="-25" dirty="0"/>
              <a:t> </a:t>
            </a:r>
            <a:r>
              <a:rPr sz="2400" dirty="0"/>
              <a:t>Project</a:t>
            </a:r>
            <a:r>
              <a:rPr sz="2400" spc="-50" dirty="0"/>
              <a:t> </a:t>
            </a:r>
            <a:r>
              <a:rPr sz="2400" spc="-20" dirty="0"/>
              <a:t>Work</a:t>
            </a:r>
            <a:br>
              <a:rPr lang="en-GB" sz="2400" spc="-20" dirty="0"/>
            </a:br>
            <a:r>
              <a:rPr lang="en-GB" sz="2400" spc="-20" dirty="0"/>
              <a:t>On Noise</a:t>
            </a:r>
            <a:endParaRPr sz="2400" dirty="0"/>
          </a:p>
        </p:txBody>
      </p:sp>
      <p:sp>
        <p:nvSpPr>
          <p:cNvPr id="4" name="object 4"/>
          <p:cNvSpPr txBox="1"/>
          <p:nvPr/>
        </p:nvSpPr>
        <p:spPr>
          <a:xfrm>
            <a:off x="-108520" y="395279"/>
            <a:ext cx="8928992" cy="3112390"/>
          </a:xfrm>
          <a:prstGeom prst="rect">
            <a:avLst/>
          </a:prstGeom>
        </p:spPr>
        <p:txBody>
          <a:bodyPr vert="horz" wrap="square" lIns="0" tIns="12700" rIns="0" bIns="0" rtlCol="0">
            <a:spAutoFit/>
          </a:bodyPr>
          <a:lstStyle/>
          <a:p>
            <a:pPr marL="358775" algn="ctr">
              <a:lnSpc>
                <a:spcPct val="100000"/>
              </a:lnSpc>
              <a:spcBef>
                <a:spcPts val="100"/>
              </a:spcBef>
            </a:pPr>
            <a:endParaRPr lang="en-US" sz="2450" b="1" u="sng" spc="-70" dirty="0">
              <a:solidFill>
                <a:srgbClr val="7D5F00"/>
              </a:solidFill>
              <a:uFill>
                <a:solidFill>
                  <a:srgbClr val="7D5F00"/>
                </a:solidFill>
              </a:uFill>
              <a:latin typeface="Trebuchet MS"/>
              <a:cs typeface="Trebuchet MS"/>
            </a:endParaRPr>
          </a:p>
          <a:p>
            <a:pPr marL="358775" algn="ctr">
              <a:lnSpc>
                <a:spcPct val="100000"/>
              </a:lnSpc>
              <a:spcBef>
                <a:spcPts val="100"/>
              </a:spcBef>
            </a:pPr>
            <a:r>
              <a:rPr sz="2450" b="1" u="sng" spc="-70" dirty="0">
                <a:solidFill>
                  <a:srgbClr val="7D5F00"/>
                </a:solidFill>
                <a:uFill>
                  <a:solidFill>
                    <a:srgbClr val="7D5F00"/>
                  </a:solidFill>
                </a:uFill>
                <a:latin typeface="Trebuchet MS"/>
                <a:cs typeface="Trebuchet MS"/>
              </a:rPr>
              <a:t>Team</a:t>
            </a:r>
            <a:r>
              <a:rPr sz="2450" b="1" u="sng" spc="-105" dirty="0">
                <a:solidFill>
                  <a:srgbClr val="7D5F00"/>
                </a:solidFill>
                <a:uFill>
                  <a:solidFill>
                    <a:srgbClr val="7D5F00"/>
                  </a:solidFill>
                </a:uFill>
                <a:latin typeface="Trebuchet MS"/>
                <a:cs typeface="Trebuchet MS"/>
              </a:rPr>
              <a:t> </a:t>
            </a:r>
            <a:r>
              <a:rPr lang="en-US" sz="2450" b="1" u="sng" spc="-10" dirty="0">
                <a:solidFill>
                  <a:srgbClr val="7D5F00"/>
                </a:solidFill>
                <a:uFill>
                  <a:solidFill>
                    <a:srgbClr val="7D5F00"/>
                  </a:solidFill>
                </a:uFill>
                <a:latin typeface="Trebuchet MS"/>
                <a:cs typeface="Trebuchet MS"/>
              </a:rPr>
              <a:t>Members</a:t>
            </a:r>
            <a:r>
              <a:rPr lang="en-US" sz="2450" b="1" spc="-10" dirty="0">
                <a:solidFill>
                  <a:srgbClr val="7D5F00"/>
                </a:solidFill>
                <a:uFill>
                  <a:solidFill>
                    <a:srgbClr val="7D5F00"/>
                  </a:solidFill>
                </a:uFill>
                <a:latin typeface="Trebuchet MS"/>
                <a:cs typeface="Trebuchet MS"/>
              </a:rPr>
              <a:t>  </a:t>
            </a:r>
          </a:p>
          <a:p>
            <a:pPr marL="358775" algn="ctr">
              <a:lnSpc>
                <a:spcPct val="100000"/>
              </a:lnSpc>
              <a:spcBef>
                <a:spcPts val="100"/>
              </a:spcBef>
            </a:pPr>
            <a:r>
              <a:rPr lang="en-US" sz="2450" b="1" u="sng" spc="-10" dirty="0">
                <a:solidFill>
                  <a:srgbClr val="7D5F00"/>
                </a:solidFill>
                <a:uFill>
                  <a:solidFill>
                    <a:srgbClr val="7D5F00"/>
                  </a:solidFill>
                </a:uFill>
                <a:latin typeface="Trebuchet MS"/>
                <a:cs typeface="Trebuchet MS"/>
              </a:rPr>
              <a:t>Acknowledgement</a:t>
            </a:r>
            <a:endParaRPr lang="en-US" sz="2450" b="1" u="sng" spc="-10" dirty="0">
              <a:uFill>
                <a:solidFill>
                  <a:srgbClr val="7D5F00"/>
                </a:solidFill>
              </a:uFill>
              <a:latin typeface="Trebuchet MS"/>
              <a:cs typeface="Trebuchet MS"/>
            </a:endParaRPr>
          </a:p>
          <a:p>
            <a:pPr marL="358775" algn="ctr">
              <a:lnSpc>
                <a:spcPct val="100000"/>
              </a:lnSpc>
              <a:spcBef>
                <a:spcPts val="100"/>
              </a:spcBef>
            </a:pPr>
            <a:endParaRPr lang="en-IN" sz="2450" b="1" u="sng" spc="-10" dirty="0">
              <a:solidFill>
                <a:srgbClr val="001F5F"/>
              </a:solidFill>
              <a:uFill>
                <a:solidFill>
                  <a:srgbClr val="7D5F00"/>
                </a:solidFill>
              </a:uFill>
              <a:latin typeface="Trebuchet MS"/>
              <a:cs typeface="MS PGothic"/>
            </a:endParaRPr>
          </a:p>
          <a:p>
            <a:pPr marL="358775" algn="ctr">
              <a:lnSpc>
                <a:spcPct val="100000"/>
              </a:lnSpc>
              <a:spcBef>
                <a:spcPts val="100"/>
              </a:spcBef>
            </a:pPr>
            <a:r>
              <a:rPr lang="en-GB" sz="2500" dirty="0">
                <a:solidFill>
                  <a:srgbClr val="001F5F"/>
                </a:solidFill>
                <a:latin typeface="MS PGothic" panose="020B0600070205080204" pitchFamily="34" charset="-128"/>
                <a:ea typeface="MS PGothic" panose="020B0600070205080204" pitchFamily="34" charset="-128"/>
                <a:cs typeface="MS PGothic"/>
              </a:rPr>
              <a:t>I am</a:t>
            </a:r>
            <a:r>
              <a:rPr lang="en-US" sz="2500" dirty="0">
                <a:solidFill>
                  <a:srgbClr val="001F5F"/>
                </a:solidFill>
                <a:latin typeface="MS PGothic" panose="020B0600070205080204" pitchFamily="34" charset="-128"/>
                <a:ea typeface="MS PGothic" panose="020B0600070205080204" pitchFamily="34" charset="-128"/>
                <a:cs typeface="MS PGothic"/>
              </a:rPr>
              <a:t>  </a:t>
            </a:r>
            <a:r>
              <a:rPr lang="en-US" sz="2500" dirty="0">
                <a:solidFill>
                  <a:srgbClr val="001F5F"/>
                </a:solidFill>
                <a:latin typeface="MS PGothic"/>
                <a:cs typeface="MS PGothic"/>
              </a:rPr>
              <a:t>SANA TEJASWI </a:t>
            </a:r>
            <a:r>
              <a:rPr lang="en-US" sz="2500" spc="35" dirty="0">
                <a:solidFill>
                  <a:srgbClr val="001F5F"/>
                </a:solidFill>
                <a:latin typeface="MS PGothic"/>
                <a:cs typeface="MS PGothic"/>
              </a:rPr>
              <a:t>, </a:t>
            </a:r>
            <a:r>
              <a:rPr lang="en-GB" sz="2500" spc="35" dirty="0">
                <a:solidFill>
                  <a:srgbClr val="001F5F"/>
                </a:solidFill>
                <a:latin typeface="MS PGothic"/>
                <a:cs typeface="MS PGothic"/>
              </a:rPr>
              <a:t>as a Team Member I have done these following Work in this Project</a:t>
            </a:r>
          </a:p>
          <a:p>
            <a:pPr marL="1847850" marR="1083945" indent="-688975">
              <a:lnSpc>
                <a:spcPts val="5880"/>
              </a:lnSpc>
              <a:spcBef>
                <a:spcPts val="665"/>
              </a:spcBef>
            </a:pPr>
            <a:endParaRPr lang="en-GB" sz="2400" spc="300" dirty="0">
              <a:solidFill>
                <a:schemeClr val="tx2">
                  <a:lumMod val="75000"/>
                </a:schemeClr>
              </a:solidFill>
              <a:latin typeface="MS PGothic"/>
              <a:cs typeface="MS PGothic"/>
            </a:endParaRPr>
          </a:p>
        </p:txBody>
      </p:sp>
      <p:sp>
        <p:nvSpPr>
          <p:cNvPr id="6" name="TextBox 5">
            <a:extLst>
              <a:ext uri="{FF2B5EF4-FFF2-40B4-BE49-F238E27FC236}">
                <a16:creationId xmlns:a16="http://schemas.microsoft.com/office/drawing/2014/main" id="{2AE4A059-5051-7929-4EDE-B9D0A9BF90B6}"/>
              </a:ext>
            </a:extLst>
          </p:cNvPr>
          <p:cNvSpPr txBox="1"/>
          <p:nvPr/>
        </p:nvSpPr>
        <p:spPr>
          <a:xfrm>
            <a:off x="539552" y="3212976"/>
            <a:ext cx="10081120" cy="2246769"/>
          </a:xfrm>
          <a:prstGeom prst="rect">
            <a:avLst/>
          </a:prstGeom>
          <a:noFill/>
        </p:spPr>
        <p:txBody>
          <a:bodyPr wrap="square">
            <a:spAutoFit/>
          </a:bodyPr>
          <a:lstStyle/>
          <a:p>
            <a:pPr algn="just"/>
            <a:r>
              <a:rPr lang="en-US" b="1" dirty="0">
                <a:latin typeface="+mj-lt"/>
              </a:rPr>
              <a:t>  </a:t>
            </a:r>
            <a:endParaRPr lang="en-US" sz="2800" spc="300" dirty="0">
              <a:solidFill>
                <a:schemeClr val="tx2">
                  <a:lumMod val="75000"/>
                </a:schemeClr>
              </a:solidFill>
              <a:latin typeface="MS PGothic" panose="020B0600070205080204" pitchFamily="34" charset="-128"/>
              <a:ea typeface="MS PGothic" panose="020B0600070205080204" pitchFamily="34" charset="-128"/>
            </a:endParaRPr>
          </a:p>
          <a:p>
            <a:pPr marL="514350" indent="-514350" algn="just">
              <a:buAutoNum type="arabicPeriod"/>
            </a:pPr>
            <a:r>
              <a:rPr lang="en-US" sz="2800" spc="300" dirty="0">
                <a:solidFill>
                  <a:schemeClr val="tx2">
                    <a:lumMod val="75000"/>
                  </a:schemeClr>
                </a:solidFill>
                <a:latin typeface="MS PGothic" panose="020B0600070205080204" pitchFamily="34" charset="-128"/>
                <a:ea typeface="MS PGothic" panose="020B0600070205080204" pitchFamily="34" charset="-128"/>
              </a:rPr>
              <a:t>PowerPoint Presentation</a:t>
            </a:r>
          </a:p>
          <a:p>
            <a:pPr marL="514350" indent="-514350" algn="just">
              <a:buAutoNum type="arabicPeriod"/>
            </a:pPr>
            <a:r>
              <a:rPr lang="en-US" sz="2800" spc="300" dirty="0">
                <a:solidFill>
                  <a:schemeClr val="tx2">
                    <a:lumMod val="75000"/>
                  </a:schemeClr>
                </a:solidFill>
                <a:latin typeface="MS PGothic" panose="020B0600070205080204" pitchFamily="34" charset="-128"/>
                <a:ea typeface="MS PGothic" panose="020B0600070205080204" pitchFamily="34" charset="-128"/>
              </a:rPr>
              <a:t>Buyers Audience Persona</a:t>
            </a:r>
          </a:p>
          <a:p>
            <a:pPr marL="514350" indent="-514350" algn="just">
              <a:buAutoNum type="arabicPeriod"/>
            </a:pPr>
            <a:r>
              <a:rPr lang="en-US" sz="2800" spc="300" dirty="0">
                <a:solidFill>
                  <a:schemeClr val="tx2">
                    <a:lumMod val="75000"/>
                  </a:schemeClr>
                </a:solidFill>
                <a:latin typeface="MS PGothic" panose="020B0600070205080204" pitchFamily="34" charset="-128"/>
                <a:ea typeface="MS PGothic" panose="020B0600070205080204" pitchFamily="34" charset="-128"/>
              </a:rPr>
              <a:t>SEO Audit</a:t>
            </a:r>
          </a:p>
          <a:p>
            <a:pPr algn="just"/>
            <a:r>
              <a:rPr lang="en-US" sz="2800" spc="300" dirty="0">
                <a:solidFill>
                  <a:schemeClr val="tx2">
                    <a:lumMod val="75000"/>
                  </a:schemeClr>
                </a:solidFill>
                <a:latin typeface="MS PGothic" panose="020B0600070205080204" pitchFamily="34" charset="-128"/>
                <a:ea typeface="MS PGothic" panose="020B0600070205080204" pitchFamily="34" charset="-128"/>
              </a:rPr>
              <a:t> </a:t>
            </a:r>
          </a:p>
        </p:txBody>
      </p:sp>
    </p:spTree>
    <p:extLst>
      <p:ext uri="{BB962C8B-B14F-4D97-AF65-F5344CB8AC3E}">
        <p14:creationId xmlns:p14="http://schemas.microsoft.com/office/powerpoint/2010/main" val="352797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2516" rIns="0" bIns="0" rtlCol="0">
            <a:spAutoFit/>
          </a:bodyPr>
          <a:lstStyle/>
          <a:p>
            <a:pPr marL="2729230">
              <a:lnSpc>
                <a:spcPct val="100000"/>
              </a:lnSpc>
              <a:spcBef>
                <a:spcPts val="115"/>
              </a:spcBef>
            </a:pPr>
            <a:r>
              <a:rPr dirty="0"/>
              <a:t>Buyers</a:t>
            </a:r>
            <a:r>
              <a:rPr spc="-155" dirty="0"/>
              <a:t> </a:t>
            </a:r>
            <a:r>
              <a:rPr spc="-10" dirty="0"/>
              <a:t>Persona</a:t>
            </a:r>
          </a:p>
        </p:txBody>
      </p:sp>
      <p:sp>
        <p:nvSpPr>
          <p:cNvPr id="3" name="object 3"/>
          <p:cNvSpPr txBox="1"/>
          <p:nvPr/>
        </p:nvSpPr>
        <p:spPr>
          <a:xfrm>
            <a:off x="156259" y="908720"/>
            <a:ext cx="8831479" cy="5016566"/>
          </a:xfrm>
          <a:prstGeom prst="rect">
            <a:avLst/>
          </a:prstGeom>
        </p:spPr>
        <p:txBody>
          <a:bodyPr vert="horz" wrap="square" lIns="0" tIns="14605" rIns="0" bIns="0" rtlCol="0">
            <a:spAutoFit/>
          </a:bodyPr>
          <a:lstStyle/>
          <a:p>
            <a:pPr marL="12700">
              <a:lnSpc>
                <a:spcPct val="100000"/>
              </a:lnSpc>
              <a:spcBef>
                <a:spcPts val="115"/>
              </a:spcBef>
            </a:pPr>
            <a:r>
              <a:rPr sz="3300" u="sng" dirty="0">
                <a:solidFill>
                  <a:srgbClr val="7D5F00"/>
                </a:solidFill>
                <a:uFill>
                  <a:solidFill>
                    <a:srgbClr val="7D5F00"/>
                  </a:solidFill>
                </a:uFill>
                <a:latin typeface="MS PGothic"/>
                <a:cs typeface="MS PGothic"/>
              </a:rPr>
              <a:t>Buyers</a:t>
            </a:r>
            <a:r>
              <a:rPr sz="3300" spc="-30" dirty="0">
                <a:solidFill>
                  <a:srgbClr val="7D5F00"/>
                </a:solidFill>
                <a:latin typeface="MS PGothic"/>
                <a:cs typeface="MS PGothic"/>
              </a:rPr>
              <a:t> </a:t>
            </a:r>
            <a:r>
              <a:rPr sz="3300" u="sng" dirty="0">
                <a:solidFill>
                  <a:srgbClr val="7D5F00"/>
                </a:solidFill>
                <a:uFill>
                  <a:solidFill>
                    <a:srgbClr val="7D5F00"/>
                  </a:solidFill>
                </a:uFill>
                <a:latin typeface="MS PGothic"/>
                <a:cs typeface="MS PGothic"/>
              </a:rPr>
              <a:t>Persona</a:t>
            </a:r>
            <a:r>
              <a:rPr sz="3300" spc="25" dirty="0">
                <a:solidFill>
                  <a:srgbClr val="7D5F00"/>
                </a:solidFill>
                <a:latin typeface="MS PGothic"/>
                <a:cs typeface="MS PGothic"/>
              </a:rPr>
              <a:t> </a:t>
            </a:r>
            <a:r>
              <a:rPr sz="3300" spc="-50" dirty="0">
                <a:latin typeface="MS PGothic"/>
                <a:cs typeface="MS PGothic"/>
              </a:rPr>
              <a:t>:</a:t>
            </a:r>
            <a:endParaRPr sz="3300" dirty="0">
              <a:latin typeface="MS PGothic"/>
              <a:cs typeface="MS PGothic"/>
            </a:endParaRPr>
          </a:p>
          <a:p>
            <a:pPr>
              <a:lnSpc>
                <a:spcPct val="100000"/>
              </a:lnSpc>
              <a:spcBef>
                <a:spcPts val="5"/>
              </a:spcBef>
            </a:pPr>
            <a:endParaRPr sz="2550"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A buyer persona—also called a user persona, marketing persona, or audience persona—is a fictional profile of your ideal customer based on market and audience research. </a:t>
            </a:r>
          </a:p>
          <a:p>
            <a:pPr marL="12700" marR="5080">
              <a:lnSpc>
                <a:spcPct val="101899"/>
              </a:lnSpc>
            </a:pPr>
            <a:endParaRPr lang="en-US" sz="2400" spc="55"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In other words, it’s an imaginary person that embodies the most important characteristics found within your broad audience. </a:t>
            </a: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Just like a real living and breathing customer, a buyer persona should have a demographic and psychographic profile, behavior trends, values, desires, pain points, and affiliations. </a:t>
            </a:r>
            <a:endParaRPr sz="2400" dirty="0">
              <a:latin typeface="MS PGothic"/>
              <a:cs typeface="MS P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2516" rIns="0" bIns="0" rtlCol="0">
            <a:spAutoFit/>
          </a:bodyPr>
          <a:lstStyle/>
          <a:p>
            <a:pPr marL="2729230">
              <a:lnSpc>
                <a:spcPct val="100000"/>
              </a:lnSpc>
              <a:spcBef>
                <a:spcPts val="115"/>
              </a:spcBef>
            </a:pPr>
            <a:r>
              <a:rPr dirty="0"/>
              <a:t>Buyers</a:t>
            </a:r>
            <a:r>
              <a:rPr spc="-155" dirty="0"/>
              <a:t> </a:t>
            </a:r>
            <a:r>
              <a:rPr spc="-10" dirty="0"/>
              <a:t>Persona</a:t>
            </a:r>
          </a:p>
        </p:txBody>
      </p:sp>
      <p:sp>
        <p:nvSpPr>
          <p:cNvPr id="3" name="object 3"/>
          <p:cNvSpPr txBox="1"/>
          <p:nvPr/>
        </p:nvSpPr>
        <p:spPr>
          <a:xfrm>
            <a:off x="156259" y="908720"/>
            <a:ext cx="8831479" cy="5016566"/>
          </a:xfrm>
          <a:prstGeom prst="rect">
            <a:avLst/>
          </a:prstGeom>
        </p:spPr>
        <p:txBody>
          <a:bodyPr vert="horz" wrap="square" lIns="0" tIns="14605" rIns="0" bIns="0" rtlCol="0">
            <a:spAutoFit/>
          </a:bodyPr>
          <a:lstStyle/>
          <a:p>
            <a:pPr marL="12700">
              <a:lnSpc>
                <a:spcPct val="100000"/>
              </a:lnSpc>
              <a:spcBef>
                <a:spcPts val="115"/>
              </a:spcBef>
            </a:pPr>
            <a:r>
              <a:rPr sz="3300" u="sng" dirty="0">
                <a:solidFill>
                  <a:srgbClr val="7D5F00"/>
                </a:solidFill>
                <a:uFill>
                  <a:solidFill>
                    <a:srgbClr val="7D5F00"/>
                  </a:solidFill>
                </a:uFill>
                <a:latin typeface="MS PGothic"/>
                <a:cs typeface="MS PGothic"/>
              </a:rPr>
              <a:t>Buyers</a:t>
            </a:r>
            <a:r>
              <a:rPr sz="3300" spc="-30" dirty="0">
                <a:solidFill>
                  <a:srgbClr val="7D5F00"/>
                </a:solidFill>
                <a:latin typeface="MS PGothic"/>
                <a:cs typeface="MS PGothic"/>
              </a:rPr>
              <a:t> </a:t>
            </a:r>
            <a:r>
              <a:rPr sz="3300" u="sng" dirty="0">
                <a:solidFill>
                  <a:srgbClr val="7D5F00"/>
                </a:solidFill>
                <a:uFill>
                  <a:solidFill>
                    <a:srgbClr val="7D5F00"/>
                  </a:solidFill>
                </a:uFill>
                <a:latin typeface="MS PGothic"/>
                <a:cs typeface="MS PGothic"/>
              </a:rPr>
              <a:t>Persona</a:t>
            </a:r>
            <a:r>
              <a:rPr sz="3300" spc="25" dirty="0">
                <a:solidFill>
                  <a:srgbClr val="7D5F00"/>
                </a:solidFill>
                <a:latin typeface="MS PGothic"/>
                <a:cs typeface="MS PGothic"/>
              </a:rPr>
              <a:t> </a:t>
            </a:r>
            <a:r>
              <a:rPr sz="3300" spc="-50" dirty="0">
                <a:latin typeface="MS PGothic"/>
                <a:cs typeface="MS PGothic"/>
              </a:rPr>
              <a:t>:</a:t>
            </a:r>
            <a:endParaRPr sz="3300" dirty="0">
              <a:latin typeface="MS PGothic"/>
              <a:cs typeface="MS PGothic"/>
            </a:endParaRPr>
          </a:p>
          <a:p>
            <a:pPr>
              <a:lnSpc>
                <a:spcPct val="100000"/>
              </a:lnSpc>
              <a:spcBef>
                <a:spcPts val="5"/>
              </a:spcBef>
            </a:pPr>
            <a:endParaRPr sz="2550"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Though the persona is fictional, the profile should be as well rounded as possible.</a:t>
            </a: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Generating buyer personas isn’t about describing a potential customer or a vision for business expansion. </a:t>
            </a: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To the contrary, the buyer persona should reflect individuals who already exist within your target market to help marketing, sales, and product departments make better decisions.. </a:t>
            </a:r>
            <a:endParaRPr sz="2400" dirty="0">
              <a:latin typeface="MS PGothic"/>
              <a:cs typeface="MS PGothic"/>
            </a:endParaRPr>
          </a:p>
        </p:txBody>
      </p:sp>
    </p:spTree>
    <p:extLst>
      <p:ext uri="{BB962C8B-B14F-4D97-AF65-F5344CB8AC3E}">
        <p14:creationId xmlns:p14="http://schemas.microsoft.com/office/powerpoint/2010/main" val="15434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2516" rIns="0" bIns="0" rtlCol="0">
            <a:spAutoFit/>
          </a:bodyPr>
          <a:lstStyle/>
          <a:p>
            <a:pPr marL="2729230">
              <a:lnSpc>
                <a:spcPct val="100000"/>
              </a:lnSpc>
              <a:spcBef>
                <a:spcPts val="115"/>
              </a:spcBef>
            </a:pPr>
            <a:r>
              <a:rPr dirty="0"/>
              <a:t>Buyers</a:t>
            </a:r>
            <a:r>
              <a:rPr spc="-155" dirty="0"/>
              <a:t> </a:t>
            </a:r>
            <a:r>
              <a:rPr spc="-10" dirty="0"/>
              <a:t>Persona</a:t>
            </a:r>
          </a:p>
        </p:txBody>
      </p:sp>
      <p:sp>
        <p:nvSpPr>
          <p:cNvPr id="3" name="object 3"/>
          <p:cNvSpPr txBox="1"/>
          <p:nvPr/>
        </p:nvSpPr>
        <p:spPr>
          <a:xfrm>
            <a:off x="156259" y="908720"/>
            <a:ext cx="8831479" cy="5393271"/>
          </a:xfrm>
          <a:prstGeom prst="rect">
            <a:avLst/>
          </a:prstGeom>
        </p:spPr>
        <p:txBody>
          <a:bodyPr vert="horz" wrap="square" lIns="0" tIns="14605" rIns="0" bIns="0" rtlCol="0">
            <a:spAutoFit/>
          </a:bodyPr>
          <a:lstStyle/>
          <a:p>
            <a:pPr marL="12700">
              <a:lnSpc>
                <a:spcPct val="100000"/>
              </a:lnSpc>
              <a:spcBef>
                <a:spcPts val="115"/>
              </a:spcBef>
            </a:pPr>
            <a:r>
              <a:rPr sz="3300" u="sng" dirty="0">
                <a:solidFill>
                  <a:srgbClr val="7D5F00"/>
                </a:solidFill>
                <a:uFill>
                  <a:solidFill>
                    <a:srgbClr val="7D5F00"/>
                  </a:solidFill>
                </a:uFill>
                <a:latin typeface="MS PGothic"/>
                <a:cs typeface="MS PGothic"/>
              </a:rPr>
              <a:t>Buyers</a:t>
            </a:r>
            <a:r>
              <a:rPr sz="3300" spc="-30" dirty="0">
                <a:solidFill>
                  <a:srgbClr val="7D5F00"/>
                </a:solidFill>
                <a:latin typeface="MS PGothic"/>
                <a:cs typeface="MS PGothic"/>
              </a:rPr>
              <a:t> </a:t>
            </a:r>
            <a:r>
              <a:rPr sz="3300" u="sng" dirty="0">
                <a:solidFill>
                  <a:srgbClr val="7D5F00"/>
                </a:solidFill>
                <a:uFill>
                  <a:solidFill>
                    <a:srgbClr val="7D5F00"/>
                  </a:solidFill>
                </a:uFill>
                <a:latin typeface="MS PGothic"/>
                <a:cs typeface="MS PGothic"/>
              </a:rPr>
              <a:t>Persona</a:t>
            </a:r>
            <a:r>
              <a:rPr sz="3300" spc="25" dirty="0">
                <a:solidFill>
                  <a:srgbClr val="7D5F00"/>
                </a:solidFill>
                <a:latin typeface="MS PGothic"/>
                <a:cs typeface="MS PGothic"/>
              </a:rPr>
              <a:t> </a:t>
            </a:r>
            <a:r>
              <a:rPr sz="3300" spc="-50" dirty="0">
                <a:latin typeface="MS PGothic"/>
                <a:cs typeface="MS PGothic"/>
              </a:rPr>
              <a:t>:</a:t>
            </a:r>
            <a:endParaRPr sz="3300" dirty="0">
              <a:latin typeface="MS PGothic"/>
              <a:cs typeface="MS PGothic"/>
            </a:endParaRPr>
          </a:p>
          <a:p>
            <a:pPr>
              <a:lnSpc>
                <a:spcPct val="100000"/>
              </a:lnSpc>
              <a:spcBef>
                <a:spcPts val="5"/>
              </a:spcBef>
            </a:pPr>
            <a:endParaRPr sz="2550"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Working with buyer personas can help: Guide product development Inform content generation efforts.</a:t>
            </a: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Provide insights for lead follow-up</a:t>
            </a: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Improve customer acquisition and retention strategies.</a:t>
            </a: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After an initial market assessment, creating buyer personas is the next logical step for businesses. This step allows businesses to understand their target market thoroughly before making significant investments in product development, marketing strategies, and sales infrastructure.</a:t>
            </a:r>
          </a:p>
        </p:txBody>
      </p:sp>
    </p:spTree>
    <p:extLst>
      <p:ext uri="{BB962C8B-B14F-4D97-AF65-F5344CB8AC3E}">
        <p14:creationId xmlns:p14="http://schemas.microsoft.com/office/powerpoint/2010/main" val="110492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2516" rIns="0" bIns="0" rtlCol="0">
            <a:spAutoFit/>
          </a:bodyPr>
          <a:lstStyle/>
          <a:p>
            <a:pPr marL="2729230">
              <a:lnSpc>
                <a:spcPct val="100000"/>
              </a:lnSpc>
              <a:spcBef>
                <a:spcPts val="115"/>
              </a:spcBef>
            </a:pPr>
            <a:r>
              <a:rPr dirty="0"/>
              <a:t>Buyers</a:t>
            </a:r>
            <a:r>
              <a:rPr spc="-155" dirty="0"/>
              <a:t> </a:t>
            </a:r>
            <a:r>
              <a:rPr spc="-10" dirty="0"/>
              <a:t>Persona</a:t>
            </a:r>
          </a:p>
        </p:txBody>
      </p:sp>
      <p:sp>
        <p:nvSpPr>
          <p:cNvPr id="3" name="object 3"/>
          <p:cNvSpPr txBox="1"/>
          <p:nvPr/>
        </p:nvSpPr>
        <p:spPr>
          <a:xfrm>
            <a:off x="156259" y="908720"/>
            <a:ext cx="8831479" cy="5769977"/>
          </a:xfrm>
          <a:prstGeom prst="rect">
            <a:avLst/>
          </a:prstGeom>
        </p:spPr>
        <p:txBody>
          <a:bodyPr vert="horz" wrap="square" lIns="0" tIns="14605" rIns="0" bIns="0" rtlCol="0">
            <a:spAutoFit/>
          </a:bodyPr>
          <a:lstStyle/>
          <a:p>
            <a:pPr marL="12700">
              <a:lnSpc>
                <a:spcPct val="100000"/>
              </a:lnSpc>
              <a:spcBef>
                <a:spcPts val="115"/>
              </a:spcBef>
            </a:pPr>
            <a:r>
              <a:rPr sz="3300" u="sng" dirty="0">
                <a:solidFill>
                  <a:srgbClr val="7D5F00"/>
                </a:solidFill>
                <a:uFill>
                  <a:solidFill>
                    <a:srgbClr val="7D5F00"/>
                  </a:solidFill>
                </a:uFill>
                <a:latin typeface="MS PGothic"/>
                <a:cs typeface="MS PGothic"/>
              </a:rPr>
              <a:t>Buyers</a:t>
            </a:r>
            <a:r>
              <a:rPr sz="3300" spc="-30" dirty="0">
                <a:solidFill>
                  <a:srgbClr val="7D5F00"/>
                </a:solidFill>
                <a:latin typeface="MS PGothic"/>
                <a:cs typeface="MS PGothic"/>
              </a:rPr>
              <a:t> </a:t>
            </a:r>
            <a:r>
              <a:rPr sz="3300" u="sng" dirty="0">
                <a:solidFill>
                  <a:srgbClr val="7D5F00"/>
                </a:solidFill>
                <a:uFill>
                  <a:solidFill>
                    <a:srgbClr val="7D5F00"/>
                  </a:solidFill>
                </a:uFill>
                <a:latin typeface="MS PGothic"/>
                <a:cs typeface="MS PGothic"/>
              </a:rPr>
              <a:t>Persona</a:t>
            </a:r>
            <a:r>
              <a:rPr sz="3300" spc="25" dirty="0">
                <a:solidFill>
                  <a:srgbClr val="7D5F00"/>
                </a:solidFill>
                <a:latin typeface="MS PGothic"/>
                <a:cs typeface="MS PGothic"/>
              </a:rPr>
              <a:t> </a:t>
            </a:r>
            <a:r>
              <a:rPr sz="3300" spc="-50" dirty="0">
                <a:latin typeface="MS PGothic"/>
                <a:cs typeface="MS PGothic"/>
              </a:rPr>
              <a:t>:</a:t>
            </a:r>
            <a:endParaRPr sz="3300" dirty="0">
              <a:latin typeface="MS PGothic"/>
              <a:cs typeface="MS PGothic"/>
            </a:endParaRPr>
          </a:p>
          <a:p>
            <a:pPr>
              <a:lnSpc>
                <a:spcPct val="100000"/>
              </a:lnSpc>
              <a:spcBef>
                <a:spcPts val="5"/>
              </a:spcBef>
            </a:pPr>
            <a:endParaRPr sz="2550"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In practice, buyer personas can help drive many essential processes within a company. Here are a few examples: </a:t>
            </a: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Product development—Buyer personas offer valuable insights into the needs, preferences, and pain points of the target audience. This understanding helps businesses develop products that meet customer needs and provide solutions to their problems.</a:t>
            </a: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Marketing strategy—Buyer personas help businesses understand audience motivations and behaviors, which can help craft messaging that drives engagement. </a:t>
            </a:r>
          </a:p>
          <a:p>
            <a:pPr marL="469900" marR="5080" indent="-457200">
              <a:lnSpc>
                <a:spcPct val="101899"/>
              </a:lnSpc>
              <a:buFont typeface="Arial" panose="020B0604020202020204" pitchFamily="34" charset="0"/>
              <a:buChar char="•"/>
            </a:pPr>
            <a:endParaRPr lang="en-US" sz="2400" spc="55" dirty="0">
              <a:latin typeface="MS PGothic"/>
              <a:cs typeface="MS PGothic"/>
            </a:endParaRPr>
          </a:p>
        </p:txBody>
      </p:sp>
    </p:spTree>
    <p:extLst>
      <p:ext uri="{BB962C8B-B14F-4D97-AF65-F5344CB8AC3E}">
        <p14:creationId xmlns:p14="http://schemas.microsoft.com/office/powerpoint/2010/main" val="45457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2516" rIns="0" bIns="0" rtlCol="0">
            <a:spAutoFit/>
          </a:bodyPr>
          <a:lstStyle/>
          <a:p>
            <a:pPr marL="2729230">
              <a:lnSpc>
                <a:spcPct val="100000"/>
              </a:lnSpc>
              <a:spcBef>
                <a:spcPts val="115"/>
              </a:spcBef>
            </a:pPr>
            <a:r>
              <a:rPr dirty="0"/>
              <a:t>Buyers</a:t>
            </a:r>
            <a:r>
              <a:rPr spc="-155" dirty="0"/>
              <a:t> </a:t>
            </a:r>
            <a:r>
              <a:rPr spc="-10" dirty="0"/>
              <a:t>Persona</a:t>
            </a:r>
          </a:p>
        </p:txBody>
      </p:sp>
      <p:sp>
        <p:nvSpPr>
          <p:cNvPr id="3" name="object 3"/>
          <p:cNvSpPr txBox="1"/>
          <p:nvPr/>
        </p:nvSpPr>
        <p:spPr>
          <a:xfrm>
            <a:off x="156259" y="908720"/>
            <a:ext cx="8623555" cy="5016566"/>
          </a:xfrm>
          <a:prstGeom prst="rect">
            <a:avLst/>
          </a:prstGeom>
        </p:spPr>
        <p:txBody>
          <a:bodyPr vert="horz" wrap="square" lIns="0" tIns="14605" rIns="0" bIns="0" rtlCol="0">
            <a:spAutoFit/>
          </a:bodyPr>
          <a:lstStyle/>
          <a:p>
            <a:pPr marL="12700">
              <a:lnSpc>
                <a:spcPct val="100000"/>
              </a:lnSpc>
              <a:spcBef>
                <a:spcPts val="115"/>
              </a:spcBef>
            </a:pPr>
            <a:r>
              <a:rPr sz="3300" u="sng" dirty="0">
                <a:solidFill>
                  <a:srgbClr val="7D5F00"/>
                </a:solidFill>
                <a:uFill>
                  <a:solidFill>
                    <a:srgbClr val="7D5F00"/>
                  </a:solidFill>
                </a:uFill>
                <a:latin typeface="MS PGothic"/>
                <a:cs typeface="MS PGothic"/>
              </a:rPr>
              <a:t>Buyers</a:t>
            </a:r>
            <a:r>
              <a:rPr sz="3300" spc="-30" dirty="0">
                <a:solidFill>
                  <a:srgbClr val="7D5F00"/>
                </a:solidFill>
                <a:latin typeface="MS PGothic"/>
                <a:cs typeface="MS PGothic"/>
              </a:rPr>
              <a:t> </a:t>
            </a:r>
            <a:r>
              <a:rPr sz="3300" u="sng" dirty="0">
                <a:solidFill>
                  <a:srgbClr val="7D5F00"/>
                </a:solidFill>
                <a:uFill>
                  <a:solidFill>
                    <a:srgbClr val="7D5F00"/>
                  </a:solidFill>
                </a:uFill>
                <a:latin typeface="MS PGothic"/>
                <a:cs typeface="MS PGothic"/>
              </a:rPr>
              <a:t>Persona</a:t>
            </a:r>
            <a:r>
              <a:rPr sz="3300" spc="25" dirty="0">
                <a:solidFill>
                  <a:srgbClr val="7D5F00"/>
                </a:solidFill>
                <a:latin typeface="MS PGothic"/>
                <a:cs typeface="MS PGothic"/>
              </a:rPr>
              <a:t> </a:t>
            </a:r>
            <a:r>
              <a:rPr sz="3300" spc="-50" dirty="0">
                <a:latin typeface="MS PGothic"/>
                <a:cs typeface="MS PGothic"/>
              </a:rPr>
              <a:t>:</a:t>
            </a:r>
            <a:endParaRPr sz="3300" dirty="0">
              <a:latin typeface="MS PGothic"/>
              <a:cs typeface="MS PGothic"/>
            </a:endParaRPr>
          </a:p>
          <a:p>
            <a:pPr>
              <a:lnSpc>
                <a:spcPct val="100000"/>
              </a:lnSpc>
              <a:spcBef>
                <a:spcPts val="5"/>
              </a:spcBef>
            </a:pPr>
            <a:endParaRPr sz="2550"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Sales Infrastructure—Buyer personas can help you identify the most effective sales channels and tactics for your target audience so businesses can tailor their sales approach.</a:t>
            </a: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endParaRPr lang="en-US" sz="2400" spc="55" dirty="0">
              <a:latin typeface="MS PGothic"/>
              <a:cs typeface="MS PGothic"/>
            </a:endParaRPr>
          </a:p>
          <a:p>
            <a:pPr marL="469900" marR="5080" indent="-457200">
              <a:lnSpc>
                <a:spcPct val="101899"/>
              </a:lnSpc>
              <a:buFont typeface="Arial" panose="020B0604020202020204" pitchFamily="34" charset="0"/>
              <a:buChar char="•"/>
            </a:pPr>
            <a:r>
              <a:rPr lang="en-US" sz="2400" spc="55" dirty="0">
                <a:latin typeface="MS PGothic"/>
                <a:cs typeface="MS PGothic"/>
              </a:rPr>
              <a:t> Customer Support—Buyer personas can help you provide better customer support by understanding your audience’s communication preferences and support needs.</a:t>
            </a:r>
          </a:p>
          <a:p>
            <a:pPr marL="469900" marR="5080" indent="-457200">
              <a:lnSpc>
                <a:spcPct val="101899"/>
              </a:lnSpc>
              <a:buFont typeface="Arial" panose="020B0604020202020204" pitchFamily="34" charset="0"/>
              <a:buChar char="•"/>
            </a:pPr>
            <a:endParaRPr lang="en-US" sz="2400" spc="55" dirty="0">
              <a:latin typeface="MS PGothic"/>
              <a:cs typeface="MS PGothic"/>
            </a:endParaRPr>
          </a:p>
        </p:txBody>
      </p:sp>
    </p:spTree>
    <p:extLst>
      <p:ext uri="{BB962C8B-B14F-4D97-AF65-F5344CB8AC3E}">
        <p14:creationId xmlns:p14="http://schemas.microsoft.com/office/powerpoint/2010/main" val="151488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8415629" cy="581055"/>
          </a:xfrm>
          <a:prstGeom prst="rect">
            <a:avLst/>
          </a:prstGeom>
        </p:spPr>
        <p:txBody>
          <a:bodyPr vert="horz" wrap="square" lIns="0" tIns="72516" rIns="0" bIns="0" rtlCol="0">
            <a:spAutoFit/>
          </a:bodyPr>
          <a:lstStyle/>
          <a:p>
            <a:pPr marL="3768090">
              <a:lnSpc>
                <a:spcPct val="100000"/>
              </a:lnSpc>
              <a:spcBef>
                <a:spcPts val="115"/>
              </a:spcBef>
            </a:pPr>
            <a:r>
              <a:rPr spc="-25" dirty="0"/>
              <a:t>SEO</a:t>
            </a:r>
            <a:r>
              <a:rPr lang="en-US" spc="-25" dirty="0"/>
              <a:t> Audit</a:t>
            </a:r>
            <a:endParaRPr spc="-25" dirty="0"/>
          </a:p>
        </p:txBody>
      </p:sp>
      <p:sp>
        <p:nvSpPr>
          <p:cNvPr id="3" name="object 3"/>
          <p:cNvSpPr txBox="1"/>
          <p:nvPr/>
        </p:nvSpPr>
        <p:spPr>
          <a:xfrm>
            <a:off x="312521" y="928878"/>
            <a:ext cx="8651967" cy="5039841"/>
          </a:xfrm>
          <a:prstGeom prst="rect">
            <a:avLst/>
          </a:prstGeom>
        </p:spPr>
        <p:txBody>
          <a:bodyPr vert="horz" wrap="square" lIns="0" tIns="12700" rIns="0" bIns="0" rtlCol="0">
            <a:spAutoFit/>
          </a:bodyPr>
          <a:lstStyle/>
          <a:p>
            <a:pPr marL="12700">
              <a:lnSpc>
                <a:spcPct val="100000"/>
              </a:lnSpc>
              <a:spcBef>
                <a:spcPts val="100"/>
              </a:spcBef>
            </a:pPr>
            <a:r>
              <a:rPr lang="en-US" sz="2800" u="sng" dirty="0">
                <a:solidFill>
                  <a:srgbClr val="7D5F00"/>
                </a:solidFill>
                <a:uFill>
                  <a:solidFill>
                    <a:srgbClr val="7D5F00"/>
                  </a:solidFill>
                </a:uFill>
                <a:latin typeface="MS PGothic"/>
                <a:cs typeface="MS PGothic"/>
              </a:rPr>
              <a:t>Report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on</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Audit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of</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Standalone</a:t>
            </a:r>
            <a:r>
              <a:rPr lang="en-US" sz="2800" dirty="0">
                <a:solidFill>
                  <a:srgbClr val="7D5F00"/>
                </a:solidFill>
                <a:uFill>
                  <a:solidFill>
                    <a:srgbClr val="7D5F00"/>
                  </a:solidFill>
                </a:uFill>
                <a:latin typeface="MS PGothic"/>
                <a:cs typeface="MS PGothic"/>
              </a:rPr>
              <a:t> </a:t>
            </a:r>
            <a:r>
              <a:rPr sz="2800" spc="-10" dirty="0">
                <a:latin typeface="MS PGothic"/>
                <a:cs typeface="MS PGothic"/>
              </a:rPr>
              <a:t>:</a:t>
            </a:r>
            <a:endParaRPr lang="en-US" sz="2800" spc="-10" dirty="0">
              <a:latin typeface="MS PGothic"/>
              <a:cs typeface="MS PGothic"/>
            </a:endParaRPr>
          </a:p>
          <a:p>
            <a:pPr marL="12700">
              <a:lnSpc>
                <a:spcPct val="100000"/>
              </a:lnSpc>
              <a:spcBef>
                <a:spcPts val="100"/>
              </a:spcBef>
            </a:pPr>
            <a:endParaRPr lang="en-US" sz="28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400" spc="-10" dirty="0">
                <a:latin typeface="MS PGothic"/>
                <a:cs typeface="MS PGothic"/>
              </a:rPr>
              <a:t>An SEO audit is the process of evaluating how well your website is optimized for search engines. </a:t>
            </a:r>
          </a:p>
          <a:p>
            <a:pPr marL="355600" indent="-342900">
              <a:lnSpc>
                <a:spcPct val="100000"/>
              </a:lnSpc>
              <a:spcBef>
                <a:spcPts val="100"/>
              </a:spcBef>
              <a:buFont typeface="Arial" panose="020B0604020202020204" pitchFamily="34" charset="0"/>
              <a:buChar char="•"/>
            </a:pPr>
            <a:endParaRPr lang="en-US" sz="24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400" spc="-10" dirty="0">
                <a:latin typeface="MS PGothic"/>
                <a:cs typeface="MS PGothic"/>
              </a:rPr>
              <a:t>It identifies errors that can prevent your site from ranking well and opportunities that can help you gain more visibility.</a:t>
            </a:r>
          </a:p>
          <a:p>
            <a:pPr marL="355600" indent="-342900">
              <a:lnSpc>
                <a:spcPct val="100000"/>
              </a:lnSpc>
              <a:spcBef>
                <a:spcPts val="100"/>
              </a:spcBef>
              <a:buFont typeface="Arial" panose="020B0604020202020204" pitchFamily="34" charset="0"/>
              <a:buChar char="•"/>
            </a:pPr>
            <a:endParaRPr lang="en-US" sz="24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400" spc="-10" dirty="0">
                <a:latin typeface="MS PGothic"/>
                <a:cs typeface="MS PGothic"/>
              </a:rPr>
              <a:t>An SEO audit usually covers areas like: Indexing and crawlability User experience Site architecture Competitor bench marking </a:t>
            </a:r>
          </a:p>
          <a:p>
            <a:pPr marL="355600" indent="-342900">
              <a:lnSpc>
                <a:spcPct val="100000"/>
              </a:lnSpc>
              <a:spcBef>
                <a:spcPts val="100"/>
              </a:spcBef>
              <a:buFont typeface="Arial" panose="020B0604020202020204" pitchFamily="34" charset="0"/>
              <a:buChar char="•"/>
            </a:pPr>
            <a:endParaRPr lang="en-US" sz="24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400" spc="-10" dirty="0">
                <a:latin typeface="MS PGothic"/>
                <a:cs typeface="MS PGothic"/>
              </a:rPr>
              <a:t>Keyword research On-page SEO Backlink profile It is basically an overall “health check” for a website.</a:t>
            </a:r>
            <a:endParaRPr lang="en-US" sz="2400" dirty="0">
              <a:latin typeface="MS PGothic"/>
              <a:cs typeface="MS PGothic"/>
            </a:endParaRPr>
          </a:p>
        </p:txBody>
      </p:sp>
    </p:spTree>
    <p:extLst>
      <p:ext uri="{BB962C8B-B14F-4D97-AF65-F5344CB8AC3E}">
        <p14:creationId xmlns:p14="http://schemas.microsoft.com/office/powerpoint/2010/main" val="162524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8415629" cy="581055"/>
          </a:xfrm>
          <a:prstGeom prst="rect">
            <a:avLst/>
          </a:prstGeom>
        </p:spPr>
        <p:txBody>
          <a:bodyPr vert="horz" wrap="square" lIns="0" tIns="72516" rIns="0" bIns="0" rtlCol="0">
            <a:spAutoFit/>
          </a:bodyPr>
          <a:lstStyle/>
          <a:p>
            <a:pPr marL="3768090">
              <a:lnSpc>
                <a:spcPct val="100000"/>
              </a:lnSpc>
              <a:spcBef>
                <a:spcPts val="115"/>
              </a:spcBef>
            </a:pPr>
            <a:r>
              <a:rPr spc="-25" dirty="0"/>
              <a:t>SEO</a:t>
            </a:r>
            <a:r>
              <a:rPr lang="en-US" spc="-25" dirty="0"/>
              <a:t> Audit</a:t>
            </a:r>
            <a:endParaRPr spc="-25" dirty="0"/>
          </a:p>
        </p:txBody>
      </p:sp>
      <p:sp>
        <p:nvSpPr>
          <p:cNvPr id="3" name="object 3"/>
          <p:cNvSpPr txBox="1"/>
          <p:nvPr/>
        </p:nvSpPr>
        <p:spPr>
          <a:xfrm>
            <a:off x="312521" y="928878"/>
            <a:ext cx="8651967" cy="5039841"/>
          </a:xfrm>
          <a:prstGeom prst="rect">
            <a:avLst/>
          </a:prstGeom>
        </p:spPr>
        <p:txBody>
          <a:bodyPr vert="horz" wrap="square" lIns="0" tIns="12700" rIns="0" bIns="0" rtlCol="0">
            <a:spAutoFit/>
          </a:bodyPr>
          <a:lstStyle/>
          <a:p>
            <a:pPr marL="12700">
              <a:lnSpc>
                <a:spcPct val="100000"/>
              </a:lnSpc>
              <a:spcBef>
                <a:spcPts val="100"/>
              </a:spcBef>
            </a:pPr>
            <a:r>
              <a:rPr lang="en-US" sz="2800" u="sng" dirty="0">
                <a:solidFill>
                  <a:srgbClr val="7D5F00"/>
                </a:solidFill>
                <a:uFill>
                  <a:solidFill>
                    <a:srgbClr val="7D5F00"/>
                  </a:solidFill>
                </a:uFill>
                <a:latin typeface="MS PGothic"/>
                <a:cs typeface="MS PGothic"/>
              </a:rPr>
              <a:t>Report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on</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Audit</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of</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the</a:t>
            </a:r>
            <a:r>
              <a:rPr lang="en-US" sz="2800" dirty="0">
                <a:solidFill>
                  <a:srgbClr val="7D5F00"/>
                </a:solidFill>
                <a:uFill>
                  <a:solidFill>
                    <a:srgbClr val="7D5F00"/>
                  </a:solidFill>
                </a:uFill>
                <a:latin typeface="MS PGothic"/>
                <a:cs typeface="MS PGothic"/>
              </a:rPr>
              <a:t> </a:t>
            </a:r>
            <a:r>
              <a:rPr lang="en-US" sz="2800" u="sng" dirty="0">
                <a:solidFill>
                  <a:srgbClr val="7D5F00"/>
                </a:solidFill>
                <a:uFill>
                  <a:solidFill>
                    <a:srgbClr val="7D5F00"/>
                  </a:solidFill>
                </a:uFill>
                <a:latin typeface="MS PGothic"/>
                <a:cs typeface="MS PGothic"/>
              </a:rPr>
              <a:t>Standalone</a:t>
            </a:r>
            <a:r>
              <a:rPr lang="en-US" sz="2800" dirty="0">
                <a:solidFill>
                  <a:srgbClr val="7D5F00"/>
                </a:solidFill>
                <a:uFill>
                  <a:solidFill>
                    <a:srgbClr val="7D5F00"/>
                  </a:solidFill>
                </a:uFill>
                <a:latin typeface="MS PGothic"/>
                <a:cs typeface="MS PGothic"/>
              </a:rPr>
              <a:t> </a:t>
            </a:r>
            <a:r>
              <a:rPr sz="2800" spc="-10" dirty="0">
                <a:latin typeface="MS PGothic"/>
                <a:cs typeface="MS PGothic"/>
              </a:rPr>
              <a:t>:</a:t>
            </a:r>
            <a:endParaRPr lang="en-US" sz="2800" spc="-10" dirty="0">
              <a:latin typeface="MS PGothic"/>
              <a:cs typeface="MS PGothic"/>
            </a:endParaRPr>
          </a:p>
          <a:p>
            <a:pPr marL="12700">
              <a:lnSpc>
                <a:spcPct val="100000"/>
              </a:lnSpc>
              <a:spcBef>
                <a:spcPts val="100"/>
              </a:spcBef>
            </a:pPr>
            <a:endParaRPr lang="en-US" sz="28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400" spc="-10" dirty="0">
                <a:latin typeface="MS PGothic"/>
                <a:cs typeface="MS PGothic"/>
              </a:rPr>
              <a:t> Check for Indexing Issues Pages that are not indexed are not in Google’s database. </a:t>
            </a:r>
          </a:p>
          <a:p>
            <a:pPr marL="355600" indent="-342900">
              <a:lnSpc>
                <a:spcPct val="100000"/>
              </a:lnSpc>
              <a:spcBef>
                <a:spcPts val="100"/>
              </a:spcBef>
              <a:buFont typeface="Arial" panose="020B0604020202020204" pitchFamily="34" charset="0"/>
              <a:buChar char="•"/>
            </a:pPr>
            <a:endParaRPr lang="en-US" sz="2400" spc="-10" dirty="0">
              <a:latin typeface="MS PGothic"/>
              <a:cs typeface="MS PGothic"/>
            </a:endParaRPr>
          </a:p>
          <a:p>
            <a:pPr marL="355600" indent="-342900">
              <a:lnSpc>
                <a:spcPct val="100000"/>
              </a:lnSpc>
              <a:spcBef>
                <a:spcPts val="100"/>
              </a:spcBef>
              <a:buFont typeface="Arial" panose="020B0604020202020204" pitchFamily="34" charset="0"/>
              <a:buChar char="•"/>
            </a:pPr>
            <a:endParaRPr lang="en-US" sz="24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400" spc="-10" dirty="0">
                <a:latin typeface="MS PGothic"/>
                <a:cs typeface="MS PGothic"/>
              </a:rPr>
              <a:t>Google can’t rank them. To see whether your pages have been indexed, check for issues directly in Google Search Console.</a:t>
            </a:r>
          </a:p>
          <a:p>
            <a:pPr marL="355600" indent="-342900">
              <a:lnSpc>
                <a:spcPct val="100000"/>
              </a:lnSpc>
              <a:spcBef>
                <a:spcPts val="100"/>
              </a:spcBef>
              <a:buFont typeface="Arial" panose="020B0604020202020204" pitchFamily="34" charset="0"/>
              <a:buChar char="•"/>
            </a:pPr>
            <a:endParaRPr lang="en-US" sz="2400" spc="-10" dirty="0">
              <a:latin typeface="MS PGothic"/>
              <a:cs typeface="MS PGothic"/>
            </a:endParaRPr>
          </a:p>
          <a:p>
            <a:pPr marL="355600" indent="-342900">
              <a:lnSpc>
                <a:spcPct val="100000"/>
              </a:lnSpc>
              <a:spcBef>
                <a:spcPts val="100"/>
              </a:spcBef>
              <a:buFont typeface="Arial" panose="020B0604020202020204" pitchFamily="34" charset="0"/>
              <a:buChar char="•"/>
            </a:pPr>
            <a:endParaRPr lang="en-US" sz="2400" spc="-10" dirty="0">
              <a:latin typeface="MS PGothic"/>
              <a:cs typeface="MS PGothic"/>
            </a:endParaRPr>
          </a:p>
          <a:p>
            <a:pPr marL="355600" indent="-342900">
              <a:lnSpc>
                <a:spcPct val="100000"/>
              </a:lnSpc>
              <a:spcBef>
                <a:spcPts val="100"/>
              </a:spcBef>
              <a:buFont typeface="Arial" panose="020B0604020202020204" pitchFamily="34" charset="0"/>
              <a:buChar char="•"/>
            </a:pPr>
            <a:r>
              <a:rPr lang="en-US" sz="2400" spc="-10" dirty="0">
                <a:latin typeface="MS PGothic"/>
                <a:cs typeface="MS PGothic"/>
              </a:rPr>
              <a:t>Head to the “Pages” report under the “Index” section in the left menu. Here, you can see a graph of all pages based on their indexing status.</a:t>
            </a:r>
            <a:endParaRPr lang="en-US" sz="2400" dirty="0">
              <a:latin typeface="MS PGothic"/>
              <a:cs typeface="MS PGothic"/>
            </a:endParaRPr>
          </a:p>
        </p:txBody>
      </p:sp>
    </p:spTree>
    <p:extLst>
      <p:ext uri="{BB962C8B-B14F-4D97-AF65-F5344CB8AC3E}">
        <p14:creationId xmlns:p14="http://schemas.microsoft.com/office/powerpoint/2010/main" val="1906095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D539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TotalTime>
  <Words>1152</Words>
  <Application>Microsoft Office PowerPoint</Application>
  <PresentationFormat>On-screen Show (4:3)</PresentationFormat>
  <Paragraphs>144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PGothic</vt:lpstr>
      <vt:lpstr>Arial</vt:lpstr>
      <vt:lpstr>Calibri</vt:lpstr>
      <vt:lpstr>Palatino Linotype</vt:lpstr>
      <vt:lpstr>Rockwell</vt:lpstr>
      <vt:lpstr>Trebuchet MS</vt:lpstr>
      <vt:lpstr>Office Theme</vt:lpstr>
      <vt:lpstr>Comprehensive Digital Marketing Project Work On NOISE</vt:lpstr>
      <vt:lpstr>Comprehensive Digital Marketing Project Work On Noise</vt:lpstr>
      <vt:lpstr>Buyers Persona</vt:lpstr>
      <vt:lpstr>Buyers Persona</vt:lpstr>
      <vt:lpstr>Buyers Persona</vt:lpstr>
      <vt:lpstr>Buyers Persona</vt:lpstr>
      <vt:lpstr>Buyers Persona</vt:lpstr>
      <vt:lpstr>SEO Audit</vt:lpstr>
      <vt:lpstr>SEO Audit</vt:lpstr>
      <vt:lpstr>SEO Audit</vt:lpstr>
      <vt:lpstr>SEO Audit</vt:lpstr>
      <vt:lpstr>SEO Audit</vt:lpstr>
      <vt:lpstr>SEO Audit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Project Work</dc:title>
  <dc:creator>GAYATHRI</dc:creator>
  <cp:lastModifiedBy>Joseph Jerin</cp:lastModifiedBy>
  <cp:revision>17</cp:revision>
  <dcterms:created xsi:type="dcterms:W3CDTF">2023-10-12T09:59:38Z</dcterms:created>
  <dcterms:modified xsi:type="dcterms:W3CDTF">2024-04-23T08:42:45Z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2023-10-12T00:00:00Z</vt:filetime>
  </property>
  <property fmtid="{D5CDD505-2E9C-101B-9397-08002B2CF9AE}" pid="3" name="Creator">
    <vt:lpwstr>Microsoft® PowerPoint® 2016</vt:lpwstr>
  </property>
  <property fmtid="{D5CDD505-2E9C-101B-9397-08002B2CF9AE}" pid="4" name="LastSaved">
    <vt:filetime>2023-10-12T00:00:00Z</vt:filetime>
  </property>
  <property fmtid="{D5CDD505-2E9C-101B-9397-08002B2CF9AE}" pid="5" name="Producer">
    <vt:lpwstr>www.ilovepdf.com</vt:lpwstr>
  </property>
</Properties>
</file>