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 name="Google Shape;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79"/>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9"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1" y="385444"/>
            <a:ext cx="10681334"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9"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1" y="385444"/>
            <a:ext cx="10681334"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7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9"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1" y="385444"/>
            <a:ext cx="10681334"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7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7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9"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9"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4"/>
          </a:xfrm>
          <a:custGeom>
            <a:rect b="b" l="l" r="r" t="t"/>
            <a:pathLst>
              <a:path extrusionOk="0" h="6853555" w="1218565">
                <a:moveTo>
                  <a:pt x="0" y="0"/>
                </a:moveTo>
                <a:lnTo>
                  <a:pt x="1218352" y="6853172"/>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1" y="3694896"/>
            <a:ext cx="4743450" cy="3163570"/>
          </a:xfrm>
          <a:custGeom>
            <a:rect b="b" l="l" r="r" t="t"/>
            <a:pathLst>
              <a:path extrusionOk="0" h="3163570" w="4743450">
                <a:moveTo>
                  <a:pt x="4743388"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1" y="385444"/>
            <a:ext cx="10681334"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7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9"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txBox="1"/>
          <p:nvPr>
            <p:ph type="title"/>
          </p:nvPr>
        </p:nvSpPr>
        <p:spPr>
          <a:xfrm>
            <a:off x="3195574" y="2067305"/>
            <a:ext cx="5800851" cy="509104"/>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lang="en-US"/>
              <a:t>Jerin Don</a:t>
            </a:r>
            <a:endParaRPr/>
          </a:p>
        </p:txBody>
      </p:sp>
      <p:sp>
        <p:nvSpPr>
          <p:cNvPr id="63" name="Google Shape;63;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2D936B"/>
                </a:solidFill>
                <a:latin typeface="Trebuchet MS"/>
                <a:ea typeface="Trebuchet MS"/>
                <a:cs typeface="Trebuchet MS"/>
                <a:sym typeface="Trebuchet MS"/>
              </a:rPr>
              <a:t>Final Project</a:t>
            </a:r>
            <a:endParaRPr b="1" i="0" sz="2400" u="none" cap="none" strike="noStrike">
              <a:solidFill>
                <a:srgbClr val="2D936B"/>
              </a:solidFill>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b="0" l="0" r="0" t="0"/>
          <a:stretch/>
        </p:blipFill>
        <p:spPr>
          <a:xfrm>
            <a:off x="676275" y="6467474"/>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88" name="Google Shape;18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16"/>
          <p:cNvSpPr/>
          <p:nvPr/>
        </p:nvSpPr>
        <p:spPr>
          <a:xfrm>
            <a:off x="6696074"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16"/>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4"/>
            <a:ext cx="76200" cy="177800"/>
          </a:xfrm>
          <a:prstGeom prst="rect">
            <a:avLst/>
          </a:prstGeom>
          <a:noFill/>
          <a:ln>
            <a:noFill/>
          </a:ln>
        </p:spPr>
      </p:pic>
      <p:sp>
        <p:nvSpPr>
          <p:cNvPr id="192" name="Google Shape;192;p16"/>
          <p:cNvSpPr txBox="1"/>
          <p:nvPr>
            <p:ph type="title"/>
          </p:nvPr>
        </p:nvSpPr>
        <p:spPr>
          <a:xfrm>
            <a:off x="463100" y="345714"/>
            <a:ext cx="7008900" cy="2978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a:t>
            </a:r>
            <a:endParaRPr/>
          </a:p>
          <a:p>
            <a:pPr indent="0" lvl="0" marL="12700" rtl="0" algn="l">
              <a:lnSpc>
                <a:spcPct val="100000"/>
              </a:lnSpc>
              <a:spcBef>
                <a:spcPts val="105"/>
              </a:spcBef>
              <a:spcAft>
                <a:spcPts val="0"/>
              </a:spcAft>
              <a:buSzPts val="1400"/>
              <a:buNone/>
            </a:pPr>
            <a:r>
              <a:t/>
            </a:r>
            <a:endParaRPr/>
          </a:p>
          <a:p>
            <a:pPr indent="0" lvl="0" marL="12700" rtl="0" algn="l">
              <a:lnSpc>
                <a:spcPct val="100000"/>
              </a:lnSpc>
              <a:spcBef>
                <a:spcPts val="105"/>
              </a:spcBef>
              <a:spcAft>
                <a:spcPts val="0"/>
              </a:spcAft>
              <a:buSzPts val="1400"/>
              <a:buNone/>
            </a:pPr>
            <a:r>
              <a:t/>
            </a:r>
            <a:endParaRPr/>
          </a:p>
          <a:p>
            <a:pPr indent="0" lvl="0" marL="12700" rtl="0" algn="l">
              <a:lnSpc>
                <a:spcPct val="100000"/>
              </a:lnSpc>
              <a:spcBef>
                <a:spcPts val="105"/>
              </a:spcBef>
              <a:spcAft>
                <a:spcPts val="0"/>
              </a:spcAft>
              <a:buSzPts val="1400"/>
              <a:buNone/>
            </a:pPr>
            <a:r>
              <a:t/>
            </a:r>
            <a:endParaRPr/>
          </a:p>
        </p:txBody>
      </p:sp>
      <p:sp>
        <p:nvSpPr>
          <p:cNvPr id="193" name="Google Shape;193;p16"/>
          <p:cNvSpPr txBox="1"/>
          <p:nvPr/>
        </p:nvSpPr>
        <p:spPr>
          <a:xfrm>
            <a:off x="683259" y="6111874"/>
            <a:ext cx="1230630" cy="3352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sng" cap="none" strike="noStrike">
                <a:solidFill>
                  <a:srgbClr val="006FC0"/>
                </a:solidFill>
                <a:latin typeface="Trebuchet MS"/>
                <a:ea typeface="Trebuchet MS"/>
                <a:cs typeface="Trebuchet MS"/>
                <a:sym typeface="Trebuchet MS"/>
              </a:rPr>
              <a:t>Demo Link</a:t>
            </a:r>
            <a:endParaRPr b="0" i="0" sz="2000" u="sng" cap="none" strike="noStrike">
              <a:solidFill>
                <a:srgbClr val="006FC0"/>
              </a:solidFill>
              <a:latin typeface="Trebuchet MS"/>
              <a:ea typeface="Trebuchet MS"/>
              <a:cs typeface="Trebuchet MS"/>
              <a:sym typeface="Trebuchet MS"/>
            </a:endParaRPr>
          </a:p>
        </p:txBody>
      </p:sp>
      <p:pic>
        <p:nvPicPr>
          <p:cNvPr id="194" name="Google Shape;194;p16"/>
          <p:cNvPicPr preferRelativeResize="0"/>
          <p:nvPr/>
        </p:nvPicPr>
        <p:blipFill>
          <a:blip r:embed="rId4">
            <a:alphaModFix/>
          </a:blip>
          <a:stretch>
            <a:fillRect/>
          </a:stretch>
        </p:blipFill>
        <p:spPr>
          <a:xfrm>
            <a:off x="463100" y="1147425"/>
            <a:ext cx="11408124" cy="492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 name="Shape 69"/>
        <p:cNvGrpSpPr/>
        <p:nvPr/>
      </p:nvGrpSpPr>
      <p:grpSpPr>
        <a:xfrm>
          <a:off x="0" y="0"/>
          <a:ext cx="0" cy="0"/>
          <a:chOff x="0" y="0"/>
          <a:chExt cx="0" cy="0"/>
        </a:xfrm>
      </p:grpSpPr>
      <p:sp>
        <p:nvSpPr>
          <p:cNvPr id="70" name="Google Shape;70;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71" name="Google Shape;71;p8"/>
          <p:cNvGrpSpPr/>
          <p:nvPr/>
        </p:nvGrpSpPr>
        <p:grpSpPr>
          <a:xfrm>
            <a:off x="7448611" y="0"/>
            <a:ext cx="4743797" cy="6858466"/>
            <a:chOff x="7448611" y="0"/>
            <a:chExt cx="4743797" cy="6858466"/>
          </a:xfrm>
        </p:grpSpPr>
        <p:sp>
          <p:nvSpPr>
            <p:cNvPr id="72" name="Google Shape;72;p8"/>
            <p:cNvSpPr/>
            <p:nvPr/>
          </p:nvSpPr>
          <p:spPr>
            <a:xfrm>
              <a:off x="9377426" y="4825"/>
              <a:ext cx="1218565" cy="6853554"/>
            </a:xfrm>
            <a:custGeom>
              <a:rect b="b" l="l" r="r" t="t"/>
              <a:pathLst>
                <a:path extrusionOk="0" h="6853555" w="1218565">
                  <a:moveTo>
                    <a:pt x="0" y="0"/>
                  </a:moveTo>
                  <a:lnTo>
                    <a:pt x="1218352" y="6853172"/>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8"/>
            <p:cNvSpPr/>
            <p:nvPr/>
          </p:nvSpPr>
          <p:spPr>
            <a:xfrm>
              <a:off x="7448611" y="3694896"/>
              <a:ext cx="4743450" cy="3163570"/>
            </a:xfrm>
            <a:custGeom>
              <a:rect b="b" l="l" r="r" t="t"/>
              <a:pathLst>
                <a:path extrusionOk="0" h="3163570" w="4743450">
                  <a:moveTo>
                    <a:pt x="4743388"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1" name="Google Shape;81;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6696074"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txBox="1"/>
          <p:nvPr>
            <p:ph type="title"/>
          </p:nvPr>
        </p:nvSpPr>
        <p:spPr>
          <a:xfrm>
            <a:off x="739778" y="1298638"/>
            <a:ext cx="56508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Content Condenser</a:t>
            </a:r>
            <a:br>
              <a:rPr lang="en-US" sz="4250"/>
            </a:br>
            <a:r>
              <a:rPr lang="en-US" sz="4250"/>
              <a:t>using Transformer</a:t>
            </a:r>
            <a:endParaRPr sz="4250"/>
          </a:p>
        </p:txBody>
      </p:sp>
      <p:grpSp>
        <p:nvGrpSpPr>
          <p:cNvPr id="86" name="Google Shape;86;p8"/>
          <p:cNvGrpSpPr/>
          <p:nvPr/>
        </p:nvGrpSpPr>
        <p:grpSpPr>
          <a:xfrm>
            <a:off x="466725" y="6410325"/>
            <a:ext cx="3705225" cy="295275"/>
            <a:chOff x="466725" y="6410325"/>
            <a:chExt cx="3705225" cy="295275"/>
          </a:xfrm>
        </p:grpSpPr>
        <p:pic>
          <p:nvPicPr>
            <p:cNvPr id="87" name="Google Shape;87;p8"/>
            <p:cNvPicPr preferRelativeResize="0"/>
            <p:nvPr/>
          </p:nvPicPr>
          <p:blipFill rotWithShape="1">
            <a:blip r:embed="rId3">
              <a:alphaModFix/>
            </a:blip>
            <a:srcRect b="0" l="0" r="0" t="0"/>
            <a:stretch/>
          </p:blipFill>
          <p:spPr>
            <a:xfrm>
              <a:off x="676275" y="6467474"/>
              <a:ext cx="2143125" cy="200025"/>
            </a:xfrm>
            <a:prstGeom prst="rect">
              <a:avLst/>
            </a:prstGeom>
            <a:noFill/>
            <a:ln>
              <a:noFill/>
            </a:ln>
          </p:spPr>
        </p:pic>
        <p:pic>
          <p:nvPicPr>
            <p:cNvPr id="88" name="Google Shape;88;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9" name="Google Shape;89;p8"/>
          <p:cNvSpPr txBox="1"/>
          <p:nvPr/>
        </p:nvSpPr>
        <p:spPr>
          <a:xfrm>
            <a:off x="739775" y="6473337"/>
            <a:ext cx="1798955" cy="17632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5" name="Google Shape;95;p9"/>
          <p:cNvGrpSpPr/>
          <p:nvPr/>
        </p:nvGrpSpPr>
        <p:grpSpPr>
          <a:xfrm>
            <a:off x="7448611" y="0"/>
            <a:ext cx="4743797" cy="6858466"/>
            <a:chOff x="7448611" y="0"/>
            <a:chExt cx="4743797" cy="6858466"/>
          </a:xfrm>
        </p:grpSpPr>
        <p:sp>
          <p:nvSpPr>
            <p:cNvPr id="96" name="Google Shape;96;p9"/>
            <p:cNvSpPr/>
            <p:nvPr/>
          </p:nvSpPr>
          <p:spPr>
            <a:xfrm>
              <a:off x="9377426" y="4825"/>
              <a:ext cx="1218565" cy="6853554"/>
            </a:xfrm>
            <a:custGeom>
              <a:rect b="b" l="l" r="r" t="t"/>
              <a:pathLst>
                <a:path extrusionOk="0" h="6853555" w="1218565">
                  <a:moveTo>
                    <a:pt x="0" y="0"/>
                  </a:moveTo>
                  <a:lnTo>
                    <a:pt x="1218352" y="6853172"/>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9"/>
            <p:cNvSpPr/>
            <p:nvPr/>
          </p:nvSpPr>
          <p:spPr>
            <a:xfrm>
              <a:off x="7448611" y="3694896"/>
              <a:ext cx="4743450" cy="3163570"/>
            </a:xfrm>
            <a:custGeom>
              <a:rect b="b" l="l" r="r" t="t"/>
              <a:pathLst>
                <a:path extrusionOk="0" h="3163570" w="4743450">
                  <a:moveTo>
                    <a:pt x="4743388"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07" name="Google Shape;107;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9" name="Google Shape;109;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9"/>
          <p:cNvGrpSpPr/>
          <p:nvPr/>
        </p:nvGrpSpPr>
        <p:grpSpPr>
          <a:xfrm>
            <a:off x="47625" y="3819523"/>
            <a:ext cx="4124325" cy="3009898"/>
            <a:chOff x="47625" y="3819523"/>
            <a:chExt cx="4124325" cy="3009898"/>
          </a:xfrm>
        </p:grpSpPr>
        <p:pic>
          <p:nvPicPr>
            <p:cNvPr id="111" name="Google Shape;111;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9"/>
          <p:cNvSpPr txBox="1"/>
          <p:nvPr>
            <p:ph type="title"/>
          </p:nvPr>
        </p:nvSpPr>
        <p:spPr>
          <a:xfrm>
            <a:off x="1728063" y="445389"/>
            <a:ext cx="7759598" cy="5250786"/>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             AGENDA</a:t>
            </a:r>
            <a:endParaRPr/>
          </a:p>
          <a:p>
            <a:pPr indent="0" lvl="0" marL="12700" rtl="0" algn="l">
              <a:lnSpc>
                <a:spcPct val="100000"/>
              </a:lnSpc>
              <a:spcBef>
                <a:spcPts val="105"/>
              </a:spcBef>
              <a:spcAft>
                <a:spcPts val="0"/>
              </a:spcAft>
              <a:buSzPts val="1400"/>
              <a:buNone/>
            </a:pPr>
            <a:r>
              <a:t/>
            </a:r>
            <a:endParaRPr/>
          </a:p>
          <a:p>
            <a:pPr indent="-342900" lvl="0" marL="355600" rtl="0" algn="l">
              <a:lnSpc>
                <a:spcPct val="100000"/>
              </a:lnSpc>
              <a:spcBef>
                <a:spcPts val="105"/>
              </a:spcBef>
              <a:spcAft>
                <a:spcPts val="0"/>
              </a:spcAft>
              <a:buSzPts val="1400"/>
              <a:buFont typeface="Arial"/>
              <a:buChar char="•"/>
            </a:pPr>
            <a:r>
              <a:rPr b="0" lang="en-US" sz="2400">
                <a:latin typeface="Trebuchet MS"/>
                <a:ea typeface="Trebuchet MS"/>
                <a:cs typeface="Trebuchet MS"/>
                <a:sym typeface="Trebuchet MS"/>
              </a:rPr>
              <a:t>Problem  statement</a:t>
            </a:r>
            <a:endParaRPr sz="2400"/>
          </a:p>
          <a:p>
            <a:pPr indent="-342900" lvl="0" marL="355600" rtl="0" algn="l">
              <a:lnSpc>
                <a:spcPct val="100000"/>
              </a:lnSpc>
              <a:spcBef>
                <a:spcPts val="105"/>
              </a:spcBef>
              <a:spcAft>
                <a:spcPts val="0"/>
              </a:spcAft>
              <a:buSzPts val="1400"/>
              <a:buFont typeface="Arial"/>
              <a:buChar char="•"/>
            </a:pPr>
            <a:r>
              <a:rPr b="0" lang="en-US" sz="2400">
                <a:latin typeface="Trebuchet MS"/>
                <a:ea typeface="Trebuchet MS"/>
                <a:cs typeface="Trebuchet MS"/>
                <a:sym typeface="Trebuchet MS"/>
              </a:rPr>
              <a:t>Project overview</a:t>
            </a:r>
            <a:endParaRPr sz="2400"/>
          </a:p>
          <a:p>
            <a:pPr indent="-342900" lvl="0" marL="355600" rtl="0" algn="l">
              <a:lnSpc>
                <a:spcPct val="100000"/>
              </a:lnSpc>
              <a:spcBef>
                <a:spcPts val="105"/>
              </a:spcBef>
              <a:spcAft>
                <a:spcPts val="0"/>
              </a:spcAft>
              <a:buSzPts val="1400"/>
              <a:buFont typeface="Arial"/>
              <a:buChar char="•"/>
            </a:pPr>
            <a:r>
              <a:rPr b="0" lang="en-US" sz="2400"/>
              <a:t>T</a:t>
            </a:r>
            <a:r>
              <a:rPr b="0" lang="en-US" sz="2400">
                <a:latin typeface="Trebuchet MS"/>
                <a:ea typeface="Trebuchet MS"/>
                <a:cs typeface="Trebuchet MS"/>
                <a:sym typeface="Trebuchet MS"/>
              </a:rPr>
              <a:t>he end users</a:t>
            </a:r>
            <a:endParaRPr b="0" sz="2400">
              <a:latin typeface="Trebuchet MS"/>
              <a:ea typeface="Trebuchet MS"/>
              <a:cs typeface="Trebuchet MS"/>
              <a:sym typeface="Trebuchet MS"/>
            </a:endParaRPr>
          </a:p>
          <a:p>
            <a:pPr indent="-342900" lvl="0" marL="355600" rtl="0" algn="l">
              <a:lnSpc>
                <a:spcPct val="100000"/>
              </a:lnSpc>
              <a:spcBef>
                <a:spcPts val="105"/>
              </a:spcBef>
              <a:spcAft>
                <a:spcPts val="0"/>
              </a:spcAft>
              <a:buSzPts val="1400"/>
              <a:buFont typeface="Arial"/>
              <a:buChar char="•"/>
            </a:pPr>
            <a:r>
              <a:rPr b="0" lang="en-US" sz="2400"/>
              <a:t>My</a:t>
            </a:r>
            <a:r>
              <a:rPr b="0" lang="en-US" sz="2400">
                <a:latin typeface="Trebuchet MS"/>
                <a:ea typeface="Trebuchet MS"/>
                <a:cs typeface="Trebuchet MS"/>
                <a:sym typeface="Trebuchet MS"/>
              </a:rPr>
              <a:t> solution and its proposition</a:t>
            </a:r>
            <a:endParaRPr sz="2400"/>
          </a:p>
          <a:p>
            <a:pPr indent="-342900" lvl="0" marL="355600" rtl="0" algn="l">
              <a:lnSpc>
                <a:spcPct val="100000"/>
              </a:lnSpc>
              <a:spcBef>
                <a:spcPts val="105"/>
              </a:spcBef>
              <a:spcAft>
                <a:spcPts val="0"/>
              </a:spcAft>
              <a:buSzPts val="1400"/>
              <a:buFont typeface="Arial"/>
              <a:buChar char="•"/>
            </a:pPr>
            <a:r>
              <a:rPr b="0" lang="en-US" sz="2400">
                <a:latin typeface="Trebuchet MS"/>
                <a:ea typeface="Trebuchet MS"/>
                <a:cs typeface="Trebuchet MS"/>
                <a:sym typeface="Trebuchet MS"/>
              </a:rPr>
              <a:t>The wow in </a:t>
            </a:r>
            <a:r>
              <a:rPr b="0" lang="en-US" sz="2400"/>
              <a:t>my</a:t>
            </a:r>
            <a:r>
              <a:rPr b="0" lang="en-US" sz="2400">
                <a:latin typeface="Trebuchet MS"/>
                <a:ea typeface="Trebuchet MS"/>
                <a:cs typeface="Trebuchet MS"/>
                <a:sym typeface="Trebuchet MS"/>
              </a:rPr>
              <a:t> solution</a:t>
            </a:r>
            <a:endParaRPr sz="2400"/>
          </a:p>
          <a:p>
            <a:pPr indent="-342900" lvl="0" marL="355600" rtl="0" algn="l">
              <a:lnSpc>
                <a:spcPct val="100000"/>
              </a:lnSpc>
              <a:spcBef>
                <a:spcPts val="105"/>
              </a:spcBef>
              <a:spcAft>
                <a:spcPts val="0"/>
              </a:spcAft>
              <a:buSzPts val="1400"/>
              <a:buFont typeface="Arial"/>
              <a:buChar char="•"/>
            </a:pPr>
            <a:r>
              <a:rPr b="0" lang="en-US" sz="2400">
                <a:latin typeface="Trebuchet MS"/>
                <a:ea typeface="Trebuchet MS"/>
                <a:cs typeface="Trebuchet MS"/>
                <a:sym typeface="Trebuchet MS"/>
              </a:rPr>
              <a:t>Modeling</a:t>
            </a:r>
            <a:endParaRPr sz="2400"/>
          </a:p>
          <a:p>
            <a:pPr indent="-342900" lvl="0" marL="355600" rtl="0" algn="l">
              <a:lnSpc>
                <a:spcPct val="100000"/>
              </a:lnSpc>
              <a:spcBef>
                <a:spcPts val="105"/>
              </a:spcBef>
              <a:spcAft>
                <a:spcPts val="0"/>
              </a:spcAft>
              <a:buSzPts val="1400"/>
              <a:buFont typeface="Arial"/>
              <a:buChar char="•"/>
            </a:pPr>
            <a:r>
              <a:rPr b="0" lang="en-US" sz="2400">
                <a:latin typeface="Trebuchet MS"/>
                <a:ea typeface="Trebuchet MS"/>
                <a:cs typeface="Trebuchet MS"/>
                <a:sym typeface="Trebuchet MS"/>
              </a:rPr>
              <a:t>Result</a:t>
            </a:r>
            <a:endParaRPr sz="2400"/>
          </a:p>
          <a:p>
            <a:pPr indent="0" lvl="0" marL="12700" rtl="0" algn="l">
              <a:lnSpc>
                <a:spcPct val="100000"/>
              </a:lnSpc>
              <a:spcBef>
                <a:spcPts val="105"/>
              </a:spcBef>
              <a:spcAft>
                <a:spcPts val="0"/>
              </a:spcAft>
              <a:buSzPts val="1400"/>
              <a:buNone/>
            </a:pPr>
            <a:r>
              <a:t/>
            </a:r>
            <a:endParaRPr b="0" sz="2000">
              <a:latin typeface="Trebuchet MS"/>
              <a:ea typeface="Trebuchet MS"/>
              <a:cs typeface="Trebuchet MS"/>
              <a:sym typeface="Trebuchet MS"/>
            </a:endParaRPr>
          </a:p>
          <a:p>
            <a:pPr indent="0" lvl="0" marL="12700" rtl="0" algn="l">
              <a:lnSpc>
                <a:spcPct val="100000"/>
              </a:lnSpc>
              <a:spcBef>
                <a:spcPts val="105"/>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0"/>
          <p:cNvGrpSpPr/>
          <p:nvPr/>
        </p:nvGrpSpPr>
        <p:grpSpPr>
          <a:xfrm>
            <a:off x="7991474" y="2933700"/>
            <a:ext cx="2762250" cy="3257550"/>
            <a:chOff x="7991474" y="2933700"/>
            <a:chExt cx="2762250" cy="325755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10"/>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1" name="Google Shape;121;p10"/>
            <p:cNvPicPr preferRelativeResize="0"/>
            <p:nvPr/>
          </p:nvPicPr>
          <p:blipFill rotWithShape="1">
            <a:blip r:embed="rId3">
              <a:alphaModFix/>
            </a:blip>
            <a:srcRect b="0" l="0" r="0" t="0"/>
            <a:stretch/>
          </p:blipFill>
          <p:spPr>
            <a:xfrm>
              <a:off x="7991474" y="2933700"/>
              <a:ext cx="2762250" cy="3257550"/>
            </a:xfrm>
            <a:prstGeom prst="rect">
              <a:avLst/>
            </a:prstGeom>
            <a:noFill/>
            <a:ln>
              <a:noFill/>
            </a:ln>
          </p:spPr>
        </p:pic>
      </p:grpSp>
      <p:sp>
        <p:nvSpPr>
          <p:cNvPr id="122" name="Google Shape;122;p10"/>
          <p:cNvSpPr txBox="1"/>
          <p:nvPr>
            <p:ph type="title"/>
          </p:nvPr>
        </p:nvSpPr>
        <p:spPr>
          <a:xfrm>
            <a:off x="914399" y="303456"/>
            <a:ext cx="5637000" cy="67068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a:p>
        </p:txBody>
      </p:sp>
      <p:pic>
        <p:nvPicPr>
          <p:cNvPr id="123" name="Google Shape;123;p10"/>
          <p:cNvPicPr preferRelativeResize="0"/>
          <p:nvPr/>
        </p:nvPicPr>
        <p:blipFill rotWithShape="1">
          <a:blip r:embed="rId4">
            <a:alphaModFix/>
          </a:blip>
          <a:srcRect b="0" l="0" r="0" t="0"/>
          <a:stretch/>
        </p:blipFill>
        <p:spPr>
          <a:xfrm>
            <a:off x="676275" y="6467474"/>
            <a:ext cx="2143125" cy="200025"/>
          </a:xfrm>
          <a:prstGeom prst="rect">
            <a:avLst/>
          </a:prstGeom>
          <a:noFill/>
          <a:ln>
            <a:noFill/>
          </a:ln>
        </p:spPr>
      </p:pic>
      <p:sp>
        <p:nvSpPr>
          <p:cNvPr id="124" name="Google Shape;124;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25" name="Google Shape;125;p10"/>
          <p:cNvSpPr/>
          <p:nvPr/>
        </p:nvSpPr>
        <p:spPr>
          <a:xfrm>
            <a:off x="676275" y="1181651"/>
            <a:ext cx="7219952" cy="5078313"/>
          </a:xfrm>
          <a:prstGeom prst="rect">
            <a:avLst/>
          </a:prstGeom>
          <a:noFill/>
          <a:ln>
            <a:noFill/>
          </a:ln>
        </p:spPr>
        <p:txBody>
          <a:bodyPr anchorCtr="0" anchor="t" bIns="45700" lIns="91425" spcFirstLastPara="1" rIns="91425" wrap="square" tIns="45700">
            <a:noAutofit/>
          </a:bodyPr>
          <a:lstStyle/>
          <a:p>
            <a:pPr indent="0" lvl="0" marL="1270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Efficient Communication: </a:t>
            </a:r>
            <a:r>
              <a:rPr lang="en-US" sz="1800">
                <a:solidFill>
                  <a:srgbClr val="1F1F1F"/>
                </a:solidFill>
              </a:rPr>
              <a:t>By condensing large amounts of text into summaries, readers can grasp key points quickly without slogging through lengthy documents.</a:t>
            </a:r>
            <a:endParaRPr sz="1800">
              <a:solidFill>
                <a:srgbClr val="1F1F1F"/>
              </a:solidFill>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1270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Time Saving: </a:t>
            </a:r>
            <a:r>
              <a:rPr b="0" i="0" lang="en-US" sz="1800" u="none" cap="none" strike="noStrike">
                <a:solidFill>
                  <a:srgbClr val="000000"/>
                </a:solidFill>
                <a:latin typeface="Arial"/>
                <a:ea typeface="Arial"/>
                <a:cs typeface="Arial"/>
                <a:sym typeface="Arial"/>
              </a:rPr>
              <a:t>In today's fast-paced world, time is precious. Text summaries enable busy individuals to extract key insights from a piece of content in a fraction of the time it would take to read the entire document. </a:t>
            </a:r>
            <a:endParaRPr/>
          </a:p>
          <a:p>
            <a:pPr indent="0" lvl="0" marL="12700" marR="0" rtl="0" algn="just">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1270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Clarity and Focus: </a:t>
            </a:r>
            <a:r>
              <a:rPr b="0" i="0" lang="en-US" sz="1800" u="none" cap="none" strike="noStrike">
                <a:solidFill>
                  <a:srgbClr val="000000"/>
                </a:solidFill>
                <a:latin typeface="Arial"/>
                <a:ea typeface="Arial"/>
                <a:cs typeface="Arial"/>
                <a:sym typeface="Arial"/>
              </a:rPr>
              <a:t>Summarizing text requires identifying the most important information and distilling it down to its essence. This process helps to clarify the main ideas and eliminates unnecessary details, making the content easier to understand and remember</a:t>
            </a:r>
            <a:endParaRPr/>
          </a:p>
          <a:p>
            <a:pPr indent="0" lvl="0" marL="1270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270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Decision Making: </a:t>
            </a:r>
            <a:r>
              <a:rPr lang="en-US" sz="1800">
                <a:solidFill>
                  <a:srgbClr val="1F1F1F"/>
                </a:solidFill>
              </a:rPr>
              <a:t>By condensing information into clear summaries, decision-makers can grasp key points and act faster.</a:t>
            </a:r>
            <a:endParaRPr sz="1800">
              <a:solidFill>
                <a:srgbClr val="1F1F1F"/>
              </a:solidFill>
            </a:endParaRPr>
          </a:p>
          <a:p>
            <a:pPr indent="0" lvl="0" marL="12700" marR="0" rtl="0" algn="just">
              <a:lnSpc>
                <a:spcPct val="100000"/>
              </a:lnSpc>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11"/>
          <p:cNvGrpSpPr/>
          <p:nvPr/>
        </p:nvGrpSpPr>
        <p:grpSpPr>
          <a:xfrm>
            <a:off x="8658225" y="2647950"/>
            <a:ext cx="3533775" cy="3810000"/>
            <a:chOff x="8658225" y="2647950"/>
            <a:chExt cx="3533775" cy="3810000"/>
          </a:xfrm>
        </p:grpSpPr>
        <p:sp>
          <p:nvSpPr>
            <p:cNvPr id="131" name="Google Shape;13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11"/>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3" name="Google Shape;133;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4" name="Google Shape;134;p11"/>
          <p:cNvSpPr txBox="1"/>
          <p:nvPr>
            <p:ph type="title"/>
          </p:nvPr>
        </p:nvSpPr>
        <p:spPr>
          <a:xfrm>
            <a:off x="739775" y="621660"/>
            <a:ext cx="5263500" cy="67068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a:p>
        </p:txBody>
      </p:sp>
      <p:pic>
        <p:nvPicPr>
          <p:cNvPr id="135" name="Google Shape;135;p11"/>
          <p:cNvPicPr preferRelativeResize="0"/>
          <p:nvPr/>
        </p:nvPicPr>
        <p:blipFill rotWithShape="1">
          <a:blip r:embed="rId4">
            <a:alphaModFix/>
          </a:blip>
          <a:srcRect b="0" l="0" r="0" t="0"/>
          <a:stretch/>
        </p:blipFill>
        <p:spPr>
          <a:xfrm>
            <a:off x="676275" y="6467474"/>
            <a:ext cx="2143125" cy="200025"/>
          </a:xfrm>
          <a:prstGeom prst="rect">
            <a:avLst/>
          </a:prstGeom>
          <a:noFill/>
          <a:ln>
            <a:noFill/>
          </a:ln>
        </p:spPr>
      </p:pic>
      <p:sp>
        <p:nvSpPr>
          <p:cNvPr id="136" name="Google Shape;136;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37" name="Google Shape;137;p11"/>
          <p:cNvSpPr/>
          <p:nvPr/>
        </p:nvSpPr>
        <p:spPr>
          <a:xfrm>
            <a:off x="586135" y="1356270"/>
            <a:ext cx="7724428" cy="45397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700" u="none" cap="none" strike="noStrike">
                <a:solidFill>
                  <a:srgbClr val="000000"/>
                </a:solidFill>
                <a:latin typeface="Trebuchet MS"/>
                <a:ea typeface="Trebuchet MS"/>
                <a:cs typeface="Trebuchet MS"/>
                <a:sym typeface="Trebuchet MS"/>
              </a:rPr>
              <a:t>Objective:</a:t>
            </a:r>
            <a:r>
              <a:rPr b="0" i="0" lang="en-US" sz="1700" u="none" cap="none" strike="noStrike">
                <a:solidFill>
                  <a:srgbClr val="000000"/>
                </a:solidFill>
                <a:latin typeface="Trebuchet MS"/>
                <a:ea typeface="Trebuchet MS"/>
                <a:cs typeface="Trebuchet MS"/>
                <a:sym typeface="Trebuchet MS"/>
              </a:rPr>
              <a:t> </a:t>
            </a:r>
            <a:r>
              <a:rPr lang="en-US" sz="1800">
                <a:solidFill>
                  <a:srgbClr val="1F1F1F"/>
                </a:solidFill>
                <a:latin typeface="Trebuchet MS"/>
                <a:ea typeface="Trebuchet MS"/>
                <a:cs typeface="Trebuchet MS"/>
                <a:sym typeface="Trebuchet MS"/>
              </a:rPr>
              <a:t>This project builds a text summarizer using advanced AI to create short, informative summaries from any text input.</a:t>
            </a:r>
            <a:endParaRPr sz="1800">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1700" u="none" cap="none" strike="noStrike">
                <a:solidFill>
                  <a:srgbClr val="000000"/>
                </a:solidFill>
                <a:latin typeface="Trebuchet MS"/>
                <a:ea typeface="Trebuchet MS"/>
                <a:cs typeface="Trebuchet MS"/>
                <a:sym typeface="Trebuchet MS"/>
              </a:rPr>
              <a:t>Methodology:</a:t>
            </a:r>
            <a:r>
              <a:rPr b="0" i="0" lang="en-US" sz="1700" u="none" cap="none" strike="noStrike">
                <a:solidFill>
                  <a:srgbClr val="000000"/>
                </a:solidFill>
                <a:latin typeface="Trebuchet MS"/>
                <a:ea typeface="Trebuchet MS"/>
                <a:cs typeface="Trebuchet MS"/>
                <a:sym typeface="Trebuchet MS"/>
              </a:rPr>
              <a:t> The project involves pre-training a transformer model, such as BERT or GPT, on a large corpus of text data to learn rich representations of language. </a:t>
            </a:r>
            <a:endParaRPr/>
          </a:p>
          <a:p>
            <a:pPr indent="0" lvl="0" marL="0" marR="0" rtl="0" algn="l">
              <a:lnSpc>
                <a:spcPct val="100000"/>
              </a:lnSpc>
              <a:spcBef>
                <a:spcPts val="0"/>
              </a:spcBef>
              <a:spcAft>
                <a:spcPts val="0"/>
              </a:spcAft>
              <a:buNone/>
            </a:pPr>
            <a:r>
              <a:t/>
            </a:r>
            <a:endParaRPr b="1"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1700" u="none" cap="none" strike="noStrike">
                <a:solidFill>
                  <a:srgbClr val="000000"/>
                </a:solidFill>
                <a:latin typeface="Trebuchet MS"/>
                <a:ea typeface="Trebuchet MS"/>
                <a:cs typeface="Trebuchet MS"/>
                <a:sym typeface="Trebuchet MS"/>
              </a:rPr>
              <a:t>Key Features:</a:t>
            </a:r>
            <a:r>
              <a:rPr b="0" i="0" lang="en-US" sz="1700" u="none" cap="none" strike="noStrike">
                <a:solidFill>
                  <a:srgbClr val="000000"/>
                </a:solidFill>
                <a:latin typeface="Trebuchet MS"/>
                <a:ea typeface="Trebuchet MS"/>
                <a:cs typeface="Trebuchet MS"/>
                <a:sym typeface="Trebuchet MS"/>
              </a:rPr>
              <a:t> The text summarizer utilizes the transformer architecture's attention mechanism to identify important sentences and phrases within the input text, enabling it to capture the essence of the content effectively. </a:t>
            </a:r>
            <a:br>
              <a:rPr b="0" i="0" lang="en-US" sz="1700" u="none" cap="none" strike="noStrike">
                <a:solidFill>
                  <a:srgbClr val="000000"/>
                </a:solidFill>
                <a:latin typeface="Trebuchet MS"/>
                <a:ea typeface="Trebuchet MS"/>
                <a:cs typeface="Trebuchet MS"/>
                <a:sym typeface="Trebuchet MS"/>
              </a:rPr>
            </a:br>
            <a:endParaRPr b="0" i="0" sz="17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1700" u="none" cap="none" strike="noStrike">
                <a:solidFill>
                  <a:srgbClr val="000000"/>
                </a:solidFill>
                <a:latin typeface="Trebuchet MS"/>
                <a:ea typeface="Trebuchet MS"/>
                <a:cs typeface="Trebuchet MS"/>
                <a:sym typeface="Trebuchet MS"/>
              </a:rPr>
              <a:t>Evaluation and Deployment: </a:t>
            </a:r>
            <a:r>
              <a:rPr b="0" i="0" lang="en-US" sz="1700" u="none" cap="none" strike="noStrike">
                <a:solidFill>
                  <a:srgbClr val="000000"/>
                </a:solidFill>
                <a:latin typeface="Trebuchet MS"/>
                <a:ea typeface="Trebuchet MS"/>
                <a:cs typeface="Trebuchet MS"/>
                <a:sym typeface="Trebuchet MS"/>
              </a:rPr>
              <a:t>The performance of the text summarizer is evaluated using standard metrics such as ROUGE (Recall-Oriented Understudy for Gist Evaluation), which measures the overlap between the generated summaries and reference summaries.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12"/>
          <p:cNvSpPr/>
          <p:nvPr/>
        </p:nvSpPr>
        <p:spPr>
          <a:xfrm>
            <a:off x="9039225" y="78105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12"/>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12"/>
          <p:cNvSpPr txBox="1"/>
          <p:nvPr>
            <p:ph type="title"/>
          </p:nvPr>
        </p:nvSpPr>
        <p:spPr>
          <a:xfrm>
            <a:off x="782639" y="434900"/>
            <a:ext cx="7578600" cy="1511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a:t>THE END USERS</a:t>
            </a:r>
            <a:endParaRPr/>
          </a:p>
          <a:p>
            <a:pPr indent="0" lvl="0" marL="12700" rtl="0" algn="l">
              <a:lnSpc>
                <a:spcPct val="100000"/>
              </a:lnSpc>
              <a:spcBef>
                <a:spcPts val="130"/>
              </a:spcBef>
              <a:spcAft>
                <a:spcPts val="0"/>
              </a:spcAft>
              <a:buSzPts val="1400"/>
              <a:buNone/>
            </a:pPr>
            <a:r>
              <a:t/>
            </a:r>
            <a:endParaRPr/>
          </a:p>
        </p:txBody>
      </p:sp>
      <p:pic>
        <p:nvPicPr>
          <p:cNvPr id="146" name="Google Shape;146;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7" name="Google Shape;147;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48" name="Google Shape;148;p12"/>
          <p:cNvSpPr/>
          <p:nvPr/>
        </p:nvSpPr>
        <p:spPr>
          <a:xfrm>
            <a:off x="787901" y="1254777"/>
            <a:ext cx="7730621" cy="4770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rebuchet MS"/>
                <a:ea typeface="Trebuchet MS"/>
                <a:cs typeface="Trebuchet MS"/>
                <a:sym typeface="Trebuchet MS"/>
              </a:rPr>
              <a:t>Students and Researchers: </a:t>
            </a:r>
            <a:r>
              <a:rPr lang="en-US" sz="1600">
                <a:solidFill>
                  <a:srgbClr val="1F1F1F"/>
                </a:solidFill>
                <a:latin typeface="Trebuchet MS"/>
                <a:ea typeface="Trebuchet MS"/>
                <a:cs typeface="Trebuchet MS"/>
                <a:sym typeface="Trebuchet MS"/>
              </a:rPr>
              <a:t>Text summarizers help students and researchers grasp key ideas in academic papers, speeding up literature reviews and research.</a:t>
            </a:r>
            <a:endParaRPr sz="1600">
              <a:solidFill>
                <a:srgbClr val="1F1F1F"/>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1600" u="none" cap="none" strike="noStrike">
                <a:solidFill>
                  <a:srgbClr val="000000"/>
                </a:solidFill>
                <a:latin typeface="Trebuchet MS"/>
                <a:ea typeface="Trebuchet MS"/>
                <a:cs typeface="Trebuchet MS"/>
                <a:sym typeface="Trebuchet MS"/>
              </a:rPr>
              <a:t>Professionals: </a:t>
            </a:r>
            <a:r>
              <a:rPr b="0" i="0" lang="en-US" sz="1600" u="none" cap="none" strike="noStrike">
                <a:solidFill>
                  <a:srgbClr val="000000"/>
                </a:solidFill>
                <a:latin typeface="Trebuchet MS"/>
                <a:ea typeface="Trebuchet MS"/>
                <a:cs typeface="Trebuchet MS"/>
                <a:sym typeface="Trebuchet MS"/>
              </a:rPr>
              <a:t>Professionals in various fields such as business, law, medicine, and journalism can benefit from the text summarizer to save time and effort in digesting large volumes of information, enabling them to stay updated on relevant developments and make informed decisions.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1600" u="none" cap="none" strike="noStrike">
                <a:solidFill>
                  <a:srgbClr val="000000"/>
                </a:solidFill>
                <a:latin typeface="Trebuchet MS"/>
                <a:ea typeface="Trebuchet MS"/>
                <a:cs typeface="Trebuchet MS"/>
                <a:sym typeface="Trebuchet MS"/>
              </a:rPr>
              <a:t>Content Creators and Editors:</a:t>
            </a:r>
            <a:r>
              <a:rPr b="0" i="0" lang="en-US" sz="1600" u="none" cap="none" strike="noStrike">
                <a:solidFill>
                  <a:srgbClr val="000000"/>
                </a:solidFill>
                <a:latin typeface="Trebuchet MS"/>
                <a:ea typeface="Trebuchet MS"/>
                <a:cs typeface="Trebuchet MS"/>
                <a:sym typeface="Trebuchet MS"/>
              </a:rPr>
              <a:t> Content creators, bloggers, and journalists can utilize the text summarizer to generate concise summaries of their own content or to curate content from other sources for publication, enhancing productivity and streamlining the content creation process.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Consumers of News and Information</a:t>
            </a:r>
            <a:r>
              <a:rPr b="0" i="0" lang="en-US" sz="1600" u="none" cap="none" strike="noStrike">
                <a:solidFill>
                  <a:srgbClr val="000000"/>
                </a:solidFill>
                <a:latin typeface="Arial"/>
                <a:ea typeface="Arial"/>
                <a:cs typeface="Arial"/>
                <a:sym typeface="Arial"/>
              </a:rPr>
              <a:t>:</a:t>
            </a:r>
            <a:r>
              <a:rPr b="0" i="0" lang="en-US" sz="1600" u="none" cap="none" strike="noStrike">
                <a:solidFill>
                  <a:srgbClr val="000000"/>
                </a:solidFill>
                <a:latin typeface="Trebuchet MS"/>
                <a:ea typeface="Trebuchet MS"/>
                <a:cs typeface="Trebuchet MS"/>
                <a:sym typeface="Trebuchet MS"/>
              </a:rPr>
              <a:t> Individuals seeking to stay informed about current events, industry trends, or specific topics can use the text summarizer to quickly scan and understand news articles, blog posts, and other textual content, facilitating efficient consumption of information in today's fast-paced world.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3">
            <a:alphaModFix/>
          </a:blip>
          <a:srcRect b="0" l="0" r="24190" t="0"/>
          <a:stretch/>
        </p:blipFill>
        <p:spPr>
          <a:xfrm>
            <a:off x="706052" y="1913075"/>
            <a:ext cx="1866374" cy="2848074"/>
          </a:xfrm>
          <a:prstGeom prst="rect">
            <a:avLst/>
          </a:prstGeom>
          <a:noFill/>
          <a:ln>
            <a:noFill/>
          </a:ln>
        </p:spPr>
      </p:pic>
      <p:sp>
        <p:nvSpPr>
          <p:cNvPr id="154" name="Google Shape;154;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13"/>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6" name="Google Shape;156;p13"/>
          <p:cNvPicPr preferRelativeResize="0"/>
          <p:nvPr/>
        </p:nvPicPr>
        <p:blipFill rotWithShape="1">
          <a:blip r:embed="rId4">
            <a:alphaModFix/>
          </a:blip>
          <a:srcRect b="0" l="0" r="0" t="0"/>
          <a:stretch/>
        </p:blipFill>
        <p:spPr>
          <a:xfrm>
            <a:off x="676275" y="6467474"/>
            <a:ext cx="2143125" cy="200025"/>
          </a:xfrm>
          <a:prstGeom prst="rect">
            <a:avLst/>
          </a:prstGeom>
          <a:noFill/>
          <a:ln>
            <a:noFill/>
          </a:ln>
        </p:spPr>
      </p:pic>
      <p:sp>
        <p:nvSpPr>
          <p:cNvPr id="157" name="Google Shape;157;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58" name="Google Shape;158;p13"/>
          <p:cNvSpPr/>
          <p:nvPr/>
        </p:nvSpPr>
        <p:spPr>
          <a:xfrm>
            <a:off x="364382" y="12266"/>
            <a:ext cx="951574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Trebuchet MS"/>
                <a:ea typeface="Trebuchet MS"/>
                <a:cs typeface="Trebuchet MS"/>
                <a:sym typeface="Trebuchet MS"/>
              </a:rPr>
              <a:t>MY SOLUTION AND ITS VALUE PROPOSITION</a:t>
            </a:r>
            <a:endParaRPr b="1" i="0" sz="3600" u="none" cap="none" strike="noStrike">
              <a:solidFill>
                <a:srgbClr val="000000"/>
              </a:solidFill>
              <a:latin typeface="Trebuchet MS"/>
              <a:ea typeface="Trebuchet MS"/>
              <a:cs typeface="Trebuchet MS"/>
              <a:sym typeface="Trebuchet MS"/>
            </a:endParaRPr>
          </a:p>
        </p:txBody>
      </p:sp>
      <p:sp>
        <p:nvSpPr>
          <p:cNvPr id="159" name="Google Shape;159;p13"/>
          <p:cNvSpPr/>
          <p:nvPr/>
        </p:nvSpPr>
        <p:spPr>
          <a:xfrm>
            <a:off x="2582925" y="585600"/>
            <a:ext cx="7297200" cy="566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2700" rtl="0" algn="l">
              <a:spcBef>
                <a:spcPts val="105"/>
              </a:spcBef>
              <a:spcAft>
                <a:spcPts val="0"/>
              </a:spcAft>
              <a:buNone/>
            </a:pPr>
            <a:r>
              <a:t/>
            </a:r>
            <a:endParaRPr b="1" sz="2400">
              <a:solidFill>
                <a:schemeClr val="dk1"/>
              </a:solidFill>
              <a:latin typeface="Trebuchet MS"/>
              <a:ea typeface="Trebuchet MS"/>
              <a:cs typeface="Trebuchet MS"/>
              <a:sym typeface="Trebuchet MS"/>
            </a:endParaRPr>
          </a:p>
          <a:p>
            <a:pPr indent="0" lvl="0" marL="12700" rtl="0" algn="l">
              <a:spcBef>
                <a:spcPts val="105"/>
              </a:spcBef>
              <a:spcAft>
                <a:spcPts val="0"/>
              </a:spcAft>
              <a:buNone/>
            </a:pPr>
            <a:r>
              <a:t/>
            </a:r>
            <a:endParaRPr b="1" sz="2400">
              <a:solidFill>
                <a:schemeClr val="dk1"/>
              </a:solidFill>
              <a:latin typeface="Trebuchet MS"/>
              <a:ea typeface="Trebuchet MS"/>
              <a:cs typeface="Trebuchet MS"/>
              <a:sym typeface="Trebuchet MS"/>
            </a:endParaRPr>
          </a:p>
          <a:p>
            <a:pPr indent="0" lvl="0" marL="0" rtl="0" algn="l">
              <a:spcBef>
                <a:spcPts val="105"/>
              </a:spcBef>
              <a:spcAft>
                <a:spcPts val="0"/>
              </a:spcAft>
              <a:buClr>
                <a:schemeClr val="dk1"/>
              </a:buClr>
              <a:buSzPts val="1400"/>
              <a:buFont typeface="Arial"/>
              <a:buNone/>
            </a:pPr>
            <a:r>
              <a:rPr b="1" lang="en-US" sz="2400">
                <a:solidFill>
                  <a:schemeClr val="dk1"/>
                </a:solidFill>
                <a:latin typeface="Trebuchet MS"/>
                <a:ea typeface="Trebuchet MS"/>
                <a:cs typeface="Trebuchet MS"/>
                <a:sym typeface="Trebuchet MS"/>
              </a:rPr>
              <a:t>Solution overview:</a:t>
            </a:r>
            <a:endParaRPr b="1" sz="4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400"/>
              <a:buFont typeface="Arial"/>
              <a:buNone/>
            </a:pPr>
            <a:r>
              <a:rPr b="1" lang="en-US" sz="2000">
                <a:solidFill>
                  <a:schemeClr val="dk1"/>
                </a:solidFill>
                <a:latin typeface="Trebuchet MS"/>
                <a:ea typeface="Trebuchet MS"/>
                <a:cs typeface="Trebuchet MS"/>
                <a:sym typeface="Trebuchet MS"/>
              </a:rPr>
              <a:t>Transformer Architecture Implementation</a:t>
            </a:r>
            <a:r>
              <a:rPr lang="en-US" sz="2000">
                <a:solidFill>
                  <a:schemeClr val="dk1"/>
                </a:solidFill>
                <a:latin typeface="Trebuchet MS"/>
                <a:ea typeface="Trebuchet MS"/>
                <a:cs typeface="Trebuchet MS"/>
                <a:sym typeface="Trebuchet MS"/>
              </a:rPr>
              <a:t>: The solution utilizes the transformer architecture, a state-of-the-art deep learning model for natural language processing tasks.</a:t>
            </a:r>
            <a:br>
              <a:rPr lang="en-US" sz="2000">
                <a:solidFill>
                  <a:schemeClr val="dk1"/>
                </a:solidFill>
                <a:latin typeface="Trebuchet MS"/>
                <a:ea typeface="Trebuchet MS"/>
                <a:cs typeface="Trebuchet MS"/>
                <a:sym typeface="Trebuchet MS"/>
              </a:rPr>
            </a:br>
            <a:br>
              <a:rPr lang="en-US" sz="2000">
                <a:solidFill>
                  <a:schemeClr val="dk1"/>
                </a:solidFill>
                <a:latin typeface="Trebuchet MS"/>
                <a:ea typeface="Trebuchet MS"/>
                <a:cs typeface="Trebuchet MS"/>
                <a:sym typeface="Trebuchet MS"/>
              </a:rPr>
            </a:br>
            <a:r>
              <a:rPr b="1" lang="en-US" sz="2000">
                <a:solidFill>
                  <a:schemeClr val="dk1"/>
                </a:solidFill>
                <a:latin typeface="Trebuchet MS"/>
                <a:ea typeface="Trebuchet MS"/>
                <a:cs typeface="Trebuchet MS"/>
                <a:sym typeface="Trebuchet MS"/>
              </a:rPr>
              <a:t>Pre-training and Fine-tuning</a:t>
            </a:r>
            <a:r>
              <a:rPr lang="en-US" sz="2000">
                <a:solidFill>
                  <a:schemeClr val="dk1"/>
                </a:solidFill>
                <a:latin typeface="Trebuchet MS"/>
                <a:ea typeface="Trebuchet MS"/>
                <a:cs typeface="Trebuchet MS"/>
                <a:sym typeface="Trebuchet MS"/>
              </a:rPr>
              <a:t>: The solution involves pre-training the transformer model on a large corpus of text data to learn general language representations.</a:t>
            </a:r>
            <a:br>
              <a:rPr lang="en-US" sz="2000">
                <a:solidFill>
                  <a:schemeClr val="dk1"/>
                </a:solidFill>
                <a:latin typeface="Trebuchet MS"/>
                <a:ea typeface="Trebuchet MS"/>
                <a:cs typeface="Trebuchet MS"/>
                <a:sym typeface="Trebuchet MS"/>
              </a:rPr>
            </a:br>
            <a:br>
              <a:rPr lang="en-US" sz="2000">
                <a:solidFill>
                  <a:schemeClr val="dk1"/>
                </a:solidFill>
                <a:latin typeface="Trebuchet MS"/>
                <a:ea typeface="Trebuchet MS"/>
                <a:cs typeface="Trebuchet MS"/>
                <a:sym typeface="Trebuchet MS"/>
              </a:rPr>
            </a:br>
            <a:r>
              <a:rPr b="1" lang="en-US" sz="2000">
                <a:solidFill>
                  <a:schemeClr val="dk1"/>
                </a:solidFill>
                <a:latin typeface="Trebuchet MS"/>
                <a:ea typeface="Trebuchet MS"/>
                <a:cs typeface="Trebuchet MS"/>
                <a:sym typeface="Trebuchet MS"/>
              </a:rPr>
              <a:t>KEY PROPOSITIONS:</a:t>
            </a:r>
            <a:endParaRPr b="1" sz="48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400"/>
              <a:buFont typeface="Arial"/>
              <a:buNone/>
            </a:pPr>
            <a:r>
              <a:rPr b="1" lang="en-US" sz="2000">
                <a:solidFill>
                  <a:schemeClr val="dk1"/>
                </a:solidFill>
                <a:latin typeface="Trebuchet MS"/>
                <a:ea typeface="Trebuchet MS"/>
                <a:cs typeface="Trebuchet MS"/>
                <a:sym typeface="Trebuchet MS"/>
              </a:rPr>
              <a:t>High-Quality Summaries: </a:t>
            </a:r>
            <a:r>
              <a:rPr lang="en-US" sz="2000">
                <a:solidFill>
                  <a:schemeClr val="dk1"/>
                </a:solidFill>
                <a:latin typeface="Trebuchet MS"/>
                <a:ea typeface="Trebuchet MS"/>
                <a:cs typeface="Trebuchet MS"/>
                <a:sym typeface="Trebuchet MS"/>
              </a:rPr>
              <a:t>The solution offers high-quality summaries that effectively capture the main points and key insights of the input text</a:t>
            </a:r>
            <a:br>
              <a:rPr lang="en-US" sz="2000">
                <a:solidFill>
                  <a:schemeClr val="dk1"/>
                </a:solidFill>
                <a:latin typeface="Trebuchet MS"/>
                <a:ea typeface="Trebuchet MS"/>
                <a:cs typeface="Trebuchet MS"/>
                <a:sym typeface="Trebuchet MS"/>
              </a:rPr>
            </a:br>
            <a:br>
              <a:rPr lang="en-US" sz="2000">
                <a:solidFill>
                  <a:schemeClr val="dk1"/>
                </a:solidFill>
                <a:latin typeface="Trebuchet MS"/>
                <a:ea typeface="Trebuchet MS"/>
                <a:cs typeface="Trebuchet MS"/>
                <a:sym typeface="Trebuchet MS"/>
              </a:rPr>
            </a:br>
            <a:r>
              <a:rPr b="1" lang="en-US" sz="2000">
                <a:solidFill>
                  <a:schemeClr val="dk1"/>
                </a:solidFill>
                <a:latin typeface="Trebuchet MS"/>
                <a:ea typeface="Trebuchet MS"/>
                <a:cs typeface="Trebuchet MS"/>
                <a:sym typeface="Trebuchet MS"/>
              </a:rPr>
              <a:t>Scalability and Adaptability: </a:t>
            </a:r>
            <a:r>
              <a:rPr lang="en-US" sz="2000">
                <a:solidFill>
                  <a:schemeClr val="dk1"/>
                </a:solidFill>
                <a:latin typeface="Trebuchet MS"/>
                <a:ea typeface="Trebuchet MS"/>
                <a:cs typeface="Trebuchet MS"/>
                <a:sym typeface="Trebuchet MS"/>
              </a:rPr>
              <a:t>The transformer-based approach provides scalability and adaptability.</a:t>
            </a:r>
            <a:br>
              <a:rPr lang="en-US" sz="2000">
                <a:solidFill>
                  <a:schemeClr val="dk1"/>
                </a:solidFill>
                <a:latin typeface="Trebuchet MS"/>
                <a:ea typeface="Trebuchet MS"/>
                <a:cs typeface="Trebuchet MS"/>
                <a:sym typeface="Trebuchet MS"/>
              </a:rPr>
            </a:br>
            <a:endParaRPr sz="2000">
              <a:solidFill>
                <a:schemeClr val="dk1"/>
              </a:solidFill>
              <a:latin typeface="Trebuchet MS"/>
              <a:ea typeface="Trebuchet MS"/>
              <a:cs typeface="Trebuchet MS"/>
              <a:sym typeface="Trebuchet MS"/>
            </a:endParaRPr>
          </a:p>
          <a:p>
            <a:pPr indent="0" lvl="0" marL="12700" rtl="0" algn="l">
              <a:spcBef>
                <a:spcPts val="105"/>
              </a:spcBef>
              <a:spcAft>
                <a:spcPts val="0"/>
              </a:spcAft>
              <a:buClr>
                <a:schemeClr val="dk1"/>
              </a:buClr>
              <a:buSzPts val="1400"/>
              <a:buFont typeface="Arial"/>
              <a:buNone/>
            </a:pPr>
            <a:r>
              <a:rPr lang="en-US" sz="2000">
                <a:solidFill>
                  <a:schemeClr val="dk1"/>
                </a:solidFill>
              </a:rPr>
              <a:t>                              </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65" name="Google Shape;165;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14"/>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7" name="Google Shape;167;p14"/>
          <p:cNvPicPr preferRelativeResize="0"/>
          <p:nvPr/>
        </p:nvPicPr>
        <p:blipFill rotWithShape="1">
          <a:blip r:embed="rId3">
            <a:alphaModFix/>
          </a:blip>
          <a:srcRect b="0" l="0" r="0" t="0"/>
          <a:stretch/>
        </p:blipFill>
        <p:spPr>
          <a:xfrm>
            <a:off x="0" y="3438525"/>
            <a:ext cx="2466975" cy="3419475"/>
          </a:xfrm>
          <a:prstGeom prst="rect">
            <a:avLst/>
          </a:prstGeom>
          <a:noFill/>
          <a:ln>
            <a:noFill/>
          </a:ln>
        </p:spPr>
      </p:pic>
      <p:sp>
        <p:nvSpPr>
          <p:cNvPr id="168" name="Google Shape;168;p14"/>
          <p:cNvSpPr txBox="1"/>
          <p:nvPr>
            <p:ph type="title"/>
          </p:nvPr>
        </p:nvSpPr>
        <p:spPr>
          <a:xfrm>
            <a:off x="548508" y="328557"/>
            <a:ext cx="8381400" cy="67068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MY SOLUTION</a:t>
            </a:r>
            <a:endParaRPr/>
          </a:p>
        </p:txBody>
      </p:sp>
      <p:sp>
        <p:nvSpPr>
          <p:cNvPr id="169" name="Google Shape;169;p14"/>
          <p:cNvSpPr txBox="1"/>
          <p:nvPr/>
        </p:nvSpPr>
        <p:spPr>
          <a:xfrm>
            <a:off x="11277217"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100" u="none" cap="none" strike="noStrike">
              <a:solidFill>
                <a:srgbClr val="2D936B"/>
              </a:solidFill>
              <a:latin typeface="Trebuchet MS"/>
              <a:ea typeface="Trebuchet MS"/>
              <a:cs typeface="Trebuchet MS"/>
              <a:sym typeface="Trebuchet MS"/>
            </a:endParaRPr>
          </a:p>
        </p:txBody>
      </p:sp>
      <p:sp>
        <p:nvSpPr>
          <p:cNvPr id="170" name="Google Shape;170;p14"/>
          <p:cNvSpPr/>
          <p:nvPr/>
        </p:nvSpPr>
        <p:spPr>
          <a:xfrm>
            <a:off x="2361266" y="1218872"/>
            <a:ext cx="7074568" cy="504753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Natural Language Fluency:</a:t>
            </a:r>
            <a:r>
              <a:rPr b="0" i="0" lang="en-US" sz="1400" u="none" cap="none" strike="noStrike">
                <a:solidFill>
                  <a:srgbClr val="000000"/>
                </a:solidFill>
                <a:latin typeface="Arial"/>
                <a:ea typeface="Arial"/>
                <a:cs typeface="Arial"/>
                <a:sym typeface="Arial"/>
              </a:rPr>
              <a:t> The summarizer produces summaries that read fluently and coherently, mimicking the style and structure of human-written summaries. This feature enhances user experience and comprehension, as the summaries feel more natural and intuitive to read.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Contextual Understanding:</a:t>
            </a:r>
            <a:r>
              <a:rPr b="0" i="0" lang="en-US" sz="1400" u="none" cap="none" strike="noStrike">
                <a:solidFill>
                  <a:srgbClr val="000000"/>
                </a:solidFill>
                <a:latin typeface="Arial"/>
                <a:ea typeface="Arial"/>
                <a:cs typeface="Arial"/>
                <a:sym typeface="Arial"/>
              </a:rPr>
              <a:t> The summarizer demonstrates a deep understanding of the context and meaning of the input text, allowing it to generate summaries that accurately convey the main ideas and key points without losing important nuances or information.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Abstraction and Generalization:</a:t>
            </a:r>
            <a:r>
              <a:rPr b="0" i="0" lang="en-US" sz="1400" u="none" cap="none" strike="noStrike">
                <a:solidFill>
                  <a:srgbClr val="000000"/>
                </a:solidFill>
                <a:latin typeface="Arial"/>
                <a:ea typeface="Arial"/>
                <a:cs typeface="Arial"/>
                <a:sym typeface="Arial"/>
              </a:rPr>
              <a:t> The summarizer can abstract and generalize information from the input text, enabling it to complex concepts and lengthy passages into concise, easy-to-understand summaries.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Types and Lengths: </a:t>
            </a:r>
            <a:r>
              <a:rPr b="0" i="0" lang="en-US" sz="1400" u="none" cap="none" strike="noStrike">
                <a:solidFill>
                  <a:srgbClr val="000000"/>
                </a:solidFill>
                <a:latin typeface="Arial"/>
                <a:ea typeface="Arial"/>
                <a:cs typeface="Arial"/>
                <a:sym typeface="Arial"/>
              </a:rPr>
              <a:t>The summarizer is versatile and capable of summarizing text across different genres, lengths, and domains with consistent quality. Whether it's summarizing news articles, research papers, or user-generated content, the summarizer can adapt its output to suit the specific characteristics of the input text.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Customization and Control:</a:t>
            </a:r>
            <a:r>
              <a:rPr b="0" i="0" lang="en-US" sz="1400" u="none" cap="none" strike="noStrike">
                <a:solidFill>
                  <a:srgbClr val="000000"/>
                </a:solidFill>
                <a:latin typeface="Arial"/>
                <a:ea typeface="Arial"/>
                <a:cs typeface="Arial"/>
                <a:sym typeface="Arial"/>
              </a:rPr>
              <a:t> Users have the ability to customize the summarization process according to their preferences and requirements. They can adjust parameters such as summary length, level of detail, and inclusion/exclusion of specific information to tailor the summaries to their needs.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1" i="0" sz="1100" u="none" cap="none" strike="noStrike">
              <a:solidFill>
                <a:srgbClr val="2D83C3"/>
              </a:solidFill>
              <a:latin typeface="Trebuchet MS"/>
              <a:ea typeface="Trebuchet MS"/>
              <a:cs typeface="Trebuchet MS"/>
              <a:sym typeface="Trebuchet MS"/>
            </a:endParaRPr>
          </a:p>
        </p:txBody>
      </p:sp>
      <p:sp>
        <p:nvSpPr>
          <p:cNvPr id="176" name="Google Shape;176;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15"/>
          <p:cNvSpPr/>
          <p:nvPr/>
        </p:nvSpPr>
        <p:spPr>
          <a:xfrm>
            <a:off x="9353550" y="5895974"/>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1666875" y="6467474"/>
            <a:ext cx="76200" cy="177800"/>
          </a:xfrm>
          <a:prstGeom prst="rect">
            <a:avLst/>
          </a:prstGeom>
          <a:noFill/>
          <a:ln>
            <a:noFill/>
          </a:ln>
        </p:spPr>
      </p:pic>
      <p:sp>
        <p:nvSpPr>
          <p:cNvPr id="179" name="Google Shape;179;p15"/>
          <p:cNvSpPr txBox="1"/>
          <p:nvPr/>
        </p:nvSpPr>
        <p:spPr>
          <a:xfrm>
            <a:off x="11277217"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100" u="none" cap="none" strike="noStrike">
              <a:solidFill>
                <a:srgbClr val="2D936B"/>
              </a:solidFill>
              <a:latin typeface="Trebuchet MS"/>
              <a:ea typeface="Trebuchet MS"/>
              <a:cs typeface="Trebuchet MS"/>
              <a:sym typeface="Trebuchet MS"/>
            </a:endParaRPr>
          </a:p>
        </p:txBody>
      </p:sp>
      <p:sp>
        <p:nvSpPr>
          <p:cNvPr id="180" name="Google Shape;180;p15"/>
          <p:cNvSpPr txBox="1"/>
          <p:nvPr/>
        </p:nvSpPr>
        <p:spPr>
          <a:xfrm>
            <a:off x="647709" y="291150"/>
            <a:ext cx="95076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105"/>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81" name="Google Shape;181;p15"/>
          <p:cNvSpPr txBox="1"/>
          <p:nvPr/>
        </p:nvSpPr>
        <p:spPr>
          <a:xfrm>
            <a:off x="345643" y="291150"/>
            <a:ext cx="8490600" cy="923299"/>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1400" u="none" cap="none" strike="noStrike">
              <a:solidFill>
                <a:schemeClr val="dk1"/>
              </a:solidFill>
              <a:latin typeface="Arial"/>
              <a:ea typeface="Arial"/>
              <a:cs typeface="Arial"/>
              <a:sym typeface="Arial"/>
            </a:endParaRPr>
          </a:p>
        </p:txBody>
      </p:sp>
      <p:sp>
        <p:nvSpPr>
          <p:cNvPr id="182" name="Google Shape;182;p15"/>
          <p:cNvSpPr/>
          <p:nvPr/>
        </p:nvSpPr>
        <p:spPr>
          <a:xfrm>
            <a:off x="345643" y="1288622"/>
            <a:ext cx="9098394" cy="48320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Model Architecture Selection:</a:t>
            </a:r>
            <a:r>
              <a:rPr b="0" i="0" lang="en-US" sz="1400" u="none" cap="none" strike="noStrike">
                <a:solidFill>
                  <a:srgbClr val="000000"/>
                </a:solidFill>
                <a:latin typeface="Arial"/>
                <a:ea typeface="Arial"/>
                <a:cs typeface="Arial"/>
                <a:sym typeface="Arial"/>
              </a:rPr>
              <a:t> Selecting the appropriate transformer architecture is crucial. Common choices include BERT (Bidirectional Encoder Representations from Transformers), GPT (Generative Pre-trained Transformer), and variants like BART (Bidirectional and Auto-Regressive Transformers). Each architecture has its own strengths and may be better suited for specific summarization tasks.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Fine-tuning on Summarization Task:</a:t>
            </a:r>
            <a:r>
              <a:rPr b="0" i="0" lang="en-US" sz="1400" u="none" cap="none" strike="noStrike">
                <a:solidFill>
                  <a:srgbClr val="000000"/>
                </a:solidFill>
                <a:latin typeface="Arial"/>
                <a:ea typeface="Arial"/>
                <a:cs typeface="Arial"/>
                <a:sym typeface="Arial"/>
              </a:rPr>
              <a:t> After selecting the transformer model, it's fine-tuned on a summarization dataset. During fine-tuning, the model learns to generate summaries by optimizing specific summarization-related objectives, such as minimizing the difference between the generated summary and the ground truth summary.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Attention Mechanism: </a:t>
            </a:r>
            <a:r>
              <a:rPr b="0" i="0" lang="en-US" sz="1400" u="none" cap="none" strike="noStrike">
                <a:solidFill>
                  <a:srgbClr val="000000"/>
                </a:solidFill>
                <a:latin typeface="Arial"/>
                <a:ea typeface="Arial"/>
                <a:cs typeface="Arial"/>
                <a:sym typeface="Arial"/>
              </a:rPr>
              <a:t>Transformer models rely heavily on attention mechanisms to capture relationships between words in the input text. Attention mechanisms allow the model to assign different weights to different parts of the input text, focusing more on relevant information when generating summaries.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Decoding Strategy:</a:t>
            </a:r>
            <a:r>
              <a:rPr b="0" i="0" lang="en-US" sz="1400" u="none" cap="none" strike="noStrike">
                <a:solidFill>
                  <a:srgbClr val="000000"/>
                </a:solidFill>
                <a:latin typeface="Arial"/>
                <a:ea typeface="Arial"/>
                <a:cs typeface="Arial"/>
                <a:sym typeface="Arial"/>
              </a:rPr>
              <a:t> Decoding strategy refers to the method used to generate the summary output from the model. Common strategies include greedy decoding, beam search, and sampling. These strategies determine how the model selects the next token in the summary sequence based on its current state and the generated tokens so far.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Evaluation Metrics: </a:t>
            </a:r>
            <a:r>
              <a:rPr b="0" i="0" lang="en-US" sz="1400" u="none" cap="none" strike="noStrike">
                <a:solidFill>
                  <a:srgbClr val="000000"/>
                </a:solidFill>
                <a:latin typeface="Arial"/>
                <a:ea typeface="Arial"/>
                <a:cs typeface="Arial"/>
                <a:sym typeface="Arial"/>
              </a:rPr>
              <a:t>To assess the quality of the generated summaries, evaluation metrics such as ROUGE (Recall-Oriented Understudy for Gisting Evaluation) are commonly used. ROUGE measures the overlap between the generated summary and the reference (ground truth) summary based on various criteria such as precision, recall, and F1 score.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