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e04718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e04718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e04718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4e04718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4e04718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4e04718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9c15a594e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9c15a594e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4e04718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4e04718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e04718b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e04718b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4e04718b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4e04718b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4e04718b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4e04718b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9c15a594e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9c15a594e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9c15a594e_1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9c15a594e_1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9c15a594e_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9c15a594e_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9c15a594e_1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9c15a594e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9c15a594e_1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9c15a594e_1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9c15a594e_5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9c15a594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c15a594e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c15a594e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c15a594e_5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c15a594e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9c15a594e_5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9c15a594e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c15a594e_5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c15a594e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628600"/>
            <a:ext cx="8118600" cy="78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Music Generation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Jerin Joseph - 181210025</a:t>
            </a:r>
            <a:endParaRPr/>
          </a:p>
          <a:p>
            <a:pPr indent="0" lvl="0" marL="0" rtl="0" algn="l">
              <a:spcBef>
                <a:spcPts val="0"/>
              </a:spcBef>
              <a:spcAft>
                <a:spcPts val="0"/>
              </a:spcAft>
              <a:buNone/>
            </a:pPr>
            <a:r>
              <a:rPr lang="en"/>
              <a:t>Mayank Bhandari - 181210030</a:t>
            </a:r>
            <a:endParaRPr/>
          </a:p>
        </p:txBody>
      </p:sp>
      <p:sp>
        <p:nvSpPr>
          <p:cNvPr id="61" name="Google Shape;61;p13"/>
          <p:cNvSpPr txBox="1"/>
          <p:nvPr>
            <p:ph type="ctrTitle"/>
          </p:nvPr>
        </p:nvSpPr>
        <p:spPr>
          <a:xfrm>
            <a:off x="512700" y="1918475"/>
            <a:ext cx="8118600" cy="78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500"/>
              <a:t>End</a:t>
            </a:r>
            <a:r>
              <a:rPr lang="en" sz="2500"/>
              <a:t> Sem Project Presentation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 Net using CNN</a:t>
            </a:r>
            <a:endParaRPr/>
          </a:p>
        </p:txBody>
      </p:sp>
      <p:sp>
        <p:nvSpPr>
          <p:cNvPr id="121" name="Google Shape;121;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is usually used for NLP. This model is based on a type of CNN Model. CNN models are usually used in the field of computer vision and not for audio. Using the original CNN model will not be able to create music efficiently and thus a feedback system is required.</a:t>
            </a:r>
            <a:endParaRPr/>
          </a:p>
          <a:p>
            <a:pPr indent="0" lvl="0" marL="0" rtl="0" algn="l">
              <a:spcBef>
                <a:spcPts val="1600"/>
              </a:spcBef>
              <a:spcAft>
                <a:spcPts val="1600"/>
              </a:spcAft>
              <a:buNone/>
            </a:pPr>
            <a:r>
              <a:rPr lang="en"/>
              <a:t>Although this model can be put into use for a variety of complex problems around, but was not able to </a:t>
            </a:r>
            <a:r>
              <a:rPr lang="en"/>
              <a:t>tackle</a:t>
            </a:r>
            <a:r>
              <a:rPr lang="en"/>
              <a:t> with our use case, hence we drop this model for further studies.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RNN</a:t>
            </a:r>
            <a:endParaRPr/>
          </a:p>
        </p:txBody>
      </p:sp>
      <p:sp>
        <p:nvSpPr>
          <p:cNvPr id="127" name="Google Shape;127;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While coming across RNN models, we found that they are best suited model for our use case. Digging deeper into it, we come across </a:t>
            </a:r>
            <a:r>
              <a:rPr b="1" lang="en"/>
              <a:t>LSTMs</a:t>
            </a:r>
            <a:r>
              <a:rPr lang="en"/>
              <a:t>, that uses </a:t>
            </a:r>
            <a:r>
              <a:rPr b="1" lang="en"/>
              <a:t>special units</a:t>
            </a:r>
            <a:r>
              <a:rPr lang="en"/>
              <a:t> in addition to standard units. So we decided to move with this specialized RNN model named </a:t>
            </a:r>
            <a:r>
              <a:rPr b="1" lang="en"/>
              <a:t>LSTM</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(Long Short-Term Memory)</a:t>
            </a:r>
            <a:endParaRPr/>
          </a:p>
        </p:txBody>
      </p:sp>
      <p:sp>
        <p:nvSpPr>
          <p:cNvPr id="133" name="Google Shape;133;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models, in general are usually suitable for purposes where a </a:t>
            </a:r>
            <a:r>
              <a:rPr b="1" lang="en"/>
              <a:t>feedback system</a:t>
            </a:r>
            <a:r>
              <a:rPr lang="en"/>
              <a:t> is required. Music generation highly rests on this concept only, where previous outputs are used for the next input. LSTMs are specialized in this domain, of carrying previous sequences for a longer period of time. This is </a:t>
            </a:r>
            <a:r>
              <a:rPr lang="en"/>
              <a:t>helpful to produce meaningful music, as new generated music is inspired from the previous notes hit.</a:t>
            </a:r>
            <a:endParaRPr/>
          </a:p>
          <a:p>
            <a:pPr indent="0" lvl="0" marL="0" rtl="0" algn="l">
              <a:spcBef>
                <a:spcPts val="0"/>
              </a:spcBef>
              <a:spcAft>
                <a:spcPts val="0"/>
              </a:spcAft>
              <a:buNone/>
            </a:pPr>
            <a:r>
              <a:rPr lang="en"/>
              <a:t>The LSTM model has various gates like the </a:t>
            </a:r>
            <a:r>
              <a:rPr b="1" lang="en"/>
              <a:t>forget gate</a:t>
            </a:r>
            <a:r>
              <a:rPr lang="en"/>
              <a:t> and the </a:t>
            </a:r>
            <a:r>
              <a:rPr b="1" lang="en"/>
              <a:t>input gate</a:t>
            </a:r>
            <a:r>
              <a:rPr lang="en"/>
              <a:t> which helps to </a:t>
            </a:r>
            <a:r>
              <a:rPr b="1" lang="en"/>
              <a:t>send the previous outputs as feedback</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512700" y="336575"/>
            <a:ext cx="8118600" cy="83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Music Generation Phases</a:t>
            </a:r>
            <a:endParaRPr sz="5000"/>
          </a:p>
        </p:txBody>
      </p:sp>
      <p:pic>
        <p:nvPicPr>
          <p:cNvPr id="139" name="Google Shape;139;p25"/>
          <p:cNvPicPr preferRelativeResize="0"/>
          <p:nvPr/>
        </p:nvPicPr>
        <p:blipFill>
          <a:blip r:embed="rId3">
            <a:alphaModFix/>
          </a:blip>
          <a:stretch>
            <a:fillRect/>
          </a:stretch>
        </p:blipFill>
        <p:spPr>
          <a:xfrm>
            <a:off x="579725" y="1696225"/>
            <a:ext cx="7984551" cy="2798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6" name="Google Shape;146;p26"/>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3" name="Google Shape;153;p2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0" name="Google Shape;160;p28"/>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7" name="Google Shape;167;p29"/>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490250" y="723825"/>
            <a:ext cx="4697100" cy="43650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AutoNum type="arabicPeriod"/>
            </a:pPr>
            <a:r>
              <a:rPr lang="en" sz="1400">
                <a:solidFill>
                  <a:schemeClr val="lt1"/>
                </a:solidFill>
              </a:rPr>
              <a:t>Different formats are available like .wav, .mp3, MIDI. We put lot of research on which format is more feasible and logical for our purpose.</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317500" lvl="0" marL="457200" rtl="0" algn="l">
              <a:spcBef>
                <a:spcPts val="0"/>
              </a:spcBef>
              <a:spcAft>
                <a:spcPts val="0"/>
              </a:spcAft>
              <a:buClr>
                <a:schemeClr val="lt1"/>
              </a:buClr>
              <a:buSzPts val="1400"/>
              <a:buAutoNum type="arabicPeriod"/>
            </a:pPr>
            <a:r>
              <a:rPr lang="en" sz="1400">
                <a:solidFill>
                  <a:schemeClr val="lt1"/>
                </a:solidFill>
              </a:rPr>
              <a:t>If we can convert this format into some logical pattern, something like at which instant of time a particular key is pressed, we can achieve our goal of ideal input.</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317500" lvl="0" marL="457200" rtl="0" algn="l">
              <a:spcBef>
                <a:spcPts val="0"/>
              </a:spcBef>
              <a:spcAft>
                <a:spcPts val="0"/>
              </a:spcAft>
              <a:buClr>
                <a:schemeClr val="lt1"/>
              </a:buClr>
              <a:buSzPts val="1400"/>
              <a:buAutoNum type="arabicPeriod"/>
            </a:pPr>
            <a:r>
              <a:rPr lang="en" sz="1400">
                <a:solidFill>
                  <a:schemeClr val="lt1"/>
                </a:solidFill>
              </a:rPr>
              <a:t>Eventually MIDI format can be converted into one such format of similar type named Piano Roll.</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317500" lvl="0" marL="457200" rtl="0" algn="l">
              <a:spcBef>
                <a:spcPts val="0"/>
              </a:spcBef>
              <a:spcAft>
                <a:spcPts val="0"/>
              </a:spcAft>
              <a:buClr>
                <a:schemeClr val="lt1"/>
              </a:buClr>
              <a:buSzPts val="1400"/>
              <a:buAutoNum type="arabicPeriod"/>
            </a:pPr>
            <a:r>
              <a:rPr lang="en" sz="1400">
                <a:solidFill>
                  <a:schemeClr val="lt1"/>
                </a:solidFill>
              </a:rPr>
              <a:t>We </a:t>
            </a:r>
            <a:r>
              <a:rPr lang="en" sz="1400">
                <a:solidFill>
                  <a:schemeClr val="lt1"/>
                </a:solidFill>
              </a:rPr>
              <a:t>created following functions to convert raw data into meaningful input:-</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Convert MIDI file to Piano roll.</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Convert Piano roll back to MIDI format.</a:t>
            </a:r>
            <a:endParaRPr sz="1400">
              <a:solidFill>
                <a:schemeClr val="lt1"/>
              </a:solidFill>
            </a:endParaRPr>
          </a:p>
        </p:txBody>
      </p:sp>
      <p:sp>
        <p:nvSpPr>
          <p:cNvPr id="173" name="Google Shape;173;p30"/>
          <p:cNvSpPr txBox="1"/>
          <p:nvPr>
            <p:ph idx="4294967295" type="ctrTitle"/>
          </p:nvPr>
        </p:nvSpPr>
        <p:spPr>
          <a:xfrm>
            <a:off x="490250" y="380875"/>
            <a:ext cx="54753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rPr>
              <a:t>Current Status of Project</a:t>
            </a:r>
            <a:endParaRPr sz="3000">
              <a:solidFill>
                <a:schemeClr val="lt1"/>
              </a:solidFill>
            </a:endParaRPr>
          </a:p>
        </p:txBody>
      </p:sp>
      <p:sp>
        <p:nvSpPr>
          <p:cNvPr id="174" name="Google Shape;174;p30"/>
          <p:cNvSpPr txBox="1"/>
          <p:nvPr>
            <p:ph idx="4294967295" type="subTitle"/>
          </p:nvPr>
        </p:nvSpPr>
        <p:spPr>
          <a:xfrm>
            <a:off x="5801263" y="3638875"/>
            <a:ext cx="2686800" cy="3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lt1"/>
                </a:solidFill>
              </a:rPr>
              <a:t>Albeniz classical piano roll</a:t>
            </a:r>
            <a:endParaRPr sz="1600">
              <a:solidFill>
                <a:schemeClr val="lt1"/>
              </a:solidFill>
            </a:endParaRPr>
          </a:p>
        </p:txBody>
      </p:sp>
      <p:pic>
        <p:nvPicPr>
          <p:cNvPr id="175" name="Google Shape;175;p30"/>
          <p:cNvPicPr preferRelativeResize="0"/>
          <p:nvPr/>
        </p:nvPicPr>
        <p:blipFill>
          <a:blip r:embed="rId3">
            <a:alphaModFix/>
          </a:blip>
          <a:stretch>
            <a:fillRect/>
          </a:stretch>
        </p:blipFill>
        <p:spPr>
          <a:xfrm>
            <a:off x="5168712" y="1655225"/>
            <a:ext cx="3951878" cy="198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152400" y="152400"/>
            <a:ext cx="8839200" cy="4026000"/>
          </a:xfrm>
          <a:prstGeom prst="rect">
            <a:avLst/>
          </a:prstGeom>
          <a:noFill/>
          <a:ln>
            <a:noFill/>
          </a:ln>
        </p:spPr>
      </p:pic>
      <p:sp>
        <p:nvSpPr>
          <p:cNvPr id="181" name="Google Shape;181;p31"/>
          <p:cNvSpPr txBox="1"/>
          <p:nvPr>
            <p:ph idx="4294967295" type="subTitle"/>
          </p:nvPr>
        </p:nvSpPr>
        <p:spPr>
          <a:xfrm>
            <a:off x="3232650" y="4344225"/>
            <a:ext cx="2678700" cy="60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 Major Scale Piano Roll</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67" name="Google Shape;67;p1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lt2"/>
                </a:solidFill>
              </a:rPr>
              <a:t>Why the need for AI generated music?</a:t>
            </a:r>
            <a:endParaRPr i="1">
              <a:solidFill>
                <a:schemeClr val="lt2"/>
              </a:solidFill>
            </a:endParaRPr>
          </a:p>
        </p:txBody>
      </p:sp>
      <p:sp>
        <p:nvSpPr>
          <p:cNvPr id="68" name="Google Shape;68;p14"/>
          <p:cNvSpPr txBox="1"/>
          <p:nvPr>
            <p:ph idx="2" type="body"/>
          </p:nvPr>
        </p:nvSpPr>
        <p:spPr>
          <a:xfrm>
            <a:off x="4907925" y="278700"/>
            <a:ext cx="3837000" cy="4586100"/>
          </a:xfrm>
          <a:prstGeom prst="rect">
            <a:avLst/>
          </a:prstGeom>
          <a:solidFill>
            <a:schemeClr val="dk1"/>
          </a:solidFill>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highlight>
                  <a:schemeClr val="dk1"/>
                </a:highlight>
              </a:rPr>
              <a:t>Music Industry provides a wide range of genres, from POP to JAZZ to Classical to Country music. Countless artists including singers, composers, writers, musicians etc., uses a wide variety of instruments to make new music.</a:t>
            </a:r>
            <a:endParaRPr sz="1500">
              <a:solidFill>
                <a:schemeClr val="lt1"/>
              </a:solidFill>
              <a:highlight>
                <a:schemeClr val="dk1"/>
              </a:highlight>
            </a:endParaRPr>
          </a:p>
          <a:p>
            <a:pPr indent="-323850" lvl="0" marL="457200" rtl="0" algn="l">
              <a:spcBef>
                <a:spcPts val="1200"/>
              </a:spcBef>
              <a:spcAft>
                <a:spcPts val="0"/>
              </a:spcAft>
              <a:buClr>
                <a:schemeClr val="lt1"/>
              </a:buClr>
              <a:buSzPts val="1500"/>
              <a:buChar char="●"/>
            </a:pPr>
            <a:r>
              <a:rPr lang="en" sz="1500">
                <a:solidFill>
                  <a:schemeClr val="lt1"/>
                </a:solidFill>
                <a:highlight>
                  <a:schemeClr val="dk1"/>
                </a:highlight>
              </a:rPr>
              <a:t>It is difficult of people who have other jobs to take their time and learn new instruments in order to create a new music piece. </a:t>
            </a:r>
            <a:endParaRPr sz="1500">
              <a:solidFill>
                <a:schemeClr val="lt1"/>
              </a:solidFill>
              <a:highlight>
                <a:schemeClr val="dk1"/>
              </a:highlight>
            </a:endParaRPr>
          </a:p>
          <a:p>
            <a:pPr indent="-323850" lvl="0" marL="457200" rtl="0" algn="l">
              <a:spcBef>
                <a:spcPts val="1200"/>
              </a:spcBef>
              <a:spcAft>
                <a:spcPts val="1200"/>
              </a:spcAft>
              <a:buClr>
                <a:schemeClr val="lt1"/>
              </a:buClr>
              <a:buSzPts val="1500"/>
              <a:buChar char="●"/>
            </a:pPr>
            <a:r>
              <a:rPr lang="en" sz="1500">
                <a:solidFill>
                  <a:schemeClr val="lt1"/>
                </a:solidFill>
                <a:highlight>
                  <a:schemeClr val="dk1"/>
                </a:highlight>
              </a:rPr>
              <a:t>Musicians and composers needs to be creative and innovate all the time to make create something new.</a:t>
            </a:r>
            <a:endParaRPr sz="1500">
              <a:solidFill>
                <a:schemeClr val="lt1"/>
              </a:solidFill>
              <a:highlight>
                <a:schemeClr val="dk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ctrTitle"/>
          </p:nvPr>
        </p:nvSpPr>
        <p:spPr>
          <a:xfrm>
            <a:off x="414000" y="318050"/>
            <a:ext cx="5168100" cy="79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Future Work and Conclusion</a:t>
            </a:r>
            <a:endParaRPr sz="3000"/>
          </a:p>
        </p:txBody>
      </p:sp>
      <p:sp>
        <p:nvSpPr>
          <p:cNvPr id="187" name="Google Shape;187;p32"/>
          <p:cNvSpPr txBox="1"/>
          <p:nvPr>
            <p:ph idx="1" type="subTitle"/>
          </p:nvPr>
        </p:nvSpPr>
        <p:spPr>
          <a:xfrm>
            <a:off x="414000" y="1113050"/>
            <a:ext cx="8779200" cy="383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lt1"/>
                </a:solidFill>
                <a:highlight>
                  <a:schemeClr val="lt2"/>
                </a:highlight>
              </a:rPr>
              <a:t>We have our input now, and we have decided to move with LSTM (most meaningful model for our case). So the future works include:-</a:t>
            </a:r>
            <a:endParaRPr sz="1400">
              <a:solidFill>
                <a:schemeClr val="lt1"/>
              </a:solidFill>
              <a:highlight>
                <a:schemeClr val="lt2"/>
              </a:highlight>
            </a:endParaRPr>
          </a:p>
          <a:p>
            <a:pPr indent="0" lvl="0" marL="0" rtl="0" algn="l">
              <a:lnSpc>
                <a:spcPct val="115000"/>
              </a:lnSpc>
              <a:spcBef>
                <a:spcPts val="0"/>
              </a:spcBef>
              <a:spcAft>
                <a:spcPts val="0"/>
              </a:spcAft>
              <a:buNone/>
            </a:pPr>
            <a:r>
              <a:t/>
            </a:r>
            <a:endParaRPr sz="1400">
              <a:solidFill>
                <a:schemeClr val="lt1"/>
              </a:solidFill>
              <a:highlight>
                <a:schemeClr val="dk1"/>
              </a:highlight>
            </a:endParaRPr>
          </a:p>
          <a:p>
            <a:pPr indent="-292100" lvl="0" marL="457200" rtl="0" algn="l">
              <a:lnSpc>
                <a:spcPct val="115000"/>
              </a:lnSpc>
              <a:spcBef>
                <a:spcPts val="1200"/>
              </a:spcBef>
              <a:spcAft>
                <a:spcPts val="0"/>
              </a:spcAft>
              <a:buClr>
                <a:schemeClr val="lt1"/>
              </a:buClr>
              <a:buSzPts val="1000"/>
              <a:buChar char="●"/>
            </a:pPr>
            <a:r>
              <a:rPr lang="en" sz="1400">
                <a:solidFill>
                  <a:schemeClr val="lt1"/>
                </a:solidFill>
                <a:highlight>
                  <a:schemeClr val="dk1"/>
                </a:highlight>
              </a:rPr>
              <a:t>Training model using input data. This is the backbone of our project as we have to deeply inspect parameter tuning, understanding number of iterations/epochs required to make model perfect (not under-trained to be useless or over-trained to be biased).</a:t>
            </a:r>
            <a:endParaRPr sz="1400">
              <a:solidFill>
                <a:schemeClr val="lt1"/>
              </a:solidFill>
              <a:highlight>
                <a:schemeClr val="dk1"/>
              </a:highlight>
            </a:endParaRPr>
          </a:p>
          <a:p>
            <a:pPr indent="0" lvl="0" marL="457200" rtl="0" algn="l">
              <a:lnSpc>
                <a:spcPct val="115000"/>
              </a:lnSpc>
              <a:spcBef>
                <a:spcPts val="1200"/>
              </a:spcBef>
              <a:spcAft>
                <a:spcPts val="0"/>
              </a:spcAft>
              <a:buNone/>
            </a:pPr>
            <a:r>
              <a:t/>
            </a:r>
            <a:endParaRPr sz="1400">
              <a:solidFill>
                <a:schemeClr val="lt1"/>
              </a:solidFill>
              <a:highlight>
                <a:schemeClr val="dk1"/>
              </a:highlight>
            </a:endParaRPr>
          </a:p>
          <a:p>
            <a:pPr indent="-317500" lvl="0" marL="457200" rtl="0" algn="l">
              <a:lnSpc>
                <a:spcPct val="115000"/>
              </a:lnSpc>
              <a:spcBef>
                <a:spcPts val="0"/>
              </a:spcBef>
              <a:spcAft>
                <a:spcPts val="0"/>
              </a:spcAft>
              <a:buClr>
                <a:schemeClr val="lt1"/>
              </a:buClr>
              <a:buSzPts val="1400"/>
              <a:buChar char="●"/>
            </a:pPr>
            <a:r>
              <a:rPr lang="en" sz="1400">
                <a:solidFill>
                  <a:schemeClr val="lt1"/>
                </a:solidFill>
                <a:highlight>
                  <a:schemeClr val="dk1"/>
                </a:highlight>
              </a:rPr>
              <a:t>Methodology used during training is to split training data into 2 parts:-</a:t>
            </a:r>
            <a:endParaRPr sz="1400">
              <a:solidFill>
                <a:schemeClr val="lt1"/>
              </a:solidFill>
              <a:highlight>
                <a:schemeClr val="dk1"/>
              </a:highlight>
            </a:endParaRPr>
          </a:p>
          <a:p>
            <a:pPr indent="0" lvl="0" marL="457200" rtl="0" algn="l">
              <a:lnSpc>
                <a:spcPct val="100000"/>
              </a:lnSpc>
              <a:spcBef>
                <a:spcPts val="1200"/>
              </a:spcBef>
              <a:spcAft>
                <a:spcPts val="0"/>
              </a:spcAft>
              <a:buNone/>
            </a:pPr>
            <a:r>
              <a:rPr lang="en" sz="1400">
                <a:solidFill>
                  <a:schemeClr val="lt1"/>
                </a:solidFill>
                <a:highlight>
                  <a:schemeClr val="dk1"/>
                </a:highlight>
              </a:rPr>
              <a:t>1. Input Sequence</a:t>
            </a:r>
            <a:endParaRPr sz="1400">
              <a:solidFill>
                <a:schemeClr val="lt1"/>
              </a:solidFill>
              <a:highlight>
                <a:schemeClr val="dk1"/>
              </a:highlight>
            </a:endParaRPr>
          </a:p>
          <a:p>
            <a:pPr indent="0" lvl="0" marL="457200" rtl="0" algn="l">
              <a:lnSpc>
                <a:spcPct val="115000"/>
              </a:lnSpc>
              <a:spcBef>
                <a:spcPts val="100"/>
              </a:spcBef>
              <a:spcAft>
                <a:spcPts val="0"/>
              </a:spcAft>
              <a:buNone/>
            </a:pPr>
            <a:r>
              <a:rPr lang="en" sz="1400">
                <a:solidFill>
                  <a:schemeClr val="lt1"/>
                </a:solidFill>
                <a:highlight>
                  <a:schemeClr val="dk1"/>
                </a:highlight>
              </a:rPr>
              <a:t>2. Output Sequence</a:t>
            </a:r>
            <a:endParaRPr sz="1400">
              <a:solidFill>
                <a:schemeClr val="lt1"/>
              </a:solidFill>
              <a:highlight>
                <a:schemeClr val="dk1"/>
              </a:highlight>
            </a:endParaRPr>
          </a:p>
          <a:p>
            <a:pPr indent="0" lvl="0" marL="0" rtl="0" algn="l">
              <a:lnSpc>
                <a:spcPct val="115000"/>
              </a:lnSpc>
              <a:spcBef>
                <a:spcPts val="1200"/>
              </a:spcBef>
              <a:spcAft>
                <a:spcPts val="0"/>
              </a:spcAft>
              <a:buNone/>
            </a:pPr>
            <a:r>
              <a:rPr lang="en" sz="1400">
                <a:solidFill>
                  <a:schemeClr val="lt1"/>
                </a:solidFill>
                <a:highlight>
                  <a:schemeClr val="dk1"/>
                </a:highlight>
              </a:rPr>
              <a:t>	It’s like the same that we have </a:t>
            </a:r>
            <a:r>
              <a:rPr b="1" lang="en" sz="1400">
                <a:solidFill>
                  <a:schemeClr val="lt1"/>
                </a:solidFill>
                <a:highlight>
                  <a:schemeClr val="dk1"/>
                </a:highlight>
              </a:rPr>
              <a:t>X</a:t>
            </a:r>
            <a:r>
              <a:rPr lang="en" sz="1400">
                <a:solidFill>
                  <a:schemeClr val="lt1"/>
                </a:solidFill>
                <a:highlight>
                  <a:schemeClr val="dk1"/>
                </a:highlight>
              </a:rPr>
              <a:t> and </a:t>
            </a:r>
            <a:r>
              <a:rPr b="1" lang="en" sz="1400">
                <a:solidFill>
                  <a:schemeClr val="lt1"/>
                </a:solidFill>
                <a:highlight>
                  <a:schemeClr val="dk1"/>
                </a:highlight>
              </a:rPr>
              <a:t>Y</a:t>
            </a:r>
            <a:r>
              <a:rPr lang="en" sz="1400">
                <a:solidFill>
                  <a:schemeClr val="lt1"/>
                </a:solidFill>
                <a:highlight>
                  <a:schemeClr val="dk1"/>
                </a:highlight>
              </a:rPr>
              <a:t>. On feeding </a:t>
            </a:r>
            <a:r>
              <a:rPr b="1" lang="en" sz="1400">
                <a:solidFill>
                  <a:schemeClr val="lt1"/>
                </a:solidFill>
                <a:highlight>
                  <a:schemeClr val="dk1"/>
                </a:highlight>
              </a:rPr>
              <a:t>X</a:t>
            </a:r>
            <a:r>
              <a:rPr lang="en" sz="1400">
                <a:solidFill>
                  <a:schemeClr val="lt1"/>
                </a:solidFill>
                <a:highlight>
                  <a:schemeClr val="dk1"/>
                </a:highlight>
              </a:rPr>
              <a:t>, we should get </a:t>
            </a:r>
            <a:r>
              <a:rPr b="1" lang="en" sz="1400">
                <a:solidFill>
                  <a:schemeClr val="lt1"/>
                </a:solidFill>
                <a:highlight>
                  <a:schemeClr val="dk1"/>
                </a:highlight>
              </a:rPr>
              <a:t>Y</a:t>
            </a:r>
            <a:r>
              <a:rPr lang="en" sz="1400">
                <a:solidFill>
                  <a:schemeClr val="lt1"/>
                </a:solidFill>
                <a:highlight>
                  <a:schemeClr val="dk1"/>
                </a:highlight>
              </a:rPr>
              <a:t>.</a:t>
            </a:r>
            <a:endParaRPr sz="1400">
              <a:solidFill>
                <a:schemeClr val="lt1"/>
              </a:solidFill>
              <a:highlight>
                <a:schemeClr val="dk1"/>
              </a:highlight>
            </a:endParaRPr>
          </a:p>
          <a:p>
            <a:pPr indent="0" lvl="0" marL="0" rtl="0" algn="l">
              <a:lnSpc>
                <a:spcPct val="115000"/>
              </a:lnSpc>
              <a:spcBef>
                <a:spcPts val="1200"/>
              </a:spcBef>
              <a:spcAft>
                <a:spcPts val="0"/>
              </a:spcAft>
              <a:buNone/>
            </a:pPr>
            <a:r>
              <a:rPr lang="en" sz="1400">
                <a:solidFill>
                  <a:schemeClr val="lt1"/>
                </a:solidFill>
                <a:highlight>
                  <a:schemeClr val="dk1"/>
                </a:highlight>
              </a:rPr>
              <a:t>	Once training is done, we will feed model with unseen data (</a:t>
            </a:r>
            <a:r>
              <a:rPr b="1" lang="en" sz="1400">
                <a:solidFill>
                  <a:schemeClr val="lt1"/>
                </a:solidFill>
                <a:highlight>
                  <a:schemeClr val="dk1"/>
                </a:highlight>
              </a:rPr>
              <a:t>X</a:t>
            </a:r>
            <a:r>
              <a:rPr lang="en" sz="1400">
                <a:solidFill>
                  <a:schemeClr val="lt1"/>
                </a:solidFill>
                <a:highlight>
                  <a:schemeClr val="dk1"/>
                </a:highlight>
              </a:rPr>
              <a:t>) to predict (</a:t>
            </a:r>
            <a:r>
              <a:rPr b="1" lang="en" sz="1400">
                <a:solidFill>
                  <a:schemeClr val="lt1"/>
                </a:solidFill>
                <a:highlight>
                  <a:schemeClr val="dk1"/>
                </a:highlight>
              </a:rPr>
              <a:t>Y</a:t>
            </a:r>
            <a:r>
              <a:rPr lang="en" sz="1400">
                <a:solidFill>
                  <a:schemeClr val="lt1"/>
                </a:solidFill>
                <a:highlight>
                  <a:schemeClr val="dk1"/>
                </a:highlight>
              </a:rPr>
              <a:t>).</a:t>
            </a:r>
            <a:endParaRPr sz="1400">
              <a:solidFill>
                <a:schemeClr val="lt1"/>
              </a:solidFill>
              <a:highlight>
                <a:schemeClr val="dk1"/>
              </a:highlight>
            </a:endParaRPr>
          </a:p>
          <a:p>
            <a:pPr indent="0" lvl="0" marL="0" rtl="0" algn="l">
              <a:spcBef>
                <a:spcPts val="120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490250" y="526350"/>
            <a:ext cx="8305200" cy="40908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Arial"/>
              <a:buChar char="●"/>
            </a:pPr>
            <a:r>
              <a:rPr lang="en" sz="1400">
                <a:solidFill>
                  <a:schemeClr val="lt1"/>
                </a:solidFill>
                <a:highlight>
                  <a:schemeClr val="lt2"/>
                </a:highlight>
              </a:rPr>
              <a:t>The output generated is in Piano roll format, which will be converted back to MIDI format using function created. And this is how </a:t>
            </a:r>
            <a:r>
              <a:rPr b="1" lang="en" sz="1400">
                <a:solidFill>
                  <a:schemeClr val="lt1"/>
                </a:solidFill>
                <a:highlight>
                  <a:schemeClr val="lt2"/>
                </a:highlight>
              </a:rPr>
              <a:t>AI </a:t>
            </a:r>
            <a:r>
              <a:rPr b="1" lang="en" sz="1400">
                <a:solidFill>
                  <a:schemeClr val="lt1"/>
                </a:solidFill>
                <a:highlight>
                  <a:schemeClr val="lt2"/>
                </a:highlight>
              </a:rPr>
              <a:t>generated</a:t>
            </a:r>
            <a:r>
              <a:rPr b="1" lang="en" sz="1400">
                <a:solidFill>
                  <a:schemeClr val="lt1"/>
                </a:solidFill>
                <a:highlight>
                  <a:schemeClr val="lt2"/>
                </a:highlight>
              </a:rPr>
              <a:t> music </a:t>
            </a:r>
            <a:r>
              <a:rPr lang="en" sz="1400">
                <a:solidFill>
                  <a:schemeClr val="lt1"/>
                </a:solidFill>
                <a:highlight>
                  <a:schemeClr val="lt2"/>
                </a:highlight>
              </a:rPr>
              <a:t>is created.</a:t>
            </a:r>
            <a:endParaRPr sz="1400">
              <a:solidFill>
                <a:schemeClr val="lt1"/>
              </a:solidFill>
              <a:highlight>
                <a:schemeClr val="lt2"/>
              </a:highlight>
            </a:endParaRPr>
          </a:p>
          <a:p>
            <a:pPr indent="0" lvl="0" marL="0" rtl="0" algn="l">
              <a:lnSpc>
                <a:spcPct val="115000"/>
              </a:lnSpc>
              <a:spcBef>
                <a:spcPts val="0"/>
              </a:spcBef>
              <a:spcAft>
                <a:spcPts val="0"/>
              </a:spcAft>
              <a:buNone/>
            </a:pPr>
            <a:r>
              <a:t/>
            </a:r>
            <a:endParaRPr sz="1400">
              <a:solidFill>
                <a:schemeClr val="lt1"/>
              </a:solidFill>
              <a:highlight>
                <a:schemeClr val="lt2"/>
              </a:highlight>
            </a:endParaRPr>
          </a:p>
          <a:p>
            <a:pPr indent="-317500" lvl="0" marL="457200" rtl="0" algn="l">
              <a:lnSpc>
                <a:spcPct val="115000"/>
              </a:lnSpc>
              <a:spcBef>
                <a:spcPts val="0"/>
              </a:spcBef>
              <a:spcAft>
                <a:spcPts val="0"/>
              </a:spcAft>
              <a:buClr>
                <a:schemeClr val="lt1"/>
              </a:buClr>
              <a:buSzPts val="1400"/>
              <a:buChar char="●"/>
            </a:pPr>
            <a:r>
              <a:rPr lang="en" sz="1400">
                <a:solidFill>
                  <a:schemeClr val="lt1"/>
                </a:solidFill>
                <a:highlight>
                  <a:schemeClr val="lt2"/>
                </a:highlight>
              </a:rPr>
              <a:t>The primary focus is definitely on improving model performance which depends upon its training, which again composed of sequence of decisions like parameters tuning, methodology followed, iterations, quality of data and many other factors. But if we are able to achieve the threshold, we will then work towards creating a GUI, which will enable user to interact with the model, and maybe play around with certain extend to create music of his own choice. But this is completely not in prior</a:t>
            </a:r>
            <a:r>
              <a:rPr lang="en" sz="1400">
                <a:solidFill>
                  <a:schemeClr val="lt1"/>
                </a:solidFill>
                <a:highlight>
                  <a:schemeClr val="lt2"/>
                </a:highlight>
              </a:rPr>
              <a:t>ity as of now.</a:t>
            </a:r>
            <a:endParaRPr sz="1000">
              <a:solidFill>
                <a:schemeClr val="lt1"/>
              </a:solidFill>
              <a:highlight>
                <a:schemeClr val="lt2"/>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2533375" y="1118625"/>
            <a:ext cx="6097800" cy="175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4" name="Google Shape;74;p1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lt2"/>
                </a:solidFill>
              </a:rPr>
              <a:t>Why the need for AI generated music?</a:t>
            </a:r>
            <a:endParaRPr i="1">
              <a:solidFill>
                <a:schemeClr val="lt2"/>
              </a:solidFill>
            </a:endParaRPr>
          </a:p>
        </p:txBody>
      </p:sp>
      <p:sp>
        <p:nvSpPr>
          <p:cNvPr id="75" name="Google Shape;75;p15"/>
          <p:cNvSpPr txBox="1"/>
          <p:nvPr>
            <p:ph idx="2" type="body"/>
          </p:nvPr>
        </p:nvSpPr>
        <p:spPr>
          <a:xfrm>
            <a:off x="4907925" y="278700"/>
            <a:ext cx="3837000" cy="4586100"/>
          </a:xfrm>
          <a:prstGeom prst="rect">
            <a:avLst/>
          </a:prstGeom>
          <a:solidFill>
            <a:schemeClr val="dk1"/>
          </a:solidFill>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highlight>
                  <a:schemeClr val="dk1"/>
                </a:highlight>
              </a:rPr>
              <a:t>Helps people to compose songs by just adjusting the pitch, tempo and allowing the AI to create the music</a:t>
            </a:r>
            <a:endParaRPr sz="1500">
              <a:solidFill>
                <a:schemeClr val="lt1"/>
              </a:solidFill>
              <a:highlight>
                <a:schemeClr val="dk1"/>
              </a:highlight>
            </a:endParaRPr>
          </a:p>
          <a:p>
            <a:pPr indent="-323850" lvl="0" marL="457200" rtl="0" algn="l">
              <a:spcBef>
                <a:spcPts val="1200"/>
              </a:spcBef>
              <a:spcAft>
                <a:spcPts val="0"/>
              </a:spcAft>
              <a:buClr>
                <a:schemeClr val="lt1"/>
              </a:buClr>
              <a:buSzPts val="1500"/>
              <a:buChar char="●"/>
            </a:pPr>
            <a:r>
              <a:rPr lang="en" sz="1500">
                <a:solidFill>
                  <a:schemeClr val="lt1"/>
                </a:solidFill>
                <a:highlight>
                  <a:schemeClr val="dk1"/>
                </a:highlight>
              </a:rPr>
              <a:t>Inspires composers to create a new masterpiece</a:t>
            </a:r>
            <a:endParaRPr sz="1500">
              <a:solidFill>
                <a:schemeClr val="lt1"/>
              </a:solidFill>
              <a:highlight>
                <a:schemeClr val="dk1"/>
              </a:highlight>
            </a:endParaRPr>
          </a:p>
          <a:p>
            <a:pPr indent="-323850" lvl="0" marL="457200" rtl="0" algn="l">
              <a:spcBef>
                <a:spcPts val="1200"/>
              </a:spcBef>
              <a:spcAft>
                <a:spcPts val="1200"/>
              </a:spcAft>
              <a:buClr>
                <a:schemeClr val="lt1"/>
              </a:buClr>
              <a:buSzPts val="1500"/>
              <a:buChar char="●"/>
            </a:pPr>
            <a:r>
              <a:rPr lang="en" sz="1500">
                <a:solidFill>
                  <a:schemeClr val="lt1"/>
                </a:solidFill>
                <a:highlight>
                  <a:schemeClr val="dk1"/>
                </a:highlight>
              </a:rPr>
              <a:t>Integration with </a:t>
            </a:r>
            <a:r>
              <a:rPr lang="en" sz="1500">
                <a:solidFill>
                  <a:schemeClr val="lt1"/>
                </a:solidFill>
                <a:highlight>
                  <a:schemeClr val="dk1"/>
                </a:highlight>
              </a:rPr>
              <a:t>several</a:t>
            </a:r>
            <a:r>
              <a:rPr lang="en" sz="1500">
                <a:solidFill>
                  <a:schemeClr val="lt1"/>
                </a:solidFill>
                <a:highlight>
                  <a:schemeClr val="dk1"/>
                </a:highlight>
              </a:rPr>
              <a:t> music applications making it easier for users to compose songs</a:t>
            </a:r>
            <a:endParaRPr sz="1500">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90250" y="526350"/>
            <a:ext cx="3633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1" name="Google Shape;81;p16"/>
          <p:cNvSpPr txBox="1"/>
          <p:nvPr/>
        </p:nvSpPr>
        <p:spPr>
          <a:xfrm>
            <a:off x="4484400" y="1200"/>
            <a:ext cx="4659600" cy="5141100"/>
          </a:xfrm>
          <a:prstGeom prst="rect">
            <a:avLst/>
          </a:prstGeom>
          <a:solidFill>
            <a:schemeClr val="accent1"/>
          </a:solid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Development in music generation from various companies shows its true potential and what it could achieve in </a:t>
            </a:r>
            <a:r>
              <a:rPr lang="en">
                <a:latin typeface="Old Standard TT"/>
                <a:ea typeface="Old Standard TT"/>
                <a:cs typeface="Old Standard TT"/>
                <a:sym typeface="Old Standard TT"/>
              </a:rPr>
              <a:t>the future.</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AIVA, an artificial music generator, released its own copyrighted albums with generated soundtrack in EDM genre</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Jukedeck developed an AI music composer which creates its own music which is been trained using deep neural network to understand music at a granular level</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Magenta is a python library used to train its pre-built model using different data and convert it to music for its users. It help developers to add the generation model into its music applications.</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WaveNet is a speech generation model which predict the next sound by understanding the speech pattern from its input. It uses a type of convolutional neural network</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512700" y="2945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Steps</a:t>
            </a:r>
            <a:endParaRPr/>
          </a:p>
        </p:txBody>
      </p:sp>
      <p:sp>
        <p:nvSpPr>
          <p:cNvPr id="87" name="Google Shape;87;p17"/>
          <p:cNvSpPr txBox="1"/>
          <p:nvPr>
            <p:ph type="title"/>
          </p:nvPr>
        </p:nvSpPr>
        <p:spPr>
          <a:xfrm>
            <a:off x="1055400" y="1817325"/>
            <a:ext cx="7575900" cy="2403600"/>
          </a:xfrm>
          <a:prstGeom prst="rect">
            <a:avLst/>
          </a:prstGeom>
        </p:spPr>
        <p:txBody>
          <a:bodyPr anchorCtr="0" anchor="b" bIns="91425" lIns="91425" spcFirstLastPara="1" rIns="91425" wrap="square" tIns="91425">
            <a:noAutofit/>
          </a:bodyPr>
          <a:lstStyle/>
          <a:p>
            <a:pPr indent="-387350" lvl="0" marL="457200" rtl="0" algn="l">
              <a:spcBef>
                <a:spcPts val="0"/>
              </a:spcBef>
              <a:spcAft>
                <a:spcPts val="0"/>
              </a:spcAft>
              <a:buSzPts val="2500"/>
              <a:buChar char="●"/>
            </a:pPr>
            <a:r>
              <a:rPr lang="en" sz="2500"/>
              <a:t>Data Collection</a:t>
            </a:r>
            <a:endParaRPr sz="2500"/>
          </a:p>
          <a:p>
            <a:pPr indent="-387350" lvl="0" marL="457200" rtl="0" algn="l">
              <a:spcBef>
                <a:spcPts val="0"/>
              </a:spcBef>
              <a:spcAft>
                <a:spcPts val="0"/>
              </a:spcAft>
              <a:buSzPts val="2500"/>
              <a:buChar char="●"/>
            </a:pPr>
            <a:r>
              <a:rPr lang="en" sz="2500"/>
              <a:t>Converting data to input</a:t>
            </a:r>
            <a:endParaRPr sz="2500"/>
          </a:p>
          <a:p>
            <a:pPr indent="-387350" lvl="0" marL="457200" rtl="0" algn="l">
              <a:spcBef>
                <a:spcPts val="0"/>
              </a:spcBef>
              <a:spcAft>
                <a:spcPts val="0"/>
              </a:spcAft>
              <a:buSzPts val="2500"/>
              <a:buChar char="●"/>
            </a:pPr>
            <a:r>
              <a:rPr lang="en" sz="2500"/>
              <a:t>Model Development and Training</a:t>
            </a:r>
            <a:endParaRPr sz="2500"/>
          </a:p>
          <a:p>
            <a:pPr indent="-387350" lvl="0" marL="457200" rtl="0" algn="l">
              <a:spcBef>
                <a:spcPts val="0"/>
              </a:spcBef>
              <a:spcAft>
                <a:spcPts val="0"/>
              </a:spcAft>
              <a:buSzPts val="2500"/>
              <a:buChar char="●"/>
            </a:pPr>
            <a:r>
              <a:rPr lang="en" sz="2500"/>
              <a:t>Output</a:t>
            </a:r>
            <a:endParaRPr sz="2500"/>
          </a:p>
          <a:p>
            <a:pPr indent="-387350" lvl="0" marL="457200" rtl="0" algn="l">
              <a:spcBef>
                <a:spcPts val="0"/>
              </a:spcBef>
              <a:spcAft>
                <a:spcPts val="0"/>
              </a:spcAft>
              <a:buSzPts val="2500"/>
              <a:buChar char="●"/>
            </a:pPr>
            <a:r>
              <a:rPr lang="en" sz="2500"/>
              <a:t>Conversion</a:t>
            </a:r>
            <a:r>
              <a:rPr lang="en" sz="2500"/>
              <a:t> of output to the required sound format</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93" name="Google Shape;93;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Appropriate</a:t>
            </a:r>
            <a:r>
              <a:rPr lang="en" sz="1600"/>
              <a:t> Music files should be used for the training of the model.</a:t>
            </a:r>
            <a:endParaRPr sz="1600"/>
          </a:p>
          <a:p>
            <a:pPr indent="-330200" lvl="0" marL="457200" rtl="0" algn="l">
              <a:spcBef>
                <a:spcPts val="1600"/>
              </a:spcBef>
              <a:spcAft>
                <a:spcPts val="0"/>
              </a:spcAft>
              <a:buSzPts val="1600"/>
              <a:buAutoNum type="arabicPeriod"/>
            </a:pPr>
            <a:r>
              <a:rPr lang="en" sz="1600"/>
              <a:t>MIDI files are used for the dataset format.</a:t>
            </a:r>
            <a:endParaRPr sz="1600"/>
          </a:p>
          <a:p>
            <a:pPr indent="-330200" lvl="0" marL="457200" rtl="0" algn="l">
              <a:spcBef>
                <a:spcPts val="1600"/>
              </a:spcBef>
              <a:spcAft>
                <a:spcPts val="0"/>
              </a:spcAft>
              <a:buSzPts val="1600"/>
              <a:buAutoNum type="arabicPeriod"/>
            </a:pPr>
            <a:r>
              <a:rPr lang="en" sz="1600"/>
              <a:t>Basic piano scales and </a:t>
            </a:r>
            <a:r>
              <a:rPr lang="en" sz="1600"/>
              <a:t>piano</a:t>
            </a:r>
            <a:r>
              <a:rPr lang="en" sz="1600"/>
              <a:t> classical music are used.</a:t>
            </a:r>
            <a:endParaRPr sz="1600"/>
          </a:p>
          <a:p>
            <a:pPr indent="-330200" lvl="0" marL="457200" rtl="0" algn="l">
              <a:spcBef>
                <a:spcPts val="1600"/>
              </a:spcBef>
              <a:spcAft>
                <a:spcPts val="1600"/>
              </a:spcAft>
              <a:buSzPts val="1600"/>
              <a:buAutoNum type="arabicPeriod"/>
            </a:pPr>
            <a:r>
              <a:rPr lang="en" sz="1600"/>
              <a:t>The files are all using the piano instrument and of MIDI format.</a:t>
            </a:r>
            <a:endParaRPr sz="1600"/>
          </a:p>
        </p:txBody>
      </p:sp>
      <p:pic>
        <p:nvPicPr>
          <p:cNvPr id="94" name="Google Shape;94;p18"/>
          <p:cNvPicPr preferRelativeResize="0"/>
          <p:nvPr/>
        </p:nvPicPr>
        <p:blipFill>
          <a:blip r:embed="rId3">
            <a:alphaModFix/>
          </a:blip>
          <a:stretch>
            <a:fillRect/>
          </a:stretch>
        </p:blipFill>
        <p:spPr>
          <a:xfrm>
            <a:off x="4432475" y="1171675"/>
            <a:ext cx="4527600" cy="32049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MIDI File</a:t>
            </a:r>
            <a:endParaRPr/>
          </a:p>
        </p:txBody>
      </p:sp>
      <p:sp>
        <p:nvSpPr>
          <p:cNvPr id="100" name="Google Shape;100;p19"/>
          <p:cNvSpPr txBox="1"/>
          <p:nvPr>
            <p:ph idx="1" type="body"/>
          </p:nvPr>
        </p:nvSpPr>
        <p:spPr>
          <a:xfrm>
            <a:off x="311700" y="992850"/>
            <a:ext cx="3999900" cy="403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MIDI (Music Instrument Digital Instrument) is a standard protocol used to interact with multiple musical devices to record, synthesize and play music.</a:t>
            </a:r>
            <a:endParaRPr sz="1600"/>
          </a:p>
          <a:p>
            <a:pPr indent="-330200" lvl="0" marL="457200" rtl="0" algn="l">
              <a:spcBef>
                <a:spcPts val="1600"/>
              </a:spcBef>
              <a:spcAft>
                <a:spcPts val="0"/>
              </a:spcAft>
              <a:buSzPts val="1600"/>
              <a:buAutoNum type="arabicPeriod"/>
            </a:pPr>
            <a:r>
              <a:rPr lang="en" sz="1600"/>
              <a:t>Data in MIDI files consist of tracks.</a:t>
            </a:r>
            <a:endParaRPr sz="1600"/>
          </a:p>
          <a:p>
            <a:pPr indent="-330200" lvl="0" marL="457200" rtl="0" algn="l">
              <a:spcBef>
                <a:spcPts val="1600"/>
              </a:spcBef>
              <a:spcAft>
                <a:spcPts val="0"/>
              </a:spcAft>
              <a:buSzPts val="1600"/>
              <a:buAutoNum type="arabicPeriod"/>
            </a:pPr>
            <a:r>
              <a:rPr lang="en" sz="1600"/>
              <a:t>Each track consist of events </a:t>
            </a:r>
            <a:r>
              <a:rPr lang="en" sz="1600"/>
              <a:t>which tell the note, velocity and the time duration to be played.</a:t>
            </a:r>
            <a:endParaRPr sz="1600"/>
          </a:p>
          <a:p>
            <a:pPr indent="-330200" lvl="0" marL="457200" rtl="0" algn="l">
              <a:spcBef>
                <a:spcPts val="1600"/>
              </a:spcBef>
              <a:spcAft>
                <a:spcPts val="1600"/>
              </a:spcAft>
              <a:buSzPts val="1600"/>
              <a:buAutoNum type="arabicPeriod"/>
            </a:pPr>
            <a:r>
              <a:rPr lang="en" sz="1600"/>
              <a:t>Contains additional information like the tempo and resolution.</a:t>
            </a:r>
            <a:endParaRPr sz="1600"/>
          </a:p>
        </p:txBody>
      </p:sp>
      <p:pic>
        <p:nvPicPr>
          <p:cNvPr id="101" name="Google Shape;101;p19"/>
          <p:cNvPicPr preferRelativeResize="0"/>
          <p:nvPr/>
        </p:nvPicPr>
        <p:blipFill>
          <a:blip r:embed="rId3">
            <a:alphaModFix/>
          </a:blip>
          <a:stretch>
            <a:fillRect/>
          </a:stretch>
        </p:blipFill>
        <p:spPr>
          <a:xfrm>
            <a:off x="4311600" y="1949400"/>
            <a:ext cx="4762124" cy="175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451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Converting Data to Input</a:t>
            </a:r>
            <a:endParaRPr>
              <a:solidFill>
                <a:schemeClr val="accent1"/>
              </a:solidFill>
            </a:endParaRPr>
          </a:p>
        </p:txBody>
      </p:sp>
      <p:sp>
        <p:nvSpPr>
          <p:cNvPr id="107" name="Google Shape;107;p20"/>
          <p:cNvSpPr txBox="1"/>
          <p:nvPr>
            <p:ph idx="1" type="body"/>
          </p:nvPr>
        </p:nvSpPr>
        <p:spPr>
          <a:xfrm>
            <a:off x="311700" y="900450"/>
            <a:ext cx="3999900" cy="403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AutoNum type="arabicPeriod"/>
            </a:pPr>
            <a:r>
              <a:rPr lang="en" sz="1600">
                <a:solidFill>
                  <a:schemeClr val="accent1"/>
                </a:solidFill>
              </a:rPr>
              <a:t>The input will be in the form of a </a:t>
            </a:r>
            <a:r>
              <a:rPr lang="en" sz="1600">
                <a:solidFill>
                  <a:schemeClr val="accent1"/>
                </a:solidFill>
              </a:rPr>
              <a:t>piano roll</a:t>
            </a:r>
            <a:endParaRPr sz="1600">
              <a:solidFill>
                <a:schemeClr val="accent1"/>
              </a:solidFill>
            </a:endParaRPr>
          </a:p>
          <a:p>
            <a:pPr indent="-330200" lvl="0" marL="457200" rtl="0" algn="l">
              <a:spcBef>
                <a:spcPts val="1600"/>
              </a:spcBef>
              <a:spcAft>
                <a:spcPts val="0"/>
              </a:spcAft>
              <a:buClr>
                <a:schemeClr val="accent1"/>
              </a:buClr>
              <a:buSzPts val="1600"/>
              <a:buAutoNum type="arabicPeriod"/>
            </a:pPr>
            <a:r>
              <a:rPr lang="en" sz="1600">
                <a:solidFill>
                  <a:schemeClr val="accent1"/>
                </a:solidFill>
              </a:rPr>
              <a:t>Piano Rolls is a format to represent music where y-axis is the notes played and x-axis is the timestamp</a:t>
            </a:r>
            <a:endParaRPr sz="1600">
              <a:solidFill>
                <a:schemeClr val="accent1"/>
              </a:solidFill>
            </a:endParaRPr>
          </a:p>
          <a:p>
            <a:pPr indent="-330200" lvl="0" marL="457200" rtl="0" algn="l">
              <a:spcBef>
                <a:spcPts val="1600"/>
              </a:spcBef>
              <a:spcAft>
                <a:spcPts val="0"/>
              </a:spcAft>
              <a:buClr>
                <a:schemeClr val="accent1"/>
              </a:buClr>
              <a:buSzPts val="1600"/>
              <a:buAutoNum type="arabicPeriod"/>
            </a:pPr>
            <a:r>
              <a:rPr lang="en" sz="1600">
                <a:solidFill>
                  <a:schemeClr val="accent1"/>
                </a:solidFill>
              </a:rPr>
              <a:t>Piano Roll will be represented as a matrix (Total Notes x Time) and each cell tell if the note is played or note at a particular interval of time</a:t>
            </a:r>
            <a:endParaRPr sz="1600">
              <a:solidFill>
                <a:schemeClr val="accent1"/>
              </a:solidFill>
            </a:endParaRPr>
          </a:p>
          <a:p>
            <a:pPr indent="-330200" lvl="0" marL="457200" rtl="0" algn="l">
              <a:spcBef>
                <a:spcPts val="1600"/>
              </a:spcBef>
              <a:spcAft>
                <a:spcPts val="1600"/>
              </a:spcAft>
              <a:buClr>
                <a:schemeClr val="accent1"/>
              </a:buClr>
              <a:buSzPts val="1600"/>
              <a:buAutoNum type="arabicPeriod"/>
            </a:pPr>
            <a:r>
              <a:rPr lang="en" sz="1600">
                <a:solidFill>
                  <a:schemeClr val="accent1"/>
                </a:solidFill>
              </a:rPr>
              <a:t>The piano roll matrix would be converted into sequences for the model</a:t>
            </a:r>
            <a:endParaRPr sz="1600">
              <a:solidFill>
                <a:schemeClr val="accent1"/>
              </a:solidFill>
            </a:endParaRPr>
          </a:p>
        </p:txBody>
      </p:sp>
      <p:pic>
        <p:nvPicPr>
          <p:cNvPr id="108" name="Google Shape;108;p20"/>
          <p:cNvPicPr preferRelativeResize="0"/>
          <p:nvPr/>
        </p:nvPicPr>
        <p:blipFill>
          <a:blip r:embed="rId3">
            <a:alphaModFix/>
          </a:blip>
          <a:stretch>
            <a:fillRect/>
          </a:stretch>
        </p:blipFill>
        <p:spPr>
          <a:xfrm>
            <a:off x="4453475" y="989725"/>
            <a:ext cx="4527600" cy="339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451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Model Development and Training</a:t>
            </a:r>
            <a:endParaRPr>
              <a:solidFill>
                <a:schemeClr val="accent1"/>
              </a:solidFill>
            </a:endParaRPr>
          </a:p>
        </p:txBody>
      </p:sp>
      <p:sp>
        <p:nvSpPr>
          <p:cNvPr id="114" name="Google Shape;114;p21"/>
          <p:cNvSpPr txBox="1"/>
          <p:nvPr>
            <p:ph idx="1" type="body"/>
          </p:nvPr>
        </p:nvSpPr>
        <p:spPr>
          <a:xfrm>
            <a:off x="311700" y="900450"/>
            <a:ext cx="3999900" cy="4032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accent1"/>
                </a:solidFill>
              </a:rPr>
              <a:t>Models we considered for this use case are mentioned below.</a:t>
            </a:r>
            <a:endParaRPr sz="1800">
              <a:solidFill>
                <a:schemeClr val="accent1"/>
              </a:solidFill>
            </a:endParaRPr>
          </a:p>
          <a:p>
            <a:pPr indent="-361950" lvl="0" marL="457200" rtl="0" algn="l">
              <a:spcBef>
                <a:spcPts val="1600"/>
              </a:spcBef>
              <a:spcAft>
                <a:spcPts val="0"/>
              </a:spcAft>
              <a:buClr>
                <a:schemeClr val="accent1"/>
              </a:buClr>
              <a:buSzPts val="2100"/>
              <a:buAutoNum type="arabicPeriod"/>
            </a:pPr>
            <a:r>
              <a:rPr lang="en" sz="2100">
                <a:solidFill>
                  <a:schemeClr val="accent1"/>
                </a:solidFill>
              </a:rPr>
              <a:t>Wave Net using CNN</a:t>
            </a:r>
            <a:endParaRPr sz="2100">
              <a:solidFill>
                <a:schemeClr val="accent1"/>
              </a:solidFill>
            </a:endParaRPr>
          </a:p>
          <a:p>
            <a:pPr indent="-361950" lvl="0" marL="457200" rtl="0" algn="l">
              <a:spcBef>
                <a:spcPts val="1600"/>
              </a:spcBef>
              <a:spcAft>
                <a:spcPts val="0"/>
              </a:spcAft>
              <a:buClr>
                <a:schemeClr val="accent1"/>
              </a:buClr>
              <a:buSzPts val="2100"/>
              <a:buAutoNum type="arabicPeriod"/>
            </a:pPr>
            <a:r>
              <a:rPr lang="en" sz="2100">
                <a:solidFill>
                  <a:schemeClr val="accent1"/>
                </a:solidFill>
              </a:rPr>
              <a:t>Simple RNN</a:t>
            </a:r>
            <a:endParaRPr sz="2100">
              <a:solidFill>
                <a:schemeClr val="accent1"/>
              </a:solidFill>
            </a:endParaRPr>
          </a:p>
          <a:p>
            <a:pPr indent="-361950" lvl="0" marL="457200" rtl="0" algn="l">
              <a:spcBef>
                <a:spcPts val="1600"/>
              </a:spcBef>
              <a:spcAft>
                <a:spcPts val="1600"/>
              </a:spcAft>
              <a:buClr>
                <a:schemeClr val="accent1"/>
              </a:buClr>
              <a:buSzPts val="2100"/>
              <a:buAutoNum type="arabicPeriod"/>
            </a:pPr>
            <a:r>
              <a:rPr lang="en" sz="2100">
                <a:solidFill>
                  <a:schemeClr val="accent1"/>
                </a:solidFill>
              </a:rPr>
              <a:t>LSTM</a:t>
            </a:r>
            <a:endParaRPr sz="2100">
              <a:solidFill>
                <a:schemeClr val="accent1"/>
              </a:solidFill>
            </a:endParaRPr>
          </a:p>
        </p:txBody>
      </p:sp>
      <p:pic>
        <p:nvPicPr>
          <p:cNvPr id="115" name="Google Shape;115;p21"/>
          <p:cNvPicPr preferRelativeResize="0"/>
          <p:nvPr/>
        </p:nvPicPr>
        <p:blipFill>
          <a:blip r:embed="rId3">
            <a:alphaModFix/>
          </a:blip>
          <a:stretch>
            <a:fillRect/>
          </a:stretch>
        </p:blipFill>
        <p:spPr>
          <a:xfrm>
            <a:off x="4453475" y="1368400"/>
            <a:ext cx="4527600" cy="2729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