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e7ba6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e7ba6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e7ba63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e7ba63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e04718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e04718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c15a594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c15a594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e7ba63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e7ba63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e04718b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e04718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e7ba63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e7ba63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e7ba63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e7ba63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ca146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ca146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ca1465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ca1465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e7ba63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e7ba63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4e7ba63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4e7ba63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e7ba63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e7ba63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e04718b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e04718b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5ca1465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5ca1465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ca1465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ca1465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9c15a594e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9c15a594e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9c15a594e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9c15a594e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9c15a594e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9c15a594e_1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9c15a594e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9c15a594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c15a594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c15a594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c15a594e_5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c15a594e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c15a594e_5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c15a594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c15a594e_5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c15a594e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628600"/>
            <a:ext cx="8118600" cy="7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Music Generation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Jerin Joseph - 181210025</a:t>
            </a:r>
            <a:endParaRPr/>
          </a:p>
          <a:p>
            <a:pPr indent="0" lvl="0" marL="0" rtl="0" algn="l">
              <a:spcBef>
                <a:spcPts val="0"/>
              </a:spcBef>
              <a:spcAft>
                <a:spcPts val="0"/>
              </a:spcAft>
              <a:buNone/>
            </a:pPr>
            <a:r>
              <a:rPr lang="en"/>
              <a:t>Mayank Bhandari - 181210030</a:t>
            </a:r>
            <a:endParaRPr/>
          </a:p>
        </p:txBody>
      </p:sp>
      <p:sp>
        <p:nvSpPr>
          <p:cNvPr id="61" name="Google Shape;61;p13"/>
          <p:cNvSpPr txBox="1"/>
          <p:nvPr>
            <p:ph type="ctrTitle"/>
          </p:nvPr>
        </p:nvSpPr>
        <p:spPr>
          <a:xfrm>
            <a:off x="512700" y="1918475"/>
            <a:ext cx="8118600" cy="7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500"/>
              <a:t>Project Presentation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5500" y="1647800"/>
            <a:ext cx="4045200" cy="10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Wave Net using CNN</a:t>
            </a:r>
            <a:endParaRPr/>
          </a:p>
        </p:txBody>
      </p:sp>
      <p:sp>
        <p:nvSpPr>
          <p:cNvPr id="121" name="Google Shape;121;p22"/>
          <p:cNvSpPr txBox="1"/>
          <p:nvPr>
            <p:ph idx="2" type="body"/>
          </p:nvPr>
        </p:nvSpPr>
        <p:spPr>
          <a:xfrm>
            <a:off x="4939500" y="341325"/>
            <a:ext cx="3837000" cy="456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This model is usually used for NLP. This model is based on a type of CNN Model. CNN models are usually used in the field of computer vision and not for audio. Using the original CNN model will not be able to create music efficiently and thus a feedback system is required.</a:t>
            </a:r>
            <a:endParaRPr>
              <a:solidFill>
                <a:schemeClr val="lt1"/>
              </a:solidFill>
            </a:endParaRPr>
          </a:p>
          <a:p>
            <a:pPr indent="0" lvl="0" marL="0" rtl="0" algn="l">
              <a:spcBef>
                <a:spcPts val="1600"/>
              </a:spcBef>
              <a:spcAft>
                <a:spcPts val="1600"/>
              </a:spcAft>
              <a:buClr>
                <a:schemeClr val="dk1"/>
              </a:buClr>
              <a:buSzPts val="1100"/>
              <a:buFont typeface="Arial"/>
              <a:buNone/>
            </a:pPr>
            <a:r>
              <a:rPr lang="en">
                <a:solidFill>
                  <a:schemeClr val="lt1"/>
                </a:solidFill>
              </a:rPr>
              <a:t>This model was suggested for music generation since it runs sequence  parallelly, but it doesn’t contain a feedback system hence we drop this model for the project.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918050" y="1647800"/>
            <a:ext cx="3653700" cy="106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Simple RNN</a:t>
            </a:r>
            <a:endParaRPr>
              <a:solidFill>
                <a:schemeClr val="lt1"/>
              </a:solidFill>
            </a:endParaRPr>
          </a:p>
        </p:txBody>
      </p:sp>
      <p:sp>
        <p:nvSpPr>
          <p:cNvPr id="127" name="Google Shape;127;p23"/>
          <p:cNvSpPr txBox="1"/>
          <p:nvPr>
            <p:ph idx="4294967295" type="body"/>
          </p:nvPr>
        </p:nvSpPr>
        <p:spPr>
          <a:xfrm>
            <a:off x="4939500" y="1235850"/>
            <a:ext cx="38370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While coming across RNN models, we found that they are best suited model for our use case. Digging deeper into it, we come across </a:t>
            </a:r>
            <a:r>
              <a:rPr b="1" lang="en">
                <a:solidFill>
                  <a:schemeClr val="lt1"/>
                </a:solidFill>
              </a:rPr>
              <a:t>LSTMs</a:t>
            </a:r>
            <a:r>
              <a:rPr lang="en">
                <a:solidFill>
                  <a:schemeClr val="lt1"/>
                </a:solidFill>
              </a:rPr>
              <a:t>, that uses </a:t>
            </a:r>
            <a:r>
              <a:rPr b="1" lang="en">
                <a:solidFill>
                  <a:schemeClr val="lt1"/>
                </a:solidFill>
              </a:rPr>
              <a:t>special units</a:t>
            </a:r>
            <a:r>
              <a:rPr lang="en">
                <a:solidFill>
                  <a:schemeClr val="lt1"/>
                </a:solidFill>
              </a:rPr>
              <a:t> in addition to standard units. So we decided to move with this specialized RNN model named </a:t>
            </a:r>
            <a:r>
              <a:rPr b="1" lang="en">
                <a:solidFill>
                  <a:schemeClr val="lt1"/>
                </a:solidFill>
              </a:rPr>
              <a:t>LSTM</a:t>
            </a:r>
            <a:r>
              <a:rPr lang="en">
                <a:solidFill>
                  <a:schemeClr val="lt1"/>
                </a:solidFill>
              </a:rPr>
              <a:t>.</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(Long Short-Term Memory)</a:t>
            </a:r>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models, in general are usually suitable for purposes where a </a:t>
            </a:r>
            <a:r>
              <a:rPr b="1" lang="en"/>
              <a:t>feedback system</a:t>
            </a:r>
            <a:r>
              <a:rPr lang="en"/>
              <a:t> is required. Music generation highly rests on this concept only, where previous outputs are used for the next input. LSTMs are specialized in this domain, of carrying previous sequences for a longer period of time. This is </a:t>
            </a:r>
            <a:r>
              <a:rPr lang="en"/>
              <a:t>helpful to produce meaningful music, as new generated music is inspired from the previous notes hit.</a:t>
            </a:r>
            <a:endParaRPr/>
          </a:p>
          <a:p>
            <a:pPr indent="0" lvl="0" marL="0" rtl="0" algn="l">
              <a:spcBef>
                <a:spcPts val="0"/>
              </a:spcBef>
              <a:spcAft>
                <a:spcPts val="0"/>
              </a:spcAft>
              <a:buNone/>
            </a:pPr>
            <a:r>
              <a:rPr lang="en"/>
              <a:t>The LSTM model has various gates like the </a:t>
            </a:r>
            <a:r>
              <a:rPr b="1" lang="en"/>
              <a:t>forget gate</a:t>
            </a:r>
            <a:r>
              <a:rPr lang="en"/>
              <a:t> and the </a:t>
            </a:r>
            <a:r>
              <a:rPr b="1" lang="en"/>
              <a:t>input gate</a:t>
            </a:r>
            <a:r>
              <a:rPr lang="en"/>
              <a:t> which helps to </a:t>
            </a:r>
            <a:r>
              <a:rPr b="1" lang="en"/>
              <a:t>send the previous outputs as feedback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512700" y="336575"/>
            <a:ext cx="8118600" cy="83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Music Generation Phases</a:t>
            </a:r>
            <a:endParaRPr sz="5000"/>
          </a:p>
        </p:txBody>
      </p:sp>
      <p:pic>
        <p:nvPicPr>
          <p:cNvPr id="139" name="Google Shape;139;p25"/>
          <p:cNvPicPr preferRelativeResize="0"/>
          <p:nvPr/>
        </p:nvPicPr>
        <p:blipFill>
          <a:blip r:embed="rId3">
            <a:alphaModFix/>
          </a:blip>
          <a:stretch>
            <a:fillRect/>
          </a:stretch>
        </p:blipFill>
        <p:spPr>
          <a:xfrm>
            <a:off x="579725" y="1696225"/>
            <a:ext cx="7984551" cy="2798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MIDI to Piano Roll Conversion</a:t>
            </a:r>
            <a:endParaRPr/>
          </a:p>
        </p:txBody>
      </p:sp>
      <p:sp>
        <p:nvSpPr>
          <p:cNvPr id="145" name="Google Shape;145;p26"/>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The MIDI files are converted into Mido objects. To create the piano roll from the MIDI data, a suitable time slice must be chosen. A time slice represents a column in the piano roll matrix. With the </a:t>
            </a:r>
            <a:r>
              <a:rPr b="1" lang="en">
                <a:solidFill>
                  <a:schemeClr val="lt1"/>
                </a:solidFill>
              </a:rPr>
              <a:t>ticks per time slice</a:t>
            </a:r>
            <a:r>
              <a:rPr lang="en">
                <a:solidFill>
                  <a:schemeClr val="lt1"/>
                </a:solidFill>
              </a:rPr>
              <a:t> and the </a:t>
            </a:r>
            <a:r>
              <a:rPr b="1" lang="en">
                <a:solidFill>
                  <a:schemeClr val="lt1"/>
                </a:solidFill>
              </a:rPr>
              <a:t>total time slice</a:t>
            </a:r>
            <a:r>
              <a:rPr lang="en">
                <a:solidFill>
                  <a:schemeClr val="lt1"/>
                </a:solidFill>
              </a:rPr>
              <a:t>, the total number of columns for the piano roll can be obtained.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ctr">
              <a:spcBef>
                <a:spcPts val="0"/>
              </a:spcBef>
              <a:spcAft>
                <a:spcPts val="0"/>
              </a:spcAft>
              <a:buClr>
                <a:schemeClr val="dk1"/>
              </a:buClr>
              <a:buSzPts val="1100"/>
              <a:buFont typeface="Arial"/>
              <a:buNone/>
            </a:pPr>
            <a:r>
              <a:rPr b="1" lang="en">
                <a:solidFill>
                  <a:schemeClr val="lt1"/>
                </a:solidFill>
              </a:rPr>
              <a:t>Ticks per Time Slice = TPS * Seconds per Time Slice</a:t>
            </a:r>
            <a:endParaRPr b="1">
              <a:solidFill>
                <a:schemeClr val="lt1"/>
              </a:solidFill>
            </a:endParaRPr>
          </a:p>
          <a:p>
            <a:pPr indent="0" lvl="0" marL="0" rtl="0" algn="ctr">
              <a:spcBef>
                <a:spcPts val="0"/>
              </a:spcBef>
              <a:spcAft>
                <a:spcPts val="0"/>
              </a:spcAft>
              <a:buClr>
                <a:schemeClr val="dk1"/>
              </a:buClr>
              <a:buSzPts val="1100"/>
              <a:buFont typeface="Arial"/>
              <a:buNone/>
            </a:pPr>
            <a:r>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     Number of Time Slices (Columns) = ceil (Total Ticks/ Ticks per Time Slice)</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Piano Roll to Sequence Conversion</a:t>
            </a:r>
            <a:endParaRPr/>
          </a:p>
        </p:txBody>
      </p:sp>
      <p:sp>
        <p:nvSpPr>
          <p:cNvPr id="151" name="Google Shape;15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piano rolls for all the MIDI files are split into sequence for training. An array of input sequence and an output sequence is generated from the piano rolls.</a:t>
            </a:r>
            <a:endParaRPr/>
          </a:p>
          <a:p>
            <a:pPr indent="0" lvl="0" marL="0" rtl="0" algn="l">
              <a:spcBef>
                <a:spcPts val="0"/>
              </a:spcBef>
              <a:spcAft>
                <a:spcPts val="0"/>
              </a:spcAft>
              <a:buNone/>
            </a:pPr>
            <a:r>
              <a:rPr lang="en"/>
              <a:t>After generation of the sequences, the input sequence and output sequence matrix are shuffled. The shuffling of the sequence are performed to obtaining better training result.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90250" y="82400"/>
            <a:ext cx="5604000" cy="7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rPr>
              <a:t>Model Training</a:t>
            </a:r>
            <a:endParaRPr>
              <a:solidFill>
                <a:schemeClr val="lt1"/>
              </a:solidFill>
            </a:endParaRPr>
          </a:p>
        </p:txBody>
      </p:sp>
      <p:pic>
        <p:nvPicPr>
          <p:cNvPr id="157" name="Google Shape;157;p28"/>
          <p:cNvPicPr preferRelativeResize="0"/>
          <p:nvPr/>
        </p:nvPicPr>
        <p:blipFill>
          <a:blip r:embed="rId3">
            <a:alphaModFix/>
          </a:blip>
          <a:stretch>
            <a:fillRect/>
          </a:stretch>
        </p:blipFill>
        <p:spPr>
          <a:xfrm>
            <a:off x="1954475" y="912000"/>
            <a:ext cx="5235050" cy="36687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4294967295" type="body"/>
          </p:nvPr>
        </p:nvSpPr>
        <p:spPr>
          <a:xfrm>
            <a:off x="311700" y="1012225"/>
            <a:ext cx="8520600" cy="33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lt1"/>
                </a:solidFill>
              </a:rPr>
              <a:t>The model used in the project is a </a:t>
            </a:r>
            <a:r>
              <a:rPr b="1" lang="en" sz="2000">
                <a:solidFill>
                  <a:schemeClr val="lt1"/>
                </a:solidFill>
              </a:rPr>
              <a:t>Sequential LSTM Model</a:t>
            </a:r>
            <a:r>
              <a:rPr lang="en" sz="2000">
                <a:solidFill>
                  <a:schemeClr val="lt1"/>
                </a:solidFill>
              </a:rPr>
              <a:t>.  The model layers contain an </a:t>
            </a:r>
            <a:r>
              <a:rPr b="1" lang="en" sz="2000">
                <a:solidFill>
                  <a:schemeClr val="lt1"/>
                </a:solidFill>
              </a:rPr>
              <a:t>encoder </a:t>
            </a:r>
            <a:r>
              <a:rPr lang="en" sz="2000">
                <a:solidFill>
                  <a:schemeClr val="lt1"/>
                </a:solidFill>
              </a:rPr>
              <a:t>and a </a:t>
            </a:r>
            <a:r>
              <a:rPr b="1" lang="en" sz="2000">
                <a:solidFill>
                  <a:schemeClr val="lt1"/>
                </a:solidFill>
              </a:rPr>
              <a:t>decoder</a:t>
            </a:r>
            <a:r>
              <a:rPr lang="en" sz="2000">
                <a:solidFill>
                  <a:schemeClr val="lt1"/>
                </a:solidFill>
              </a:rPr>
              <a:t> where the encoder layers are used to extract the main features of the input sequence and the decoder sequence. An encoder-decoder model was the optimal model network for the project since there is lack of appropriate credible data, and complex models might not be properly trained to produce outcomes.</a:t>
            </a:r>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311700" y="1095450"/>
            <a:ext cx="6901250" cy="3655125"/>
          </a:xfrm>
          <a:prstGeom prst="rect">
            <a:avLst/>
          </a:prstGeom>
          <a:noFill/>
          <a:ln>
            <a:noFill/>
          </a:ln>
        </p:spPr>
      </p:pic>
      <p:sp>
        <p:nvSpPr>
          <p:cNvPr id="168" name="Google Shape;168;p30"/>
          <p:cNvSpPr txBox="1"/>
          <p:nvPr/>
        </p:nvSpPr>
        <p:spPr>
          <a:xfrm>
            <a:off x="311700" y="262975"/>
            <a:ext cx="643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Old Standard TT"/>
                <a:ea typeface="Old Standard TT"/>
                <a:cs typeface="Old Standard TT"/>
                <a:sym typeface="Old Standard TT"/>
              </a:rPr>
              <a:t>Enhanced Model using BLSTM</a:t>
            </a:r>
            <a:endParaRPr sz="3000">
              <a:solidFill>
                <a:schemeClr val="accent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4294967295" type="body"/>
          </p:nvPr>
        </p:nvSpPr>
        <p:spPr>
          <a:xfrm>
            <a:off x="311700" y="1012225"/>
            <a:ext cx="8520600" cy="33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lt1"/>
                </a:solidFill>
              </a:rPr>
              <a:t>This is a newly generated model which uses Bidirectional LSTM as one of its layers. The </a:t>
            </a:r>
            <a:r>
              <a:rPr lang="en" sz="2000">
                <a:solidFill>
                  <a:schemeClr val="lt1"/>
                </a:solidFill>
              </a:rPr>
              <a:t>model</a:t>
            </a:r>
            <a:r>
              <a:rPr lang="en" sz="2000">
                <a:solidFill>
                  <a:schemeClr val="lt1"/>
                </a:solidFill>
              </a:rPr>
              <a:t> generates a better result compared to the previous model with a much lower loss. This model contains 3 phases, the first </a:t>
            </a:r>
            <a:r>
              <a:rPr lang="en" sz="2000">
                <a:solidFill>
                  <a:schemeClr val="lt1"/>
                </a:solidFill>
              </a:rPr>
              <a:t>involves</a:t>
            </a:r>
            <a:r>
              <a:rPr lang="en" sz="2000">
                <a:solidFill>
                  <a:schemeClr val="lt1"/>
                </a:solidFill>
              </a:rPr>
              <a:t> a normal LSTM Layer. The second phase involves a BLSTM layer and the third phase involves 2 dense layers with ‘relu’ and ‘softmax’ activation.</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7" name="Google Shape;67;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lt2"/>
                </a:solidFill>
              </a:rPr>
              <a:t>Why the need for AI generated music?</a:t>
            </a:r>
            <a:endParaRPr i="1">
              <a:solidFill>
                <a:schemeClr val="lt2"/>
              </a:solidFill>
            </a:endParaRPr>
          </a:p>
        </p:txBody>
      </p:sp>
      <p:sp>
        <p:nvSpPr>
          <p:cNvPr id="68" name="Google Shape;68;p14"/>
          <p:cNvSpPr txBox="1"/>
          <p:nvPr>
            <p:ph idx="2" type="body"/>
          </p:nvPr>
        </p:nvSpPr>
        <p:spPr>
          <a:xfrm>
            <a:off x="4907925" y="278700"/>
            <a:ext cx="3837000" cy="4586100"/>
          </a:xfrm>
          <a:prstGeom prst="rect">
            <a:avLst/>
          </a:prstGeom>
          <a:solidFill>
            <a:schemeClr val="dk1"/>
          </a:solidFill>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highlight>
                  <a:schemeClr val="dk1"/>
                </a:highlight>
              </a:rPr>
              <a:t>Music Industry provides a wide range of genres, from POP to JAZZ to Classical to Country music. Countless artists including singers, composers, writers, musicians etc., uses a wide variety of instruments to make new music.</a:t>
            </a:r>
            <a:endParaRPr sz="1500">
              <a:solidFill>
                <a:schemeClr val="lt1"/>
              </a:solidFill>
              <a:highlight>
                <a:schemeClr val="dk1"/>
              </a:highlight>
            </a:endParaRPr>
          </a:p>
          <a:p>
            <a:pPr indent="-323850" lvl="0" marL="457200" rtl="0" algn="l">
              <a:spcBef>
                <a:spcPts val="1200"/>
              </a:spcBef>
              <a:spcAft>
                <a:spcPts val="0"/>
              </a:spcAft>
              <a:buClr>
                <a:schemeClr val="lt1"/>
              </a:buClr>
              <a:buSzPts val="1500"/>
              <a:buChar char="●"/>
            </a:pPr>
            <a:r>
              <a:rPr lang="en" sz="1500">
                <a:solidFill>
                  <a:schemeClr val="lt1"/>
                </a:solidFill>
                <a:highlight>
                  <a:schemeClr val="dk1"/>
                </a:highlight>
              </a:rPr>
              <a:t>It is difficult of people who have other jobs to take their time and learn new instruments in order to create a new music piece. </a:t>
            </a:r>
            <a:endParaRPr sz="1500">
              <a:solidFill>
                <a:schemeClr val="lt1"/>
              </a:solidFill>
              <a:highlight>
                <a:schemeClr val="dk1"/>
              </a:highlight>
            </a:endParaRPr>
          </a:p>
          <a:p>
            <a:pPr indent="-323850" lvl="0" marL="457200" rtl="0" algn="l">
              <a:spcBef>
                <a:spcPts val="1200"/>
              </a:spcBef>
              <a:spcAft>
                <a:spcPts val="1200"/>
              </a:spcAft>
              <a:buClr>
                <a:schemeClr val="lt1"/>
              </a:buClr>
              <a:buSzPts val="1500"/>
              <a:buChar char="●"/>
            </a:pPr>
            <a:r>
              <a:rPr lang="en" sz="1500">
                <a:solidFill>
                  <a:schemeClr val="lt1"/>
                </a:solidFill>
                <a:highlight>
                  <a:schemeClr val="dk1"/>
                </a:highlight>
              </a:rPr>
              <a:t>Musicians and composers needs to be creative and innovate all the time to make create something new.</a:t>
            </a:r>
            <a:endParaRPr sz="1500">
              <a:solidFill>
                <a:schemeClr val="lt1"/>
              </a:solidFill>
              <a:highlight>
                <a:schemeClr val="dk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265500" y="1382350"/>
            <a:ext cx="4306500" cy="15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Details of the Sequential LSTM model</a:t>
            </a:r>
            <a:endParaRPr/>
          </a:p>
        </p:txBody>
      </p:sp>
      <p:sp>
        <p:nvSpPr>
          <p:cNvPr id="179" name="Google Shape;179;p32"/>
          <p:cNvSpPr txBox="1"/>
          <p:nvPr>
            <p:ph idx="2" type="body"/>
          </p:nvPr>
        </p:nvSpPr>
        <p:spPr>
          <a:xfrm>
            <a:off x="4676700" y="0"/>
            <a:ext cx="44673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lt1"/>
                </a:solidFill>
              </a:rPr>
              <a:t>The encoder consists of two LSTM layers with a dropout of 30 percent to prevent overfitting and batch normalization is used to make the training more effective. This data is then passed to the decoder with 2 more LSTM Layers followed with dropout and batch 21 normalization layers.</a:t>
            </a:r>
            <a:endParaRPr sz="1500">
              <a:solidFill>
                <a:schemeClr val="lt1"/>
              </a:solidFill>
            </a:endParaRPr>
          </a:p>
          <a:p>
            <a:pPr indent="0" lvl="0" marL="0" rtl="0" algn="l">
              <a:spcBef>
                <a:spcPts val="1600"/>
              </a:spcBef>
              <a:spcAft>
                <a:spcPts val="0"/>
              </a:spcAft>
              <a:buClr>
                <a:schemeClr val="dk1"/>
              </a:buClr>
              <a:buSzPts val="1100"/>
              <a:buFont typeface="Arial"/>
              <a:buNone/>
            </a:pPr>
            <a:r>
              <a:rPr lang="en" sz="1500">
                <a:solidFill>
                  <a:schemeClr val="lt1"/>
                </a:solidFill>
              </a:rPr>
              <a:t>At the end of the decoder the data is passed through the Dense to fit the resultant data in the final output sequence dimension.</a:t>
            </a:r>
            <a:endParaRPr sz="1500">
              <a:solidFill>
                <a:schemeClr val="lt1"/>
              </a:solidFill>
            </a:endParaRPr>
          </a:p>
          <a:p>
            <a:pPr indent="0" lvl="0" marL="0" rtl="0" algn="l">
              <a:spcBef>
                <a:spcPts val="1600"/>
              </a:spcBef>
              <a:spcAft>
                <a:spcPts val="1600"/>
              </a:spcAft>
              <a:buNone/>
            </a:pPr>
            <a:r>
              <a:rPr lang="en" sz="1500">
                <a:solidFill>
                  <a:schemeClr val="lt1"/>
                </a:solidFill>
              </a:rPr>
              <a:t>The optimizer used in the model is an </a:t>
            </a:r>
            <a:r>
              <a:rPr b="1" lang="en" sz="1500">
                <a:solidFill>
                  <a:schemeClr val="lt1"/>
                </a:solidFill>
              </a:rPr>
              <a:t>Adam () optimizer</a:t>
            </a:r>
            <a:r>
              <a:rPr lang="en" sz="1500">
                <a:solidFill>
                  <a:schemeClr val="lt1"/>
                </a:solidFill>
              </a:rPr>
              <a:t> and the loss function used is </a:t>
            </a:r>
            <a:r>
              <a:rPr b="1" lang="en" sz="1500">
                <a:solidFill>
                  <a:schemeClr val="lt1"/>
                </a:solidFill>
              </a:rPr>
              <a:t>categorical cross entropy</a:t>
            </a:r>
            <a:r>
              <a:rPr lang="en" sz="1500">
                <a:solidFill>
                  <a:schemeClr val="lt1"/>
                </a:solidFill>
              </a:rPr>
              <a:t>.</a:t>
            </a:r>
            <a:endParaRPr sz="15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490250" y="0"/>
            <a:ext cx="5604000" cy="7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rPr>
              <a:t>Results</a:t>
            </a:r>
            <a:endParaRPr>
              <a:solidFill>
                <a:schemeClr val="lt1"/>
              </a:solidFill>
            </a:endParaRPr>
          </a:p>
        </p:txBody>
      </p:sp>
      <p:pic>
        <p:nvPicPr>
          <p:cNvPr id="185" name="Google Shape;185;p33"/>
          <p:cNvPicPr preferRelativeResize="0"/>
          <p:nvPr/>
        </p:nvPicPr>
        <p:blipFill>
          <a:blip r:embed="rId3">
            <a:alphaModFix/>
          </a:blip>
          <a:stretch>
            <a:fillRect/>
          </a:stretch>
        </p:blipFill>
        <p:spPr>
          <a:xfrm>
            <a:off x="880699" y="1058225"/>
            <a:ext cx="7382600" cy="3774100"/>
          </a:xfrm>
          <a:prstGeom prst="rect">
            <a:avLst/>
          </a:prstGeom>
          <a:noFill/>
          <a:ln>
            <a:noFill/>
          </a:ln>
        </p:spPr>
      </p:pic>
      <p:sp>
        <p:nvSpPr>
          <p:cNvPr id="186" name="Google Shape;186;p33"/>
          <p:cNvSpPr txBox="1"/>
          <p:nvPr>
            <p:ph type="title"/>
          </p:nvPr>
        </p:nvSpPr>
        <p:spPr>
          <a:xfrm>
            <a:off x="490250" y="612050"/>
            <a:ext cx="4284300" cy="64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t>Generated Piano Roll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92" name="Google Shape;192;p34"/>
          <p:cNvSpPr txBox="1"/>
          <p:nvPr>
            <p:ph type="title"/>
          </p:nvPr>
        </p:nvSpPr>
        <p:spPr>
          <a:xfrm>
            <a:off x="311700" y="0"/>
            <a:ext cx="873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Results from Basic Model Training </a:t>
            </a:r>
            <a:endParaRPr sz="3000"/>
          </a:p>
        </p:txBody>
      </p:sp>
      <p:pic>
        <p:nvPicPr>
          <p:cNvPr id="193" name="Google Shape;193;p34"/>
          <p:cNvPicPr preferRelativeResize="0"/>
          <p:nvPr/>
        </p:nvPicPr>
        <p:blipFill>
          <a:blip r:embed="rId3">
            <a:alphaModFix/>
          </a:blip>
          <a:stretch>
            <a:fillRect/>
          </a:stretch>
        </p:blipFill>
        <p:spPr>
          <a:xfrm>
            <a:off x="790100" y="1184449"/>
            <a:ext cx="7563800" cy="3548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Y-axis : Loss value</a:t>
            </a:r>
            <a:endParaRPr b="1"/>
          </a:p>
          <a:p>
            <a:pPr indent="0" lvl="0" marL="0" rtl="0" algn="l">
              <a:spcBef>
                <a:spcPts val="1600"/>
              </a:spcBef>
              <a:spcAft>
                <a:spcPts val="0"/>
              </a:spcAft>
              <a:buNone/>
            </a:pPr>
            <a:r>
              <a:rPr b="1" lang="en"/>
              <a:t>X-axis : Number of </a:t>
            </a:r>
            <a:r>
              <a:rPr b="1" lang="en"/>
              <a:t>epochs</a:t>
            </a:r>
            <a:endParaRPr b="1"/>
          </a:p>
          <a:p>
            <a:pPr indent="0" lvl="0" marL="0" rtl="0" algn="l">
              <a:spcBef>
                <a:spcPts val="1600"/>
              </a:spcBef>
              <a:spcAft>
                <a:spcPts val="1600"/>
              </a:spcAft>
              <a:buNone/>
            </a:pPr>
            <a:r>
              <a:rPr lang="en"/>
              <a:t>The graph shows minor decrease in loss values for the basic model from 9.8 to 8.6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204" name="Google Shape;204;p36"/>
          <p:cNvSpPr txBox="1"/>
          <p:nvPr>
            <p:ph type="title"/>
          </p:nvPr>
        </p:nvSpPr>
        <p:spPr>
          <a:xfrm>
            <a:off x="311700" y="0"/>
            <a:ext cx="873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Results from the Enhanced Model Training </a:t>
            </a:r>
            <a:endParaRPr sz="3000"/>
          </a:p>
        </p:txBody>
      </p:sp>
      <p:pic>
        <p:nvPicPr>
          <p:cNvPr id="205" name="Google Shape;205;p36"/>
          <p:cNvPicPr preferRelativeResize="0"/>
          <p:nvPr/>
        </p:nvPicPr>
        <p:blipFill>
          <a:blip r:embed="rId3">
            <a:alphaModFix/>
          </a:blip>
          <a:stretch>
            <a:fillRect/>
          </a:stretch>
        </p:blipFill>
        <p:spPr>
          <a:xfrm>
            <a:off x="2059900" y="1037675"/>
            <a:ext cx="5243200" cy="3932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Y-axis : Loss value</a:t>
            </a:r>
            <a:endParaRPr b="1"/>
          </a:p>
          <a:p>
            <a:pPr indent="0" lvl="0" marL="0" rtl="0" algn="l">
              <a:spcBef>
                <a:spcPts val="1600"/>
              </a:spcBef>
              <a:spcAft>
                <a:spcPts val="0"/>
              </a:spcAft>
              <a:buNone/>
            </a:pPr>
            <a:r>
              <a:rPr b="1" lang="en"/>
              <a:t>X-axis : Number of epochs</a:t>
            </a:r>
            <a:endParaRPr b="1"/>
          </a:p>
          <a:p>
            <a:pPr indent="0" lvl="0" marL="0" rtl="0" algn="l">
              <a:spcBef>
                <a:spcPts val="1600"/>
              </a:spcBef>
              <a:spcAft>
                <a:spcPts val="1600"/>
              </a:spcAft>
              <a:buNone/>
            </a:pPr>
            <a:r>
              <a:rPr lang="en"/>
              <a:t>The decrease in loss in the second graph is much significant compared to the previous one. Here the loss is reduced to approx 3.5 after a little more than 100 epochs which ended due to the early stopping mechanism due to lack of change in the loss value.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ctrTitle"/>
          </p:nvPr>
        </p:nvSpPr>
        <p:spPr>
          <a:xfrm>
            <a:off x="414000" y="318050"/>
            <a:ext cx="5168100" cy="79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216" name="Google Shape;216;p38"/>
          <p:cNvSpPr txBox="1"/>
          <p:nvPr>
            <p:ph idx="1" type="subTitle"/>
          </p:nvPr>
        </p:nvSpPr>
        <p:spPr>
          <a:xfrm>
            <a:off x="414000" y="1113050"/>
            <a:ext cx="8779200" cy="383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accent1"/>
                </a:solidFill>
              </a:rPr>
              <a:t>The model generation and training phases are completed. The below things can be addressed in the future regarding the project</a:t>
            </a:r>
            <a:endParaRPr sz="1600">
              <a:solidFill>
                <a:schemeClr val="accent1"/>
              </a:solidFill>
            </a:endParaRPr>
          </a:p>
          <a:p>
            <a:pPr indent="0" lvl="0" marL="0" rtl="0" algn="l">
              <a:lnSpc>
                <a:spcPct val="115000"/>
              </a:lnSpc>
              <a:spcBef>
                <a:spcPts val="0"/>
              </a:spcBef>
              <a:spcAft>
                <a:spcPts val="0"/>
              </a:spcAft>
              <a:buNone/>
            </a:pPr>
            <a:r>
              <a:t/>
            </a:r>
            <a:endParaRPr sz="1400">
              <a:solidFill>
                <a:schemeClr val="lt1"/>
              </a:solidFill>
              <a:highlight>
                <a:schemeClr val="lt2"/>
              </a:highlight>
            </a:endParaRPr>
          </a:p>
          <a:p>
            <a:pPr indent="0" lvl="0" marL="0" rtl="0" algn="l">
              <a:lnSpc>
                <a:spcPct val="115000"/>
              </a:lnSpc>
              <a:spcBef>
                <a:spcPts val="0"/>
              </a:spcBef>
              <a:spcAft>
                <a:spcPts val="0"/>
              </a:spcAft>
              <a:buNone/>
            </a:pPr>
            <a:r>
              <a:t/>
            </a:r>
            <a:endParaRPr sz="1400">
              <a:solidFill>
                <a:schemeClr val="lt1"/>
              </a:solidFill>
              <a:highlight>
                <a:schemeClr val="dk1"/>
              </a:highlight>
            </a:endParaRPr>
          </a:p>
          <a:p>
            <a:pPr indent="-298450" lvl="0" marL="457200" rtl="0" algn="l">
              <a:lnSpc>
                <a:spcPct val="115000"/>
              </a:lnSpc>
              <a:spcBef>
                <a:spcPts val="1200"/>
              </a:spcBef>
              <a:spcAft>
                <a:spcPts val="0"/>
              </a:spcAft>
              <a:buClr>
                <a:schemeClr val="lt1"/>
              </a:buClr>
              <a:buSzPts val="1100"/>
              <a:buChar char="●"/>
            </a:pPr>
            <a:r>
              <a:rPr lang="en" sz="1500">
                <a:solidFill>
                  <a:schemeClr val="lt1"/>
                </a:solidFill>
                <a:highlight>
                  <a:schemeClr val="dk1"/>
                </a:highlight>
              </a:rPr>
              <a:t>Making a better model with higher </a:t>
            </a:r>
            <a:r>
              <a:rPr lang="en" sz="1500">
                <a:solidFill>
                  <a:schemeClr val="lt1"/>
                </a:solidFill>
                <a:highlight>
                  <a:schemeClr val="dk1"/>
                </a:highlight>
              </a:rPr>
              <a:t>accuracy and lower loss</a:t>
            </a:r>
            <a:endParaRPr sz="1500">
              <a:solidFill>
                <a:schemeClr val="lt1"/>
              </a:solidFill>
              <a:highlight>
                <a:schemeClr val="dk1"/>
              </a:highlight>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highlight>
                  <a:schemeClr val="dk1"/>
                </a:highlight>
              </a:rPr>
              <a:t>Creation of multiple models and comparing the results of each of the models created</a:t>
            </a:r>
            <a:endParaRPr sz="1500">
              <a:solidFill>
                <a:schemeClr val="lt1"/>
              </a:solidFill>
              <a:highlight>
                <a:schemeClr val="dk1"/>
              </a:highlight>
            </a:endParaRPr>
          </a:p>
          <a:p>
            <a:pPr indent="-323850" lvl="0" marL="457200" rtl="0" algn="l">
              <a:lnSpc>
                <a:spcPct val="115000"/>
              </a:lnSpc>
              <a:spcBef>
                <a:spcPts val="1200"/>
              </a:spcBef>
              <a:spcAft>
                <a:spcPts val="1200"/>
              </a:spcAft>
              <a:buClr>
                <a:schemeClr val="lt1"/>
              </a:buClr>
              <a:buSzPts val="1500"/>
              <a:buChar char="●"/>
            </a:pPr>
            <a:r>
              <a:rPr lang="en" sz="1500">
                <a:solidFill>
                  <a:schemeClr val="lt1"/>
                </a:solidFill>
                <a:highlight>
                  <a:schemeClr val="dk1"/>
                </a:highlight>
              </a:rPr>
              <a:t>The model can be used to generate songs of other instruments and not just restrict with the piano instrument. Multiple instruments can be used at the same time and combined to create a better sounding tune.</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490250" y="526350"/>
            <a:ext cx="8305200" cy="40908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highlight>
                  <a:schemeClr val="lt2"/>
                </a:highlight>
              </a:rPr>
              <a:t>Although the model will be able to generate music, it may not sound as good compared to other man-made songs. However, it is still a step forward in reaching the goal where an AI can make music which sounds better than most of the existing songs. It may not be possible to make rhythms sounding better than most of the masterpiece, but in the distant future, music generation AI will definitely create soundtracks which sounds different and would inspire many other creators to go towards a different direction in composing music. It would give ideas and show the potential of music and how it can be different even after a long period of time. The applications which contain music generation AI will help ordinary people to create music, solely based on their creative thinking without the </a:t>
            </a:r>
            <a:r>
              <a:rPr lang="en" sz="1500">
                <a:solidFill>
                  <a:schemeClr val="lt1"/>
                </a:solidFill>
                <a:highlight>
                  <a:schemeClr val="lt2"/>
                </a:highlight>
              </a:rPr>
              <a:t>constraints</a:t>
            </a:r>
            <a:r>
              <a:rPr lang="en" sz="1500">
                <a:solidFill>
                  <a:schemeClr val="lt1"/>
                </a:solidFill>
                <a:highlight>
                  <a:schemeClr val="lt2"/>
                </a:highlight>
              </a:rPr>
              <a:t> of learning a new instrument.</a:t>
            </a:r>
            <a:endParaRPr sz="1100">
              <a:solidFill>
                <a:schemeClr val="lt1"/>
              </a:solidFill>
              <a:highlight>
                <a:schemeClr val="lt2"/>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2533375" y="1118625"/>
            <a:ext cx="6097800" cy="175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4" name="Google Shape;74;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lt2"/>
                </a:solidFill>
              </a:rPr>
              <a:t>Why the need for AI generated music?</a:t>
            </a:r>
            <a:endParaRPr i="1">
              <a:solidFill>
                <a:schemeClr val="lt2"/>
              </a:solidFill>
            </a:endParaRPr>
          </a:p>
        </p:txBody>
      </p:sp>
      <p:sp>
        <p:nvSpPr>
          <p:cNvPr id="75" name="Google Shape;75;p15"/>
          <p:cNvSpPr txBox="1"/>
          <p:nvPr>
            <p:ph idx="2" type="body"/>
          </p:nvPr>
        </p:nvSpPr>
        <p:spPr>
          <a:xfrm>
            <a:off x="4907925" y="278700"/>
            <a:ext cx="3837000" cy="4586100"/>
          </a:xfrm>
          <a:prstGeom prst="rect">
            <a:avLst/>
          </a:prstGeom>
          <a:solidFill>
            <a:schemeClr val="dk1"/>
          </a:solidFill>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highlight>
                  <a:schemeClr val="dk1"/>
                </a:highlight>
              </a:rPr>
              <a:t>Helps people to compose songs by just adjusting the pitch, tempo and allowing the AI to create the music</a:t>
            </a:r>
            <a:endParaRPr sz="1500">
              <a:solidFill>
                <a:schemeClr val="lt1"/>
              </a:solidFill>
              <a:highlight>
                <a:schemeClr val="dk1"/>
              </a:highlight>
            </a:endParaRPr>
          </a:p>
          <a:p>
            <a:pPr indent="-323850" lvl="0" marL="457200" rtl="0" algn="l">
              <a:spcBef>
                <a:spcPts val="1200"/>
              </a:spcBef>
              <a:spcAft>
                <a:spcPts val="0"/>
              </a:spcAft>
              <a:buClr>
                <a:schemeClr val="lt1"/>
              </a:buClr>
              <a:buSzPts val="1500"/>
              <a:buChar char="●"/>
            </a:pPr>
            <a:r>
              <a:rPr lang="en" sz="1500">
                <a:solidFill>
                  <a:schemeClr val="lt1"/>
                </a:solidFill>
                <a:highlight>
                  <a:schemeClr val="dk1"/>
                </a:highlight>
              </a:rPr>
              <a:t>Inspires composers to create a new masterpiece</a:t>
            </a:r>
            <a:endParaRPr sz="1500">
              <a:solidFill>
                <a:schemeClr val="lt1"/>
              </a:solidFill>
              <a:highlight>
                <a:schemeClr val="dk1"/>
              </a:highlight>
            </a:endParaRPr>
          </a:p>
          <a:p>
            <a:pPr indent="-323850" lvl="0" marL="457200" rtl="0" algn="l">
              <a:spcBef>
                <a:spcPts val="1200"/>
              </a:spcBef>
              <a:spcAft>
                <a:spcPts val="1200"/>
              </a:spcAft>
              <a:buClr>
                <a:schemeClr val="lt1"/>
              </a:buClr>
              <a:buSzPts val="1500"/>
              <a:buChar char="●"/>
            </a:pPr>
            <a:r>
              <a:rPr lang="en" sz="1500">
                <a:solidFill>
                  <a:schemeClr val="lt1"/>
                </a:solidFill>
                <a:highlight>
                  <a:schemeClr val="dk1"/>
                </a:highlight>
              </a:rPr>
              <a:t>Integration with </a:t>
            </a:r>
            <a:r>
              <a:rPr lang="en" sz="1500">
                <a:solidFill>
                  <a:schemeClr val="lt1"/>
                </a:solidFill>
                <a:highlight>
                  <a:schemeClr val="dk1"/>
                </a:highlight>
              </a:rPr>
              <a:t>several</a:t>
            </a:r>
            <a:r>
              <a:rPr lang="en" sz="1500">
                <a:solidFill>
                  <a:schemeClr val="lt1"/>
                </a:solidFill>
                <a:highlight>
                  <a:schemeClr val="dk1"/>
                </a:highlight>
              </a:rPr>
              <a:t> music applications making it easier for users to compose songs</a:t>
            </a:r>
            <a:endParaRPr sz="15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526350"/>
            <a:ext cx="3633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1" name="Google Shape;81;p16"/>
          <p:cNvSpPr txBox="1"/>
          <p:nvPr/>
        </p:nvSpPr>
        <p:spPr>
          <a:xfrm>
            <a:off x="4484400" y="1200"/>
            <a:ext cx="4659600" cy="5141100"/>
          </a:xfrm>
          <a:prstGeom prst="rect">
            <a:avLst/>
          </a:prstGeom>
          <a:solidFill>
            <a:schemeClr val="accent1"/>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Development in music generation from various companies shows its true potential and what it could achieve in </a:t>
            </a:r>
            <a:r>
              <a:rPr lang="en">
                <a:latin typeface="Old Standard TT"/>
                <a:ea typeface="Old Standard TT"/>
                <a:cs typeface="Old Standard TT"/>
                <a:sym typeface="Old Standard TT"/>
              </a:rPr>
              <a:t>the future.</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AIVA, an artificial music generator, released its own copyrighted albums with generated soundtrack in EDM genre</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Jukedeck developed an AI music composer which creates its own music which is been trained using deep neural network to understand music at a granular level</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Magenta is a python library used to train its pre-built model using different data and convert it to music for its users. It help developers to add the generation model into its music applications.</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WaveNet is a speech generation model which predict the next sound by understanding the speech pattern from its input. It uses a type of convolutional neural network</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12700" y="2945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Steps</a:t>
            </a:r>
            <a:endParaRPr/>
          </a:p>
        </p:txBody>
      </p:sp>
      <p:sp>
        <p:nvSpPr>
          <p:cNvPr id="87" name="Google Shape;87;p17"/>
          <p:cNvSpPr txBox="1"/>
          <p:nvPr>
            <p:ph type="title"/>
          </p:nvPr>
        </p:nvSpPr>
        <p:spPr>
          <a:xfrm>
            <a:off x="1055400" y="1817325"/>
            <a:ext cx="7575900" cy="2403600"/>
          </a:xfrm>
          <a:prstGeom prst="rect">
            <a:avLst/>
          </a:prstGeom>
        </p:spPr>
        <p:txBody>
          <a:bodyPr anchorCtr="0" anchor="b" bIns="91425" lIns="91425" spcFirstLastPara="1" rIns="91425" wrap="square" tIns="91425">
            <a:noAutofit/>
          </a:bodyPr>
          <a:lstStyle/>
          <a:p>
            <a:pPr indent="-387350" lvl="0" marL="457200" rtl="0" algn="l">
              <a:spcBef>
                <a:spcPts val="0"/>
              </a:spcBef>
              <a:spcAft>
                <a:spcPts val="0"/>
              </a:spcAft>
              <a:buSzPts val="2500"/>
              <a:buChar char="●"/>
            </a:pPr>
            <a:r>
              <a:rPr lang="en" sz="2500"/>
              <a:t>Data Collection</a:t>
            </a:r>
            <a:endParaRPr sz="2500"/>
          </a:p>
          <a:p>
            <a:pPr indent="-387350" lvl="0" marL="457200" rtl="0" algn="l">
              <a:spcBef>
                <a:spcPts val="0"/>
              </a:spcBef>
              <a:spcAft>
                <a:spcPts val="0"/>
              </a:spcAft>
              <a:buSzPts val="2500"/>
              <a:buChar char="●"/>
            </a:pPr>
            <a:r>
              <a:rPr lang="en" sz="2500"/>
              <a:t>Converting data to input</a:t>
            </a:r>
            <a:endParaRPr sz="2500"/>
          </a:p>
          <a:p>
            <a:pPr indent="-387350" lvl="0" marL="457200" rtl="0" algn="l">
              <a:spcBef>
                <a:spcPts val="0"/>
              </a:spcBef>
              <a:spcAft>
                <a:spcPts val="0"/>
              </a:spcAft>
              <a:buSzPts val="2500"/>
              <a:buChar char="●"/>
            </a:pPr>
            <a:r>
              <a:rPr lang="en" sz="2500"/>
              <a:t>Model Development and Training</a:t>
            </a:r>
            <a:endParaRPr sz="2500"/>
          </a:p>
          <a:p>
            <a:pPr indent="-387350" lvl="0" marL="457200" rtl="0" algn="l">
              <a:spcBef>
                <a:spcPts val="0"/>
              </a:spcBef>
              <a:spcAft>
                <a:spcPts val="0"/>
              </a:spcAft>
              <a:buSzPts val="2500"/>
              <a:buChar char="●"/>
            </a:pPr>
            <a:r>
              <a:rPr lang="en" sz="2500"/>
              <a:t>Output</a:t>
            </a:r>
            <a:endParaRPr sz="2500"/>
          </a:p>
          <a:p>
            <a:pPr indent="-387350" lvl="0" marL="457200" rtl="0" algn="l">
              <a:spcBef>
                <a:spcPts val="0"/>
              </a:spcBef>
              <a:spcAft>
                <a:spcPts val="0"/>
              </a:spcAft>
              <a:buSzPts val="2500"/>
              <a:buChar char="●"/>
            </a:pPr>
            <a:r>
              <a:rPr lang="en" sz="2500"/>
              <a:t>Conversion</a:t>
            </a:r>
            <a:r>
              <a:rPr lang="en" sz="2500"/>
              <a:t> of output to the required sound format</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93" name="Google Shape;93;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Appropriate</a:t>
            </a:r>
            <a:r>
              <a:rPr lang="en" sz="1600"/>
              <a:t> Music files should be used for the training of the model.</a:t>
            </a:r>
            <a:endParaRPr sz="1600"/>
          </a:p>
          <a:p>
            <a:pPr indent="-330200" lvl="0" marL="457200" rtl="0" algn="l">
              <a:spcBef>
                <a:spcPts val="1600"/>
              </a:spcBef>
              <a:spcAft>
                <a:spcPts val="0"/>
              </a:spcAft>
              <a:buSzPts val="1600"/>
              <a:buAutoNum type="arabicPeriod"/>
            </a:pPr>
            <a:r>
              <a:rPr lang="en" sz="1600"/>
              <a:t>MIDI files are used for the dataset format.</a:t>
            </a:r>
            <a:endParaRPr sz="1600"/>
          </a:p>
          <a:p>
            <a:pPr indent="-330200" lvl="0" marL="457200" rtl="0" algn="l">
              <a:spcBef>
                <a:spcPts val="1600"/>
              </a:spcBef>
              <a:spcAft>
                <a:spcPts val="0"/>
              </a:spcAft>
              <a:buSzPts val="1600"/>
              <a:buAutoNum type="arabicPeriod"/>
            </a:pPr>
            <a:r>
              <a:rPr lang="en" sz="1600"/>
              <a:t>Basic piano scales and </a:t>
            </a:r>
            <a:r>
              <a:rPr lang="en" sz="1600"/>
              <a:t>piano</a:t>
            </a:r>
            <a:r>
              <a:rPr lang="en" sz="1600"/>
              <a:t> classical music are used.</a:t>
            </a:r>
            <a:endParaRPr sz="1600"/>
          </a:p>
          <a:p>
            <a:pPr indent="-330200" lvl="0" marL="457200" rtl="0" algn="l">
              <a:spcBef>
                <a:spcPts val="1600"/>
              </a:spcBef>
              <a:spcAft>
                <a:spcPts val="1600"/>
              </a:spcAft>
              <a:buSzPts val="1600"/>
              <a:buAutoNum type="arabicPeriod"/>
            </a:pPr>
            <a:r>
              <a:rPr lang="en" sz="1600"/>
              <a:t>The files are all using the piano instrument and of MIDI format.</a:t>
            </a:r>
            <a:endParaRPr sz="1600"/>
          </a:p>
        </p:txBody>
      </p:sp>
      <p:pic>
        <p:nvPicPr>
          <p:cNvPr id="94" name="Google Shape;94;p18"/>
          <p:cNvPicPr preferRelativeResize="0"/>
          <p:nvPr/>
        </p:nvPicPr>
        <p:blipFill>
          <a:blip r:embed="rId3">
            <a:alphaModFix/>
          </a:blip>
          <a:stretch>
            <a:fillRect/>
          </a:stretch>
        </p:blipFill>
        <p:spPr>
          <a:xfrm>
            <a:off x="4432475" y="1171675"/>
            <a:ext cx="4527600" cy="3204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MIDI File</a:t>
            </a:r>
            <a:endParaRPr/>
          </a:p>
        </p:txBody>
      </p:sp>
      <p:sp>
        <p:nvSpPr>
          <p:cNvPr id="100" name="Google Shape;100;p19"/>
          <p:cNvSpPr txBox="1"/>
          <p:nvPr>
            <p:ph idx="1" type="body"/>
          </p:nvPr>
        </p:nvSpPr>
        <p:spPr>
          <a:xfrm>
            <a:off x="311700" y="992850"/>
            <a:ext cx="3999900" cy="403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MIDI (Music Instrument Digital Interpretation) is a standard protocol used to interact with multiple musical devices to record, synthesize and play music.</a:t>
            </a:r>
            <a:endParaRPr sz="1600"/>
          </a:p>
          <a:p>
            <a:pPr indent="-330200" lvl="0" marL="457200" rtl="0" algn="l">
              <a:spcBef>
                <a:spcPts val="1600"/>
              </a:spcBef>
              <a:spcAft>
                <a:spcPts val="0"/>
              </a:spcAft>
              <a:buSzPts val="1600"/>
              <a:buAutoNum type="arabicPeriod"/>
            </a:pPr>
            <a:r>
              <a:rPr lang="en" sz="1600"/>
              <a:t>Data in MIDI files consist of tracks.</a:t>
            </a:r>
            <a:endParaRPr sz="1600"/>
          </a:p>
          <a:p>
            <a:pPr indent="-330200" lvl="0" marL="457200" rtl="0" algn="l">
              <a:spcBef>
                <a:spcPts val="1600"/>
              </a:spcBef>
              <a:spcAft>
                <a:spcPts val="0"/>
              </a:spcAft>
              <a:buSzPts val="1600"/>
              <a:buAutoNum type="arabicPeriod"/>
            </a:pPr>
            <a:r>
              <a:rPr lang="en" sz="1600"/>
              <a:t>Each track consist of events </a:t>
            </a:r>
            <a:r>
              <a:rPr lang="en" sz="1600"/>
              <a:t>which tell the note, velocity and the time duration to be played.</a:t>
            </a:r>
            <a:endParaRPr sz="1600"/>
          </a:p>
          <a:p>
            <a:pPr indent="-330200" lvl="0" marL="457200" rtl="0" algn="l">
              <a:spcBef>
                <a:spcPts val="1600"/>
              </a:spcBef>
              <a:spcAft>
                <a:spcPts val="1600"/>
              </a:spcAft>
              <a:buSzPts val="1600"/>
              <a:buAutoNum type="arabicPeriod"/>
            </a:pPr>
            <a:r>
              <a:rPr lang="en" sz="1600"/>
              <a:t>Contains additional information like the tempo and resolution.</a:t>
            </a:r>
            <a:endParaRPr sz="1600"/>
          </a:p>
        </p:txBody>
      </p:sp>
      <p:pic>
        <p:nvPicPr>
          <p:cNvPr id="101" name="Google Shape;101;p19"/>
          <p:cNvPicPr preferRelativeResize="0"/>
          <p:nvPr/>
        </p:nvPicPr>
        <p:blipFill>
          <a:blip r:embed="rId3">
            <a:alphaModFix/>
          </a:blip>
          <a:stretch>
            <a:fillRect/>
          </a:stretch>
        </p:blipFill>
        <p:spPr>
          <a:xfrm>
            <a:off x="4311600" y="1949400"/>
            <a:ext cx="4762124" cy="175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45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Converting Data to Input</a:t>
            </a:r>
            <a:endParaRPr>
              <a:solidFill>
                <a:schemeClr val="accent1"/>
              </a:solidFill>
            </a:endParaRPr>
          </a:p>
        </p:txBody>
      </p:sp>
      <p:sp>
        <p:nvSpPr>
          <p:cNvPr id="107" name="Google Shape;107;p20"/>
          <p:cNvSpPr txBox="1"/>
          <p:nvPr>
            <p:ph idx="1" type="body"/>
          </p:nvPr>
        </p:nvSpPr>
        <p:spPr>
          <a:xfrm>
            <a:off x="311700" y="900450"/>
            <a:ext cx="3999900" cy="403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AutoNum type="arabicPeriod"/>
            </a:pPr>
            <a:r>
              <a:rPr lang="en" sz="1600">
                <a:solidFill>
                  <a:schemeClr val="accent1"/>
                </a:solidFill>
              </a:rPr>
              <a:t>The input will be in the form of a </a:t>
            </a:r>
            <a:r>
              <a:rPr lang="en" sz="1600">
                <a:solidFill>
                  <a:schemeClr val="accent1"/>
                </a:solidFill>
              </a:rPr>
              <a:t>piano roll</a:t>
            </a:r>
            <a:endParaRPr sz="1600">
              <a:solidFill>
                <a:schemeClr val="accent1"/>
              </a:solidFill>
            </a:endParaRPr>
          </a:p>
          <a:p>
            <a:pPr indent="-330200" lvl="0" marL="457200" rtl="0" algn="l">
              <a:spcBef>
                <a:spcPts val="1600"/>
              </a:spcBef>
              <a:spcAft>
                <a:spcPts val="0"/>
              </a:spcAft>
              <a:buClr>
                <a:schemeClr val="accent1"/>
              </a:buClr>
              <a:buSzPts val="1600"/>
              <a:buAutoNum type="arabicPeriod"/>
            </a:pPr>
            <a:r>
              <a:rPr lang="en" sz="1600">
                <a:solidFill>
                  <a:schemeClr val="accent1"/>
                </a:solidFill>
              </a:rPr>
              <a:t>Piano Rolls is a format to represent music where y-axis is the notes played and x-axis is the timestamp</a:t>
            </a:r>
            <a:endParaRPr sz="1600">
              <a:solidFill>
                <a:schemeClr val="accent1"/>
              </a:solidFill>
            </a:endParaRPr>
          </a:p>
          <a:p>
            <a:pPr indent="-330200" lvl="0" marL="457200" rtl="0" algn="l">
              <a:spcBef>
                <a:spcPts val="1600"/>
              </a:spcBef>
              <a:spcAft>
                <a:spcPts val="0"/>
              </a:spcAft>
              <a:buClr>
                <a:schemeClr val="accent1"/>
              </a:buClr>
              <a:buSzPts val="1600"/>
              <a:buAutoNum type="arabicPeriod"/>
            </a:pPr>
            <a:r>
              <a:rPr lang="en" sz="1600">
                <a:solidFill>
                  <a:schemeClr val="accent1"/>
                </a:solidFill>
              </a:rPr>
              <a:t>Piano Roll will be represented as a matrix (Total Notes x Time) and each cell tell if the note is played or note at a particular interval of time</a:t>
            </a:r>
            <a:endParaRPr sz="1600">
              <a:solidFill>
                <a:schemeClr val="accent1"/>
              </a:solidFill>
            </a:endParaRPr>
          </a:p>
          <a:p>
            <a:pPr indent="-330200" lvl="0" marL="457200" rtl="0" algn="l">
              <a:spcBef>
                <a:spcPts val="1600"/>
              </a:spcBef>
              <a:spcAft>
                <a:spcPts val="1600"/>
              </a:spcAft>
              <a:buClr>
                <a:schemeClr val="accent1"/>
              </a:buClr>
              <a:buSzPts val="1600"/>
              <a:buAutoNum type="arabicPeriod"/>
            </a:pPr>
            <a:r>
              <a:rPr lang="en" sz="1600">
                <a:solidFill>
                  <a:schemeClr val="accent1"/>
                </a:solidFill>
              </a:rPr>
              <a:t>The piano roll matrix would be converted into sequences for the model</a:t>
            </a:r>
            <a:endParaRPr sz="1600">
              <a:solidFill>
                <a:schemeClr val="accent1"/>
              </a:solidFill>
            </a:endParaRPr>
          </a:p>
        </p:txBody>
      </p:sp>
      <p:pic>
        <p:nvPicPr>
          <p:cNvPr id="108" name="Google Shape;108;p20"/>
          <p:cNvPicPr preferRelativeResize="0"/>
          <p:nvPr/>
        </p:nvPicPr>
        <p:blipFill>
          <a:blip r:embed="rId3">
            <a:alphaModFix/>
          </a:blip>
          <a:stretch>
            <a:fillRect/>
          </a:stretch>
        </p:blipFill>
        <p:spPr>
          <a:xfrm>
            <a:off x="4453475" y="989725"/>
            <a:ext cx="4527600" cy="339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45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Model Development and Training</a:t>
            </a:r>
            <a:endParaRPr>
              <a:solidFill>
                <a:schemeClr val="accent1"/>
              </a:solidFill>
            </a:endParaRPr>
          </a:p>
        </p:txBody>
      </p:sp>
      <p:sp>
        <p:nvSpPr>
          <p:cNvPr id="114" name="Google Shape;114;p21"/>
          <p:cNvSpPr txBox="1"/>
          <p:nvPr>
            <p:ph idx="1" type="body"/>
          </p:nvPr>
        </p:nvSpPr>
        <p:spPr>
          <a:xfrm>
            <a:off x="311700" y="900450"/>
            <a:ext cx="3999900" cy="403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accent1"/>
                </a:solidFill>
              </a:rPr>
              <a:t>Models we considered for this use case are mentioned below.</a:t>
            </a:r>
            <a:endParaRPr sz="1800">
              <a:solidFill>
                <a:schemeClr val="accent1"/>
              </a:solidFill>
            </a:endParaRPr>
          </a:p>
          <a:p>
            <a:pPr indent="-361950" lvl="0" marL="457200" rtl="0" algn="l">
              <a:spcBef>
                <a:spcPts val="1600"/>
              </a:spcBef>
              <a:spcAft>
                <a:spcPts val="0"/>
              </a:spcAft>
              <a:buClr>
                <a:schemeClr val="accent1"/>
              </a:buClr>
              <a:buSzPts val="2100"/>
              <a:buAutoNum type="arabicPeriod"/>
            </a:pPr>
            <a:r>
              <a:rPr lang="en" sz="2100">
                <a:solidFill>
                  <a:schemeClr val="accent1"/>
                </a:solidFill>
              </a:rPr>
              <a:t>Wave Net using CNN</a:t>
            </a:r>
            <a:endParaRPr sz="2100">
              <a:solidFill>
                <a:schemeClr val="accent1"/>
              </a:solidFill>
            </a:endParaRPr>
          </a:p>
          <a:p>
            <a:pPr indent="-361950" lvl="0" marL="457200" rtl="0" algn="l">
              <a:spcBef>
                <a:spcPts val="1600"/>
              </a:spcBef>
              <a:spcAft>
                <a:spcPts val="0"/>
              </a:spcAft>
              <a:buClr>
                <a:schemeClr val="accent1"/>
              </a:buClr>
              <a:buSzPts val="2100"/>
              <a:buAutoNum type="arabicPeriod"/>
            </a:pPr>
            <a:r>
              <a:rPr lang="en" sz="2100">
                <a:solidFill>
                  <a:schemeClr val="accent1"/>
                </a:solidFill>
              </a:rPr>
              <a:t>Simple RNN and GRU</a:t>
            </a:r>
            <a:endParaRPr sz="2100">
              <a:solidFill>
                <a:schemeClr val="accent1"/>
              </a:solidFill>
            </a:endParaRPr>
          </a:p>
          <a:p>
            <a:pPr indent="-361950" lvl="0" marL="457200" rtl="0" algn="l">
              <a:spcBef>
                <a:spcPts val="1600"/>
              </a:spcBef>
              <a:spcAft>
                <a:spcPts val="1600"/>
              </a:spcAft>
              <a:buClr>
                <a:schemeClr val="accent1"/>
              </a:buClr>
              <a:buSzPts val="2100"/>
              <a:buAutoNum type="arabicPeriod"/>
            </a:pPr>
            <a:r>
              <a:rPr lang="en" sz="2100">
                <a:solidFill>
                  <a:schemeClr val="accent1"/>
                </a:solidFill>
              </a:rPr>
              <a:t>LSTM</a:t>
            </a:r>
            <a:endParaRPr sz="2100">
              <a:solidFill>
                <a:schemeClr val="accent1"/>
              </a:solidFill>
            </a:endParaRPr>
          </a:p>
        </p:txBody>
      </p:sp>
      <p:pic>
        <p:nvPicPr>
          <p:cNvPr id="115" name="Google Shape;115;p21"/>
          <p:cNvPicPr preferRelativeResize="0"/>
          <p:nvPr/>
        </p:nvPicPr>
        <p:blipFill>
          <a:blip r:embed="rId3">
            <a:alphaModFix/>
          </a:blip>
          <a:stretch>
            <a:fillRect/>
          </a:stretch>
        </p:blipFill>
        <p:spPr>
          <a:xfrm>
            <a:off x="4453475" y="1368400"/>
            <a:ext cx="4527600" cy="272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