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9601200" cy="7315200"/>
  <p:embeddedFontLst>
    <p:embeddedFont>
      <p:font typeface="Helvetica Neue"/>
      <p:regular r:id="rId37"/>
      <p:bold r:id="rId38"/>
      <p:italic r:id="rId39"/>
      <p:boldItalic r:id="rId40"/>
    </p:embeddedFon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4" roundtripDataSignature="AMtx7mio7SyRkOjIBJyojpy7xfpllKAA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OldStandardT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438775" y="0"/>
            <a:ext cx="4160837" cy="3651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0325" cy="32908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438775" y="6948487"/>
            <a:ext cx="4160837" cy="3651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nvSpPr>
        <p:spPr>
          <a:xfrm>
            <a:off x="3427412" y="7896225"/>
            <a:ext cx="2622550" cy="414337"/>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t>
            </a:r>
            <a:endParaRPr/>
          </a:p>
        </p:txBody>
      </p:sp>
      <p:sp>
        <p:nvSpPr>
          <p:cNvPr id="37" name="Google Shape;37;p1:notes"/>
          <p:cNvSpPr txBox="1"/>
          <p:nvPr/>
        </p:nvSpPr>
        <p:spPr>
          <a:xfrm>
            <a:off x="1050925" y="798512"/>
            <a:ext cx="3948112" cy="28765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6800" lIns="73625" spcFirstLastPara="1" rIns="73625" wrap="square" tIns="368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Google Shape;38;p1:notes"/>
          <p:cNvSpPr txBox="1"/>
          <p:nvPr>
            <p:ph idx="1" type="body"/>
          </p:nvPr>
        </p:nvSpPr>
        <p:spPr>
          <a:xfrm>
            <a:off x="935037" y="3954462"/>
            <a:ext cx="4178300" cy="31861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9" name="Google Shape;39;p1:notes"/>
          <p:cNvSpPr txBox="1"/>
          <p:nvPr/>
        </p:nvSpPr>
        <p:spPr>
          <a:xfrm>
            <a:off x="0" y="7896225"/>
            <a:ext cx="2622550" cy="414337"/>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Chandra prakash</a:t>
            </a:r>
            <a:endParaRPr/>
          </a:p>
        </p:txBody>
      </p:sp>
      <p:sp>
        <p:nvSpPr>
          <p:cNvPr id="40" name="Google Shape;40;p1:notes"/>
          <p:cNvSpPr txBox="1"/>
          <p:nvPr>
            <p:ph idx="2" type="hdr"/>
          </p:nvPr>
        </p:nvSpPr>
        <p:spPr>
          <a:xfrm>
            <a:off x="0" y="0"/>
            <a:ext cx="2622550" cy="41592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Clr>
                <a:srgbClr val="000000"/>
              </a:buClr>
              <a:buSzPts val="1400"/>
              <a:buFont typeface="Calibri"/>
              <a:buNone/>
            </a:pPr>
            <a:r>
              <a:rPr lang="en-US" sz="1400">
                <a:solidFill>
                  <a:srgbClr val="000000"/>
                </a:solidFill>
                <a:latin typeface="Calibri"/>
                <a:ea typeface="Calibri"/>
                <a:cs typeface="Calibri"/>
                <a:sym typeface="Calibri"/>
              </a:rPr>
              <a:t>RAMAN LAB</a:t>
            </a:r>
            <a:endParaRPr/>
          </a:p>
        </p:txBody>
      </p:sp>
      <p:sp>
        <p:nvSpPr>
          <p:cNvPr id="41" name="Google Shape;41;p1:notes"/>
          <p:cNvSpPr/>
          <p:nvPr>
            <p:ph idx="3"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806550b1_1_2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806550b1_1_22: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g11b806550b1_1_22: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806550b1_1_2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806550b1_1_28: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 name="Google Shape;120;g11b806550b1_1_28: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806550b1_1_4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806550b1_1_4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7" name="Google Shape;127;g11b806550b1_1_4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b806550b1_1_4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b806550b1_1_4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g11b806550b1_1_4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806550b1_1_5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806550b1_1_5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 name="Google Shape;141;g11b806550b1_1_5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b806550b1_1_59: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b806550b1_1_59: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8" name="Google Shape;148;g11b806550b1_1_59: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b806550b1_1_6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b806550b1_1_6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g11b806550b1_1_6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806550b1_2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806550b1_2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2" name="Google Shape;162;g11b806550b1_2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b806550b1_2_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b806550b1_2_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8" name="Google Shape;168;g11b806550b1_2_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806550b1_2_14: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b806550b1_2_14: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g11b806550b1_2_14: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60437" y="3475037"/>
            <a:ext cx="7680325" cy="32908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806550b1_2_2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806550b1_2_2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g11b806550b1_2_2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b806550b1_2_2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b806550b1_2_2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g11b806550b1_2_2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806550b1_2_3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806550b1_2_3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g11b806550b1_2_3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806550b1_2_4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806550b1_2_4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2" name="Google Shape;202;g11b806550b1_2_4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b806550b1_2_4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b806550b1_2_4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8" name="Google Shape;208;g11b806550b1_2_4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b806550b1_2_5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b806550b1_2_5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5" name="Google Shape;215;g11b806550b1_2_5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e5307d53_0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7e5307d53_0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g127e5307d53_0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f4ac9148_1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f4ac9148_1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g127f4ac9148_1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b806550b1_2_59: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b806550b1_2_59: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g11b806550b1_2_59: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b806550b1_2_6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b806550b1_2_6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g11b806550b1_2_6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60437" y="3475037"/>
            <a:ext cx="7680325" cy="32908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b806550b1_2_71: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b806550b1_2_71: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3" name="Google Shape;253;g11b806550b1_2_71: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806550b1_0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806550b1_0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 name="Google Shape;67;g11b806550b1_0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b806550b1_0_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b806550b1_0_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 name="Google Shape;74;g11b806550b1_0_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b806550b1_0_1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b806550b1_0_12: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 name="Google Shape;81;g11b806550b1_0_12: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806550b1_1_1: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806550b1_1_1: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 name="Google Shape;89;g11b806550b1_1_1: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806550b1_1_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806550b1_1_8: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g11b806550b1_1_8: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b806550b1_1_1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b806550b1_1_1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 name="Google Shape;105;g11b806550b1_1_1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5"/>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a:p>
        </p:txBody>
      </p:sp>
      <p:sp>
        <p:nvSpPr>
          <p:cNvPr id="20" name="Google Shape;20;p5"/>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7"/>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a:p>
        </p:txBody>
      </p:sp>
      <p:sp>
        <p:nvSpPr>
          <p:cNvPr id="34" name="Google Shape;34;p7"/>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4"/>
          <p:cNvCxnSpPr/>
          <p:nvPr/>
        </p:nvCxnSpPr>
        <p:spPr>
          <a:xfrm>
            <a:off x="711200" y="1219200"/>
            <a:ext cx="10769600" cy="0"/>
          </a:xfrm>
          <a:prstGeom prst="straightConnector1">
            <a:avLst/>
          </a:prstGeom>
          <a:noFill/>
          <a:ln cap="flat" cmpd="sng" w="76200">
            <a:solidFill>
              <a:srgbClr val="FF6600"/>
            </a:solidFill>
            <a:prstDash val="solid"/>
            <a:round/>
            <a:headEnd len="med" w="med" type="none"/>
            <a:tailEnd len="med" w="med" type="none"/>
          </a:ln>
        </p:spPr>
      </p:cxnSp>
      <p:pic>
        <p:nvPicPr>
          <p:cNvPr descr="download" id="11" name="Google Shape;11;p4"/>
          <p:cNvPicPr preferRelativeResize="0"/>
          <p:nvPr/>
        </p:nvPicPr>
        <p:blipFill rotWithShape="1">
          <a:blip r:embed="rId1">
            <a:alphaModFix/>
          </a:blip>
          <a:srcRect b="0" l="0" r="0" t="0"/>
          <a:stretch/>
        </p:blipFill>
        <p:spPr>
          <a:xfrm>
            <a:off x="10868025" y="96837"/>
            <a:ext cx="1182687" cy="1009650"/>
          </a:xfrm>
          <a:prstGeom prst="rect">
            <a:avLst/>
          </a:prstGeom>
          <a:noFill/>
          <a:ln>
            <a:noFill/>
          </a:ln>
        </p:spPr>
      </p:pic>
      <p:sp>
        <p:nvSpPr>
          <p:cNvPr id="12" name="Google Shape;12;p4"/>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9pPr>
          </a:lstStyle>
          <a:p/>
        </p:txBody>
      </p:sp>
      <p:sp>
        <p:nvSpPr>
          <p:cNvPr id="13" name="Google Shape;13;p4"/>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accent2"/>
              </a:buClr>
              <a:buSzPts val="2400"/>
              <a:buFont typeface="Times New Roman"/>
              <a:buChar char="–"/>
              <a:defRPr b="0" i="0" sz="2400" u="none" cap="none" strike="noStrike">
                <a:solidFill>
                  <a:srgbClr val="000099"/>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00CC00"/>
              </a:buClr>
              <a:buSzPts val="2400"/>
              <a:buFont typeface="Times New Roman"/>
              <a:buChar char="•"/>
              <a:defRPr b="0" i="0" sz="2400" u="none" cap="none" strike="noStrike">
                <a:solidFill>
                  <a:srgbClr val="33660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4"/>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4"/>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sz="1400">
              <a:solidFill>
                <a:srgbClr val="000000"/>
              </a:solidFill>
              <a:latin typeface="Arial"/>
              <a:ea typeface="Arial"/>
              <a:cs typeface="Arial"/>
              <a:sym typeface="Arial"/>
            </a:endParaRPr>
          </a:p>
        </p:txBody>
      </p:sp>
      <p:sp>
        <p:nvSpPr>
          <p:cNvPr id="16" name="Google Shape;16;p4"/>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cxnSp>
        <p:nvCxnSpPr>
          <p:cNvPr id="22" name="Google Shape;22;p6"/>
          <p:cNvCxnSpPr/>
          <p:nvPr/>
        </p:nvCxnSpPr>
        <p:spPr>
          <a:xfrm>
            <a:off x="711200" y="1219200"/>
            <a:ext cx="10769600" cy="0"/>
          </a:xfrm>
          <a:prstGeom prst="straightConnector1">
            <a:avLst/>
          </a:prstGeom>
          <a:noFill/>
          <a:ln cap="flat" cmpd="sng" w="76200">
            <a:solidFill>
              <a:srgbClr val="FF6600"/>
            </a:solidFill>
            <a:prstDash val="solid"/>
            <a:round/>
            <a:headEnd len="med" w="med" type="none"/>
            <a:tailEnd len="med" w="med" type="none"/>
          </a:ln>
        </p:spPr>
      </p:cxnSp>
      <p:pic>
        <p:nvPicPr>
          <p:cNvPr descr="download" id="23" name="Google Shape;23;p6"/>
          <p:cNvPicPr preferRelativeResize="0"/>
          <p:nvPr/>
        </p:nvPicPr>
        <p:blipFill rotWithShape="1">
          <a:blip r:embed="rId1">
            <a:alphaModFix/>
          </a:blip>
          <a:srcRect b="0" l="0" r="0" t="0"/>
          <a:stretch/>
        </p:blipFill>
        <p:spPr>
          <a:xfrm>
            <a:off x="10868025" y="96837"/>
            <a:ext cx="1182687" cy="1009650"/>
          </a:xfrm>
          <a:prstGeom prst="rect">
            <a:avLst/>
          </a:prstGeom>
          <a:noFill/>
          <a:ln>
            <a:noFill/>
          </a:ln>
        </p:spPr>
      </p:pic>
      <p:sp>
        <p:nvSpPr>
          <p:cNvPr id="24" name="Google Shape;24;p6"/>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9pPr>
          </a:lstStyle>
          <a:p/>
        </p:txBody>
      </p:sp>
      <p:sp>
        <p:nvSpPr>
          <p:cNvPr id="25" name="Google Shape;25;p6"/>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accent2"/>
              </a:buClr>
              <a:buSzPts val="2400"/>
              <a:buFont typeface="Times New Roman"/>
              <a:buChar char="–"/>
              <a:defRPr b="0" i="0" sz="2400" u="none" cap="none" strike="noStrike">
                <a:solidFill>
                  <a:srgbClr val="000099"/>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00CC00"/>
              </a:buClr>
              <a:buSzPts val="2400"/>
              <a:buFont typeface="Times New Roman"/>
              <a:buChar char="•"/>
              <a:defRPr b="0" i="0" sz="2400" u="none" cap="none" strike="noStrike">
                <a:solidFill>
                  <a:srgbClr val="33660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 name="Google Shape;26;p6"/>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sz="1400">
              <a:solidFill>
                <a:srgbClr val="000000"/>
              </a:solidFill>
              <a:latin typeface="Arial"/>
              <a:ea typeface="Arial"/>
              <a:cs typeface="Arial"/>
              <a:sym typeface="Arial"/>
            </a:endParaRPr>
          </a:p>
        </p:txBody>
      </p:sp>
      <p:sp>
        <p:nvSpPr>
          <p:cNvPr id="28" name="Google Shape;28;p6"/>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drive.google.com/file/d/1K0Q_PXAvRnAUfuI_dv4UfpNecUOn3cCC/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rive.google.com/file/d/1tNTtNnmLGtbfG0ysYYbsbD8JSZ_ZuUqJ/view" TargetMode="External"/><Relationship Id="rId4" Type="http://schemas.openxmlformats.org/officeDocument/2006/relationships/image" Target="../media/image2.png"/><Relationship Id="rId5" Type="http://schemas.openxmlformats.org/officeDocument/2006/relationships/hyperlink" Target="http://drive.google.com/file/d/16gb_joThcQ2hKyolTVyJi9Bog6lbegP6/view" TargetMode="External"/><Relationship Id="rId6" Type="http://schemas.openxmlformats.org/officeDocument/2006/relationships/hyperlink" Target="http://drive.google.com/file/d/10EY6jkpVdAHaw1a4HPPuH_bzdROIsnTn/view"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Times"/>
              <a:buNone/>
            </a:pPr>
            <a:r>
              <a:rPr b="0" i="0" lang="en-US" sz="1200" u="none" cap="none" strike="noStrike">
                <a:solidFill>
                  <a:srgbClr val="CC6600"/>
                </a:solidFill>
                <a:latin typeface="Times"/>
                <a:ea typeface="Times"/>
                <a:cs typeface="Times"/>
                <a:sym typeface="Times"/>
              </a:rPr>
              <a:t>*</a:t>
            </a:r>
            <a:endParaRPr/>
          </a:p>
        </p:txBody>
      </p:sp>
      <p:sp>
        <p:nvSpPr>
          <p:cNvPr id="44" name="Google Shape;44;p1"/>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a:buNone/>
            </a:pPr>
            <a:r>
              <a:rPr b="0" i="0" lang="en-US" sz="1400" u="none" cap="none" strike="noStrike">
                <a:solidFill>
                  <a:srgbClr val="CC6600"/>
                </a:solidFill>
                <a:latin typeface="Times"/>
                <a:ea typeface="Times"/>
                <a:cs typeface="Times"/>
                <a:sym typeface="Times"/>
              </a:rPr>
              <a:t>NIT Delhi</a:t>
            </a:r>
            <a:endParaRPr/>
          </a:p>
        </p:txBody>
      </p:sp>
      <p:sp>
        <p:nvSpPr>
          <p:cNvPr id="45" name="Google Shape;45;p1"/>
          <p:cNvSpPr txBox="1"/>
          <p:nvPr>
            <p:ph idx="4294967295" type="title"/>
          </p:nvPr>
        </p:nvSpPr>
        <p:spPr>
          <a:xfrm>
            <a:off x="1829600" y="1171575"/>
            <a:ext cx="8839200" cy="1128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33CC"/>
              </a:buClr>
              <a:buSzPts val="4000"/>
              <a:buFont typeface="Times"/>
              <a:buNone/>
            </a:pPr>
            <a:r>
              <a:rPr lang="en-US" sz="4200">
                <a:solidFill>
                  <a:schemeClr val="dk1"/>
                </a:solidFill>
                <a:highlight>
                  <a:schemeClr val="lt1"/>
                </a:highlight>
                <a:latin typeface="Old Standard TT"/>
                <a:ea typeface="Old Standard TT"/>
                <a:cs typeface="Old Standard TT"/>
                <a:sym typeface="Old Standard TT"/>
              </a:rPr>
              <a:t>Music Generation</a:t>
            </a:r>
            <a:r>
              <a:rPr b="0" i="0" lang="en-US" sz="4000" u="none" cap="none" strike="noStrike">
                <a:solidFill>
                  <a:srgbClr val="0033CC"/>
                </a:solidFill>
                <a:highlight>
                  <a:schemeClr val="dk1"/>
                </a:highlight>
                <a:latin typeface="Times"/>
                <a:ea typeface="Times"/>
                <a:cs typeface="Times"/>
                <a:sym typeface="Times"/>
              </a:rPr>
              <a:t> </a:t>
            </a:r>
            <a:endParaRPr>
              <a:highlight>
                <a:schemeClr val="dk1"/>
              </a:highlight>
            </a:endParaRPr>
          </a:p>
        </p:txBody>
      </p:sp>
      <p:sp>
        <p:nvSpPr>
          <p:cNvPr id="46" name="Google Shape;46;p1"/>
          <p:cNvSpPr txBox="1"/>
          <p:nvPr/>
        </p:nvSpPr>
        <p:spPr>
          <a:xfrm>
            <a:off x="3900500" y="4451750"/>
            <a:ext cx="5129100" cy="1484400"/>
          </a:xfrm>
          <a:prstGeom prst="rect">
            <a:avLst/>
          </a:prstGeom>
          <a:noFill/>
          <a:ln>
            <a:noFill/>
          </a:ln>
        </p:spPr>
        <p:txBody>
          <a:bodyPr anchorCtr="0" anchor="t" bIns="41450" lIns="82925" spcFirstLastPara="1" rIns="82925" wrap="square" tIns="41450">
            <a:spAutoFit/>
          </a:bodyPr>
          <a:lstStyle/>
          <a:p>
            <a:pPr indent="0" lvl="0" marL="0" marR="0" rtl="0" algn="l">
              <a:lnSpc>
                <a:spcPct val="125000"/>
              </a:lnSpc>
              <a:spcBef>
                <a:spcPts val="0"/>
              </a:spcBef>
              <a:spcAft>
                <a:spcPts val="0"/>
              </a:spcAft>
              <a:buClr>
                <a:srgbClr val="000000"/>
              </a:buClr>
              <a:buSzPts val="1800"/>
              <a:buFont typeface="Times"/>
              <a:buNone/>
            </a:pPr>
            <a:r>
              <a:rPr b="1" lang="en-US" sz="1800">
                <a:latin typeface="Times"/>
                <a:ea typeface="Times"/>
                <a:cs typeface="Times"/>
                <a:sym typeface="Times"/>
              </a:rPr>
              <a:t>                          </a:t>
            </a:r>
            <a:r>
              <a:rPr b="1" lang="en-US" sz="2000">
                <a:latin typeface="Times"/>
                <a:ea typeface="Times"/>
                <a:cs typeface="Times"/>
                <a:sym typeface="Times"/>
              </a:rPr>
              <a:t>  </a:t>
            </a:r>
            <a:r>
              <a:rPr b="1" i="0" lang="en-US" sz="2000" u="none" cap="none" strike="noStrike">
                <a:solidFill>
                  <a:srgbClr val="000000"/>
                </a:solidFill>
                <a:latin typeface="Times"/>
                <a:ea typeface="Times"/>
                <a:cs typeface="Times"/>
                <a:sym typeface="Times"/>
              </a:rPr>
              <a:t>Presented By : </a:t>
            </a:r>
            <a:endParaRPr sz="1600"/>
          </a:p>
          <a:p>
            <a:pPr indent="0" lvl="0" marL="0" rtl="0" algn="l">
              <a:spcBef>
                <a:spcPts val="0"/>
              </a:spcBef>
              <a:spcAft>
                <a:spcPts val="0"/>
              </a:spcAft>
              <a:buClr>
                <a:schemeClr val="dk1"/>
              </a:buClr>
              <a:buSzPts val="1100"/>
              <a:buFont typeface="Arial"/>
              <a:buNone/>
            </a:pPr>
            <a:r>
              <a:rPr lang="en-US" sz="2400">
                <a:solidFill>
                  <a:schemeClr val="dk1"/>
                </a:solidFill>
                <a:latin typeface="Old Standard TT"/>
                <a:ea typeface="Old Standard TT"/>
                <a:cs typeface="Old Standard TT"/>
                <a:sym typeface="Old Standard TT"/>
              </a:rPr>
              <a:t>      Jerin Joseph - 181210025</a:t>
            </a:r>
            <a:endParaRPr sz="24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2400">
                <a:solidFill>
                  <a:schemeClr val="dk1"/>
                </a:solidFill>
                <a:latin typeface="Old Standard TT"/>
                <a:ea typeface="Old Standard TT"/>
                <a:cs typeface="Old Standard TT"/>
                <a:sym typeface="Old Standard TT"/>
              </a:rPr>
              <a:t>   Mayank Bhandari - 181210030</a:t>
            </a:r>
            <a:endParaRPr sz="1800">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1800" u="none">
              <a:solidFill>
                <a:srgbClr val="000000"/>
              </a:solidFill>
              <a:latin typeface="Times"/>
              <a:ea typeface="Times"/>
              <a:cs typeface="Times"/>
              <a:sym typeface="Times"/>
            </a:endParaRPr>
          </a:p>
        </p:txBody>
      </p:sp>
      <p:pic>
        <p:nvPicPr>
          <p:cNvPr id="47" name="Google Shape;47;p1"/>
          <p:cNvPicPr preferRelativeResize="0"/>
          <p:nvPr/>
        </p:nvPicPr>
        <p:blipFill rotWithShape="1">
          <a:blip r:embed="rId3">
            <a:alphaModFix/>
          </a:blip>
          <a:srcRect b="0" l="0" r="0" t="0"/>
          <a:stretch/>
        </p:blipFill>
        <p:spPr>
          <a:xfrm>
            <a:off x="5200650" y="2224087"/>
            <a:ext cx="2093912" cy="209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1b806550b1_1_22"/>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Wave Net using CNN</a:t>
            </a:r>
            <a:endParaRPr/>
          </a:p>
        </p:txBody>
      </p:sp>
      <p:sp>
        <p:nvSpPr>
          <p:cNvPr id="116" name="Google Shape;116;g11b806550b1_1_22"/>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This model is usually used for NLP. This model is based on a type of CNN Model. CNN models are usually used in the field of computer vision and not for audio. Using the original CNN model will not be able to create music efficiently and thus a feedback system is required.</a:t>
            </a:r>
            <a:endParaRPr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This model was suggested for music generation since it runs sequence  parallelly, but it doesn’t contain a feedback system hence we drop this model for the project.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1b806550b1_1_28"/>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Simple RNN</a:t>
            </a:r>
            <a:endParaRPr/>
          </a:p>
        </p:txBody>
      </p:sp>
      <p:sp>
        <p:nvSpPr>
          <p:cNvPr id="123" name="Google Shape;123;g11b806550b1_1_28"/>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While coming across RNN models, we found that they are best suited model for our use case. Digging deeper into it, we come across </a:t>
            </a:r>
            <a:r>
              <a:rPr b="1" lang="en-US" sz="2400">
                <a:latin typeface="Old Standard TT"/>
                <a:ea typeface="Old Standard TT"/>
                <a:cs typeface="Old Standard TT"/>
                <a:sym typeface="Old Standard TT"/>
              </a:rPr>
              <a:t>LSTMs</a:t>
            </a:r>
            <a:r>
              <a:rPr lang="en-US" sz="2400">
                <a:latin typeface="Old Standard TT"/>
                <a:ea typeface="Old Standard TT"/>
                <a:cs typeface="Old Standard TT"/>
                <a:sym typeface="Old Standard TT"/>
              </a:rPr>
              <a:t>, that uses </a:t>
            </a:r>
            <a:r>
              <a:rPr b="1" lang="en-US" sz="2400">
                <a:latin typeface="Old Standard TT"/>
                <a:ea typeface="Old Standard TT"/>
                <a:cs typeface="Old Standard TT"/>
                <a:sym typeface="Old Standard TT"/>
              </a:rPr>
              <a:t>special units</a:t>
            </a:r>
            <a:r>
              <a:rPr lang="en-US" sz="2400">
                <a:latin typeface="Old Standard TT"/>
                <a:ea typeface="Old Standard TT"/>
                <a:cs typeface="Old Standard TT"/>
                <a:sym typeface="Old Standard TT"/>
              </a:rPr>
              <a:t> in addition to standard units. So we decided to move with this specialized RNN model named </a:t>
            </a:r>
            <a:r>
              <a:rPr b="1" lang="en-US" sz="2400">
                <a:latin typeface="Old Standard TT"/>
                <a:ea typeface="Old Standard TT"/>
                <a:cs typeface="Old Standard TT"/>
                <a:sym typeface="Old Standard TT"/>
              </a:rPr>
              <a:t>LSTM</a:t>
            </a:r>
            <a:r>
              <a:rPr lang="en-US" sz="2400">
                <a:latin typeface="Old Standard TT"/>
                <a:ea typeface="Old Standard TT"/>
                <a:cs typeface="Old Standard TT"/>
                <a:sym typeface="Old Standard TT"/>
              </a:rPr>
              <a:t>.</a:t>
            </a:r>
            <a:endParaRPr sz="2400">
              <a:latin typeface="Old Standard TT"/>
              <a:ea typeface="Old Standard TT"/>
              <a:cs typeface="Old Standard TT"/>
              <a:sym typeface="Old Standard TT"/>
            </a:endParaRPr>
          </a:p>
          <a:p>
            <a:pPr indent="0" lvl="0" marL="0" rtl="0" algn="l">
              <a:spcBef>
                <a:spcPts val="160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b806550b1_1_4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LSTM (Long Short-Term Memory)</a:t>
            </a:r>
            <a:endParaRPr/>
          </a:p>
        </p:txBody>
      </p:sp>
      <p:sp>
        <p:nvSpPr>
          <p:cNvPr id="130" name="Google Shape;130;g11b806550b1_1_4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RNN models, in general are usually suitable for purposes where a </a:t>
            </a:r>
            <a:r>
              <a:rPr b="1" lang="en-US" sz="2400">
                <a:latin typeface="Old Standard TT"/>
                <a:ea typeface="Old Standard TT"/>
                <a:cs typeface="Old Standard TT"/>
                <a:sym typeface="Old Standard TT"/>
              </a:rPr>
              <a:t>feedback system</a:t>
            </a:r>
            <a:r>
              <a:rPr lang="en-US" sz="2400">
                <a:latin typeface="Old Standard TT"/>
                <a:ea typeface="Old Standard TT"/>
                <a:cs typeface="Old Standard TT"/>
                <a:sym typeface="Old Standard TT"/>
              </a:rPr>
              <a:t> is required. Music generation highly rests on this concept only, where previous outputs are used for the next input. LSTMs are specialized in this domain, of carrying previous sequences for a longer period of time. This is helpful to produce meaningful music, as new generated music is inspired from the previous notes hit.</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LSTM model has various gates like the </a:t>
            </a:r>
            <a:r>
              <a:rPr b="1" lang="en-US" sz="2400">
                <a:latin typeface="Old Standard TT"/>
                <a:ea typeface="Old Standard TT"/>
                <a:cs typeface="Old Standard TT"/>
                <a:sym typeface="Old Standard TT"/>
              </a:rPr>
              <a:t>forget gate</a:t>
            </a:r>
            <a:r>
              <a:rPr lang="en-US" sz="2400">
                <a:latin typeface="Old Standard TT"/>
                <a:ea typeface="Old Standard TT"/>
                <a:cs typeface="Old Standard TT"/>
                <a:sym typeface="Old Standard TT"/>
              </a:rPr>
              <a:t> and the </a:t>
            </a:r>
            <a:r>
              <a:rPr b="1" lang="en-US" sz="2400">
                <a:latin typeface="Old Standard TT"/>
                <a:ea typeface="Old Standard TT"/>
                <a:cs typeface="Old Standard TT"/>
                <a:sym typeface="Old Standard TT"/>
              </a:rPr>
              <a:t>input gate</a:t>
            </a:r>
            <a:r>
              <a:rPr lang="en-US" sz="2400">
                <a:latin typeface="Old Standard TT"/>
                <a:ea typeface="Old Standard TT"/>
                <a:cs typeface="Old Standard TT"/>
                <a:sym typeface="Old Standard TT"/>
              </a:rPr>
              <a:t> which helps to </a:t>
            </a:r>
            <a:r>
              <a:rPr b="1" lang="en-US" sz="2400">
                <a:latin typeface="Old Standard TT"/>
                <a:ea typeface="Old Standard TT"/>
                <a:cs typeface="Old Standard TT"/>
                <a:sym typeface="Old Standard TT"/>
              </a:rPr>
              <a:t>send the previous outputs as feedback</a:t>
            </a:r>
            <a:r>
              <a:rPr lang="en-US" sz="2400">
                <a:latin typeface="Old Standard TT"/>
                <a:ea typeface="Old Standard TT"/>
                <a:cs typeface="Old Standard TT"/>
                <a:sym typeface="Old Standard TT"/>
              </a:rPr>
              <a: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b806550b1_1_4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Music Generation Phases</a:t>
            </a:r>
            <a:endParaRPr/>
          </a:p>
        </p:txBody>
      </p:sp>
      <p:pic>
        <p:nvPicPr>
          <p:cNvPr id="137" name="Google Shape;137;g11b806550b1_1_46"/>
          <p:cNvPicPr preferRelativeResize="0"/>
          <p:nvPr/>
        </p:nvPicPr>
        <p:blipFill>
          <a:blip r:embed="rId3">
            <a:alphaModFix/>
          </a:blip>
          <a:stretch>
            <a:fillRect/>
          </a:stretch>
        </p:blipFill>
        <p:spPr>
          <a:xfrm>
            <a:off x="1428750" y="1943100"/>
            <a:ext cx="9172574" cy="385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b806550b1_1_53"/>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MIDI to Piano Roll Conversion</a:t>
            </a:r>
            <a:endParaRPr/>
          </a:p>
        </p:txBody>
      </p:sp>
      <p:sp>
        <p:nvSpPr>
          <p:cNvPr id="144" name="Google Shape;144;g11b806550b1_1_53"/>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MIDI files are converted into Mido objects. To create the piano roll from the MIDI data, a suitable time slice must be chosen. A time slice represents a column in the piano roll matrix. With the </a:t>
            </a:r>
            <a:r>
              <a:rPr b="1" lang="en-US" sz="2400">
                <a:latin typeface="Old Standard TT"/>
                <a:ea typeface="Old Standard TT"/>
                <a:cs typeface="Old Standard TT"/>
                <a:sym typeface="Old Standard TT"/>
              </a:rPr>
              <a:t>ticks per time slice</a:t>
            </a:r>
            <a:r>
              <a:rPr lang="en-US" sz="2400">
                <a:latin typeface="Old Standard TT"/>
                <a:ea typeface="Old Standard TT"/>
                <a:cs typeface="Old Standard TT"/>
                <a:sym typeface="Old Standard TT"/>
              </a:rPr>
              <a:t> and the </a:t>
            </a:r>
            <a:r>
              <a:rPr b="1" lang="en-US" sz="2400">
                <a:latin typeface="Old Standard TT"/>
                <a:ea typeface="Old Standard TT"/>
                <a:cs typeface="Old Standard TT"/>
                <a:sym typeface="Old Standard TT"/>
              </a:rPr>
              <a:t>total time slice</a:t>
            </a:r>
            <a:r>
              <a:rPr lang="en-US" sz="2400">
                <a:latin typeface="Old Standard TT"/>
                <a:ea typeface="Old Standard TT"/>
                <a:cs typeface="Old Standard TT"/>
                <a:sym typeface="Old Standard TT"/>
              </a:rPr>
              <a:t>, the total number of columns for the piano roll can be obtained.</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sz="2400">
              <a:latin typeface="Old Standard TT"/>
              <a:ea typeface="Old Standard TT"/>
              <a:cs typeface="Old Standard TT"/>
              <a:sym typeface="Old Standard TT"/>
            </a:endParaRPr>
          </a:p>
          <a:p>
            <a:pPr indent="0" lvl="0" marL="0" rtl="0" algn="ctr">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Ticks per Time Slice = TPS * Seconds per Time Slice</a:t>
            </a:r>
            <a:endParaRPr b="1" sz="2400">
              <a:latin typeface="Old Standard TT"/>
              <a:ea typeface="Old Standard TT"/>
              <a:cs typeface="Old Standard TT"/>
              <a:sym typeface="Old Standard TT"/>
            </a:endParaRPr>
          </a:p>
          <a:p>
            <a:pPr indent="0" lvl="0" marL="0" rtl="0" algn="ctr">
              <a:lnSpc>
                <a:spcPct val="115000"/>
              </a:lnSpc>
              <a:spcBef>
                <a:spcPts val="0"/>
              </a:spcBef>
              <a:spcAft>
                <a:spcPts val="0"/>
              </a:spcAft>
              <a:buClr>
                <a:schemeClr val="dk1"/>
              </a:buClr>
              <a:buSzPts val="1100"/>
              <a:buFont typeface="Arial"/>
              <a:buNone/>
            </a:pPr>
            <a:r>
              <a:t/>
            </a:r>
            <a:endParaRPr b="1"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     Number of Time Slices (Columns) = ceil (Total Ticks/ Ticks per Time Slice)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b806550b1_1_59"/>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Piano Roll to Sequence Conversion</a:t>
            </a:r>
            <a:endParaRPr/>
          </a:p>
        </p:txBody>
      </p:sp>
      <p:sp>
        <p:nvSpPr>
          <p:cNvPr id="151" name="Google Shape;151;g11b806550b1_1_59"/>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piano rolls for all the MIDI files are split into sequence for training. An array of input sequence and an output sequence is generated from the piano rolls.</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After generation of the sequences, the input sequence and output sequence matrix are shuffled. The shuffling of the sequence are performed to obtaining better training result.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b806550b1_1_65"/>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Training</a:t>
            </a:r>
            <a:endParaRPr/>
          </a:p>
        </p:txBody>
      </p:sp>
      <p:pic>
        <p:nvPicPr>
          <p:cNvPr id="158" name="Google Shape;158;g11b806550b1_1_65"/>
          <p:cNvPicPr preferRelativeResize="0"/>
          <p:nvPr/>
        </p:nvPicPr>
        <p:blipFill>
          <a:blip r:embed="rId3">
            <a:alphaModFix/>
          </a:blip>
          <a:stretch>
            <a:fillRect/>
          </a:stretch>
        </p:blipFill>
        <p:spPr>
          <a:xfrm>
            <a:off x="2128850" y="1428750"/>
            <a:ext cx="7300900" cy="515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b806550b1_2_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2400">
                <a:latin typeface="Old Standard TT"/>
                <a:ea typeface="Old Standard TT"/>
                <a:cs typeface="Old Standard TT"/>
                <a:sym typeface="Old Standard TT"/>
              </a:rPr>
              <a:t>The model used in the project is a </a:t>
            </a:r>
            <a:r>
              <a:rPr b="1" lang="en-US" sz="2400">
                <a:latin typeface="Old Standard TT"/>
                <a:ea typeface="Old Standard TT"/>
                <a:cs typeface="Old Standard TT"/>
                <a:sym typeface="Old Standard TT"/>
              </a:rPr>
              <a:t>Sequential LSTM Model</a:t>
            </a:r>
            <a:r>
              <a:rPr lang="en-US" sz="2400">
                <a:latin typeface="Old Standard TT"/>
                <a:ea typeface="Old Standard TT"/>
                <a:cs typeface="Old Standard TT"/>
                <a:sym typeface="Old Standard TT"/>
              </a:rPr>
              <a:t>.  The model layers contain an </a:t>
            </a:r>
            <a:r>
              <a:rPr b="1" lang="en-US" sz="2400">
                <a:latin typeface="Old Standard TT"/>
                <a:ea typeface="Old Standard TT"/>
                <a:cs typeface="Old Standard TT"/>
                <a:sym typeface="Old Standard TT"/>
              </a:rPr>
              <a:t>encoder </a:t>
            </a:r>
            <a:r>
              <a:rPr lang="en-US" sz="2400">
                <a:latin typeface="Old Standard TT"/>
                <a:ea typeface="Old Standard TT"/>
                <a:cs typeface="Old Standard TT"/>
                <a:sym typeface="Old Standard TT"/>
              </a:rPr>
              <a:t>and a </a:t>
            </a:r>
            <a:r>
              <a:rPr b="1" lang="en-US" sz="2400">
                <a:latin typeface="Old Standard TT"/>
                <a:ea typeface="Old Standard TT"/>
                <a:cs typeface="Old Standard TT"/>
                <a:sym typeface="Old Standard TT"/>
              </a:rPr>
              <a:t>decoder</a:t>
            </a:r>
            <a:r>
              <a:rPr lang="en-US" sz="2400">
                <a:latin typeface="Old Standard TT"/>
                <a:ea typeface="Old Standard TT"/>
                <a:cs typeface="Old Standard TT"/>
                <a:sym typeface="Old Standard TT"/>
              </a:rPr>
              <a:t> where the encoder layers are used to extract the main features of the input sequence and the decoder sequence. An encoder-decoder model was the optimal model network for the project since there is lack of appropriate credible data, and complex models might not be properly trained to produce outcomes.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b806550b1_2_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Enhanced Model using BLSTM</a:t>
            </a:r>
            <a:endParaRPr/>
          </a:p>
        </p:txBody>
      </p:sp>
      <p:pic>
        <p:nvPicPr>
          <p:cNvPr id="171" name="Google Shape;171;g11b806550b1_2_6"/>
          <p:cNvPicPr preferRelativeResize="0"/>
          <p:nvPr/>
        </p:nvPicPr>
        <p:blipFill>
          <a:blip r:embed="rId3">
            <a:alphaModFix/>
          </a:blip>
          <a:stretch>
            <a:fillRect/>
          </a:stretch>
        </p:blipFill>
        <p:spPr>
          <a:xfrm>
            <a:off x="1143000" y="1643075"/>
            <a:ext cx="9572625" cy="478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b806550b1_2_14"/>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2400">
                <a:latin typeface="Old Standard TT"/>
                <a:ea typeface="Old Standard TT"/>
                <a:cs typeface="Old Standard TT"/>
                <a:sym typeface="Old Standard TT"/>
              </a:rPr>
              <a:t>This is a newly generated model which uses Bidirectional LSTM as one of its layers. The model generates a better result compared to the previous model with a much lower loss. This model contains 3 phases, the first involves a normal LSTM Layer. The second phase involves a BLSTM layer and the third phase involves 2 dense layers with ‘relu’ and ‘softmax’ activation.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33CC"/>
              </a:buClr>
              <a:buSzPts val="3600"/>
              <a:buFont typeface="Times New Roman"/>
              <a:buNone/>
            </a:pPr>
            <a:r>
              <a:rPr lang="en-US"/>
              <a:t>Problem Statement</a:t>
            </a:r>
            <a:endParaRPr/>
          </a:p>
        </p:txBody>
      </p:sp>
      <p:sp>
        <p:nvSpPr>
          <p:cNvPr id="53" name="Google Shape;53;p2"/>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Music Industry provides a wide range of genres, from POP to JAZZ to Classical to Country music. Countless artists including singers, composers, writers, musicians etc., uses a wide variety of instruments to make new music.</a:t>
            </a:r>
            <a:endParaRPr sz="2400">
              <a:highlight>
                <a:schemeClr val="lt1"/>
              </a:highlight>
              <a:latin typeface="Old Standard TT"/>
              <a:ea typeface="Old Standard TT"/>
              <a:cs typeface="Old Standard TT"/>
              <a:sym typeface="Old Standard TT"/>
            </a:endParaRPr>
          </a:p>
          <a:p>
            <a:pPr indent="-412750" lvl="0" marL="457200" rtl="0" algn="l">
              <a:lnSpc>
                <a:spcPct val="115000"/>
              </a:lnSpc>
              <a:spcBef>
                <a:spcPts val="0"/>
              </a:spcBef>
              <a:spcAft>
                <a:spcPts val="0"/>
              </a:spcAft>
              <a:buClr>
                <a:schemeClr val="dk1"/>
              </a:buClr>
              <a:buSzPts val="2900"/>
              <a:buFont typeface="Old Standard TT"/>
              <a:buChar char="•"/>
            </a:pPr>
            <a:r>
              <a:rPr lang="en-US" sz="2400">
                <a:highlight>
                  <a:schemeClr val="lt1"/>
                </a:highlight>
                <a:latin typeface="Old Standard TT"/>
                <a:ea typeface="Old Standard TT"/>
                <a:cs typeface="Old Standard TT"/>
                <a:sym typeface="Old Standard TT"/>
              </a:rPr>
              <a:t>It is difficult of people who have other jobs to take their time and learn new instruments in order to create a new music piece. </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120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Musicians and composers needs to be creative and innovate all the time to make create something new.</a:t>
            </a:r>
            <a:endParaRPr sz="2400">
              <a:highlight>
                <a:schemeClr val="lt1"/>
              </a:highlight>
              <a:latin typeface="Old Standard TT"/>
              <a:ea typeface="Old Standard TT"/>
              <a:cs typeface="Old Standard TT"/>
              <a:sym typeface="Old Standard TT"/>
            </a:endParaRPr>
          </a:p>
        </p:txBody>
      </p:sp>
      <p:sp>
        <p:nvSpPr>
          <p:cNvPr id="54" name="Google Shape;54;p2"/>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Helvetica Neue"/>
              <a:buNone/>
            </a:pPr>
            <a:r>
              <a:rPr b="0" i="0" lang="en-US" sz="1200" u="none">
                <a:solidFill>
                  <a:srgbClr val="CC6600"/>
                </a:solidFill>
                <a:latin typeface="Helvetica Neue"/>
                <a:ea typeface="Helvetica Neue"/>
                <a:cs typeface="Helvetica Neue"/>
                <a:sym typeface="Helvetica Neue"/>
              </a:rPr>
              <a:t>*</a:t>
            </a:r>
            <a:endParaRPr/>
          </a:p>
        </p:txBody>
      </p:sp>
      <p:sp>
        <p:nvSpPr>
          <p:cNvPr id="55" name="Google Shape;55;p2"/>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New Roman"/>
              <a:buNone/>
            </a:pPr>
            <a:r>
              <a:rPr b="0" i="0" lang="en-US" sz="1400" u="none">
                <a:solidFill>
                  <a:srgbClr val="CC6600"/>
                </a:solidFill>
                <a:latin typeface="Times New Roman"/>
                <a:ea typeface="Times New Roman"/>
                <a:cs typeface="Times New Roman"/>
                <a:sym typeface="Times New Roman"/>
              </a:rPr>
              <a:t>NIT Delhi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b806550b1_2_2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Details of Sequential LSTM Model</a:t>
            </a:r>
            <a:endParaRPr/>
          </a:p>
        </p:txBody>
      </p:sp>
      <p:sp>
        <p:nvSpPr>
          <p:cNvPr id="184" name="Google Shape;184;g11b806550b1_2_2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encoder consists of two LSTM layers with a dropout of 30 percent to prevent overfitting and batch normalization is used to make the training more effective. This data is then passed to the decoder with 2 more LSTM Layers followed with dropout and batch 21 normalization layers.</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US" sz="2400">
                <a:latin typeface="Old Standard TT"/>
                <a:ea typeface="Old Standard TT"/>
                <a:cs typeface="Old Standard TT"/>
                <a:sym typeface="Old Standard TT"/>
              </a:rPr>
              <a:t>At the end of the decoder the data is passed through the Dense to fit the resultant data in the final output sequence dimension.</a:t>
            </a:r>
            <a:endParaRPr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optimizer used in the model is an </a:t>
            </a:r>
            <a:r>
              <a:rPr b="1" lang="en-US" sz="2400">
                <a:latin typeface="Old Standard TT"/>
                <a:ea typeface="Old Standard TT"/>
                <a:cs typeface="Old Standard TT"/>
                <a:sym typeface="Old Standard TT"/>
              </a:rPr>
              <a:t>Adam () optimizer</a:t>
            </a:r>
            <a:r>
              <a:rPr lang="en-US" sz="2400">
                <a:latin typeface="Old Standard TT"/>
                <a:ea typeface="Old Standard TT"/>
                <a:cs typeface="Old Standard TT"/>
                <a:sym typeface="Old Standard TT"/>
              </a:rPr>
              <a:t> and the loss function used is </a:t>
            </a:r>
            <a:r>
              <a:rPr b="1" lang="en-US" sz="2400">
                <a:latin typeface="Old Standard TT"/>
                <a:ea typeface="Old Standard TT"/>
                <a:cs typeface="Old Standard TT"/>
                <a:sym typeface="Old Standard TT"/>
              </a:rPr>
              <a:t>categorical cross entropy</a:t>
            </a:r>
            <a:r>
              <a:rPr lang="en-US" sz="2400">
                <a:latin typeface="Old Standard TT"/>
                <a:ea typeface="Old Standard TT"/>
                <a:cs typeface="Old Standard TT"/>
                <a:sym typeface="Old Standard TT"/>
              </a:rPr>
              <a:t>.</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b806550b1_2_2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pic>
        <p:nvPicPr>
          <p:cNvPr id="191" name="Google Shape;191;g11b806550b1_2_26"/>
          <p:cNvPicPr preferRelativeResize="0"/>
          <p:nvPr/>
        </p:nvPicPr>
        <p:blipFill>
          <a:blip r:embed="rId3">
            <a:alphaModFix/>
          </a:blip>
          <a:stretch>
            <a:fillRect/>
          </a:stretch>
        </p:blipFill>
        <p:spPr>
          <a:xfrm>
            <a:off x="1328750" y="1443050"/>
            <a:ext cx="9544050" cy="522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b806550b1_2_33"/>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from Basic Model Training</a:t>
            </a:r>
            <a:endParaRPr/>
          </a:p>
        </p:txBody>
      </p:sp>
      <p:pic>
        <p:nvPicPr>
          <p:cNvPr id="198" name="Google Shape;198;g11b806550b1_2_33"/>
          <p:cNvPicPr preferRelativeResize="0"/>
          <p:nvPr/>
        </p:nvPicPr>
        <p:blipFill>
          <a:blip r:embed="rId3">
            <a:alphaModFix/>
          </a:blip>
          <a:stretch>
            <a:fillRect/>
          </a:stretch>
        </p:blipFill>
        <p:spPr>
          <a:xfrm>
            <a:off x="1628775" y="1571625"/>
            <a:ext cx="8701100" cy="465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1b806550b1_2_4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Y-axis : Loss value</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US" sz="2400">
                <a:latin typeface="Old Standard TT"/>
                <a:ea typeface="Old Standard TT"/>
                <a:cs typeface="Old Standard TT"/>
                <a:sym typeface="Old Standard TT"/>
              </a:rPr>
              <a:t>X-axis : Number of epochs</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graph shows minor decrease in loss values for the basic model from 9.8 to 8.6</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b806550b1_2_4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from Enhanced Model Training</a:t>
            </a:r>
            <a:endParaRPr/>
          </a:p>
        </p:txBody>
      </p:sp>
      <p:pic>
        <p:nvPicPr>
          <p:cNvPr id="211" name="Google Shape;211;g11b806550b1_2_46"/>
          <p:cNvPicPr preferRelativeResize="0"/>
          <p:nvPr/>
        </p:nvPicPr>
        <p:blipFill>
          <a:blip r:embed="rId3">
            <a:alphaModFix/>
          </a:blip>
          <a:stretch>
            <a:fillRect/>
          </a:stretch>
        </p:blipFill>
        <p:spPr>
          <a:xfrm>
            <a:off x="2000250" y="1600200"/>
            <a:ext cx="7858125" cy="4829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b806550b1_2_53"/>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Y-axis : Loss value</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US" sz="2400">
                <a:latin typeface="Old Standard TT"/>
                <a:ea typeface="Old Standard TT"/>
                <a:cs typeface="Old Standard TT"/>
                <a:sym typeface="Old Standard TT"/>
              </a:rPr>
              <a:t>X-axis : Number of epochs</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decrease in loss in the second graph is much significant compared to the previous one. Here the loss is reduced to approx 3.5 after a little more than 100 epochs which ended due to the early stopping mechanism due to lack of change in the loss value.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27e5307d53_0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Song Generation Video</a:t>
            </a:r>
            <a:endParaRPr/>
          </a:p>
        </p:txBody>
      </p:sp>
      <p:pic>
        <p:nvPicPr>
          <p:cNvPr id="224" name="Google Shape;224;g127e5307d53_0_0" title="Music_Gen_Output.mkv">
            <a:hlinkClick r:id="rId3"/>
          </p:cNvPr>
          <p:cNvPicPr preferRelativeResize="0"/>
          <p:nvPr/>
        </p:nvPicPr>
        <p:blipFill>
          <a:blip r:embed="rId4">
            <a:alphaModFix/>
          </a:blip>
          <a:stretch>
            <a:fillRect/>
          </a:stretch>
        </p:blipFill>
        <p:spPr>
          <a:xfrm>
            <a:off x="2393875" y="1304825"/>
            <a:ext cx="7404250" cy="555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7f4ac9148_1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Other Generated Songs</a:t>
            </a:r>
            <a:endParaRPr/>
          </a:p>
        </p:txBody>
      </p:sp>
      <p:pic>
        <p:nvPicPr>
          <p:cNvPr id="231" name="Google Shape;231;g127f4ac9148_1_0" title="LSTM-gen-music-2022-05-05-17-11.mp3">
            <a:hlinkClick r:id="rId3"/>
          </p:cNvPr>
          <p:cNvPicPr preferRelativeResize="0"/>
          <p:nvPr/>
        </p:nvPicPr>
        <p:blipFill>
          <a:blip r:embed="rId4">
            <a:alphaModFix/>
          </a:blip>
          <a:stretch>
            <a:fillRect/>
          </a:stretch>
        </p:blipFill>
        <p:spPr>
          <a:xfrm>
            <a:off x="3167650" y="5431125"/>
            <a:ext cx="457200" cy="457200"/>
          </a:xfrm>
          <a:prstGeom prst="rect">
            <a:avLst/>
          </a:prstGeom>
          <a:noFill/>
          <a:ln>
            <a:noFill/>
          </a:ln>
        </p:spPr>
      </p:pic>
      <p:pic>
        <p:nvPicPr>
          <p:cNvPr id="232" name="Google Shape;232;g127f4ac9148_1_0" title="LSTM_gen_music-2022_05_05_17_00.mp3">
            <a:hlinkClick r:id="rId5"/>
          </p:cNvPr>
          <p:cNvPicPr preferRelativeResize="0"/>
          <p:nvPr/>
        </p:nvPicPr>
        <p:blipFill>
          <a:blip r:embed="rId4">
            <a:alphaModFix/>
          </a:blip>
          <a:stretch>
            <a:fillRect/>
          </a:stretch>
        </p:blipFill>
        <p:spPr>
          <a:xfrm>
            <a:off x="3167650" y="3582863"/>
            <a:ext cx="457200" cy="457200"/>
          </a:xfrm>
          <a:prstGeom prst="rect">
            <a:avLst/>
          </a:prstGeom>
          <a:noFill/>
          <a:ln>
            <a:noFill/>
          </a:ln>
        </p:spPr>
      </p:pic>
      <p:pic>
        <p:nvPicPr>
          <p:cNvPr id="233" name="Google Shape;233;g127f4ac9148_1_0" title="LSTM_gen_music-2022_05_05_16_58.mp3">
            <a:hlinkClick r:id="rId6"/>
          </p:cNvPr>
          <p:cNvPicPr preferRelativeResize="0"/>
          <p:nvPr/>
        </p:nvPicPr>
        <p:blipFill>
          <a:blip r:embed="rId4">
            <a:alphaModFix/>
          </a:blip>
          <a:stretch>
            <a:fillRect/>
          </a:stretch>
        </p:blipFill>
        <p:spPr>
          <a:xfrm>
            <a:off x="3167650" y="1734600"/>
            <a:ext cx="457200" cy="457200"/>
          </a:xfrm>
          <a:prstGeom prst="rect">
            <a:avLst/>
          </a:prstGeom>
          <a:noFill/>
          <a:ln>
            <a:noFill/>
          </a:ln>
        </p:spPr>
      </p:pic>
      <p:sp>
        <p:nvSpPr>
          <p:cNvPr id="234" name="Google Shape;234;g127f4ac9148_1_0"/>
          <p:cNvSpPr txBox="1"/>
          <p:nvPr/>
        </p:nvSpPr>
        <p:spPr>
          <a:xfrm>
            <a:off x="4020300" y="1686150"/>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1</a:t>
            </a:r>
            <a:endParaRPr sz="2400">
              <a:latin typeface="Old Standard TT"/>
              <a:ea typeface="Old Standard TT"/>
              <a:cs typeface="Old Standard TT"/>
              <a:sym typeface="Old Standard TT"/>
            </a:endParaRPr>
          </a:p>
        </p:txBody>
      </p:sp>
      <p:sp>
        <p:nvSpPr>
          <p:cNvPr id="235" name="Google Shape;235;g127f4ac9148_1_0"/>
          <p:cNvSpPr txBox="1"/>
          <p:nvPr/>
        </p:nvSpPr>
        <p:spPr>
          <a:xfrm>
            <a:off x="4020300" y="3534413"/>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2</a:t>
            </a:r>
            <a:endParaRPr sz="2400">
              <a:latin typeface="Old Standard TT"/>
              <a:ea typeface="Old Standard TT"/>
              <a:cs typeface="Old Standard TT"/>
              <a:sym typeface="Old Standard TT"/>
            </a:endParaRPr>
          </a:p>
        </p:txBody>
      </p:sp>
      <p:sp>
        <p:nvSpPr>
          <p:cNvPr id="236" name="Google Shape;236;g127f4ac9148_1_0"/>
          <p:cNvSpPr txBox="1"/>
          <p:nvPr/>
        </p:nvSpPr>
        <p:spPr>
          <a:xfrm>
            <a:off x="4020300" y="5382700"/>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3</a:t>
            </a:r>
            <a:endParaRPr sz="2400">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b806550b1_2_59"/>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p>
        </p:txBody>
      </p:sp>
      <p:sp>
        <p:nvSpPr>
          <p:cNvPr id="243" name="Google Shape;243;g11b806550b1_2_59"/>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highlight>
                  <a:schemeClr val="lt1"/>
                </a:highlight>
                <a:latin typeface="Old Standard TT"/>
                <a:ea typeface="Old Standard TT"/>
                <a:cs typeface="Old Standard TT"/>
                <a:sym typeface="Old Standard TT"/>
              </a:rPr>
              <a:t>The model generation and training phases are completed. The below things can be addressed in the future regarding the project</a:t>
            </a:r>
            <a:endParaRPr sz="2400">
              <a:highlight>
                <a:schemeClr val="lt1"/>
              </a:highlight>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Making a better model with higher accuracy and lower loss</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Creation of multiple models and comparing the results of each of the models created</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120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The model can be used to generate songs of other instruments and not just restrict with the piano instrument. Multiple instruments can be used at the same time and combined to create a better sounding tune.</a:t>
            </a:r>
            <a:endParaRPr sz="2400">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b806550b1_2_65"/>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highlight>
                  <a:schemeClr val="lt1"/>
                </a:highlight>
                <a:latin typeface="Old Standard TT"/>
                <a:ea typeface="Old Standard TT"/>
                <a:cs typeface="Old Standard TT"/>
                <a:sym typeface="Old Standard TT"/>
              </a:rPr>
              <a:t>Although the model will be able to generate music, it may not sound as good compared to other man-made songs. However, it is still a step forward in reaching the goal where an AI can make music which sounds better than most of the existing songs. It may not be possible to make rhythms sounding better than most of the masterpiece, but in the distant future, music generation AI will definitely create soundtracks which sounds different and would inspire many other creators to go towards a different direction in composing music. It would give ideas and show the potential of music and how it can be different even after a long period of time. The applications which contain music generation AI will help ordinary people to create music, solely based on their creative thinking without the constraints of learning a new instrument.</a:t>
            </a:r>
            <a:endParaRPr sz="24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33CC"/>
              </a:buClr>
              <a:buSzPts val="3600"/>
              <a:buFont typeface="Times New Roman"/>
              <a:buNone/>
            </a:pPr>
            <a:r>
              <a:rPr lang="en-US"/>
              <a:t>Problem Statement</a:t>
            </a:r>
            <a:endParaRPr/>
          </a:p>
        </p:txBody>
      </p:sp>
      <p:sp>
        <p:nvSpPr>
          <p:cNvPr id="61" name="Google Shape;61;p3"/>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Helps people to compose songs by just adjusting the pitch, tempo and allowing the AI to create the music</a:t>
            </a:r>
            <a:endParaRPr sz="2400">
              <a:highlight>
                <a:schemeClr val="lt1"/>
              </a:highlight>
              <a:latin typeface="Old Standard TT"/>
              <a:ea typeface="Old Standard TT"/>
              <a:cs typeface="Old Standard TT"/>
              <a:sym typeface="Old Standard TT"/>
            </a:endParaRPr>
          </a:p>
          <a:p>
            <a:pPr indent="-317500" lvl="0" marL="457200" rtl="0" algn="l">
              <a:lnSpc>
                <a:spcPct val="115000"/>
              </a:lnSpc>
              <a:spcBef>
                <a:spcPts val="1200"/>
              </a:spcBef>
              <a:spcAft>
                <a:spcPts val="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Inspires composers to create a new masterpiece</a:t>
            </a:r>
            <a:endParaRPr sz="2400">
              <a:highlight>
                <a:schemeClr val="lt1"/>
              </a:highlight>
              <a:latin typeface="Old Standard TT"/>
              <a:ea typeface="Old Standard TT"/>
              <a:cs typeface="Old Standard TT"/>
              <a:sym typeface="Old Standard TT"/>
            </a:endParaRPr>
          </a:p>
          <a:p>
            <a:pPr indent="-317500" lvl="0" marL="457200" rtl="0" algn="l">
              <a:lnSpc>
                <a:spcPct val="115000"/>
              </a:lnSpc>
              <a:spcBef>
                <a:spcPts val="1200"/>
              </a:spcBef>
              <a:spcAft>
                <a:spcPts val="120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Integration with several music applications making it easier for users to compose songs</a:t>
            </a:r>
            <a:endParaRPr sz="2400">
              <a:highlight>
                <a:schemeClr val="lt1"/>
              </a:highlight>
              <a:latin typeface="Arial"/>
              <a:ea typeface="Arial"/>
              <a:cs typeface="Arial"/>
              <a:sym typeface="Arial"/>
            </a:endParaRPr>
          </a:p>
        </p:txBody>
      </p:sp>
      <p:sp>
        <p:nvSpPr>
          <p:cNvPr id="62" name="Google Shape;62;p3"/>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Helvetica Neue"/>
              <a:buNone/>
            </a:pPr>
            <a:r>
              <a:rPr b="0" i="0" lang="en-US" sz="1200" u="none">
                <a:solidFill>
                  <a:srgbClr val="CC6600"/>
                </a:solidFill>
                <a:latin typeface="Helvetica Neue"/>
                <a:ea typeface="Helvetica Neue"/>
                <a:cs typeface="Helvetica Neue"/>
                <a:sym typeface="Helvetica Neue"/>
              </a:rPr>
              <a:t>*</a:t>
            </a:r>
            <a:endParaRPr/>
          </a:p>
        </p:txBody>
      </p:sp>
      <p:sp>
        <p:nvSpPr>
          <p:cNvPr id="63" name="Google Shape;63;p3"/>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New Roman"/>
              <a:buNone/>
            </a:pPr>
            <a:r>
              <a:rPr b="0" i="0" lang="en-US" sz="1400" u="none">
                <a:solidFill>
                  <a:srgbClr val="CC6600"/>
                </a:solidFill>
                <a:latin typeface="Times New Roman"/>
                <a:ea typeface="Times New Roman"/>
                <a:cs typeface="Times New Roman"/>
                <a:sym typeface="Times New Roman"/>
              </a:rPr>
              <a:t>NIT Delhi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1b806550b1_2_71"/>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lang="en-US" sz="9600"/>
              <a:t>Thank 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1b806550b1_0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a:t>
            </a:r>
            <a:endParaRPr/>
          </a:p>
        </p:txBody>
      </p:sp>
      <p:sp>
        <p:nvSpPr>
          <p:cNvPr id="70" name="Google Shape;70;g11b806550b1_0_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Development in music generation from various companies shows its true potential and what it could achieve in the future.</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AIVA, an artificial music generator, released its own copyrighted albums with generated soundtrack in EDM genre</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Jukedeck developed an AI music composer which creates its own music which is been trained using deep neural network to understand music at a granular level</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Magenta is a python library used to train its pre-built model using different data and convert it to music for its users. It help developers to add the generation model into its music applications.</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WaveNet is a speech generation model which predict the next sound by understanding the speech pattern from its input. It uses a type of convolutional neural network</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1b806550b1_0_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Development Steps</a:t>
            </a:r>
            <a:endParaRPr/>
          </a:p>
        </p:txBody>
      </p:sp>
      <p:sp>
        <p:nvSpPr>
          <p:cNvPr id="77" name="Google Shape;77;g11b806550b1_0_6"/>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Data Collection</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Converting data to input</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Model Development and Training</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Output</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Conversion of output to the required sound format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b806550b1_0_12"/>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Collection</a:t>
            </a:r>
            <a:endParaRPr/>
          </a:p>
        </p:txBody>
      </p:sp>
      <p:sp>
        <p:nvSpPr>
          <p:cNvPr id="84" name="Google Shape;84;g11b806550b1_0_12"/>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Appropriate Music files should be used for</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the training of the model.</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MIDI files are used for the dataset format.</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Basic piano scales and piano classical</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music are used.</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The files are all using the piano</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1600"/>
              </a:spcAft>
              <a:buNone/>
            </a:pPr>
            <a:r>
              <a:rPr lang="en-US" sz="2400">
                <a:latin typeface="Old Standard TT"/>
                <a:ea typeface="Old Standard TT"/>
                <a:cs typeface="Old Standard TT"/>
                <a:sym typeface="Old Standard TT"/>
              </a:rPr>
              <a:t>instrument and of MIDI format.</a:t>
            </a:r>
            <a:endParaRPr sz="2400"/>
          </a:p>
        </p:txBody>
      </p:sp>
      <p:pic>
        <p:nvPicPr>
          <p:cNvPr id="85" name="Google Shape;85;g11b806550b1_0_12"/>
          <p:cNvPicPr preferRelativeResize="0"/>
          <p:nvPr/>
        </p:nvPicPr>
        <p:blipFill>
          <a:blip r:embed="rId3">
            <a:alphaModFix/>
          </a:blip>
          <a:stretch>
            <a:fillRect/>
          </a:stretch>
        </p:blipFill>
        <p:spPr>
          <a:xfrm>
            <a:off x="7029475" y="1571625"/>
            <a:ext cx="5086325" cy="4371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1b806550b1_1_1"/>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MIDI File</a:t>
            </a:r>
            <a:endParaRPr/>
          </a:p>
        </p:txBody>
      </p:sp>
      <p:sp>
        <p:nvSpPr>
          <p:cNvPr id="92" name="Google Shape;92;g11b806550b1_1_1"/>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MIDI (Music Instrument Digital Interpretation) is a standard protocol used to interact with multiple musical devices to record, synthesize and play music.</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Data in MIDI files consist of tracks.</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Each track consist of events which</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US" sz="2400">
                <a:latin typeface="Old Standard TT"/>
                <a:ea typeface="Old Standard TT"/>
                <a:cs typeface="Old Standard TT"/>
                <a:sym typeface="Old Standard TT"/>
              </a:rPr>
              <a:t>     tell the note, velocity and the time</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US" sz="2400">
                <a:latin typeface="Old Standard TT"/>
                <a:ea typeface="Old Standard TT"/>
                <a:cs typeface="Old Standard TT"/>
                <a:sym typeface="Old Standard TT"/>
              </a:rPr>
              <a:t>     duration to be played.</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1600"/>
              </a:spcAft>
              <a:buClr>
                <a:schemeClr val="dk1"/>
              </a:buClr>
              <a:buSzPts val="2400"/>
              <a:buFont typeface="Old Standard TT"/>
              <a:buChar char="•"/>
            </a:pPr>
            <a:r>
              <a:rPr lang="en-US" sz="2400">
                <a:latin typeface="Old Standard TT"/>
                <a:ea typeface="Old Standard TT"/>
                <a:cs typeface="Old Standard TT"/>
                <a:sym typeface="Old Standard TT"/>
              </a:rPr>
              <a:t>Contains additional information like the tempo and resolution.</a:t>
            </a:r>
            <a:endParaRPr sz="2400"/>
          </a:p>
        </p:txBody>
      </p:sp>
      <p:pic>
        <p:nvPicPr>
          <p:cNvPr id="93" name="Google Shape;93;g11b806550b1_1_1"/>
          <p:cNvPicPr preferRelativeResize="0"/>
          <p:nvPr/>
        </p:nvPicPr>
        <p:blipFill>
          <a:blip r:embed="rId3">
            <a:alphaModFix/>
          </a:blip>
          <a:stretch>
            <a:fillRect/>
          </a:stretch>
        </p:blipFill>
        <p:spPr>
          <a:xfrm>
            <a:off x="6224600" y="2432775"/>
            <a:ext cx="5967400" cy="289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b806550b1_1_8"/>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Converting Data to Input</a:t>
            </a:r>
            <a:endParaRPr/>
          </a:p>
        </p:txBody>
      </p:sp>
      <p:sp>
        <p:nvSpPr>
          <p:cNvPr id="100" name="Google Shape;100;g11b806550b1_1_8"/>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The input will be in the form of a piano roll.</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Piano Rolls is a format to represent</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music where y-axis is the notes played</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and x-axis is the timestamp.</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Piano Roll will be represented as a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matrix (Total Notes x Time) and each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cell tell if the note is played or note at a</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US" sz="2400">
                <a:latin typeface="Old Standard TT"/>
                <a:ea typeface="Old Standard TT"/>
                <a:cs typeface="Old Standard TT"/>
                <a:sym typeface="Old Standard TT"/>
              </a:rPr>
              <a:t>     particular interval of time</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1600"/>
              </a:spcAft>
              <a:buClr>
                <a:schemeClr val="dk1"/>
              </a:buClr>
              <a:buSzPts val="2400"/>
              <a:buFont typeface="Old Standard TT"/>
              <a:buChar char="•"/>
            </a:pPr>
            <a:r>
              <a:rPr lang="en-US" sz="2400">
                <a:latin typeface="Old Standard TT"/>
                <a:ea typeface="Old Standard TT"/>
                <a:cs typeface="Old Standard TT"/>
                <a:sym typeface="Old Standard TT"/>
              </a:rPr>
              <a:t>The piano roll matrix would be converted into sequences for the model</a:t>
            </a:r>
            <a:endParaRPr sz="2400"/>
          </a:p>
        </p:txBody>
      </p:sp>
      <p:pic>
        <p:nvPicPr>
          <p:cNvPr id="101" name="Google Shape;101;g11b806550b1_1_8"/>
          <p:cNvPicPr preferRelativeResize="0"/>
          <p:nvPr/>
        </p:nvPicPr>
        <p:blipFill>
          <a:blip r:embed="rId3">
            <a:alphaModFix/>
          </a:blip>
          <a:stretch>
            <a:fillRect/>
          </a:stretch>
        </p:blipFill>
        <p:spPr>
          <a:xfrm>
            <a:off x="6750000" y="1763600"/>
            <a:ext cx="5442000" cy="408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1b806550b1_1_15"/>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Development and Training</a:t>
            </a:r>
            <a:endParaRPr/>
          </a:p>
        </p:txBody>
      </p:sp>
      <p:sp>
        <p:nvSpPr>
          <p:cNvPr id="108" name="Google Shape;108;g11b806550b1_1_15"/>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2400">
                <a:latin typeface="Old Standard TT"/>
                <a:ea typeface="Old Standard TT"/>
                <a:cs typeface="Old Standard TT"/>
                <a:sym typeface="Old Standard TT"/>
              </a:rPr>
              <a:t>Models we considered for this use case are</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US" sz="2400">
                <a:latin typeface="Old Standard TT"/>
                <a:ea typeface="Old Standard TT"/>
                <a:cs typeface="Old Standard TT"/>
                <a:sym typeface="Old Standard TT"/>
              </a:rPr>
              <a:t>     mentioned below.</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Wave Net using CNN</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Simple RNN and GRU</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1600"/>
              </a:spcAft>
              <a:buClr>
                <a:schemeClr val="dk1"/>
              </a:buClr>
              <a:buSzPts val="2400"/>
              <a:buFont typeface="Old Standard TT"/>
              <a:buChar char="•"/>
            </a:pPr>
            <a:r>
              <a:rPr lang="en-US" sz="2400">
                <a:latin typeface="Old Standard TT"/>
                <a:ea typeface="Old Standard TT"/>
                <a:cs typeface="Old Standard TT"/>
                <a:sym typeface="Old Standard TT"/>
              </a:rPr>
              <a:t>LSTM</a:t>
            </a:r>
            <a:endParaRPr sz="2400"/>
          </a:p>
        </p:txBody>
      </p:sp>
      <p:pic>
        <p:nvPicPr>
          <p:cNvPr id="109" name="Google Shape;109;g11b806550b1_1_15"/>
          <p:cNvPicPr preferRelativeResize="0"/>
          <p:nvPr/>
        </p:nvPicPr>
        <p:blipFill>
          <a:blip r:embed="rId3">
            <a:alphaModFix/>
          </a:blip>
          <a:stretch>
            <a:fillRect/>
          </a:stretch>
        </p:blipFill>
        <p:spPr>
          <a:xfrm>
            <a:off x="6886575" y="1857375"/>
            <a:ext cx="5305426" cy="38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2002-01-06T17:33:30Z</dcterms:created>
  <dc:creator>Prashant Krishnamurthy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1033-3.1.3.5746</vt:lpwstr>
  </property>
</Properties>
</file>