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5" r:id="rId4"/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215e603e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215e603e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215e603ec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e215e603ec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215e603ec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e215e603e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215e603ec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215e603ec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215e603ec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215e603ec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215e603ec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e215e603ec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215e603ec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215e603ec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e215e603ec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e215e603ec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215e603ec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e215e603ec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215e603ec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215e603ec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438863" y="2167125"/>
            <a:ext cx="8266200" cy="502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Font typeface="Montserrat"/>
              <a:buNone/>
              <a:defRPr sz="31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">
  <p:cSld name="1_Custom Layou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"/>
              <a:buNone/>
              <a:defRPr sz="27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451281" y="914300"/>
            <a:ext cx="8229600" cy="331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2 Column">
  <p:cSld name="1_Custom Layout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"/>
              <a:buNone/>
              <a:defRPr sz="27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8" name="Google Shape;68;p16"/>
          <p:cNvSpPr txBox="1"/>
          <p:nvPr>
            <p:ph idx="2" type="body"/>
          </p:nvPr>
        </p:nvSpPr>
        <p:spPr>
          <a:xfrm>
            <a:off x="4628850" y="1014975"/>
            <a:ext cx="3961200" cy="331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+ Right Side Image">
  <p:cSld name="1_Custom Layout_1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"/>
              <a:buNone/>
              <a:defRPr sz="27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74" name="Google Shape;74;p18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75" name="Google Shape;75;p18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rtl="0">
              <a:buNone/>
              <a:defRPr sz="500"/>
            </a:lvl1pPr>
            <a:lvl2pPr lvl="1" rtl="0">
              <a:buNone/>
              <a:defRPr sz="500"/>
            </a:lvl2pPr>
            <a:lvl3pPr lvl="2" rtl="0">
              <a:buNone/>
              <a:defRPr sz="500"/>
            </a:lvl3pPr>
            <a:lvl4pPr lvl="3" rtl="0">
              <a:buNone/>
              <a:defRPr sz="500"/>
            </a:lvl4pPr>
            <a:lvl5pPr lvl="4" rtl="0">
              <a:buNone/>
              <a:defRPr sz="500"/>
            </a:lvl5pPr>
            <a:lvl6pPr lvl="5" rtl="0">
              <a:buNone/>
              <a:defRPr sz="500"/>
            </a:lvl6pPr>
            <a:lvl7pPr lvl="6" rtl="0">
              <a:buNone/>
              <a:defRPr sz="500"/>
            </a:lvl7pPr>
            <a:lvl8pPr lvl="7" rtl="0">
              <a:buNone/>
              <a:defRPr sz="500"/>
            </a:lvl8pPr>
            <a:lvl9pPr lvl="8" rtl="0">
              <a:buNone/>
              <a:defRPr sz="5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tx">
  <p:cSld name="TITLE_AND_BOD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4484637" y="4905375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-11825" y="4333832"/>
            <a:ext cx="9155824" cy="809059"/>
          </a:xfrm>
          <a:custGeom>
            <a:rect b="b" l="l" r="r" t="t"/>
            <a:pathLst>
              <a:path extrusionOk="0" h="516146" w="12207765">
                <a:moveTo>
                  <a:pt x="0" y="339063"/>
                </a:moveTo>
                <a:cubicBezTo>
                  <a:pt x="573578" y="232383"/>
                  <a:pt x="1157599" y="19530"/>
                  <a:pt x="2573029" y="1347"/>
                </a:cubicBezTo>
                <a:cubicBezTo>
                  <a:pt x="3988459" y="-16836"/>
                  <a:pt x="6519395" y="153759"/>
                  <a:pt x="8492578" y="229965"/>
                </a:cubicBezTo>
                <a:cubicBezTo>
                  <a:pt x="10098367" y="248207"/>
                  <a:pt x="11641576" y="56764"/>
                  <a:pt x="12207765" y="110797"/>
                </a:cubicBezTo>
                <a:lnTo>
                  <a:pt x="12207765" y="516146"/>
                </a:lnTo>
                <a:lnTo>
                  <a:pt x="15765" y="516146"/>
                </a:lnTo>
                <a:lnTo>
                  <a:pt x="0" y="339063"/>
                </a:lnTo>
                <a:close/>
              </a:path>
            </a:pathLst>
          </a:custGeom>
          <a:solidFill>
            <a:schemeClr val="accent1">
              <a:alpha val="2588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0" y="4517177"/>
            <a:ext cx="9144000" cy="626891"/>
          </a:xfrm>
          <a:custGeom>
            <a:rect b="b" l="l" r="r" t="t"/>
            <a:pathLst>
              <a:path extrusionOk="0" h="562234" w="12192000">
                <a:moveTo>
                  <a:pt x="3881" y="404662"/>
                </a:moveTo>
                <a:cubicBezTo>
                  <a:pt x="577459" y="297982"/>
                  <a:pt x="1017322" y="99636"/>
                  <a:pt x="2492318" y="81214"/>
                </a:cubicBezTo>
                <a:cubicBezTo>
                  <a:pt x="3967314" y="62792"/>
                  <a:pt x="7239872" y="306669"/>
                  <a:pt x="8853858" y="294130"/>
                </a:cubicBezTo>
                <a:cubicBezTo>
                  <a:pt x="10467844" y="281591"/>
                  <a:pt x="11610046" y="-48054"/>
                  <a:pt x="12176235" y="5979"/>
                </a:cubicBezTo>
                <a:lnTo>
                  <a:pt x="12192000" y="562234"/>
                </a:lnTo>
                <a:lnTo>
                  <a:pt x="0" y="562234"/>
                </a:lnTo>
                <a:cubicBezTo>
                  <a:pt x="1294" y="509710"/>
                  <a:pt x="2587" y="457186"/>
                  <a:pt x="3881" y="404662"/>
                </a:cubicBezTo>
                <a:close/>
              </a:path>
            </a:pathLst>
          </a:custGeom>
          <a:solidFill>
            <a:schemeClr val="accent1">
              <a:alpha val="2588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0" y="4743449"/>
            <a:ext cx="9144000" cy="400885"/>
          </a:xfrm>
          <a:custGeom>
            <a:rect b="b" l="l" r="r" t="t"/>
            <a:pathLst>
              <a:path extrusionOk="0" h="793832" w="12192000">
                <a:moveTo>
                  <a:pt x="0" y="438017"/>
                </a:moveTo>
                <a:cubicBezTo>
                  <a:pt x="573578" y="331337"/>
                  <a:pt x="1107753" y="101985"/>
                  <a:pt x="2573564" y="107255"/>
                </a:cubicBezTo>
                <a:cubicBezTo>
                  <a:pt x="4039375" y="112525"/>
                  <a:pt x="7191792" y="486833"/>
                  <a:pt x="8794865" y="469635"/>
                </a:cubicBezTo>
                <a:cubicBezTo>
                  <a:pt x="10397938" y="452437"/>
                  <a:pt x="11625811" y="-49969"/>
                  <a:pt x="12192000" y="4064"/>
                </a:cubicBezTo>
                <a:lnTo>
                  <a:pt x="12192000" y="793832"/>
                </a:lnTo>
                <a:lnTo>
                  <a:pt x="0" y="793832"/>
                </a:lnTo>
                <a:lnTo>
                  <a:pt x="0" y="4380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" name="Google Shape;54;p13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"/>
              <a:buNone/>
              <a:defRPr sz="27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451281" y="914300"/>
            <a:ext cx="82296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6" name="Google Shape;56;p13"/>
          <p:cNvSpPr txBox="1"/>
          <p:nvPr/>
        </p:nvSpPr>
        <p:spPr>
          <a:xfrm>
            <a:off x="146425" y="4560925"/>
            <a:ext cx="320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solidFill>
                  <a:schemeClr val="dk1"/>
                </a:solidFill>
                <a:highlight>
                  <a:schemeClr val="lt1"/>
                </a:highlight>
              </a:rPr>
              <a:t>© </a:t>
            </a:r>
            <a:r>
              <a:rPr b="1" lang="en" sz="1800" u="sng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www.dataisgood.com</a:t>
            </a:r>
            <a:endParaRPr b="1" sz="1800" u="sng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57" name="Google Shape;57;p13"/>
          <p:cNvGrpSpPr/>
          <p:nvPr/>
        </p:nvGrpSpPr>
        <p:grpSpPr>
          <a:xfrm>
            <a:off x="7667050" y="4273919"/>
            <a:ext cx="1161000" cy="778215"/>
            <a:chOff x="7533950" y="4096519"/>
            <a:chExt cx="1161000" cy="778215"/>
          </a:xfrm>
        </p:grpSpPr>
        <p:sp>
          <p:nvSpPr>
            <p:cNvPr id="58" name="Google Shape;58;p13"/>
            <p:cNvSpPr/>
            <p:nvPr/>
          </p:nvSpPr>
          <p:spPr>
            <a:xfrm>
              <a:off x="7533950" y="4096519"/>
              <a:ext cx="1161000" cy="77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59" name="Google Shape;59;p13"/>
            <p:cNvPicPr preferRelativeResize="0"/>
            <p:nvPr/>
          </p:nvPicPr>
          <p:blipFill>
            <a:blip r:embed="rId1">
              <a:alphaModFix/>
            </a:blip>
            <a:stretch>
              <a:fillRect/>
            </a:stretch>
          </p:blipFill>
          <p:spPr>
            <a:xfrm>
              <a:off x="7651962" y="4153215"/>
              <a:ext cx="1042988" cy="72151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ctrTitle"/>
          </p:nvPr>
        </p:nvSpPr>
        <p:spPr>
          <a:xfrm>
            <a:off x="1536850" y="1444250"/>
            <a:ext cx="5701200" cy="2782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Book Recommendation Engine</a:t>
            </a:r>
            <a:endParaRPr sz="4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539550" y="310900"/>
            <a:ext cx="8064900" cy="502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KDTree Algorithm</a:t>
            </a:r>
            <a:endParaRPr/>
          </a:p>
        </p:txBody>
      </p:sp>
      <p:sp>
        <p:nvSpPr>
          <p:cNvPr id="151" name="Google Shape;151;p29"/>
          <p:cNvSpPr txBox="1"/>
          <p:nvPr>
            <p:ph idx="1" type="body"/>
          </p:nvPr>
        </p:nvSpPr>
        <p:spPr>
          <a:xfrm>
            <a:off x="421251" y="1174425"/>
            <a:ext cx="7139100" cy="331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Commonly used nearest neighbor algorithm.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points split at each node into two sets.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Binary tree algorithm.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Split criteria is median.</a:t>
            </a:r>
            <a:endParaRPr/>
          </a:p>
        </p:txBody>
      </p:sp>
      <p:cxnSp>
        <p:nvCxnSpPr>
          <p:cNvPr id="152" name="Google Shape;152;p29"/>
          <p:cNvCxnSpPr/>
          <p:nvPr/>
        </p:nvCxnSpPr>
        <p:spPr>
          <a:xfrm>
            <a:off x="410450" y="322894"/>
            <a:ext cx="10800" cy="478800"/>
          </a:xfrm>
          <a:prstGeom prst="straightConnector1">
            <a:avLst/>
          </a:prstGeom>
          <a:noFill/>
          <a:ln cap="flat" cmpd="sng" w="7620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3" name="Google Shape;15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0575" y="2268100"/>
            <a:ext cx="4222524" cy="179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 txBox="1"/>
          <p:nvPr>
            <p:ph type="title"/>
          </p:nvPr>
        </p:nvSpPr>
        <p:spPr>
          <a:xfrm>
            <a:off x="539550" y="310900"/>
            <a:ext cx="8064900" cy="502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System</a:t>
            </a:r>
            <a:endParaRPr/>
          </a:p>
        </p:txBody>
      </p:sp>
      <p:sp>
        <p:nvSpPr>
          <p:cNvPr id="90" name="Google Shape;90;p21"/>
          <p:cNvSpPr txBox="1"/>
          <p:nvPr>
            <p:ph idx="1" type="body"/>
          </p:nvPr>
        </p:nvSpPr>
        <p:spPr>
          <a:xfrm>
            <a:off x="421250" y="1174425"/>
            <a:ext cx="7012800" cy="1490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and easily understandable application.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Interest and demand in this area is very high.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Personalized recommendations, content and services.</a:t>
            </a:r>
            <a:endParaRPr/>
          </a:p>
        </p:txBody>
      </p:sp>
      <p:cxnSp>
        <p:nvCxnSpPr>
          <p:cNvPr id="91" name="Google Shape;91;p21"/>
          <p:cNvCxnSpPr/>
          <p:nvPr/>
        </p:nvCxnSpPr>
        <p:spPr>
          <a:xfrm>
            <a:off x="410450" y="322894"/>
            <a:ext cx="10800" cy="478800"/>
          </a:xfrm>
          <a:prstGeom prst="straightConnector1">
            <a:avLst/>
          </a:prstGeom>
          <a:noFill/>
          <a:ln cap="flat" cmpd="sng" w="7620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2" name="Google Shape;9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3075" y="2664825"/>
            <a:ext cx="3201326" cy="1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/>
          <p:nvPr>
            <p:ph type="title"/>
          </p:nvPr>
        </p:nvSpPr>
        <p:spPr>
          <a:xfrm>
            <a:off x="539550" y="310900"/>
            <a:ext cx="8064900" cy="502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Understanding</a:t>
            </a:r>
            <a:endParaRPr/>
          </a:p>
        </p:txBody>
      </p:sp>
      <p:sp>
        <p:nvSpPr>
          <p:cNvPr id="98" name="Google Shape;98;p22"/>
          <p:cNvSpPr txBox="1"/>
          <p:nvPr>
            <p:ph idx="1" type="body"/>
          </p:nvPr>
        </p:nvSpPr>
        <p:spPr>
          <a:xfrm>
            <a:off x="410450" y="1053875"/>
            <a:ext cx="4909500" cy="3195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Knowledge about the data.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Understanding attributes of the data.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Identifying key characteristics.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Variable in the data- label, datatype.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types can be numeric.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Summary statistics.</a:t>
            </a:r>
            <a:endParaRPr/>
          </a:p>
        </p:txBody>
      </p:sp>
      <p:cxnSp>
        <p:nvCxnSpPr>
          <p:cNvPr id="99" name="Google Shape;99;p22"/>
          <p:cNvCxnSpPr/>
          <p:nvPr/>
        </p:nvCxnSpPr>
        <p:spPr>
          <a:xfrm>
            <a:off x="410450" y="322894"/>
            <a:ext cx="10800" cy="478800"/>
          </a:xfrm>
          <a:prstGeom prst="straightConnector1">
            <a:avLst/>
          </a:prstGeom>
          <a:noFill/>
          <a:ln cap="flat" cmpd="sng" w="7620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0" name="Google Shape;100;p22"/>
          <p:cNvPicPr preferRelativeResize="0"/>
          <p:nvPr/>
        </p:nvPicPr>
        <p:blipFill rotWithShape="1">
          <a:blip r:embed="rId3">
            <a:alphaModFix/>
          </a:blip>
          <a:srcRect b="5546" l="7265" r="6550" t="7647"/>
          <a:stretch/>
        </p:blipFill>
        <p:spPr>
          <a:xfrm>
            <a:off x="5756300" y="1305975"/>
            <a:ext cx="3023826" cy="229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 txBox="1"/>
          <p:nvPr>
            <p:ph type="title"/>
          </p:nvPr>
        </p:nvSpPr>
        <p:spPr>
          <a:xfrm>
            <a:off x="539550" y="310900"/>
            <a:ext cx="8064900" cy="502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</a:t>
            </a:r>
            <a:r>
              <a:rPr lang="en"/>
              <a:t> Columns </a:t>
            </a:r>
            <a:endParaRPr/>
          </a:p>
        </p:txBody>
      </p:sp>
      <p:sp>
        <p:nvSpPr>
          <p:cNvPr id="106" name="Google Shape;106;p23"/>
          <p:cNvSpPr txBox="1"/>
          <p:nvPr>
            <p:ph idx="1" type="body"/>
          </p:nvPr>
        </p:nvSpPr>
        <p:spPr>
          <a:xfrm>
            <a:off x="421252" y="1174425"/>
            <a:ext cx="8183100" cy="331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bookID- </a:t>
            </a:r>
            <a:r>
              <a:rPr lang="en"/>
              <a:t>unique identification number for each book.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title- </a:t>
            </a:r>
            <a:r>
              <a:rPr lang="en"/>
              <a:t>name under which book was published.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authors- </a:t>
            </a:r>
            <a:r>
              <a:rPr lang="en"/>
              <a:t>name of the authors of the book.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average_rating- </a:t>
            </a:r>
            <a:r>
              <a:rPr lang="en"/>
              <a:t>average rating of the book received in total.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isbn- </a:t>
            </a:r>
            <a:r>
              <a:rPr lang="en"/>
              <a:t>international standard book number.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b="1" lang="en"/>
              <a:t>isbn13- </a:t>
            </a:r>
            <a:r>
              <a:rPr lang="en"/>
              <a:t>13 digit isbn to identify the book.</a:t>
            </a:r>
            <a:endParaRPr/>
          </a:p>
        </p:txBody>
      </p:sp>
      <p:cxnSp>
        <p:nvCxnSpPr>
          <p:cNvPr id="107" name="Google Shape;107;p23"/>
          <p:cNvCxnSpPr/>
          <p:nvPr/>
        </p:nvCxnSpPr>
        <p:spPr>
          <a:xfrm>
            <a:off x="410450" y="322894"/>
            <a:ext cx="10800" cy="478800"/>
          </a:xfrm>
          <a:prstGeom prst="straightConnector1">
            <a:avLst/>
          </a:prstGeom>
          <a:noFill/>
          <a:ln cap="flat" cmpd="sng" w="7620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>
            <p:ph type="title"/>
          </p:nvPr>
        </p:nvSpPr>
        <p:spPr>
          <a:xfrm>
            <a:off x="539550" y="310900"/>
            <a:ext cx="8064900" cy="502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Columns </a:t>
            </a:r>
            <a:endParaRPr/>
          </a:p>
        </p:txBody>
      </p:sp>
      <p:sp>
        <p:nvSpPr>
          <p:cNvPr id="113" name="Google Shape;113;p24"/>
          <p:cNvSpPr txBox="1"/>
          <p:nvPr>
            <p:ph idx="1" type="body"/>
          </p:nvPr>
        </p:nvSpPr>
        <p:spPr>
          <a:xfrm>
            <a:off x="421252" y="1174425"/>
            <a:ext cx="8183100" cy="331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language_code- </a:t>
            </a:r>
            <a:r>
              <a:rPr lang="en"/>
              <a:t>primary language of the book.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num_pages- </a:t>
            </a:r>
            <a:r>
              <a:rPr lang="en"/>
              <a:t>number of pages the book contains.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ratings_count- </a:t>
            </a:r>
            <a:r>
              <a:rPr lang="en"/>
              <a:t>total number of ratings the book received.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text_reviews_count- </a:t>
            </a:r>
            <a:r>
              <a:rPr lang="en"/>
              <a:t>total number of written reviews received.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publication_date- </a:t>
            </a:r>
            <a:r>
              <a:rPr lang="en"/>
              <a:t>date when the book was first published.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b="1" lang="en"/>
              <a:t>publisher- </a:t>
            </a:r>
            <a:r>
              <a:rPr lang="en"/>
              <a:t>name of the publishers.</a:t>
            </a:r>
            <a:endParaRPr/>
          </a:p>
        </p:txBody>
      </p:sp>
      <p:cxnSp>
        <p:nvCxnSpPr>
          <p:cNvPr id="114" name="Google Shape;114;p24"/>
          <p:cNvCxnSpPr/>
          <p:nvPr/>
        </p:nvCxnSpPr>
        <p:spPr>
          <a:xfrm>
            <a:off x="410450" y="322894"/>
            <a:ext cx="10800" cy="478800"/>
          </a:xfrm>
          <a:prstGeom prst="straightConnector1">
            <a:avLst/>
          </a:prstGeom>
          <a:noFill/>
          <a:ln cap="flat" cmpd="sng" w="7620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5"/>
          <p:cNvSpPr txBox="1"/>
          <p:nvPr>
            <p:ph type="title"/>
          </p:nvPr>
        </p:nvSpPr>
        <p:spPr>
          <a:xfrm>
            <a:off x="539550" y="310900"/>
            <a:ext cx="8064900" cy="502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Missing Values</a:t>
            </a:r>
            <a:endParaRPr/>
          </a:p>
        </p:txBody>
      </p:sp>
      <p:sp>
        <p:nvSpPr>
          <p:cNvPr id="120" name="Google Shape;120;p25"/>
          <p:cNvSpPr txBox="1"/>
          <p:nvPr>
            <p:ph idx="1" type="body"/>
          </p:nvPr>
        </p:nvSpPr>
        <p:spPr>
          <a:xfrm>
            <a:off x="421252" y="1174425"/>
            <a:ext cx="8064900" cy="331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data value is stored for the variable.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Handling missing values is crucial.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Drawing inaccurate inferences about the data.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occur for </a:t>
            </a:r>
            <a:r>
              <a:rPr lang="en"/>
              <a:t>continuous</a:t>
            </a:r>
            <a:r>
              <a:rPr lang="en"/>
              <a:t> and categorical columns.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isnull()</a:t>
            </a:r>
            <a:endParaRPr/>
          </a:p>
        </p:txBody>
      </p:sp>
      <p:cxnSp>
        <p:nvCxnSpPr>
          <p:cNvPr id="121" name="Google Shape;121;p25"/>
          <p:cNvCxnSpPr/>
          <p:nvPr/>
        </p:nvCxnSpPr>
        <p:spPr>
          <a:xfrm>
            <a:off x="410450" y="322894"/>
            <a:ext cx="10800" cy="478800"/>
          </a:xfrm>
          <a:prstGeom prst="straightConnector1">
            <a:avLst/>
          </a:prstGeom>
          <a:noFill/>
          <a:ln cap="flat" cmpd="sng" w="7620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2" name="Google Shape;12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7225" y="629500"/>
            <a:ext cx="3056650" cy="172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 txBox="1"/>
          <p:nvPr>
            <p:ph type="title"/>
          </p:nvPr>
        </p:nvSpPr>
        <p:spPr>
          <a:xfrm>
            <a:off x="539550" y="310900"/>
            <a:ext cx="8064900" cy="502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128" name="Google Shape;128;p26"/>
          <p:cNvSpPr txBox="1"/>
          <p:nvPr>
            <p:ph idx="1" type="body"/>
          </p:nvPr>
        </p:nvSpPr>
        <p:spPr>
          <a:xfrm>
            <a:off x="421251" y="1174425"/>
            <a:ext cx="6816900" cy="331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Domain knowledge to extract features.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Selecting importing features.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Reducing the size of the features.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Creating new features from the </a:t>
            </a:r>
            <a:r>
              <a:rPr lang="en"/>
              <a:t>existing</a:t>
            </a:r>
            <a:r>
              <a:rPr lang="en"/>
              <a:t> ones.</a:t>
            </a:r>
            <a:endParaRPr/>
          </a:p>
        </p:txBody>
      </p:sp>
      <p:cxnSp>
        <p:nvCxnSpPr>
          <p:cNvPr id="129" name="Google Shape;129;p26"/>
          <p:cNvCxnSpPr/>
          <p:nvPr/>
        </p:nvCxnSpPr>
        <p:spPr>
          <a:xfrm>
            <a:off x="410450" y="322894"/>
            <a:ext cx="10800" cy="478800"/>
          </a:xfrm>
          <a:prstGeom prst="straightConnector1">
            <a:avLst/>
          </a:prstGeom>
          <a:noFill/>
          <a:ln cap="flat" cmpd="sng" w="7620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0" name="Google Shape;13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5175" y="979875"/>
            <a:ext cx="3420050" cy="173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/>
          <p:nvPr>
            <p:ph type="title"/>
          </p:nvPr>
        </p:nvSpPr>
        <p:spPr>
          <a:xfrm>
            <a:off x="539550" y="310900"/>
            <a:ext cx="8064900" cy="502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K-Nearest Neighbor</a:t>
            </a:r>
            <a:endParaRPr/>
          </a:p>
        </p:txBody>
      </p:sp>
      <p:sp>
        <p:nvSpPr>
          <p:cNvPr id="136" name="Google Shape;136;p27"/>
          <p:cNvSpPr txBox="1"/>
          <p:nvPr>
            <p:ph idx="1" type="body"/>
          </p:nvPr>
        </p:nvSpPr>
        <p:spPr>
          <a:xfrm>
            <a:off x="421252" y="1174425"/>
            <a:ext cx="8183100" cy="331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Simplest ML algorithm.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Non-parametric and lazy in nature.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Non-parametric- no assumption for </a:t>
            </a:r>
            <a:r>
              <a:rPr lang="en"/>
              <a:t>underlying</a:t>
            </a:r>
            <a:r>
              <a:rPr lang="en"/>
              <a:t> data distribution.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Lazy - does not require training data points, training data is used in testing phase.</a:t>
            </a:r>
            <a:endParaRPr/>
          </a:p>
        </p:txBody>
      </p:sp>
      <p:cxnSp>
        <p:nvCxnSpPr>
          <p:cNvPr id="137" name="Google Shape;137;p27"/>
          <p:cNvCxnSpPr/>
          <p:nvPr/>
        </p:nvCxnSpPr>
        <p:spPr>
          <a:xfrm>
            <a:off x="410450" y="322894"/>
            <a:ext cx="10800" cy="478800"/>
          </a:xfrm>
          <a:prstGeom prst="straightConnector1">
            <a:avLst/>
          </a:prstGeom>
          <a:noFill/>
          <a:ln cap="flat" cmpd="sng" w="7620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/>
          <p:nvPr>
            <p:ph type="title"/>
          </p:nvPr>
        </p:nvSpPr>
        <p:spPr>
          <a:xfrm>
            <a:off x="539550" y="310900"/>
            <a:ext cx="8064900" cy="502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BallTree Algorithm</a:t>
            </a:r>
            <a:endParaRPr/>
          </a:p>
        </p:txBody>
      </p:sp>
      <p:sp>
        <p:nvSpPr>
          <p:cNvPr id="143" name="Google Shape;143;p28"/>
          <p:cNvSpPr txBox="1"/>
          <p:nvPr>
            <p:ph idx="1" type="body"/>
          </p:nvPr>
        </p:nvSpPr>
        <p:spPr>
          <a:xfrm>
            <a:off x="421252" y="1174425"/>
            <a:ext cx="8254500" cy="331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Centroid of whole data is set.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Point with maximum distance to the centroid is selected as centroid of first cluster.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Point furthest away from the center of the first cluster is chosen as center of the second cluster.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Any point can only be a member of one cluster.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44" name="Google Shape;144;p28"/>
          <p:cNvCxnSpPr/>
          <p:nvPr/>
        </p:nvCxnSpPr>
        <p:spPr>
          <a:xfrm>
            <a:off x="410450" y="322894"/>
            <a:ext cx="10800" cy="478800"/>
          </a:xfrm>
          <a:prstGeom prst="straightConnector1">
            <a:avLst/>
          </a:prstGeom>
          <a:noFill/>
          <a:ln cap="flat" cmpd="sng" w="7620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5" name="Google Shape;14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4900" y="310900"/>
            <a:ext cx="1442850" cy="144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