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2.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 id="2147483711" r:id="rId5"/>
  </p:sldMasterIdLst>
  <p:notesMasterIdLst>
    <p:notesMasterId r:id="rId15"/>
  </p:notesMasterIdLst>
  <p:handoutMasterIdLst>
    <p:handoutMasterId r:id="rId16"/>
  </p:handoutMasterIdLst>
  <p:sldIdLst>
    <p:sldId id="350" r:id="rId6"/>
    <p:sldId id="361" r:id="rId7"/>
    <p:sldId id="352" r:id="rId8"/>
    <p:sldId id="366" r:id="rId9"/>
    <p:sldId id="367" r:id="rId10"/>
    <p:sldId id="368" r:id="rId11"/>
    <p:sldId id="365" r:id="rId12"/>
    <p:sldId id="369" r:id="rId13"/>
    <p:sldId id="3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varScale="1">
        <p:scale>
          <a:sx n="82" d="100"/>
          <a:sy n="82" d="100"/>
        </p:scale>
        <p:origin x="672" y="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537BDE-FCE3-41C4-B976-0DC28743AC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February 16,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February 16,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February 16,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50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50009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068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792592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1284248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148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February 16,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575370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0996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683467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656856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14020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45086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February 16,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February 16,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February 16,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February 16,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February 16,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February 16,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4612202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IN" sz="5400" dirty="0"/>
              <a:t>NUBI – Artificial Intelligence voice Assistant</a:t>
            </a:r>
            <a:br>
              <a:rPr lang="en-IN" sz="5400"/>
            </a:br>
            <a:endParaRPr lang="en-US" sz="5400" dirty="0"/>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err="1">
                <a:latin typeface="+mj-lt"/>
              </a:rPr>
              <a:t>Jerin</a:t>
            </a:r>
            <a:r>
              <a:rPr lang="en-US" dirty="0">
                <a:latin typeface="+mj-lt"/>
              </a:rPr>
              <a:t>  Joy </a:t>
            </a:r>
            <a:r>
              <a:rPr lang="en-US" dirty="0" err="1">
                <a:latin typeface="+mj-lt"/>
              </a:rPr>
              <a:t>Pinhero</a:t>
            </a:r>
            <a:endParaRPr lang="en-US" dirty="0"/>
          </a:p>
          <a:p>
            <a:r>
              <a:rPr lang="en-US" dirty="0"/>
              <a:t>Roll No : 20</a:t>
            </a:r>
          </a:p>
          <a:p>
            <a:r>
              <a:rPr lang="en-US" dirty="0"/>
              <a:t>MCA S6</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sz="2000" dirty="0"/>
              <a:t>Most visually impaired, crippled, and elderly people are socially isolated; a voice assistant system could assist them in overcoming their challenges and working independently rather than relying on others.</a:t>
            </a:r>
            <a:r>
              <a:rPr lang="en-US" sz="1800" dirty="0"/>
              <a:t>.</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February 16, 2022</a:t>
            </a:fld>
            <a:endParaRPr lang="en-US" dirty="0"/>
          </a:p>
        </p:txBody>
      </p:sp>
      <p:pic>
        <p:nvPicPr>
          <p:cNvPr id="9" name="Picture Placeholder 8" descr="A group of people standing around a person in a wheelchair&#10;&#10;Description automatically generated with medium confidence">
            <a:extLst>
              <a:ext uri="{FF2B5EF4-FFF2-40B4-BE49-F238E27FC236}">
                <a16:creationId xmlns:a16="http://schemas.microsoft.com/office/drawing/2014/main" id="{02973485-B3DD-4D1D-BE49-4EE9214BC97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479" r="22479"/>
          <a:stretch>
            <a:fillRect/>
          </a:stretch>
        </p:blipFill>
        <p:spPr>
          <a:xfrm>
            <a:off x="6391072" y="600088"/>
            <a:ext cx="5622588" cy="2732986"/>
          </a:xfrm>
        </p:spPr>
      </p:pic>
      <p:pic>
        <p:nvPicPr>
          <p:cNvPr id="11" name="Picture 10" descr="A picture containing clipart&#10;&#10;Description automatically generated">
            <a:extLst>
              <a:ext uri="{FF2B5EF4-FFF2-40B4-BE49-F238E27FC236}">
                <a16:creationId xmlns:a16="http://schemas.microsoft.com/office/drawing/2014/main" id="{AD098A6D-A2AE-4BBB-A55B-4B3ADFE2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660" y="3959125"/>
            <a:ext cx="9144000" cy="2250940"/>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p:txBody>
          <a:bodyPr>
            <a:noAutofit/>
          </a:bodyPr>
          <a:lstStyle/>
          <a:p>
            <a:r>
              <a:rPr lang="en-US" sz="3600" b="1" i="0" dirty="0">
                <a:solidFill>
                  <a:srgbClr val="555555"/>
                </a:solidFill>
                <a:effectLst/>
                <a:latin typeface="Open Sans" panose="020B0604020202020204" pitchFamily="34" charset="0"/>
              </a:rPr>
              <a:t>challenges that is faced by disabled people </a:t>
            </a:r>
            <a:r>
              <a:rPr lang="en-US" sz="3600" dirty="0">
                <a:solidFill>
                  <a:srgbClr val="555555"/>
                </a:solidFill>
                <a:latin typeface="Open Sans" panose="020B0604020202020204" pitchFamily="34" charset="0"/>
              </a:rPr>
              <a:t>.</a:t>
            </a:r>
            <a:endParaRPr lang="en-US" sz="3600" dirty="0"/>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71550" y="2157505"/>
            <a:ext cx="4423833" cy="306764"/>
          </a:xfrm>
        </p:spPr>
        <p:txBody>
          <a:bodyPr/>
          <a:lstStyle/>
          <a:p>
            <a:r>
              <a:rPr lang="en-US" dirty="0">
                <a:solidFill>
                  <a:schemeClr val="bg1"/>
                </a:solidFill>
              </a:rPr>
              <a:t>01. </a:t>
            </a:r>
            <a:r>
              <a:rPr lang="en-IN" b="1" i="0" dirty="0">
                <a:solidFill>
                  <a:srgbClr val="555555"/>
                </a:solidFill>
                <a:effectLst/>
                <a:latin typeface="Open Sans" panose="020B0606030504020204" pitchFamily="34" charset="0"/>
              </a:rPr>
              <a:t>Feeling of being ignored</a:t>
            </a:r>
            <a:endParaRPr lang="en-US" b="1"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p:txBody>
          <a:bodyPr/>
          <a:lstStyle/>
          <a:p>
            <a:fld id="{6FCA8E82-58CD-E045-8B98-B7A85B79B752}" type="datetime4">
              <a:rPr lang="en-US" smtClean="0"/>
              <a:pPr/>
              <a:t>February 16, 2022</a:t>
            </a:fld>
            <a:endParaRPr lang="en-US"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p:txBody>
          <a:bodyPr/>
          <a:lstStyle/>
          <a:p>
            <a:fld id="{294A09A9-5501-47C1-A89A-A340965A2BE2}" type="slidenum">
              <a:rPr lang="en-US" smtClean="0"/>
              <a:pPr/>
              <a:t>3</a:t>
            </a:fld>
            <a:endParaRPr lang="en-US" dirty="0"/>
          </a:p>
        </p:txBody>
      </p:sp>
      <p:sp>
        <p:nvSpPr>
          <p:cNvPr id="16" name="Rectangle 15">
            <a:extLst>
              <a:ext uri="{FF2B5EF4-FFF2-40B4-BE49-F238E27FC236}">
                <a16:creationId xmlns:a16="http://schemas.microsoft.com/office/drawing/2014/main" id="{142069CB-FA1E-4153-964D-CD3CCC4D0D60}"/>
              </a:ext>
            </a:extLst>
          </p:cNvPr>
          <p:cNvSpPr/>
          <p:nvPr/>
        </p:nvSpPr>
        <p:spPr>
          <a:xfrm>
            <a:off x="952500" y="1807140"/>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1E86E02-25C9-4CE2-905E-FF5A49C0BCFE}"/>
              </a:ext>
            </a:extLst>
          </p:cNvPr>
          <p:cNvSpPr/>
          <p:nvPr/>
        </p:nvSpPr>
        <p:spPr>
          <a:xfrm>
            <a:off x="3663042" y="1883788"/>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2414A751-948B-4A8D-B1A3-F568CA06B561}"/>
              </a:ext>
            </a:extLst>
          </p:cNvPr>
          <p:cNvSpPr/>
          <p:nvPr/>
        </p:nvSpPr>
        <p:spPr>
          <a:xfrm>
            <a:off x="952500" y="4120144"/>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5D016B7F-4209-4CFC-99CF-3FD7B5EB9FBA}"/>
              </a:ext>
            </a:extLst>
          </p:cNvPr>
          <p:cNvSpPr/>
          <p:nvPr/>
        </p:nvSpPr>
        <p:spPr>
          <a:xfrm>
            <a:off x="3663042"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A30F829A-E2C8-44CE-8E49-835DCEA36182}"/>
              </a:ext>
            </a:extLst>
          </p:cNvPr>
          <p:cNvSpPr/>
          <p:nvPr/>
        </p:nvSpPr>
        <p:spPr>
          <a:xfrm>
            <a:off x="6362699"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a16="http://schemas.microsoft.com/office/drawing/2014/main" id="{DB341298-9A3B-4A84-806F-188E78F09651}"/>
              </a:ext>
            </a:extLst>
          </p:cNvPr>
          <p:cNvSpPr>
            <a:spLocks noGrp="1"/>
          </p:cNvSpPr>
          <p:nvPr>
            <p:ph type="body" sz="quarter" idx="16"/>
          </p:nvPr>
        </p:nvSpPr>
        <p:spPr>
          <a:xfrm>
            <a:off x="1233170" y="2535947"/>
            <a:ext cx="6763166" cy="960217"/>
          </a:xfrm>
        </p:spPr>
        <p:txBody>
          <a:bodyPr/>
          <a:lstStyle/>
          <a:p>
            <a:r>
              <a:rPr lang="en-US" sz="1600" dirty="0">
                <a:solidFill>
                  <a:schemeClr val="bg1"/>
                </a:solidFill>
              </a:rPr>
              <a:t>When we interact with a physically challenged person, it does not mean that, he is also suffering from visual or hearing impairment. This thought process often stops us from interacting and communicating with such people</a:t>
            </a:r>
            <a:endParaRPr lang="en-IN" sz="1600" dirty="0">
              <a:solidFill>
                <a:schemeClr val="bg1"/>
              </a:solidFill>
            </a:endParaRPr>
          </a:p>
        </p:txBody>
      </p:sp>
      <p:pic>
        <p:nvPicPr>
          <p:cNvPr id="9" name="Picture 8" descr="A person sitting at a table with a dog&#10;&#10;Description automatically generated with medium confidence">
            <a:extLst>
              <a:ext uri="{FF2B5EF4-FFF2-40B4-BE49-F238E27FC236}">
                <a16:creationId xmlns:a16="http://schemas.microsoft.com/office/drawing/2014/main" id="{D64DE09F-2B17-4751-95D1-9BFEEB7A0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767" y="3763826"/>
            <a:ext cx="4801945" cy="2086467"/>
          </a:xfrm>
          <a:prstGeom prst="rect">
            <a:avLst/>
          </a:prstGeom>
        </p:spPr>
      </p:pic>
      <p:pic>
        <p:nvPicPr>
          <p:cNvPr id="26" name="Picture 25" descr="A person pushing a shopping cart&#10;&#10;Description automatically generated with low confidence">
            <a:extLst>
              <a:ext uri="{FF2B5EF4-FFF2-40B4-BE49-F238E27FC236}">
                <a16:creationId xmlns:a16="http://schemas.microsoft.com/office/drawing/2014/main" id="{20A3221A-5913-4EC9-8B99-3829BCF00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83" y="3763826"/>
            <a:ext cx="5308343" cy="2086467"/>
          </a:xfrm>
          <a:prstGeom prst="rect">
            <a:avLst/>
          </a:prstGeom>
        </p:spPr>
      </p:pic>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711496-08EC-4006-ADB4-A59C3BA56F83}"/>
              </a:ext>
            </a:extLst>
          </p:cNvPr>
          <p:cNvSpPr>
            <a:spLocks noGrp="1"/>
          </p:cNvSpPr>
          <p:nvPr>
            <p:ph type="dt" sz="half" idx="11"/>
          </p:nvPr>
        </p:nvSpPr>
        <p:spPr/>
        <p:txBody>
          <a:bodyPr/>
          <a:lstStyle/>
          <a:p>
            <a:fld id="{6FCA8E82-58CD-E045-8B98-B7A85B79B752}" type="datetime4">
              <a:rPr lang="en-US" smtClean="0"/>
              <a:pPr/>
              <a:t>February 16, 2022</a:t>
            </a:fld>
            <a:endParaRPr lang="en-US" dirty="0">
              <a:latin typeface="+mn-lt"/>
            </a:endParaRPr>
          </a:p>
        </p:txBody>
      </p:sp>
      <p:sp>
        <p:nvSpPr>
          <p:cNvPr id="5" name="Footer Placeholder 4">
            <a:extLst>
              <a:ext uri="{FF2B5EF4-FFF2-40B4-BE49-F238E27FC236}">
                <a16:creationId xmlns:a16="http://schemas.microsoft.com/office/drawing/2014/main" id="{2C54779B-4AD1-4F5D-B416-44848BE521DA}"/>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7566197D-881F-4EE4-A578-480FDA22E5BE}"/>
              </a:ext>
            </a:extLst>
          </p:cNvPr>
          <p:cNvSpPr>
            <a:spLocks noGrp="1"/>
          </p:cNvSpPr>
          <p:nvPr>
            <p:ph type="sldNum" sz="quarter" idx="13"/>
          </p:nvPr>
        </p:nvSpPr>
        <p:spPr/>
        <p:txBody>
          <a:bodyPr/>
          <a:lstStyle/>
          <a:p>
            <a:fld id="{294A09A9-5501-47C1-A89A-A340965A2BE2}" type="slidenum">
              <a:rPr lang="en-US" smtClean="0"/>
              <a:pPr/>
              <a:t>4</a:t>
            </a:fld>
            <a:endParaRPr lang="en-US" dirty="0">
              <a:latin typeface="+mn-lt"/>
            </a:endParaRPr>
          </a:p>
        </p:txBody>
      </p:sp>
      <p:sp>
        <p:nvSpPr>
          <p:cNvPr id="7" name="Text Placeholder 3">
            <a:extLst>
              <a:ext uri="{FF2B5EF4-FFF2-40B4-BE49-F238E27FC236}">
                <a16:creationId xmlns:a16="http://schemas.microsoft.com/office/drawing/2014/main" id="{D73917B1-F155-4BBA-97C3-2445D94F177A}"/>
              </a:ext>
            </a:extLst>
          </p:cNvPr>
          <p:cNvSpPr txBox="1">
            <a:spLocks/>
          </p:cNvSpPr>
          <p:nvPr/>
        </p:nvSpPr>
        <p:spPr>
          <a:xfrm>
            <a:off x="952500" y="785905"/>
            <a:ext cx="5989476" cy="4830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02</a:t>
            </a:r>
            <a:r>
              <a:rPr lang="en-US" b="1" dirty="0"/>
              <a:t>. </a:t>
            </a:r>
            <a:r>
              <a:rPr lang="en-IN" sz="2000" b="1" i="0" dirty="0">
                <a:solidFill>
                  <a:srgbClr val="555555"/>
                </a:solidFill>
                <a:effectLst/>
                <a:latin typeface="Open Sans" panose="020B0606030504020204" pitchFamily="34" charset="0"/>
              </a:rPr>
              <a:t>Lack of Employees</a:t>
            </a:r>
            <a:endParaRPr lang="en-US" b="1" dirty="0"/>
          </a:p>
        </p:txBody>
      </p:sp>
      <p:sp>
        <p:nvSpPr>
          <p:cNvPr id="10" name="TextBox 9">
            <a:extLst>
              <a:ext uri="{FF2B5EF4-FFF2-40B4-BE49-F238E27FC236}">
                <a16:creationId xmlns:a16="http://schemas.microsoft.com/office/drawing/2014/main" id="{51504269-00EF-4DE6-8574-A898E55A049A}"/>
              </a:ext>
            </a:extLst>
          </p:cNvPr>
          <p:cNvSpPr txBox="1"/>
          <p:nvPr/>
        </p:nvSpPr>
        <p:spPr>
          <a:xfrm>
            <a:off x="1362271" y="1239573"/>
            <a:ext cx="7016620" cy="923330"/>
          </a:xfrm>
          <a:prstGeom prst="rect">
            <a:avLst/>
          </a:prstGeom>
          <a:noFill/>
        </p:spPr>
        <p:txBody>
          <a:bodyPr wrap="square" rtlCol="0">
            <a:spAutoFit/>
          </a:bodyPr>
          <a:lstStyle/>
          <a:p>
            <a:r>
              <a:rPr lang="en-US" dirty="0">
                <a:solidFill>
                  <a:schemeClr val="bg1"/>
                </a:solidFill>
              </a:rPr>
              <a:t>The lack of employees in aiding the customers who are handicapped, By making sure that they are able to carry out their tasks without any hurdles</a:t>
            </a:r>
            <a:endParaRPr lang="en-IN" dirty="0">
              <a:solidFill>
                <a:schemeClr val="bg1"/>
              </a:solidFill>
            </a:endParaRPr>
          </a:p>
        </p:txBody>
      </p:sp>
      <p:pic>
        <p:nvPicPr>
          <p:cNvPr id="12" name="Picture 11" descr="Two people looking at a tablet&#10;&#10;Description automatically generated with medium confidence">
            <a:extLst>
              <a:ext uri="{FF2B5EF4-FFF2-40B4-BE49-F238E27FC236}">
                <a16:creationId xmlns:a16="http://schemas.microsoft.com/office/drawing/2014/main" id="{3DF64A83-433A-4030-84D6-4066470BE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271" y="2264806"/>
            <a:ext cx="5164988" cy="1982755"/>
          </a:xfrm>
          <a:prstGeom prst="rect">
            <a:avLst/>
          </a:prstGeom>
          <a:ln w="82550">
            <a:noFill/>
          </a:ln>
          <a:effectLst>
            <a:softEdge rad="31750"/>
          </a:effectLst>
        </p:spPr>
      </p:pic>
      <p:pic>
        <p:nvPicPr>
          <p:cNvPr id="14" name="Picture 13" descr="A person in a wheelchair in a library&#10;&#10;Description automatically generated">
            <a:extLst>
              <a:ext uri="{FF2B5EF4-FFF2-40B4-BE49-F238E27FC236}">
                <a16:creationId xmlns:a16="http://schemas.microsoft.com/office/drawing/2014/main" id="{89C2FD33-7F17-4961-B8CD-B5B394F89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560" y="2264806"/>
            <a:ext cx="3678397" cy="4067414"/>
          </a:xfrm>
          <a:prstGeom prst="rect">
            <a:avLst/>
          </a:prstGeom>
          <a:effectLst>
            <a:softEdge rad="25400"/>
          </a:effectLst>
        </p:spPr>
      </p:pic>
      <p:pic>
        <p:nvPicPr>
          <p:cNvPr id="16" name="Picture 15" descr="A picture containing text, indoor, ceiling, kitchen&#10;&#10;Description automatically generated">
            <a:extLst>
              <a:ext uri="{FF2B5EF4-FFF2-40B4-BE49-F238E27FC236}">
                <a16:creationId xmlns:a16="http://schemas.microsoft.com/office/drawing/2014/main" id="{271E8C3E-8A63-4ED3-ADA7-4099F9E99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952" y="4382879"/>
            <a:ext cx="5418307" cy="1982756"/>
          </a:xfrm>
          <a:prstGeom prst="rect">
            <a:avLst/>
          </a:prstGeom>
        </p:spPr>
      </p:pic>
    </p:spTree>
    <p:extLst>
      <p:ext uri="{BB962C8B-B14F-4D97-AF65-F5344CB8AC3E}">
        <p14:creationId xmlns:p14="http://schemas.microsoft.com/office/powerpoint/2010/main" val="233585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E88B89-1F58-441C-8069-462AF9848918}"/>
              </a:ext>
            </a:extLst>
          </p:cNvPr>
          <p:cNvSpPr>
            <a:spLocks noGrp="1"/>
          </p:cNvSpPr>
          <p:nvPr>
            <p:ph type="dt" sz="half" idx="11"/>
          </p:nvPr>
        </p:nvSpPr>
        <p:spPr/>
        <p:txBody>
          <a:bodyPr/>
          <a:lstStyle/>
          <a:p>
            <a:fld id="{6FCA8E82-58CD-E045-8B98-B7A85B79B752}" type="datetime4">
              <a:rPr lang="en-US" smtClean="0"/>
              <a:pPr/>
              <a:t>February 16, 2022</a:t>
            </a:fld>
            <a:endParaRPr lang="en-US" dirty="0">
              <a:latin typeface="+mn-lt"/>
            </a:endParaRPr>
          </a:p>
        </p:txBody>
      </p:sp>
      <p:sp>
        <p:nvSpPr>
          <p:cNvPr id="5" name="Footer Placeholder 4">
            <a:extLst>
              <a:ext uri="{FF2B5EF4-FFF2-40B4-BE49-F238E27FC236}">
                <a16:creationId xmlns:a16="http://schemas.microsoft.com/office/drawing/2014/main" id="{FE5630A8-3B50-4FD8-A719-C5AFE8DE7741}"/>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4CC60B84-CABB-4B0A-8483-E8BDFB88259C}"/>
              </a:ext>
            </a:extLst>
          </p:cNvPr>
          <p:cNvSpPr>
            <a:spLocks noGrp="1"/>
          </p:cNvSpPr>
          <p:nvPr>
            <p:ph type="sldNum" sz="quarter" idx="13"/>
          </p:nvPr>
        </p:nvSpPr>
        <p:spPr/>
        <p:txBody>
          <a:bodyPr/>
          <a:lstStyle/>
          <a:p>
            <a:fld id="{294A09A9-5501-47C1-A89A-A340965A2BE2}" type="slidenum">
              <a:rPr lang="en-US" smtClean="0"/>
              <a:pPr/>
              <a:t>5</a:t>
            </a:fld>
            <a:endParaRPr lang="en-US" dirty="0">
              <a:latin typeface="+mn-lt"/>
            </a:endParaRPr>
          </a:p>
        </p:txBody>
      </p:sp>
      <p:sp>
        <p:nvSpPr>
          <p:cNvPr id="7" name="Text Placeholder 3">
            <a:extLst>
              <a:ext uri="{FF2B5EF4-FFF2-40B4-BE49-F238E27FC236}">
                <a16:creationId xmlns:a16="http://schemas.microsoft.com/office/drawing/2014/main" id="{6BFBB245-3B03-4C6F-B63D-BD585AC4E3C5}"/>
              </a:ext>
            </a:extLst>
          </p:cNvPr>
          <p:cNvSpPr txBox="1">
            <a:spLocks/>
          </p:cNvSpPr>
          <p:nvPr/>
        </p:nvSpPr>
        <p:spPr>
          <a:xfrm>
            <a:off x="952500" y="785905"/>
            <a:ext cx="5989476" cy="4830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03</a:t>
            </a:r>
            <a:r>
              <a:rPr lang="en-US" b="1" dirty="0"/>
              <a:t>. </a:t>
            </a:r>
            <a:r>
              <a:rPr lang="en-IN" sz="1800" b="1" i="0" dirty="0">
                <a:solidFill>
                  <a:srgbClr val="555555"/>
                </a:solidFill>
                <a:effectLst/>
                <a:latin typeface="Open Sans" panose="020B0606030504020204" pitchFamily="34" charset="0"/>
              </a:rPr>
              <a:t>Feeling of being incompetent</a:t>
            </a:r>
            <a:endParaRPr lang="en-US" b="1" dirty="0"/>
          </a:p>
        </p:txBody>
      </p:sp>
      <p:sp>
        <p:nvSpPr>
          <p:cNvPr id="9" name="TextBox 8">
            <a:extLst>
              <a:ext uri="{FF2B5EF4-FFF2-40B4-BE49-F238E27FC236}">
                <a16:creationId xmlns:a16="http://schemas.microsoft.com/office/drawing/2014/main" id="{7C8419AC-3E40-4B57-804C-2E79817C0D9C}"/>
              </a:ext>
            </a:extLst>
          </p:cNvPr>
          <p:cNvSpPr txBox="1"/>
          <p:nvPr/>
        </p:nvSpPr>
        <p:spPr>
          <a:xfrm>
            <a:off x="1233170" y="1400783"/>
            <a:ext cx="9827179" cy="923330"/>
          </a:xfrm>
          <a:prstGeom prst="rect">
            <a:avLst/>
          </a:prstGeom>
          <a:noFill/>
        </p:spPr>
        <p:txBody>
          <a:bodyPr wrap="square" rtlCol="0">
            <a:spAutoFit/>
          </a:bodyPr>
          <a:lstStyle/>
          <a:p>
            <a:r>
              <a:rPr lang="en-US" b="0" i="0" dirty="0">
                <a:solidFill>
                  <a:schemeClr val="bg1"/>
                </a:solidFill>
                <a:effectLst/>
                <a:latin typeface="Open Sans" panose="020B0606030504020204" pitchFamily="34" charset="0"/>
              </a:rPr>
              <a:t>Disabled people need more time to do a particular work than other normal people. The disability barriers stop him from performing basic tasks with ease. This makes the person with disabilities that he is pulling his mates down and if filled with sorrow and anger</a:t>
            </a:r>
            <a:endParaRPr lang="en-IN" dirty="0">
              <a:solidFill>
                <a:schemeClr val="bg1"/>
              </a:solidFill>
            </a:endParaRPr>
          </a:p>
        </p:txBody>
      </p:sp>
      <p:pic>
        <p:nvPicPr>
          <p:cNvPr id="11" name="Picture 10" descr="A picture containing person, indoor, preparing&#10;&#10;Description automatically generated">
            <a:extLst>
              <a:ext uri="{FF2B5EF4-FFF2-40B4-BE49-F238E27FC236}">
                <a16:creationId xmlns:a16="http://schemas.microsoft.com/office/drawing/2014/main" id="{0B9711C0-AC98-46DC-9F4E-40C810EC0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70" y="2455933"/>
            <a:ext cx="4592097" cy="3584318"/>
          </a:xfrm>
          <a:prstGeom prst="rect">
            <a:avLst/>
          </a:prstGeom>
        </p:spPr>
      </p:pic>
      <p:pic>
        <p:nvPicPr>
          <p:cNvPr id="13" name="Picture 12" descr="A person writing on a blackboard&#10;&#10;Description automatically generated with medium confidence">
            <a:extLst>
              <a:ext uri="{FF2B5EF4-FFF2-40B4-BE49-F238E27FC236}">
                <a16:creationId xmlns:a16="http://schemas.microsoft.com/office/drawing/2014/main" id="{B4D53697-C338-482B-AF67-214183850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55933"/>
            <a:ext cx="5276850" cy="4123938"/>
          </a:xfrm>
          <a:prstGeom prst="rect">
            <a:avLst/>
          </a:prstGeom>
        </p:spPr>
      </p:pic>
    </p:spTree>
    <p:extLst>
      <p:ext uri="{BB962C8B-B14F-4D97-AF65-F5344CB8AC3E}">
        <p14:creationId xmlns:p14="http://schemas.microsoft.com/office/powerpoint/2010/main" val="165250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7C9624-C7BE-49C1-9D77-4951AFD99B55}"/>
              </a:ext>
            </a:extLst>
          </p:cNvPr>
          <p:cNvSpPr>
            <a:spLocks noGrp="1"/>
          </p:cNvSpPr>
          <p:nvPr>
            <p:ph type="dt" sz="half" idx="11"/>
          </p:nvPr>
        </p:nvSpPr>
        <p:spPr/>
        <p:txBody>
          <a:bodyPr/>
          <a:lstStyle/>
          <a:p>
            <a:fld id="{6FCA8E82-58CD-E045-8B98-B7A85B79B752}" type="datetime4">
              <a:rPr lang="en-US" smtClean="0"/>
              <a:pPr/>
              <a:t>February 16, 2022</a:t>
            </a:fld>
            <a:endParaRPr lang="en-US" dirty="0">
              <a:latin typeface="+mn-lt"/>
            </a:endParaRPr>
          </a:p>
        </p:txBody>
      </p:sp>
      <p:sp>
        <p:nvSpPr>
          <p:cNvPr id="5" name="Footer Placeholder 4">
            <a:extLst>
              <a:ext uri="{FF2B5EF4-FFF2-40B4-BE49-F238E27FC236}">
                <a16:creationId xmlns:a16="http://schemas.microsoft.com/office/drawing/2014/main" id="{E9083532-2E3B-4FAA-ADEA-3F598074D398}"/>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D4CFD67A-B801-4C59-9613-64BDA52EE361}"/>
              </a:ext>
            </a:extLst>
          </p:cNvPr>
          <p:cNvSpPr>
            <a:spLocks noGrp="1"/>
          </p:cNvSpPr>
          <p:nvPr>
            <p:ph type="sldNum" sz="quarter" idx="13"/>
          </p:nvPr>
        </p:nvSpPr>
        <p:spPr/>
        <p:txBody>
          <a:bodyPr/>
          <a:lstStyle/>
          <a:p>
            <a:fld id="{294A09A9-5501-47C1-A89A-A340965A2BE2}" type="slidenum">
              <a:rPr lang="en-US" smtClean="0"/>
              <a:pPr/>
              <a:t>6</a:t>
            </a:fld>
            <a:endParaRPr lang="en-US" dirty="0">
              <a:latin typeface="+mn-lt"/>
            </a:endParaRPr>
          </a:p>
        </p:txBody>
      </p:sp>
      <p:sp>
        <p:nvSpPr>
          <p:cNvPr id="7" name="Text Placeholder 3">
            <a:extLst>
              <a:ext uri="{FF2B5EF4-FFF2-40B4-BE49-F238E27FC236}">
                <a16:creationId xmlns:a16="http://schemas.microsoft.com/office/drawing/2014/main" id="{0857E297-BBA6-4DF7-AE78-84A9099983DC}"/>
              </a:ext>
            </a:extLst>
          </p:cNvPr>
          <p:cNvSpPr txBox="1">
            <a:spLocks/>
          </p:cNvSpPr>
          <p:nvPr/>
        </p:nvSpPr>
        <p:spPr>
          <a:xfrm>
            <a:off x="855222" y="523259"/>
            <a:ext cx="5989476" cy="4830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04</a:t>
            </a:r>
            <a:r>
              <a:rPr lang="en-US" b="1" dirty="0"/>
              <a:t>. </a:t>
            </a:r>
            <a:r>
              <a:rPr lang="en-IN" sz="2000" b="1" i="0" dirty="0">
                <a:solidFill>
                  <a:srgbClr val="555555"/>
                </a:solidFill>
                <a:effectLst/>
                <a:latin typeface="Open Sans" panose="020B0606030504020204" pitchFamily="34" charset="0"/>
              </a:rPr>
              <a:t>Teased and abused</a:t>
            </a:r>
            <a:endParaRPr lang="en-US" b="1" dirty="0"/>
          </a:p>
        </p:txBody>
      </p:sp>
      <p:sp>
        <p:nvSpPr>
          <p:cNvPr id="8" name="TextBox 7">
            <a:extLst>
              <a:ext uri="{FF2B5EF4-FFF2-40B4-BE49-F238E27FC236}">
                <a16:creationId xmlns:a16="http://schemas.microsoft.com/office/drawing/2014/main" id="{CC8814A0-A37A-4141-AF73-F516CA4D686F}"/>
              </a:ext>
            </a:extLst>
          </p:cNvPr>
          <p:cNvSpPr txBox="1"/>
          <p:nvPr/>
        </p:nvSpPr>
        <p:spPr>
          <a:xfrm>
            <a:off x="1362271" y="1152024"/>
            <a:ext cx="9240878" cy="923330"/>
          </a:xfrm>
          <a:prstGeom prst="rect">
            <a:avLst/>
          </a:prstGeom>
          <a:noFill/>
        </p:spPr>
        <p:txBody>
          <a:bodyPr wrap="square" rtlCol="0">
            <a:spAutoFit/>
          </a:bodyPr>
          <a:lstStyle/>
          <a:p>
            <a:r>
              <a:rPr lang="en-US" b="0" i="0" dirty="0">
                <a:solidFill>
                  <a:schemeClr val="bg1"/>
                </a:solidFill>
                <a:effectLst/>
                <a:latin typeface="Open Sans" panose="020B0606030504020204" pitchFamily="34" charset="0"/>
              </a:rPr>
              <a:t>Often people find satisfaction in putting others down. They find superiority in bullying the weak and underprivileged. Disabled people often find themselves at the receiving end of such violent and disgusting actions.</a:t>
            </a:r>
            <a:endParaRPr lang="en-IN" dirty="0">
              <a:solidFill>
                <a:schemeClr val="bg1"/>
              </a:solidFill>
            </a:endParaRPr>
          </a:p>
        </p:txBody>
      </p:sp>
      <p:pic>
        <p:nvPicPr>
          <p:cNvPr id="10" name="Picture 9" descr="A person holding a sign&#10;&#10;Description automatically generated with medium confidence">
            <a:extLst>
              <a:ext uri="{FF2B5EF4-FFF2-40B4-BE49-F238E27FC236}">
                <a16:creationId xmlns:a16="http://schemas.microsoft.com/office/drawing/2014/main" id="{5380A51C-3229-4625-BE39-2343B4EE4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271" y="2221061"/>
            <a:ext cx="3336189" cy="3810000"/>
          </a:xfrm>
          <a:prstGeom prst="rect">
            <a:avLst/>
          </a:prstGeom>
        </p:spPr>
      </p:pic>
      <p:pic>
        <p:nvPicPr>
          <p:cNvPr id="12" name="Picture 11" descr="A person covering the face with the hands&#10;&#10;Description automatically generated with medium confidence">
            <a:extLst>
              <a:ext uri="{FF2B5EF4-FFF2-40B4-BE49-F238E27FC236}">
                <a16:creationId xmlns:a16="http://schemas.microsoft.com/office/drawing/2014/main" id="{68C32D65-F9F0-4DD3-9048-91CB0A6D2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606" y="2309812"/>
            <a:ext cx="4063122" cy="3810000"/>
          </a:xfrm>
          <a:prstGeom prst="rect">
            <a:avLst/>
          </a:prstGeom>
        </p:spPr>
      </p:pic>
    </p:spTree>
    <p:extLst>
      <p:ext uri="{BB962C8B-B14F-4D97-AF65-F5344CB8AC3E}">
        <p14:creationId xmlns:p14="http://schemas.microsoft.com/office/powerpoint/2010/main" val="314401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278129"/>
            <a:ext cx="5398676" cy="1461131"/>
          </a:xfrm>
        </p:spPr>
        <p:txBody>
          <a:bodyPr>
            <a:normAutofit fontScale="90000"/>
          </a:bodyPr>
          <a:lstStyle/>
          <a:p>
            <a:r>
              <a:rPr lang="en-US" dirty="0"/>
              <a:t>Advantages in the new implementing system</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71549" y="2345987"/>
            <a:ext cx="6651561" cy="536712"/>
          </a:xfrm>
        </p:spPr>
        <p:txBody>
          <a:bodyPr>
            <a:noAutofit/>
          </a:bodyPr>
          <a:lstStyle/>
          <a:p>
            <a:pPr marL="342900" indent="-342900">
              <a:buAutoNum type="arabicPeriod"/>
            </a:pPr>
            <a:r>
              <a:rPr lang="en-US" dirty="0"/>
              <a:t>In this project,  developed to keep blind, elderly, and handicapped persons engaged and working independently</a:t>
            </a:r>
          </a:p>
          <a:p>
            <a:pPr marL="342900" indent="-342900">
              <a:buAutoNum type="arabicPeriod"/>
            </a:pPr>
            <a:endParaRPr lang="en-US" dirty="0"/>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974937" y="3198071"/>
            <a:ext cx="6021917" cy="552699"/>
          </a:xfrm>
        </p:spPr>
        <p:txBody>
          <a:bodyPr/>
          <a:lstStyle/>
          <a:p>
            <a:pPr marL="342900" indent="-342900">
              <a:buAutoNum type="arabicPeriod" startAt="2"/>
            </a:pPr>
            <a:r>
              <a:rPr lang="en-US" dirty="0"/>
              <a:t>NUBI voice assistant assists physically handicapped people in a better way</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971547" y="4810219"/>
            <a:ext cx="9078383" cy="622573"/>
          </a:xfrm>
        </p:spPr>
        <p:txBody>
          <a:bodyPr/>
          <a:lstStyle/>
          <a:p>
            <a:r>
              <a:rPr lang="en-US" dirty="0"/>
              <a:t>4. The AI assistant interprets the sign language of blind people to understand what they  	</a:t>
            </a:r>
            <a:r>
              <a:rPr lang="en-US" dirty="0" err="1"/>
              <a:t>recquire</a:t>
            </a:r>
            <a:r>
              <a:rPr lang="en-US" dirty="0"/>
              <a:t> and assist them</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CA8E82-58CD-E045-8B98-B7A85B79B752}" type="datetime4">
              <a:rPr kumimoji="0" lang="en-US" sz="11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February 16, 2022</a:t>
            </a:fld>
            <a:endParaRPr kumimoji="0" lang="en-US" sz="1100" b="0"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1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16" name="Rectangle 15">
            <a:extLst>
              <a:ext uri="{FF2B5EF4-FFF2-40B4-BE49-F238E27FC236}">
                <a16:creationId xmlns:a16="http://schemas.microsoft.com/office/drawing/2014/main" id="{142069CB-FA1E-4153-964D-CD3CCC4D0D60}"/>
              </a:ext>
            </a:extLst>
          </p:cNvPr>
          <p:cNvSpPr/>
          <p:nvPr/>
        </p:nvSpPr>
        <p:spPr>
          <a:xfrm>
            <a:off x="952500" y="1807140"/>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a:ea typeface="+mn-ea"/>
              <a:cs typeface="+mn-cs"/>
            </a:endParaRPr>
          </a:p>
        </p:txBody>
      </p:sp>
      <p:sp>
        <p:nvSpPr>
          <p:cNvPr id="17" name="Rectangle 16">
            <a:extLst>
              <a:ext uri="{FF2B5EF4-FFF2-40B4-BE49-F238E27FC236}">
                <a16:creationId xmlns:a16="http://schemas.microsoft.com/office/drawing/2014/main" id="{71E86E02-25C9-4CE2-905E-FF5A49C0BCFE}"/>
              </a:ext>
            </a:extLst>
          </p:cNvPr>
          <p:cNvSpPr/>
          <p:nvPr/>
        </p:nvSpPr>
        <p:spPr>
          <a:xfrm>
            <a:off x="3663042" y="1883788"/>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a:ea typeface="+mn-ea"/>
              <a:cs typeface="+mn-cs"/>
            </a:endParaRPr>
          </a:p>
        </p:txBody>
      </p:sp>
      <p:sp>
        <p:nvSpPr>
          <p:cNvPr id="18" name="Rectangle 17">
            <a:extLst>
              <a:ext uri="{FF2B5EF4-FFF2-40B4-BE49-F238E27FC236}">
                <a16:creationId xmlns:a16="http://schemas.microsoft.com/office/drawing/2014/main" id="{2414A751-948B-4A8D-B1A3-F568CA06B561}"/>
              </a:ext>
            </a:extLst>
          </p:cNvPr>
          <p:cNvSpPr/>
          <p:nvPr/>
        </p:nvSpPr>
        <p:spPr>
          <a:xfrm>
            <a:off x="952500" y="4120144"/>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a:ea typeface="+mn-ea"/>
              <a:cs typeface="+mn-cs"/>
            </a:endParaRPr>
          </a:p>
        </p:txBody>
      </p:sp>
      <p:sp>
        <p:nvSpPr>
          <p:cNvPr id="19" name="Rectangle 18">
            <a:extLst>
              <a:ext uri="{FF2B5EF4-FFF2-40B4-BE49-F238E27FC236}">
                <a16:creationId xmlns:a16="http://schemas.microsoft.com/office/drawing/2014/main" id="{5D016B7F-4209-4CFC-99CF-3FD7B5EB9FBA}"/>
              </a:ext>
            </a:extLst>
          </p:cNvPr>
          <p:cNvSpPr/>
          <p:nvPr/>
        </p:nvSpPr>
        <p:spPr>
          <a:xfrm>
            <a:off x="3663042"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Franklin Gothic Book"/>
              <a:ea typeface="+mn-ea"/>
              <a:cs typeface="+mn-cs"/>
            </a:endParaRPr>
          </a:p>
        </p:txBody>
      </p:sp>
      <p:sp>
        <p:nvSpPr>
          <p:cNvPr id="20" name="Rectangle 19">
            <a:extLst>
              <a:ext uri="{FF2B5EF4-FFF2-40B4-BE49-F238E27FC236}">
                <a16:creationId xmlns:a16="http://schemas.microsoft.com/office/drawing/2014/main" id="{A30F829A-E2C8-44CE-8E49-835DCEA36182}"/>
              </a:ext>
            </a:extLst>
          </p:cNvPr>
          <p:cNvSpPr/>
          <p:nvPr/>
        </p:nvSpPr>
        <p:spPr>
          <a:xfrm>
            <a:off x="6362699" y="4168091"/>
            <a:ext cx="2133600" cy="2058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a:ea typeface="+mn-ea"/>
              <a:cs typeface="+mn-cs"/>
            </a:endParaRPr>
          </a:p>
        </p:txBody>
      </p:sp>
      <p:sp>
        <p:nvSpPr>
          <p:cNvPr id="5" name="Text Placeholder 4">
            <a:extLst>
              <a:ext uri="{FF2B5EF4-FFF2-40B4-BE49-F238E27FC236}">
                <a16:creationId xmlns:a16="http://schemas.microsoft.com/office/drawing/2014/main" id="{0E92FAF0-1614-4F7F-B02F-EEA16690C18C}"/>
              </a:ext>
            </a:extLst>
          </p:cNvPr>
          <p:cNvSpPr>
            <a:spLocks noGrp="1"/>
          </p:cNvSpPr>
          <p:nvPr>
            <p:ph type="body" sz="quarter" idx="20"/>
          </p:nvPr>
        </p:nvSpPr>
        <p:spPr>
          <a:xfrm>
            <a:off x="971547" y="3977919"/>
            <a:ext cx="9795979" cy="552699"/>
          </a:xfrm>
        </p:spPr>
        <p:txBody>
          <a:bodyPr/>
          <a:lstStyle/>
          <a:p>
            <a:r>
              <a:rPr lang="en-US" dirty="0"/>
              <a:t>3.  NUBI voice assistant authenticates the handicapped people by face recognition and then               	assist them based on the emotion </a:t>
            </a:r>
            <a:r>
              <a:rPr lang="en-US" dirty="0" err="1"/>
              <a:t>recognised</a:t>
            </a:r>
            <a:r>
              <a:rPr lang="en-US" dirty="0"/>
              <a:t>.</a:t>
            </a:r>
            <a:endParaRPr lang="en-IN" dirty="0"/>
          </a:p>
        </p:txBody>
      </p:sp>
    </p:spTree>
    <p:extLst>
      <p:ext uri="{BB962C8B-B14F-4D97-AF65-F5344CB8AC3E}">
        <p14:creationId xmlns:p14="http://schemas.microsoft.com/office/powerpoint/2010/main" val="57133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CDC32-0614-45B0-828A-C25B4F254DE1}"/>
              </a:ext>
            </a:extLst>
          </p:cNvPr>
          <p:cNvSpPr>
            <a:spLocks noGrp="1"/>
          </p:cNvSpPr>
          <p:nvPr>
            <p:ph type="title"/>
          </p:nvPr>
        </p:nvSpPr>
        <p:spPr/>
        <p:txBody>
          <a:bodyPr/>
          <a:lstStyle/>
          <a:p>
            <a:r>
              <a:rPr lang="en-US" u="sng" dirty="0"/>
              <a:t>Implementation </a:t>
            </a:r>
            <a:endParaRPr lang="en-IN" u="sng" dirty="0"/>
          </a:p>
        </p:txBody>
      </p:sp>
      <p:sp>
        <p:nvSpPr>
          <p:cNvPr id="4" name="Date Placeholder 3">
            <a:extLst>
              <a:ext uri="{FF2B5EF4-FFF2-40B4-BE49-F238E27FC236}">
                <a16:creationId xmlns:a16="http://schemas.microsoft.com/office/drawing/2014/main" id="{CD34B935-6788-4FC8-8033-C98242516E59}"/>
              </a:ext>
            </a:extLst>
          </p:cNvPr>
          <p:cNvSpPr>
            <a:spLocks noGrp="1"/>
          </p:cNvSpPr>
          <p:nvPr>
            <p:ph type="dt" sz="half" idx="11"/>
          </p:nvPr>
        </p:nvSpPr>
        <p:spPr/>
        <p:txBody>
          <a:bodyPr/>
          <a:lstStyle/>
          <a:p>
            <a:fld id="{6FCA8E82-58CD-E045-8B98-B7A85B79B752}" type="datetime4">
              <a:rPr lang="en-US" smtClean="0"/>
              <a:pPr/>
              <a:t>February 16, 2022</a:t>
            </a:fld>
            <a:endParaRPr lang="en-US" dirty="0">
              <a:latin typeface="+mn-lt"/>
            </a:endParaRPr>
          </a:p>
        </p:txBody>
      </p:sp>
      <p:sp>
        <p:nvSpPr>
          <p:cNvPr id="5" name="Footer Placeholder 4">
            <a:extLst>
              <a:ext uri="{FF2B5EF4-FFF2-40B4-BE49-F238E27FC236}">
                <a16:creationId xmlns:a16="http://schemas.microsoft.com/office/drawing/2014/main" id="{1A3D9701-C0A9-4FA3-A3BC-C38563557331}"/>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00583569-4FC3-4BED-BC98-0B9F09EF500E}"/>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pic>
        <p:nvPicPr>
          <p:cNvPr id="8" name="Picture 7" descr="A person wearing sunglasses&#10;&#10;Description automatically generated with medium confidence">
            <a:extLst>
              <a:ext uri="{FF2B5EF4-FFF2-40B4-BE49-F238E27FC236}">
                <a16:creationId xmlns:a16="http://schemas.microsoft.com/office/drawing/2014/main" id="{42AA02E4-C08A-4068-8F0D-1043C0E3B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22" y="1715763"/>
            <a:ext cx="3085463" cy="3891935"/>
          </a:xfrm>
          <a:prstGeom prst="rect">
            <a:avLst/>
          </a:prstGeom>
        </p:spPr>
      </p:pic>
      <p:pic>
        <p:nvPicPr>
          <p:cNvPr id="10" name="Picture 9" descr="A person with a beard in a store&#10;&#10;Description automatically generated with low confidence">
            <a:extLst>
              <a:ext uri="{FF2B5EF4-FFF2-40B4-BE49-F238E27FC236}">
                <a16:creationId xmlns:a16="http://schemas.microsoft.com/office/drawing/2014/main" id="{1E2A8E35-A0DE-4832-B8A0-9A2A81B7D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558" y="1665971"/>
            <a:ext cx="5639053" cy="3991517"/>
          </a:xfrm>
          <a:prstGeom prst="rect">
            <a:avLst/>
          </a:prstGeom>
        </p:spPr>
      </p:pic>
    </p:spTree>
    <p:extLst>
      <p:ext uri="{BB962C8B-B14F-4D97-AF65-F5344CB8AC3E}">
        <p14:creationId xmlns:p14="http://schemas.microsoft.com/office/powerpoint/2010/main" val="191093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1" i="0" u="none" strike="noStrike" kern="1200" cap="all" spc="100" normalizeH="0" baseline="0" noProof="0" smtClean="0">
                <a:ln>
                  <a:noFill/>
                </a:ln>
                <a:solidFill>
                  <a:prstClr val="white"/>
                </a:solidFill>
                <a:effectLst/>
                <a:uLnTx/>
                <a:uFillTx/>
                <a:latin typeface="Univer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all" spc="100" normalizeH="0" baseline="0" noProof="0" dirty="0">
              <a:ln>
                <a:noFill/>
              </a:ln>
              <a:solidFill>
                <a:prstClr val="white"/>
              </a:solidFill>
              <a:effectLst/>
              <a:uLnTx/>
              <a:uFillTx/>
              <a:latin typeface="Univers"/>
              <a:ea typeface="+mn-ea"/>
              <a:cs typeface="+mn-cs"/>
            </a:endParaRPr>
          </a:p>
        </p:txBody>
      </p:sp>
    </p:spTree>
    <p:extLst>
      <p:ext uri="{BB962C8B-B14F-4D97-AF65-F5344CB8AC3E}">
        <p14:creationId xmlns:p14="http://schemas.microsoft.com/office/powerpoint/2010/main" val="987283912"/>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350</TotalTime>
  <Words>333</Words>
  <Application>Microsoft Office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Franklin Gothic Book</vt:lpstr>
      <vt:lpstr>Franklin Gothic Demi</vt:lpstr>
      <vt:lpstr>Open Sans</vt:lpstr>
      <vt:lpstr>Univers</vt:lpstr>
      <vt:lpstr>Wingdings</vt:lpstr>
      <vt:lpstr>Theme1</vt:lpstr>
      <vt:lpstr>GradientVTI</vt:lpstr>
      <vt:lpstr>NUBI – Artificial Intelligence voice Assistant </vt:lpstr>
      <vt:lpstr>Intro</vt:lpstr>
      <vt:lpstr>challenges that is faced by disabled people .</vt:lpstr>
      <vt:lpstr>PowerPoint Presentation</vt:lpstr>
      <vt:lpstr>PowerPoint Presentation</vt:lpstr>
      <vt:lpstr>PowerPoint Presentation</vt:lpstr>
      <vt:lpstr>Advantages in the new implementing system</vt:lpstr>
      <vt:lpstr>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Amal Babu</dc:creator>
  <cp:lastModifiedBy>jeri jo</cp:lastModifiedBy>
  <cp:revision>5</cp:revision>
  <dcterms:created xsi:type="dcterms:W3CDTF">2021-09-18T15:00:22Z</dcterms:created>
  <dcterms:modified xsi:type="dcterms:W3CDTF">2022-02-16T09:32:12Z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