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Zilla Slab SemiBold"/>
      <p:bold r:id="rId14"/>
    </p:embeddedFont>
    <p:embeddedFont>
      <p:font typeface="Proxima Nova"/>
      <p:regular r:id="rId15"/>
      <p:bold r:id="rId16"/>
      <p:italic r:id="rId17"/>
      <p:boldItalic r:id="rId18"/>
    </p:embeddedFont>
    <p:embeddedFont>
      <p:font typeface="Oxygen Light"/>
      <p:regular r:id="rId19"/>
      <p:bold r:id="rId20"/>
    </p:embeddedFont>
    <p:embeddedFont>
      <p:font typeface="Zilla Slab Light"/>
      <p:bold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Light-bold.fntdata"/><Relationship Id="rId11" Type="http://schemas.openxmlformats.org/officeDocument/2006/relationships/slide" Target="slides/slide6.xml"/><Relationship Id="rId22" Type="http://schemas.openxmlformats.org/officeDocument/2006/relationships/font" Target="fonts/ZillaSlab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ZillaSlab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font" Target="fonts/ZillaSlabSemiBold-bold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xygen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a7732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a7732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677dd63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677dd63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d385a740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d385a740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d385a740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d385a740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d71f636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d71f63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d71f636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d71f636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595c512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595c512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jp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89550" y="-5847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Team 4 paper presentation</a:t>
            </a:r>
            <a:endParaRPr sz="4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778502"/>
            <a:ext cx="85206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</a:rPr>
              <a:t>Mahmudul Hasan (20101168)</a:t>
            </a:r>
            <a:endParaRPr b="1" sz="19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</a:rPr>
              <a:t>Mahmudul Hassan (20101368)</a:t>
            </a:r>
            <a:endParaRPr b="1" sz="19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</a:rPr>
              <a:t>Sara Jerin Prithila (21101306)</a:t>
            </a:r>
            <a:endParaRPr b="1" sz="19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</a:rPr>
              <a:t>Tamim Al Ahasan (21101340)</a:t>
            </a:r>
            <a:endParaRPr b="1" sz="1900">
              <a:solidFill>
                <a:schemeClr val="accent3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3150" y="1731250"/>
            <a:ext cx="78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Image Caption Generation using Deep Learning</a:t>
            </a:r>
            <a:endParaRPr b="1"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826250" y="4725150"/>
            <a:ext cx="47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88000" y="4038750"/>
            <a:ext cx="3144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Abid Hossain (ST)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Sania Azhmee Bhuiyan (RA)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812350" y="3644800"/>
            <a:ext cx="33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17350" y="3142650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2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795375"/>
            <a:ext cx="8520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Develop an advanced image caption generator by combining computer vision and natural language processing techniques.</a:t>
            </a:r>
            <a:endParaRPr sz="255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Integrate cutting-edge CNNs for image analysis and LSTMs for language generation.</a:t>
            </a:r>
            <a:endParaRPr sz="255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Workflow Phases:</a:t>
            </a:r>
            <a:endParaRPr b="1" sz="255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0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Dataset Selection: Employ the Flickr dataset to train and evaluate the model.</a:t>
            </a:r>
            <a:endParaRPr sz="255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Model Architecture: Construct a sophisticated CNN-LSTM architecture.</a:t>
            </a:r>
            <a:endParaRPr sz="255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Training Process: Utilize TensorFlow or PyTorch libraries to train the model.</a:t>
            </a:r>
            <a:endParaRPr sz="255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Data Preprocessing: Prepare images (resize, normalize) and text (tokenize) for efficient input.</a:t>
            </a:r>
            <a:endParaRPr sz="255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00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74509"/>
              <a:buFont typeface="Arial"/>
              <a:buChar char="●"/>
            </a:pPr>
            <a:r>
              <a:rPr lang="en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techniques are implemented to generate the captions from images.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229600" y="46626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Captioning with Image Attributes.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Retrieval-Based Image Captioning as a Retrieval Task.</a:t>
            </a:r>
            <a:endParaRPr b="1" sz="2400">
              <a:solidFill>
                <a:srgbClr val="000000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Deep Learning and Attention for Improved Caption Generation.</a:t>
            </a:r>
            <a:endParaRPr b="1" sz="2400">
              <a:solidFill>
                <a:srgbClr val="000000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200900" y="4757625"/>
            <a:ext cx="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Methodology</a:t>
            </a:r>
            <a:endParaRPr sz="32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6625" y="1179000"/>
            <a:ext cx="6042900" cy="3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Zilla Slab Light"/>
              <a:buChar char="⇨"/>
            </a:pPr>
            <a:r>
              <a:rPr lang="en" sz="2000">
                <a:solidFill>
                  <a:schemeClr val="lt1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The use of a pre-trained VGG16 encoder for the purpose of object detection.</a:t>
            </a:r>
            <a:endParaRPr sz="2000">
              <a:solidFill>
                <a:schemeClr val="lt1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Zilla Slab Light"/>
              <a:buChar char="⇨"/>
            </a:pPr>
            <a:r>
              <a:rPr lang="en" sz="2000">
                <a:solidFill>
                  <a:schemeClr val="lt1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The approach reduces dependence on the captioner for visual object understanding.</a:t>
            </a:r>
            <a:endParaRPr sz="2000">
              <a:solidFill>
                <a:schemeClr val="lt1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Zilla Slab Light"/>
              <a:buChar char="⇨"/>
            </a:pPr>
            <a:r>
              <a:rPr lang="en" sz="2000">
                <a:solidFill>
                  <a:schemeClr val="lt1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The object detection algorithm is used instead of overloading the image caption generation model.</a:t>
            </a:r>
            <a:endParaRPr sz="2000">
              <a:solidFill>
                <a:schemeClr val="lt1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51600" y="3905925"/>
            <a:ext cx="6130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rgbClr val="FFFFFF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‹#›</a:t>
            </a:fld>
            <a:endParaRPr sz="1500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258150" y="233400"/>
            <a:ext cx="7433400" cy="534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11733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Data Preprocessing </a:t>
            </a:r>
            <a:endParaRPr sz="2400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888" y="767700"/>
            <a:ext cx="5347075" cy="16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609550" y="2408775"/>
            <a:ext cx="63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Feature extraction using VGG16</a:t>
            </a:r>
            <a:endParaRPr b="0" i="0" sz="1400" u="none" cap="none" strike="noStrike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82425" y="306122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25" y="2884800"/>
            <a:ext cx="8906951" cy="16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206675" y="4676200"/>
            <a:ext cx="66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Text Preprocessing</a:t>
            </a:r>
            <a:endParaRPr b="0" i="0" sz="1400" u="none" cap="none" strike="noStrike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803500" y="4676200"/>
            <a:ext cx="3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728325" y="465275"/>
            <a:ext cx="5398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MODEL ARCHITECTURE AND TRAINING</a:t>
            </a:r>
            <a:endParaRPr b="1"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836300" y="1201450"/>
            <a:ext cx="69792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UcPeriod"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Encoder: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Pretrained VGG16 model was used as a encoder to extract image features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UcPeriod"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Detection: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Architecture and training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UcPeriod"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Captioning Language Model: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Development of a language model that would be responsible for taking in the learned image features and to generate a caption from said features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lphaUcPeriod"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Caption generation: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Algorithm-1 was used to generate captions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8323025" y="46083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485900" y="47305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29575" y="102075"/>
            <a:ext cx="454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" y="102075"/>
            <a:ext cx="4419600" cy="44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635050" y="131525"/>
            <a:ext cx="42699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850" y="102075"/>
            <a:ext cx="3924300" cy="42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900125" y="4735175"/>
            <a:ext cx="3003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Block diagram of the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557725" y="4735175"/>
            <a:ext cx="2679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Algorithm 1: caption generation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431600" y="4744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425075" y="2829775"/>
            <a:ext cx="2406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173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'A child in a pink dress is climbing up a set of stairs in an entryway .',</a:t>
            </a:r>
            <a:endParaRPr sz="1050">
              <a:solidFill>
                <a:srgbClr val="01173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173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'A girl going into a wooden building .',</a:t>
            </a:r>
            <a:endParaRPr sz="1050">
              <a:solidFill>
                <a:srgbClr val="01173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173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'A little girl climbing into a wooden playhouse .',</a:t>
            </a:r>
            <a:endParaRPr sz="1050">
              <a:solidFill>
                <a:srgbClr val="01173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173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'A little girl climbing the stairs to her playhouse .',</a:t>
            </a:r>
            <a:endParaRPr sz="1050">
              <a:solidFill>
                <a:srgbClr val="01173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173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'A little girl in a pink dress going into a wooden cabin .'</a:t>
            </a:r>
            <a:endParaRPr sz="1050">
              <a:solidFill>
                <a:srgbClr val="01173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3"/>
                </a:solidFill>
                <a:highlight>
                  <a:schemeClr val="lt1"/>
                </a:highlight>
              </a:rPr>
              <a:t>BLEU-1: 0.532258 </a:t>
            </a:r>
            <a:endParaRPr b="1" sz="1550">
              <a:solidFill>
                <a:schemeClr val="accent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50">
                <a:solidFill>
                  <a:schemeClr val="accent3"/>
                </a:solidFill>
                <a:highlight>
                  <a:schemeClr val="lt1"/>
                </a:highlight>
              </a:rPr>
              <a:t>BLEU-2: 0.305608</a:t>
            </a:r>
            <a:endParaRPr b="1" sz="1700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175" y="1937475"/>
            <a:ext cx="2576749" cy="1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-3613" l="-2532" r="-2532" t="-3624"/>
          <a:stretch/>
        </p:blipFill>
        <p:spPr>
          <a:xfrm>
            <a:off x="6012325" y="270375"/>
            <a:ext cx="2624601" cy="16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-1791" r="0" t="0"/>
          <a:stretch/>
        </p:blipFill>
        <p:spPr>
          <a:xfrm>
            <a:off x="6137050" y="3577850"/>
            <a:ext cx="2624601" cy="146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0600" y="270375"/>
            <a:ext cx="1726031" cy="23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850" y="2571750"/>
            <a:ext cx="2406500" cy="13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8323025" y="46762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