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mo Bold" charset="1" panose="020B0704020202020204"/>
      <p:regular r:id="rId22"/>
    </p:embeddedFont>
    <p:embeddedFont>
      <p:font typeface="Arial Bold" charset="1" panose="020B0802020202020204"/>
      <p:regular r:id="rId23"/>
    </p:embeddedFont>
    <p:embeddedFont>
      <p:font typeface="TT Rounds Condensed Bold" charset="1" panose="02000806030000020003"/>
      <p:regular r:id="rId26"/>
    </p:embeddedFont>
    <p:embeddedFont>
      <p:font typeface="Canva Sans Bold" charset="1" panose="020B0803030501040103"/>
      <p:regular r:id="rId27"/>
    </p:embeddedFont>
    <p:embeddedFont>
      <p:font typeface="Canva Sans" charset="1" panose="020B0503030501040103"/>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notesSlides/notesSlide2.xml" Type="http://schemas.openxmlformats.org/officeDocument/2006/relationships/notesSlide"/><Relationship Id="rId25" Target="notesSlides/notesSlide3.xml" Type="http://schemas.openxmlformats.org/officeDocument/2006/relationships/notesSlide"/><Relationship Id="rId26" Target="fonts/font26.fntdata" Type="http://schemas.openxmlformats.org/officeDocument/2006/relationships/font"/><Relationship Id="rId27" Target="fonts/font27.fntdata" Type="http://schemas.openxmlformats.org/officeDocument/2006/relationships/font"/><Relationship Id="rId28" Target="notesSlides/notesSlide4.xml" Type="http://schemas.openxmlformats.org/officeDocument/2006/relationships/notesSlide"/><Relationship Id="rId29" Target="notesSlides/notesSlide5.xml" Type="http://schemas.openxmlformats.org/officeDocument/2006/relationships/notesSlide"/><Relationship Id="rId3" Target="viewProps.xml" Type="http://schemas.openxmlformats.org/officeDocument/2006/relationships/viewProps"/><Relationship Id="rId30" Target="notesSlides/notesSlide6.xml" Type="http://schemas.openxmlformats.org/officeDocument/2006/relationships/notesSlide"/><Relationship Id="rId31" Target="notesSlides/notesSlide7.xml" Type="http://schemas.openxmlformats.org/officeDocument/2006/relationships/notesSlide"/><Relationship Id="rId32" Target="notesSlides/notesSlide8.xml" Type="http://schemas.openxmlformats.org/officeDocument/2006/relationships/notesSlide"/><Relationship Id="rId33" Target="notesSlides/notesSlide9.xml" Type="http://schemas.openxmlformats.org/officeDocument/2006/relationships/notesSlide"/><Relationship Id="rId34" Target="fonts/font34.fntdata" Type="http://schemas.openxmlformats.org/officeDocument/2006/relationships/font"/><Relationship Id="rId35" Target="notesSlides/notesSlide10.xml" Type="http://schemas.openxmlformats.org/officeDocument/2006/relationships/notesSlide"/><Relationship Id="rId36" Target="notesSlides/notesSlide11.xml" Type="http://schemas.openxmlformats.org/officeDocument/2006/relationships/notesSlide"/><Relationship Id="rId37" Target="notesSlides/notesSlide12.xml" Type="http://schemas.openxmlformats.org/officeDocument/2006/relationships/notesSlide"/><Relationship Id="rId38" Target="notesSlides/notesSlide13.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&lt;number&gt;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&lt;number&gt;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&lt;number&gt;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&lt;number&gt;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&lt;number&gt;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&lt;number&gt;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&lt;number&gt;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&lt;number&gt;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&lt;number&gt;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&lt;number&gt;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&lt;number&gt;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&lt;number&gt;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&lt;number&gt;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 Id="rId5" Target="../media/image4.jpeg" Type="http://schemas.openxmlformats.org/officeDocument/2006/relationships/image"/><Relationship Id="rId6" Target="../media/image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 Id="rId5" Target="../media/image6.jpeg" Type="http://schemas.openxmlformats.org/officeDocument/2006/relationships/image"/><Relationship Id="rId6" Target="../media/image7.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 Id="rId5"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0800" y="7672860"/>
            <a:ext cx="6073123" cy="1892380"/>
            <a:chOff x="0" y="0"/>
            <a:chExt cx="8097498" cy="2523174"/>
          </a:xfrm>
        </p:grpSpPr>
        <p:sp>
          <p:nvSpPr>
            <p:cNvPr name="Freeform 3" id="3"/>
            <p:cNvSpPr/>
            <p:nvPr/>
          </p:nvSpPr>
          <p:spPr>
            <a:xfrm flipH="false" flipV="false" rot="0">
              <a:off x="0" y="0"/>
              <a:ext cx="8097427" cy="2523168"/>
            </a:xfrm>
            <a:custGeom>
              <a:avLst/>
              <a:gdLst/>
              <a:ahLst/>
              <a:cxnLst/>
              <a:rect r="r" b="b" t="t" l="l"/>
              <a:pathLst>
                <a:path h="2523168" w="8097427">
                  <a:moveTo>
                    <a:pt x="0" y="0"/>
                  </a:moveTo>
                  <a:lnTo>
                    <a:pt x="8097427" y="0"/>
                  </a:lnTo>
                  <a:lnTo>
                    <a:pt x="8097427" y="2523168"/>
                  </a:lnTo>
                  <a:lnTo>
                    <a:pt x="0" y="2523168"/>
                  </a:lnTo>
                  <a:close/>
                </a:path>
              </a:pathLst>
            </a:custGeom>
            <a:solidFill>
              <a:srgbClr val="FFFFFF"/>
            </a:solidFill>
          </p:spPr>
        </p:sp>
        <p:sp>
          <p:nvSpPr>
            <p:cNvPr name="TextBox 4" id="4"/>
            <p:cNvSpPr txBox="true"/>
            <p:nvPr/>
          </p:nvSpPr>
          <p:spPr>
            <a:xfrm>
              <a:off x="0" y="-28575"/>
              <a:ext cx="8097498" cy="2551749"/>
            </a:xfrm>
            <a:prstGeom prst="rect">
              <a:avLst/>
            </a:prstGeom>
          </p:spPr>
          <p:txBody>
            <a:bodyPr anchor="t" rtlCol="false" tIns="50800" lIns="50800" bIns="50800" rIns="50800"/>
            <a:lstStyle/>
            <a:p>
              <a:pPr algn="just">
                <a:lnSpc>
                  <a:spcPts val="4320"/>
                </a:lnSpc>
              </a:pPr>
              <a:r>
                <a:rPr lang="en-US" sz="3600" b="true">
                  <a:solidFill>
                    <a:srgbClr val="000000"/>
                  </a:solidFill>
                  <a:latin typeface="Arimo Bold"/>
                  <a:ea typeface="Arimo Bold"/>
                  <a:cs typeface="Arimo Bold"/>
                  <a:sym typeface="Arimo Bold"/>
                </a:rPr>
                <a:t>PRESENTED BY</a:t>
              </a:r>
            </a:p>
            <a:p>
              <a:pPr algn="just">
                <a:lnSpc>
                  <a:spcPts val="4320"/>
                </a:lnSpc>
              </a:pPr>
              <a:r>
                <a:rPr lang="en-US" sz="3600" b="true">
                  <a:solidFill>
                    <a:srgbClr val="000000"/>
                  </a:solidFill>
                  <a:latin typeface="Arimo Bold"/>
                  <a:ea typeface="Arimo Bold"/>
                  <a:cs typeface="Arimo Bold"/>
                  <a:sym typeface="Arimo Bold"/>
                </a:rPr>
                <a:t>AROCKIA JERISH RAJ M</a:t>
              </a:r>
            </a:p>
            <a:p>
              <a:pPr algn="just">
                <a:lnSpc>
                  <a:spcPts val="4320"/>
                </a:lnSpc>
              </a:pPr>
              <a:r>
                <a:rPr lang="en-US" b="true" sz="3600" spc="-1">
                  <a:solidFill>
                    <a:srgbClr val="000000"/>
                  </a:solidFill>
                  <a:latin typeface="Arimo Bold"/>
                  <a:ea typeface="Arimo Bold"/>
                  <a:cs typeface="Arimo Bold"/>
                  <a:sym typeface="Arimo Bold"/>
                </a:rPr>
                <a:t>2303811710421011</a:t>
              </a:r>
            </a:p>
          </p:txBody>
        </p:sp>
      </p:grpSp>
      <p:sp>
        <p:nvSpPr>
          <p:cNvPr name="Freeform 5" id="5"/>
          <p:cNvSpPr/>
          <p:nvPr/>
        </p:nvSpPr>
        <p:spPr>
          <a:xfrm flipH="false" flipV="false" rot="0">
            <a:off x="280800" y="109620"/>
            <a:ext cx="1600560" cy="1585980"/>
          </a:xfrm>
          <a:custGeom>
            <a:avLst/>
            <a:gdLst/>
            <a:ahLst/>
            <a:cxnLst/>
            <a:rect r="r" b="b" t="t" l="l"/>
            <a:pathLst>
              <a:path h="1585980" w="1600560">
                <a:moveTo>
                  <a:pt x="0" y="0"/>
                </a:moveTo>
                <a:lnTo>
                  <a:pt x="1600560" y="0"/>
                </a:lnTo>
                <a:lnTo>
                  <a:pt x="1600560" y="1585980"/>
                </a:lnTo>
                <a:lnTo>
                  <a:pt x="0" y="1585980"/>
                </a:lnTo>
                <a:lnTo>
                  <a:pt x="0" y="0"/>
                </a:lnTo>
                <a:close/>
              </a:path>
            </a:pathLst>
          </a:custGeom>
          <a:blipFill>
            <a:blip r:embed="rId3"/>
            <a:stretch>
              <a:fillRect l="0" t="-66" r="0" b="-66"/>
            </a:stretch>
          </a:blipFill>
        </p:spPr>
      </p:sp>
      <p:sp>
        <p:nvSpPr>
          <p:cNvPr name="TextBox 6" id="6"/>
          <p:cNvSpPr txBox="true"/>
          <p:nvPr/>
        </p:nvSpPr>
        <p:spPr>
          <a:xfrm rot="0">
            <a:off x="2164140" y="314055"/>
            <a:ext cx="13957200" cy="1412145"/>
          </a:xfrm>
          <a:prstGeom prst="rect">
            <a:avLst/>
          </a:prstGeom>
        </p:spPr>
        <p:txBody>
          <a:bodyPr anchor="t" rtlCol="false" tIns="0" lIns="0" bIns="0" rIns="0">
            <a:spAutoFit/>
          </a:bodyPr>
          <a:lstStyle/>
          <a:p>
            <a:pPr algn="ctr">
              <a:lnSpc>
                <a:spcPts val="5040"/>
              </a:lnSpc>
            </a:pPr>
            <a:r>
              <a:rPr lang="en-US" b="true" sz="4200" spc="-1">
                <a:solidFill>
                  <a:srgbClr val="FF0066"/>
                </a:solidFill>
                <a:latin typeface="Arial Bold"/>
                <a:ea typeface="Arial Bold"/>
                <a:cs typeface="Arial Bold"/>
                <a:sym typeface="Arial Bold"/>
              </a:rPr>
              <a:t>K.RAMAKRISHNAN COLLEGE OF TECHNOLOGY</a:t>
            </a:r>
          </a:p>
          <a:p>
            <a:pPr algn="ctr">
              <a:lnSpc>
                <a:spcPts val="5040"/>
              </a:lnSpc>
            </a:pPr>
            <a:r>
              <a:rPr lang="en-US" b="true" sz="4200" spc="-1">
                <a:solidFill>
                  <a:srgbClr val="FF0066"/>
                </a:solidFill>
                <a:latin typeface="Arial Bold"/>
                <a:ea typeface="Arial Bold"/>
                <a:cs typeface="Arial Bold"/>
                <a:sym typeface="Arial Bold"/>
              </a:rPr>
              <a:t>(AUTONOMOUS), TRICHY.</a:t>
            </a:r>
          </a:p>
        </p:txBody>
      </p:sp>
      <p:sp>
        <p:nvSpPr>
          <p:cNvPr name="Freeform 7" id="7"/>
          <p:cNvSpPr/>
          <p:nvPr/>
        </p:nvSpPr>
        <p:spPr>
          <a:xfrm flipH="false" flipV="false" rot="0">
            <a:off x="16299900" y="240300"/>
            <a:ext cx="1730700" cy="1655100"/>
          </a:xfrm>
          <a:custGeom>
            <a:avLst/>
            <a:gdLst/>
            <a:ahLst/>
            <a:cxnLst/>
            <a:rect r="r" b="b" t="t" l="l"/>
            <a:pathLst>
              <a:path h="1655100" w="1730700">
                <a:moveTo>
                  <a:pt x="0" y="0"/>
                </a:moveTo>
                <a:lnTo>
                  <a:pt x="1730700" y="0"/>
                </a:lnTo>
                <a:lnTo>
                  <a:pt x="1730700" y="1655100"/>
                </a:lnTo>
                <a:lnTo>
                  <a:pt x="0" y="1655100"/>
                </a:lnTo>
                <a:lnTo>
                  <a:pt x="0" y="0"/>
                </a:lnTo>
                <a:close/>
              </a:path>
            </a:pathLst>
          </a:custGeom>
          <a:blipFill>
            <a:blip r:embed="rId4"/>
            <a:stretch>
              <a:fillRect l="-217" t="0" r="-217" b="0"/>
            </a:stretch>
          </a:blipFill>
        </p:spPr>
      </p:sp>
      <p:grpSp>
        <p:nvGrpSpPr>
          <p:cNvPr name="Group 8" id="8"/>
          <p:cNvGrpSpPr/>
          <p:nvPr/>
        </p:nvGrpSpPr>
        <p:grpSpPr>
          <a:xfrm rot="0">
            <a:off x="11961802" y="7672860"/>
            <a:ext cx="5297498" cy="2845437"/>
            <a:chOff x="0" y="0"/>
            <a:chExt cx="7063331" cy="3793916"/>
          </a:xfrm>
        </p:grpSpPr>
        <p:sp>
          <p:nvSpPr>
            <p:cNvPr name="Freeform 9" id="9"/>
            <p:cNvSpPr/>
            <p:nvPr/>
          </p:nvSpPr>
          <p:spPr>
            <a:xfrm flipH="false" flipV="false" rot="0">
              <a:off x="0" y="0"/>
              <a:ext cx="7063377" cy="3793865"/>
            </a:xfrm>
            <a:custGeom>
              <a:avLst/>
              <a:gdLst/>
              <a:ahLst/>
              <a:cxnLst/>
              <a:rect r="r" b="b" t="t" l="l"/>
              <a:pathLst>
                <a:path h="3793865" w="7063377">
                  <a:moveTo>
                    <a:pt x="0" y="0"/>
                  </a:moveTo>
                  <a:lnTo>
                    <a:pt x="7063377" y="0"/>
                  </a:lnTo>
                  <a:lnTo>
                    <a:pt x="7063377" y="3793865"/>
                  </a:lnTo>
                  <a:lnTo>
                    <a:pt x="0" y="3793865"/>
                  </a:lnTo>
                  <a:close/>
                </a:path>
              </a:pathLst>
            </a:custGeom>
            <a:solidFill>
              <a:srgbClr val="FFFFFF"/>
            </a:solidFill>
          </p:spPr>
        </p:sp>
        <p:sp>
          <p:nvSpPr>
            <p:cNvPr name="TextBox 10" id="10"/>
            <p:cNvSpPr txBox="true"/>
            <p:nvPr/>
          </p:nvSpPr>
          <p:spPr>
            <a:xfrm>
              <a:off x="0" y="-28575"/>
              <a:ext cx="7063331" cy="3822491"/>
            </a:xfrm>
            <a:prstGeom prst="rect">
              <a:avLst/>
            </a:prstGeom>
          </p:spPr>
          <p:txBody>
            <a:bodyPr anchor="t" rtlCol="false" tIns="50800" lIns="50800" bIns="50800" rIns="50800"/>
            <a:lstStyle/>
            <a:p>
              <a:pPr algn="just">
                <a:lnSpc>
                  <a:spcPts val="4320"/>
                </a:lnSpc>
              </a:pPr>
              <a:r>
                <a:rPr lang="en-US" b="true" sz="3600" spc="-2">
                  <a:solidFill>
                    <a:srgbClr val="000000"/>
                  </a:solidFill>
                  <a:latin typeface="Arimo Bold"/>
                  <a:ea typeface="Arimo Bold"/>
                  <a:cs typeface="Arimo Bold"/>
                  <a:sym typeface="Arimo Bold"/>
                </a:rPr>
                <a:t>SUPERVISOR</a:t>
              </a:r>
            </a:p>
            <a:p>
              <a:pPr algn="just">
                <a:lnSpc>
                  <a:spcPts val="4320"/>
                </a:lnSpc>
              </a:pPr>
              <a:r>
                <a:rPr lang="en-US" b="true" sz="3600" spc="-2">
                  <a:solidFill>
                    <a:srgbClr val="000000"/>
                  </a:solidFill>
                  <a:latin typeface="Arimo Bold"/>
                  <a:ea typeface="Arimo Bold"/>
                  <a:cs typeface="Arimo Bold"/>
                  <a:sym typeface="Arimo Bold"/>
                </a:rPr>
                <a:t>Mr. M. Saravanan, M.E.,</a:t>
              </a:r>
            </a:p>
            <a:p>
              <a:pPr algn="just">
                <a:lnSpc>
                  <a:spcPts val="4320"/>
                </a:lnSpc>
              </a:pPr>
              <a:r>
                <a:rPr lang="en-US" b="true" sz="3600" spc="-2">
                  <a:solidFill>
                    <a:srgbClr val="000000"/>
                  </a:solidFill>
                  <a:latin typeface="Arimo Bold"/>
                  <a:ea typeface="Arimo Bold"/>
                  <a:cs typeface="Arimo Bold"/>
                  <a:sym typeface="Arimo Bold"/>
                </a:rPr>
                <a:t>AP/CSE.</a:t>
              </a:r>
            </a:p>
          </p:txBody>
        </p:sp>
      </p:grpSp>
      <p:sp>
        <p:nvSpPr>
          <p:cNvPr name="TextBox 11" id="11"/>
          <p:cNvSpPr txBox="true"/>
          <p:nvPr/>
        </p:nvSpPr>
        <p:spPr>
          <a:xfrm rot="0">
            <a:off x="3531522" y="3779320"/>
            <a:ext cx="11224956" cy="942992"/>
          </a:xfrm>
          <a:prstGeom prst="rect">
            <a:avLst/>
          </a:prstGeom>
        </p:spPr>
        <p:txBody>
          <a:bodyPr anchor="t" rtlCol="false" tIns="0" lIns="0" bIns="0" rIns="0">
            <a:spAutoFit/>
          </a:bodyPr>
          <a:lstStyle/>
          <a:p>
            <a:pPr algn="ctr">
              <a:lnSpc>
                <a:spcPts val="7200"/>
              </a:lnSpc>
            </a:pPr>
            <a:r>
              <a:rPr lang="en-US" b="true" sz="6000" spc="-1">
                <a:solidFill>
                  <a:srgbClr val="000000"/>
                </a:solidFill>
                <a:latin typeface="Arimo Bold"/>
                <a:ea typeface="Arimo Bold"/>
                <a:cs typeface="Arimo Bold"/>
                <a:sym typeface="Arimo Bold"/>
              </a:rPr>
              <a:t>ONLINE VOTING SYSTEM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63060" y="55155"/>
            <a:ext cx="12161520" cy="1323105"/>
          </a:xfrm>
          <a:prstGeom prst="rect">
            <a:avLst/>
          </a:prstGeom>
        </p:spPr>
        <p:txBody>
          <a:bodyPr anchor="t" rtlCol="false" tIns="0" lIns="0" bIns="0" rIns="0">
            <a:spAutoFit/>
          </a:bodyPr>
          <a:lstStyle/>
          <a:p>
            <a:pPr algn="ctr">
              <a:lnSpc>
                <a:spcPts val="8640"/>
              </a:lnSpc>
            </a:pPr>
            <a:r>
              <a:rPr lang="en-US" b="true" sz="4800" spc="43">
                <a:solidFill>
                  <a:srgbClr val="000000"/>
                </a:solidFill>
                <a:latin typeface="TT Rounds Condensed Bold"/>
                <a:ea typeface="TT Rounds Condensed Bold"/>
                <a:cs typeface="TT Rounds Condensed Bold"/>
                <a:sym typeface="TT Rounds Condensed Bold"/>
              </a:rPr>
              <a:t>MERITS</a:t>
            </a:r>
          </a:p>
        </p:txBody>
      </p:sp>
      <p:sp>
        <p:nvSpPr>
          <p:cNvPr name="Freeform 3" id="3"/>
          <p:cNvSpPr/>
          <p:nvPr/>
        </p:nvSpPr>
        <p:spPr>
          <a:xfrm flipH="false" flipV="false" rot="0">
            <a:off x="252180" y="85860"/>
            <a:ext cx="1600560" cy="1585980"/>
          </a:xfrm>
          <a:custGeom>
            <a:avLst/>
            <a:gdLst/>
            <a:ahLst/>
            <a:cxnLst/>
            <a:rect r="r" b="b" t="t" l="l"/>
            <a:pathLst>
              <a:path h="1585980" w="1600560">
                <a:moveTo>
                  <a:pt x="0" y="0"/>
                </a:moveTo>
                <a:lnTo>
                  <a:pt x="1600560" y="0"/>
                </a:lnTo>
                <a:lnTo>
                  <a:pt x="1600560" y="1585980"/>
                </a:lnTo>
                <a:lnTo>
                  <a:pt x="0" y="1585980"/>
                </a:lnTo>
                <a:lnTo>
                  <a:pt x="0" y="0"/>
                </a:lnTo>
                <a:close/>
              </a:path>
            </a:pathLst>
          </a:custGeom>
          <a:blipFill>
            <a:blip r:embed="rId3"/>
            <a:stretch>
              <a:fillRect l="0" t="-66" r="0" b="-66"/>
            </a:stretch>
          </a:blipFill>
        </p:spPr>
      </p:sp>
      <p:sp>
        <p:nvSpPr>
          <p:cNvPr name="Freeform 4" id="4"/>
          <p:cNvSpPr/>
          <p:nvPr/>
        </p:nvSpPr>
        <p:spPr>
          <a:xfrm flipH="false" flipV="false" rot="0">
            <a:off x="16549920" y="176040"/>
            <a:ext cx="1730700" cy="1655100"/>
          </a:xfrm>
          <a:custGeom>
            <a:avLst/>
            <a:gdLst/>
            <a:ahLst/>
            <a:cxnLst/>
            <a:rect r="r" b="b" t="t" l="l"/>
            <a:pathLst>
              <a:path h="1655100" w="1730700">
                <a:moveTo>
                  <a:pt x="0" y="0"/>
                </a:moveTo>
                <a:lnTo>
                  <a:pt x="1730700" y="0"/>
                </a:lnTo>
                <a:lnTo>
                  <a:pt x="1730700" y="1655100"/>
                </a:lnTo>
                <a:lnTo>
                  <a:pt x="0" y="1655100"/>
                </a:lnTo>
                <a:lnTo>
                  <a:pt x="0" y="0"/>
                </a:lnTo>
                <a:close/>
              </a:path>
            </a:pathLst>
          </a:custGeom>
          <a:blipFill>
            <a:blip r:embed="rId4"/>
            <a:stretch>
              <a:fillRect l="-217" t="0" r="-217" b="0"/>
            </a:stretch>
          </a:blipFill>
        </p:spPr>
      </p:sp>
      <p:sp>
        <p:nvSpPr>
          <p:cNvPr name="TextBox 5" id="5"/>
          <p:cNvSpPr txBox="true"/>
          <p:nvPr/>
        </p:nvSpPr>
        <p:spPr>
          <a:xfrm rot="0">
            <a:off x="2286382" y="1764465"/>
            <a:ext cx="13715235" cy="8645349"/>
          </a:xfrm>
          <a:prstGeom prst="rect">
            <a:avLst/>
          </a:prstGeom>
        </p:spPr>
        <p:txBody>
          <a:bodyPr anchor="t" rtlCol="false" tIns="0" lIns="0" bIns="0" rIns="0">
            <a:spAutoFit/>
          </a:bodyPr>
          <a:lstStyle/>
          <a:p>
            <a:pPr algn="l">
              <a:lnSpc>
                <a:spcPts val="4909"/>
              </a:lnSpc>
            </a:pPr>
            <a:r>
              <a:rPr lang="en-US" sz="3506" b="true">
                <a:solidFill>
                  <a:srgbClr val="000000"/>
                </a:solidFill>
                <a:latin typeface="Canva Sans Bold"/>
                <a:ea typeface="Canva Sans Bold"/>
                <a:cs typeface="Canva Sans Bold"/>
                <a:sym typeface="Canva Sans Bold"/>
              </a:rPr>
              <a:t>1. User-Friendly Interface: </a:t>
            </a:r>
            <a:r>
              <a:rPr lang="en-US" sz="3506">
                <a:solidFill>
                  <a:srgbClr val="000000"/>
                </a:solidFill>
                <a:latin typeface="Canva Sans"/>
                <a:ea typeface="Canva Sans"/>
                <a:cs typeface="Canva Sans"/>
                <a:sym typeface="Canva Sans"/>
              </a:rPr>
              <a:t>Simplifies the voting process with an easy-to-navigate design.</a:t>
            </a:r>
          </a:p>
          <a:p>
            <a:pPr algn="l">
              <a:lnSpc>
                <a:spcPts val="4909"/>
              </a:lnSpc>
            </a:pPr>
            <a:r>
              <a:rPr lang="en-US" sz="3506" b="true">
                <a:solidFill>
                  <a:srgbClr val="000000"/>
                </a:solidFill>
                <a:latin typeface="Canva Sans Bold"/>
                <a:ea typeface="Canva Sans Bold"/>
                <a:cs typeface="Canva Sans Bold"/>
                <a:sym typeface="Canva Sans Bold"/>
              </a:rPr>
              <a:t>2. Security: </a:t>
            </a:r>
            <a:r>
              <a:rPr lang="en-US" sz="3506">
                <a:solidFill>
                  <a:srgbClr val="000000"/>
                </a:solidFill>
                <a:latin typeface="Canva Sans"/>
                <a:ea typeface="Canva Sans"/>
                <a:cs typeface="Canva Sans"/>
                <a:sym typeface="Canva Sans"/>
              </a:rPr>
              <a:t>Ensures each voter can cast only one vote, preventing duplicate or fraudulent voting.</a:t>
            </a:r>
          </a:p>
          <a:p>
            <a:pPr algn="l">
              <a:lnSpc>
                <a:spcPts val="4909"/>
              </a:lnSpc>
            </a:pPr>
            <a:r>
              <a:rPr lang="en-US" sz="3506" b="true">
                <a:solidFill>
                  <a:srgbClr val="000000"/>
                </a:solidFill>
                <a:latin typeface="Canva Sans Bold"/>
                <a:ea typeface="Canva Sans Bold"/>
                <a:cs typeface="Canva Sans Bold"/>
                <a:sym typeface="Canva Sans Bold"/>
              </a:rPr>
              <a:t>3. Real-Time Results: </a:t>
            </a:r>
            <a:r>
              <a:rPr lang="en-US" sz="3506">
                <a:solidFill>
                  <a:srgbClr val="000000"/>
                </a:solidFill>
                <a:latin typeface="Canva Sans"/>
                <a:ea typeface="Canva Sans"/>
                <a:cs typeface="Canva Sans"/>
                <a:sym typeface="Canva Sans"/>
              </a:rPr>
              <a:t>Provides instant and accurate vote counts.</a:t>
            </a:r>
          </a:p>
          <a:p>
            <a:pPr algn="l">
              <a:lnSpc>
                <a:spcPts val="4909"/>
              </a:lnSpc>
            </a:pPr>
            <a:r>
              <a:rPr lang="en-US" sz="3506" b="true">
                <a:solidFill>
                  <a:srgbClr val="000000"/>
                </a:solidFill>
                <a:latin typeface="Canva Sans Bold"/>
                <a:ea typeface="Canva Sans Bold"/>
                <a:cs typeface="Canva Sans Bold"/>
                <a:sym typeface="Canva Sans Bold"/>
              </a:rPr>
              <a:t>4. Transparency: </a:t>
            </a:r>
            <a:r>
              <a:rPr lang="en-US" sz="3506">
                <a:solidFill>
                  <a:srgbClr val="000000"/>
                </a:solidFill>
                <a:latin typeface="Canva Sans"/>
                <a:ea typeface="Canva Sans"/>
                <a:cs typeface="Canva Sans"/>
                <a:sym typeface="Canva Sans"/>
              </a:rPr>
              <a:t>Offers a clear and unbiased voting process.</a:t>
            </a:r>
          </a:p>
          <a:p>
            <a:pPr algn="l">
              <a:lnSpc>
                <a:spcPts val="4909"/>
              </a:lnSpc>
            </a:pPr>
            <a:r>
              <a:rPr lang="en-US" sz="3506" b="true">
                <a:solidFill>
                  <a:srgbClr val="000000"/>
                </a:solidFill>
                <a:latin typeface="Canva Sans Bold"/>
                <a:ea typeface="Canva Sans Bold"/>
                <a:cs typeface="Canva Sans Bold"/>
                <a:sym typeface="Canva Sans Bold"/>
              </a:rPr>
              <a:t>5. Efficiency:</a:t>
            </a:r>
            <a:r>
              <a:rPr lang="en-US" sz="3506">
                <a:solidFill>
                  <a:srgbClr val="000000"/>
                </a:solidFill>
                <a:latin typeface="Canva Sans"/>
                <a:ea typeface="Canva Sans"/>
                <a:cs typeface="Canva Sans"/>
                <a:sym typeface="Canva Sans"/>
              </a:rPr>
              <a:t> Reduces manual effort and speeds up vote tallying.</a:t>
            </a:r>
          </a:p>
          <a:p>
            <a:pPr algn="l">
              <a:lnSpc>
                <a:spcPts val="4909"/>
              </a:lnSpc>
            </a:pPr>
            <a:r>
              <a:rPr lang="en-US" sz="3506" b="true">
                <a:solidFill>
                  <a:srgbClr val="000000"/>
                </a:solidFill>
                <a:latin typeface="Canva Sans Bold"/>
                <a:ea typeface="Canva Sans Bold"/>
                <a:cs typeface="Canva Sans Bold"/>
                <a:sym typeface="Canva Sans Bold"/>
              </a:rPr>
              <a:t>6. Scalability:</a:t>
            </a:r>
            <a:r>
              <a:rPr lang="en-US" sz="3506">
                <a:solidFill>
                  <a:srgbClr val="000000"/>
                </a:solidFill>
                <a:latin typeface="Canva Sans"/>
                <a:ea typeface="Canva Sans"/>
                <a:cs typeface="Canva Sans"/>
                <a:sym typeface="Canva Sans"/>
              </a:rPr>
              <a:t> Can be expanded to handle larger elections.</a:t>
            </a:r>
          </a:p>
          <a:p>
            <a:pPr algn="l">
              <a:lnSpc>
                <a:spcPts val="4909"/>
              </a:lnSpc>
            </a:pPr>
            <a:r>
              <a:rPr lang="en-US" sz="3506" b="true">
                <a:solidFill>
                  <a:srgbClr val="000000"/>
                </a:solidFill>
                <a:latin typeface="Canva Sans Bold"/>
                <a:ea typeface="Canva Sans Bold"/>
                <a:cs typeface="Canva Sans Bold"/>
                <a:sym typeface="Canva Sans Bold"/>
              </a:rPr>
              <a:t>7. Accessibility:</a:t>
            </a:r>
            <a:r>
              <a:rPr lang="en-US" sz="3506">
                <a:solidFill>
                  <a:srgbClr val="000000"/>
                </a:solidFill>
                <a:latin typeface="Canva Sans"/>
                <a:ea typeface="Canva Sans"/>
                <a:cs typeface="Canva Sans"/>
                <a:sym typeface="Canva Sans"/>
              </a:rPr>
              <a:t> Allows voting from remote locations, increasing participation.</a:t>
            </a:r>
          </a:p>
          <a:p>
            <a:pPr algn="l">
              <a:lnSpc>
                <a:spcPts val="4909"/>
              </a:lnSpc>
            </a:pPr>
          </a:p>
          <a:p>
            <a:pPr algn="l">
              <a:lnSpc>
                <a:spcPts val="490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2180" y="85860"/>
            <a:ext cx="1600560" cy="1585980"/>
          </a:xfrm>
          <a:custGeom>
            <a:avLst/>
            <a:gdLst/>
            <a:ahLst/>
            <a:cxnLst/>
            <a:rect r="r" b="b" t="t" l="l"/>
            <a:pathLst>
              <a:path h="1585980" w="1600560">
                <a:moveTo>
                  <a:pt x="0" y="0"/>
                </a:moveTo>
                <a:lnTo>
                  <a:pt x="1600560" y="0"/>
                </a:lnTo>
                <a:lnTo>
                  <a:pt x="1600560" y="1585980"/>
                </a:lnTo>
                <a:lnTo>
                  <a:pt x="0" y="1585980"/>
                </a:lnTo>
                <a:lnTo>
                  <a:pt x="0" y="0"/>
                </a:lnTo>
                <a:close/>
              </a:path>
            </a:pathLst>
          </a:custGeom>
          <a:blipFill>
            <a:blip r:embed="rId3"/>
            <a:stretch>
              <a:fillRect l="0" t="-66" r="0" b="-66"/>
            </a:stretch>
          </a:blipFill>
        </p:spPr>
      </p:sp>
      <p:sp>
        <p:nvSpPr>
          <p:cNvPr name="Freeform 3" id="3"/>
          <p:cNvSpPr/>
          <p:nvPr/>
        </p:nvSpPr>
        <p:spPr>
          <a:xfrm flipH="false" flipV="false" rot="0">
            <a:off x="16549920" y="176040"/>
            <a:ext cx="1730700" cy="1655100"/>
          </a:xfrm>
          <a:custGeom>
            <a:avLst/>
            <a:gdLst/>
            <a:ahLst/>
            <a:cxnLst/>
            <a:rect r="r" b="b" t="t" l="l"/>
            <a:pathLst>
              <a:path h="1655100" w="1730700">
                <a:moveTo>
                  <a:pt x="0" y="0"/>
                </a:moveTo>
                <a:lnTo>
                  <a:pt x="1730700" y="0"/>
                </a:lnTo>
                <a:lnTo>
                  <a:pt x="1730700" y="1655100"/>
                </a:lnTo>
                <a:lnTo>
                  <a:pt x="0" y="1655100"/>
                </a:lnTo>
                <a:lnTo>
                  <a:pt x="0" y="0"/>
                </a:lnTo>
                <a:close/>
              </a:path>
            </a:pathLst>
          </a:custGeom>
          <a:blipFill>
            <a:blip r:embed="rId4"/>
            <a:stretch>
              <a:fillRect l="-217" t="0" r="-217" b="0"/>
            </a:stretch>
          </a:blipFill>
        </p:spPr>
      </p:sp>
      <p:sp>
        <p:nvSpPr>
          <p:cNvPr name="Freeform 4" id="4"/>
          <p:cNvSpPr/>
          <p:nvPr/>
        </p:nvSpPr>
        <p:spPr>
          <a:xfrm flipH="false" flipV="false" rot="0">
            <a:off x="252180" y="3189296"/>
            <a:ext cx="7070873" cy="5706527"/>
          </a:xfrm>
          <a:custGeom>
            <a:avLst/>
            <a:gdLst/>
            <a:ahLst/>
            <a:cxnLst/>
            <a:rect r="r" b="b" t="t" l="l"/>
            <a:pathLst>
              <a:path h="5706527" w="7070873">
                <a:moveTo>
                  <a:pt x="0" y="0"/>
                </a:moveTo>
                <a:lnTo>
                  <a:pt x="7070873" y="0"/>
                </a:lnTo>
                <a:lnTo>
                  <a:pt x="7070873" y="5706527"/>
                </a:lnTo>
                <a:lnTo>
                  <a:pt x="0" y="5706527"/>
                </a:lnTo>
                <a:lnTo>
                  <a:pt x="0" y="0"/>
                </a:lnTo>
                <a:close/>
              </a:path>
            </a:pathLst>
          </a:custGeom>
          <a:blipFill>
            <a:blip r:embed="rId5"/>
            <a:stretch>
              <a:fillRect l="0" t="0" r="0" b="0"/>
            </a:stretch>
          </a:blipFill>
        </p:spPr>
      </p:sp>
      <p:sp>
        <p:nvSpPr>
          <p:cNvPr name="Freeform 5" id="5"/>
          <p:cNvSpPr/>
          <p:nvPr/>
        </p:nvSpPr>
        <p:spPr>
          <a:xfrm flipH="false" flipV="false" rot="0">
            <a:off x="8123333" y="3189296"/>
            <a:ext cx="9897593" cy="5238178"/>
          </a:xfrm>
          <a:custGeom>
            <a:avLst/>
            <a:gdLst/>
            <a:ahLst/>
            <a:cxnLst/>
            <a:rect r="r" b="b" t="t" l="l"/>
            <a:pathLst>
              <a:path h="5238178" w="9897593">
                <a:moveTo>
                  <a:pt x="0" y="0"/>
                </a:moveTo>
                <a:lnTo>
                  <a:pt x="9897593" y="0"/>
                </a:lnTo>
                <a:lnTo>
                  <a:pt x="9897593" y="5238178"/>
                </a:lnTo>
                <a:lnTo>
                  <a:pt x="0" y="5238178"/>
                </a:lnTo>
                <a:lnTo>
                  <a:pt x="0" y="0"/>
                </a:lnTo>
                <a:close/>
              </a:path>
            </a:pathLst>
          </a:custGeom>
          <a:blipFill>
            <a:blip r:embed="rId6"/>
            <a:stretch>
              <a:fillRect l="0" t="0" r="0" b="-6284"/>
            </a:stretch>
          </a:blipFill>
        </p:spPr>
      </p:sp>
      <p:sp>
        <p:nvSpPr>
          <p:cNvPr name="TextBox 6" id="6"/>
          <p:cNvSpPr txBox="true"/>
          <p:nvPr/>
        </p:nvSpPr>
        <p:spPr>
          <a:xfrm rot="0">
            <a:off x="3063060" y="213788"/>
            <a:ext cx="12161520" cy="1005840"/>
          </a:xfrm>
          <a:prstGeom prst="rect">
            <a:avLst/>
          </a:prstGeom>
        </p:spPr>
        <p:txBody>
          <a:bodyPr anchor="t" rtlCol="false" tIns="0" lIns="0" bIns="0" rIns="0">
            <a:spAutoFit/>
          </a:bodyPr>
          <a:lstStyle/>
          <a:p>
            <a:pPr algn="ctr">
              <a:lnSpc>
                <a:spcPts val="8640"/>
              </a:lnSpc>
            </a:pPr>
            <a:r>
              <a:rPr lang="en-US" b="true" sz="4800" spc="43">
                <a:solidFill>
                  <a:srgbClr val="000000"/>
                </a:solidFill>
                <a:latin typeface="TT Rounds Condensed Bold"/>
                <a:ea typeface="TT Rounds Condensed Bold"/>
                <a:cs typeface="TT Rounds Condensed Bold"/>
                <a:sym typeface="TT Rounds Condensed Bold"/>
              </a:rPr>
              <a:t>RESULTS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2180" y="85860"/>
            <a:ext cx="1600560" cy="1585980"/>
          </a:xfrm>
          <a:custGeom>
            <a:avLst/>
            <a:gdLst/>
            <a:ahLst/>
            <a:cxnLst/>
            <a:rect r="r" b="b" t="t" l="l"/>
            <a:pathLst>
              <a:path h="1585980" w="1600560">
                <a:moveTo>
                  <a:pt x="0" y="0"/>
                </a:moveTo>
                <a:lnTo>
                  <a:pt x="1600560" y="0"/>
                </a:lnTo>
                <a:lnTo>
                  <a:pt x="1600560" y="1585980"/>
                </a:lnTo>
                <a:lnTo>
                  <a:pt x="0" y="1585980"/>
                </a:lnTo>
                <a:lnTo>
                  <a:pt x="0" y="0"/>
                </a:lnTo>
                <a:close/>
              </a:path>
            </a:pathLst>
          </a:custGeom>
          <a:blipFill>
            <a:blip r:embed="rId3"/>
            <a:stretch>
              <a:fillRect l="0" t="-66" r="0" b="-66"/>
            </a:stretch>
          </a:blipFill>
        </p:spPr>
      </p:sp>
      <p:sp>
        <p:nvSpPr>
          <p:cNvPr name="Freeform 3" id="3"/>
          <p:cNvSpPr/>
          <p:nvPr/>
        </p:nvSpPr>
        <p:spPr>
          <a:xfrm flipH="false" flipV="false" rot="0">
            <a:off x="16549920" y="176040"/>
            <a:ext cx="1730700" cy="1655100"/>
          </a:xfrm>
          <a:custGeom>
            <a:avLst/>
            <a:gdLst/>
            <a:ahLst/>
            <a:cxnLst/>
            <a:rect r="r" b="b" t="t" l="l"/>
            <a:pathLst>
              <a:path h="1655100" w="1730700">
                <a:moveTo>
                  <a:pt x="0" y="0"/>
                </a:moveTo>
                <a:lnTo>
                  <a:pt x="1730700" y="0"/>
                </a:lnTo>
                <a:lnTo>
                  <a:pt x="1730700" y="1655100"/>
                </a:lnTo>
                <a:lnTo>
                  <a:pt x="0" y="1655100"/>
                </a:lnTo>
                <a:lnTo>
                  <a:pt x="0" y="0"/>
                </a:lnTo>
                <a:close/>
              </a:path>
            </a:pathLst>
          </a:custGeom>
          <a:blipFill>
            <a:blip r:embed="rId4"/>
            <a:stretch>
              <a:fillRect l="-217" t="0" r="-217" b="0"/>
            </a:stretch>
          </a:blipFill>
        </p:spPr>
      </p:sp>
      <p:sp>
        <p:nvSpPr>
          <p:cNvPr name="Freeform 4" id="4"/>
          <p:cNvSpPr/>
          <p:nvPr/>
        </p:nvSpPr>
        <p:spPr>
          <a:xfrm flipH="false" flipV="false" rot="0">
            <a:off x="1028700" y="3092884"/>
            <a:ext cx="7291080" cy="4101233"/>
          </a:xfrm>
          <a:custGeom>
            <a:avLst/>
            <a:gdLst/>
            <a:ahLst/>
            <a:cxnLst/>
            <a:rect r="r" b="b" t="t" l="l"/>
            <a:pathLst>
              <a:path h="4101233" w="7291080">
                <a:moveTo>
                  <a:pt x="0" y="0"/>
                </a:moveTo>
                <a:lnTo>
                  <a:pt x="7291080" y="0"/>
                </a:lnTo>
                <a:lnTo>
                  <a:pt x="7291080" y="4101232"/>
                </a:lnTo>
                <a:lnTo>
                  <a:pt x="0" y="4101232"/>
                </a:lnTo>
                <a:lnTo>
                  <a:pt x="0" y="0"/>
                </a:lnTo>
                <a:close/>
              </a:path>
            </a:pathLst>
          </a:custGeom>
          <a:blipFill>
            <a:blip r:embed="rId5"/>
            <a:stretch>
              <a:fillRect l="0" t="0" r="0" b="0"/>
            </a:stretch>
          </a:blipFill>
        </p:spPr>
      </p:sp>
      <p:sp>
        <p:nvSpPr>
          <p:cNvPr name="Freeform 5" id="5"/>
          <p:cNvSpPr/>
          <p:nvPr/>
        </p:nvSpPr>
        <p:spPr>
          <a:xfrm flipH="false" flipV="false" rot="0">
            <a:off x="9143820" y="2186600"/>
            <a:ext cx="8902251" cy="5007516"/>
          </a:xfrm>
          <a:custGeom>
            <a:avLst/>
            <a:gdLst/>
            <a:ahLst/>
            <a:cxnLst/>
            <a:rect r="r" b="b" t="t" l="l"/>
            <a:pathLst>
              <a:path h="5007516" w="8902251">
                <a:moveTo>
                  <a:pt x="0" y="0"/>
                </a:moveTo>
                <a:lnTo>
                  <a:pt x="8902251" y="0"/>
                </a:lnTo>
                <a:lnTo>
                  <a:pt x="8902251" y="5007516"/>
                </a:lnTo>
                <a:lnTo>
                  <a:pt x="0" y="5007516"/>
                </a:lnTo>
                <a:lnTo>
                  <a:pt x="0" y="0"/>
                </a:lnTo>
                <a:close/>
              </a:path>
            </a:pathLst>
          </a:custGeom>
          <a:blipFill>
            <a:blip r:embed="rId6"/>
            <a:stretch>
              <a:fillRect l="0" t="0" r="0" b="0"/>
            </a:stretch>
          </a:blipFill>
        </p:spPr>
      </p:sp>
      <p:sp>
        <p:nvSpPr>
          <p:cNvPr name="TextBox 6" id="6"/>
          <p:cNvSpPr txBox="true"/>
          <p:nvPr/>
        </p:nvSpPr>
        <p:spPr>
          <a:xfrm rot="0">
            <a:off x="3063060" y="213788"/>
            <a:ext cx="12161520" cy="1005840"/>
          </a:xfrm>
          <a:prstGeom prst="rect">
            <a:avLst/>
          </a:prstGeom>
        </p:spPr>
        <p:txBody>
          <a:bodyPr anchor="t" rtlCol="false" tIns="0" lIns="0" bIns="0" rIns="0">
            <a:spAutoFit/>
          </a:bodyPr>
          <a:lstStyle/>
          <a:p>
            <a:pPr algn="ctr">
              <a:lnSpc>
                <a:spcPts val="8640"/>
              </a:lnSpc>
            </a:pPr>
            <a:r>
              <a:rPr lang="en-US" b="true" sz="4800" spc="43">
                <a:solidFill>
                  <a:srgbClr val="000000"/>
                </a:solidFill>
                <a:latin typeface="TT Rounds Condensed Bold"/>
                <a:ea typeface="TT Rounds Condensed Bold"/>
                <a:cs typeface="TT Rounds Condensed Bold"/>
                <a:sym typeface="TT Rounds Condensed Bold"/>
              </a:rPr>
              <a:t>RESULTS </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53640" y="3374025"/>
            <a:ext cx="12161520" cy="1459155"/>
          </a:xfrm>
          <a:prstGeom prst="rect">
            <a:avLst/>
          </a:prstGeom>
        </p:spPr>
        <p:txBody>
          <a:bodyPr anchor="t" rtlCol="false" tIns="0" lIns="0" bIns="0" rIns="0">
            <a:spAutoFit/>
          </a:bodyPr>
          <a:lstStyle/>
          <a:p>
            <a:pPr algn="ctr">
              <a:lnSpc>
                <a:spcPts val="12960"/>
              </a:lnSpc>
            </a:pPr>
            <a:r>
              <a:rPr lang="en-US" b="true" sz="7200" spc="65">
                <a:solidFill>
                  <a:srgbClr val="000000"/>
                </a:solidFill>
                <a:latin typeface="TT Rounds Condensed Bold"/>
                <a:ea typeface="TT Rounds Condensed Bold"/>
                <a:cs typeface="TT Rounds Condensed Bold"/>
                <a:sym typeface="TT Rounds Condensed Bold"/>
              </a:rPr>
              <a:t>QUERIES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63060" y="236130"/>
            <a:ext cx="12161520" cy="1142130"/>
          </a:xfrm>
          <a:prstGeom prst="rect">
            <a:avLst/>
          </a:prstGeom>
        </p:spPr>
        <p:txBody>
          <a:bodyPr anchor="t" rtlCol="false" tIns="0" lIns="0" bIns="0" rIns="0">
            <a:spAutoFit/>
          </a:bodyPr>
          <a:lstStyle/>
          <a:p>
            <a:pPr algn="ctr">
              <a:lnSpc>
                <a:spcPts val="5400"/>
              </a:lnSpc>
            </a:pPr>
            <a:r>
              <a:rPr lang="en-US" b="true" sz="4500" spc="-1">
                <a:solidFill>
                  <a:srgbClr val="000000"/>
                </a:solidFill>
                <a:latin typeface="Arial Bold"/>
                <a:ea typeface="Arial Bold"/>
                <a:cs typeface="Arial Bold"/>
                <a:sym typeface="Arial Bold"/>
              </a:rPr>
              <a:t>PRESENTATION OVERVIEW</a:t>
            </a:r>
          </a:p>
        </p:txBody>
      </p:sp>
      <p:sp>
        <p:nvSpPr>
          <p:cNvPr name="TextBox 3" id="3"/>
          <p:cNvSpPr txBox="true"/>
          <p:nvPr/>
        </p:nvSpPr>
        <p:spPr>
          <a:xfrm rot="0">
            <a:off x="1025820" y="1918650"/>
            <a:ext cx="16600500" cy="7714590"/>
          </a:xfrm>
          <a:prstGeom prst="rect">
            <a:avLst/>
          </a:prstGeom>
        </p:spPr>
        <p:txBody>
          <a:bodyPr anchor="t" rtlCol="false" tIns="0" lIns="0" bIns="0" rIns="0">
            <a:spAutoFit/>
          </a:bodyPr>
          <a:lstStyle/>
          <a:p>
            <a:pPr algn="just" marL="568260" indent="-284130" lvl="1">
              <a:lnSpc>
                <a:spcPts val="5651"/>
              </a:lnSpc>
              <a:buAutoNum type="arabicPeriod" startAt="1"/>
            </a:pPr>
            <a:r>
              <a:rPr lang="en-US" b="true" sz="3139" spc="-1">
                <a:solidFill>
                  <a:srgbClr val="000000"/>
                </a:solidFill>
                <a:latin typeface="Arial Bold"/>
                <a:ea typeface="Arial Bold"/>
                <a:cs typeface="Arial Bold"/>
                <a:sym typeface="Arial Bold"/>
              </a:rPr>
              <a:t>Objective</a:t>
            </a:r>
          </a:p>
          <a:p>
            <a:pPr algn="just" marL="568260" indent="-284130" lvl="1">
              <a:lnSpc>
                <a:spcPts val="5651"/>
              </a:lnSpc>
              <a:buAutoNum type="arabicPeriod" startAt="1"/>
            </a:pPr>
            <a:r>
              <a:rPr lang="en-US" b="true" sz="3139" spc="-1">
                <a:solidFill>
                  <a:srgbClr val="000000"/>
                </a:solidFill>
                <a:latin typeface="Arial Bold"/>
                <a:ea typeface="Arial Bold"/>
                <a:cs typeface="Arial Bold"/>
                <a:sym typeface="Arial Bold"/>
              </a:rPr>
              <a:t>Project Introduction</a:t>
            </a:r>
          </a:p>
          <a:p>
            <a:pPr algn="just" marL="568260" indent="-284130" lvl="1">
              <a:lnSpc>
                <a:spcPts val="5651"/>
              </a:lnSpc>
              <a:buAutoNum type="arabicPeriod" startAt="1"/>
            </a:pPr>
            <a:r>
              <a:rPr lang="en-US" b="true" sz="3139" spc="-1">
                <a:solidFill>
                  <a:srgbClr val="000000"/>
                </a:solidFill>
                <a:latin typeface="Arial Bold"/>
                <a:ea typeface="Arial Bold"/>
                <a:cs typeface="Arial Bold"/>
                <a:sym typeface="Arial Bold"/>
              </a:rPr>
              <a:t>Problem Statement</a:t>
            </a:r>
          </a:p>
          <a:p>
            <a:pPr algn="just" marL="568260" indent="-284130" lvl="1">
              <a:lnSpc>
                <a:spcPts val="5651"/>
              </a:lnSpc>
              <a:buAutoNum type="arabicPeriod" startAt="1"/>
            </a:pPr>
            <a:r>
              <a:rPr lang="en-US" b="true" sz="3139" spc="-1">
                <a:solidFill>
                  <a:srgbClr val="000000"/>
                </a:solidFill>
                <a:latin typeface="Arial Bold"/>
                <a:ea typeface="Arial Bold"/>
                <a:cs typeface="Arial Bold"/>
                <a:sym typeface="Arial Bold"/>
              </a:rPr>
              <a:t>Methodologies (Programming concepts relevant to problem statement)</a:t>
            </a:r>
          </a:p>
          <a:p>
            <a:pPr algn="just" marL="568260" indent="-284130" lvl="1">
              <a:lnSpc>
                <a:spcPts val="5651"/>
              </a:lnSpc>
              <a:buAutoNum type="arabicPeriod" startAt="1"/>
            </a:pPr>
            <a:r>
              <a:rPr lang="en-US" b="true" sz="3139" spc="-1">
                <a:solidFill>
                  <a:srgbClr val="000000"/>
                </a:solidFill>
                <a:latin typeface="Arial Bold"/>
                <a:ea typeface="Arial Bold"/>
                <a:cs typeface="Arial Bold"/>
                <a:sym typeface="Arial Bold"/>
              </a:rPr>
              <a:t>Architecture of the proposed system </a:t>
            </a:r>
          </a:p>
          <a:p>
            <a:pPr algn="just" marL="568260" indent="-284130" lvl="1">
              <a:lnSpc>
                <a:spcPts val="5651"/>
              </a:lnSpc>
              <a:buAutoNum type="arabicPeriod" startAt="1"/>
            </a:pPr>
            <a:r>
              <a:rPr lang="en-US" b="true" sz="3139" spc="-1">
                <a:solidFill>
                  <a:srgbClr val="000000"/>
                </a:solidFill>
                <a:latin typeface="Arial Bold"/>
                <a:ea typeface="Arial Bold"/>
                <a:cs typeface="Arial Bold"/>
                <a:sym typeface="Arial Bold"/>
              </a:rPr>
              <a:t>List of Modules</a:t>
            </a:r>
          </a:p>
          <a:p>
            <a:pPr algn="just" marL="568260" indent="-284130" lvl="1">
              <a:lnSpc>
                <a:spcPts val="5651"/>
              </a:lnSpc>
              <a:buAutoNum type="arabicPeriod" startAt="1"/>
            </a:pPr>
            <a:r>
              <a:rPr lang="en-US" b="true" sz="3139" spc="-1">
                <a:solidFill>
                  <a:srgbClr val="000000"/>
                </a:solidFill>
                <a:latin typeface="Arial Bold"/>
                <a:ea typeface="Arial Bold"/>
                <a:cs typeface="Arial Bold"/>
                <a:sym typeface="Arial Bold"/>
              </a:rPr>
              <a:t>Merits </a:t>
            </a:r>
          </a:p>
          <a:p>
            <a:pPr algn="just" marL="568260" indent="-284130" lvl="1">
              <a:lnSpc>
                <a:spcPts val="5651"/>
              </a:lnSpc>
              <a:buAutoNum type="arabicPeriod" startAt="1"/>
            </a:pPr>
            <a:r>
              <a:rPr lang="en-US" b="true" sz="3139" spc="-1">
                <a:solidFill>
                  <a:srgbClr val="000000"/>
                </a:solidFill>
                <a:latin typeface="Arial Bold"/>
                <a:ea typeface="Arial Bold"/>
                <a:cs typeface="Arial Bold"/>
                <a:sym typeface="Arial Bold"/>
              </a:rPr>
              <a:t>Results and Discussion</a:t>
            </a:r>
          </a:p>
          <a:p>
            <a:pPr algn="just" marL="568260" indent="-284130" lvl="1">
              <a:lnSpc>
                <a:spcPts val="5651"/>
              </a:lnSpc>
              <a:buAutoNum type="arabicPeriod" startAt="1"/>
            </a:pPr>
            <a:r>
              <a:rPr lang="en-US" b="true" sz="3139" spc="-1">
                <a:solidFill>
                  <a:srgbClr val="000000"/>
                </a:solidFill>
                <a:latin typeface="Arial Bold"/>
                <a:ea typeface="Arial Bold"/>
                <a:cs typeface="Arial Bold"/>
                <a:sym typeface="Arial Bold"/>
              </a:rPr>
              <a:t>Queries</a:t>
            </a:r>
          </a:p>
        </p:txBody>
      </p:sp>
      <p:sp>
        <p:nvSpPr>
          <p:cNvPr name="Freeform 4" id="4"/>
          <p:cNvSpPr/>
          <p:nvPr/>
        </p:nvSpPr>
        <p:spPr>
          <a:xfrm flipH="false" flipV="false" rot="0">
            <a:off x="252180" y="85860"/>
            <a:ext cx="1600560" cy="1585980"/>
          </a:xfrm>
          <a:custGeom>
            <a:avLst/>
            <a:gdLst/>
            <a:ahLst/>
            <a:cxnLst/>
            <a:rect r="r" b="b" t="t" l="l"/>
            <a:pathLst>
              <a:path h="1585980" w="1600560">
                <a:moveTo>
                  <a:pt x="0" y="0"/>
                </a:moveTo>
                <a:lnTo>
                  <a:pt x="1600560" y="0"/>
                </a:lnTo>
                <a:lnTo>
                  <a:pt x="1600560" y="1585980"/>
                </a:lnTo>
                <a:lnTo>
                  <a:pt x="0" y="1585980"/>
                </a:lnTo>
                <a:lnTo>
                  <a:pt x="0" y="0"/>
                </a:lnTo>
                <a:close/>
              </a:path>
            </a:pathLst>
          </a:custGeom>
          <a:blipFill>
            <a:blip r:embed="rId3"/>
            <a:stretch>
              <a:fillRect l="0" t="-66" r="0" b="-66"/>
            </a:stretch>
          </a:blipFill>
        </p:spPr>
      </p:sp>
      <p:sp>
        <p:nvSpPr>
          <p:cNvPr name="Freeform 5" id="5"/>
          <p:cNvSpPr/>
          <p:nvPr/>
        </p:nvSpPr>
        <p:spPr>
          <a:xfrm flipH="false" flipV="false" rot="0">
            <a:off x="16549920" y="176040"/>
            <a:ext cx="1730700" cy="1655100"/>
          </a:xfrm>
          <a:custGeom>
            <a:avLst/>
            <a:gdLst/>
            <a:ahLst/>
            <a:cxnLst/>
            <a:rect r="r" b="b" t="t" l="l"/>
            <a:pathLst>
              <a:path h="1655100" w="1730700">
                <a:moveTo>
                  <a:pt x="0" y="0"/>
                </a:moveTo>
                <a:lnTo>
                  <a:pt x="1730700" y="0"/>
                </a:lnTo>
                <a:lnTo>
                  <a:pt x="1730700" y="1655100"/>
                </a:lnTo>
                <a:lnTo>
                  <a:pt x="0" y="1655100"/>
                </a:lnTo>
                <a:lnTo>
                  <a:pt x="0" y="0"/>
                </a:lnTo>
                <a:close/>
              </a:path>
            </a:pathLst>
          </a:custGeom>
          <a:blipFill>
            <a:blip r:embed="rId4"/>
            <a:stretch>
              <a:fillRect l="-217" t="0" r="-217"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63060" y="55155"/>
            <a:ext cx="12161520" cy="1323105"/>
          </a:xfrm>
          <a:prstGeom prst="rect">
            <a:avLst/>
          </a:prstGeom>
        </p:spPr>
        <p:txBody>
          <a:bodyPr anchor="t" rtlCol="false" tIns="0" lIns="0" bIns="0" rIns="0">
            <a:spAutoFit/>
          </a:bodyPr>
          <a:lstStyle/>
          <a:p>
            <a:pPr algn="ctr">
              <a:lnSpc>
                <a:spcPts val="8640"/>
              </a:lnSpc>
            </a:pPr>
            <a:r>
              <a:rPr lang="en-US" b="true" sz="4800" spc="43">
                <a:solidFill>
                  <a:srgbClr val="000000"/>
                </a:solidFill>
                <a:latin typeface="TT Rounds Condensed Bold"/>
                <a:ea typeface="TT Rounds Condensed Bold"/>
                <a:cs typeface="TT Rounds Condensed Bold"/>
                <a:sym typeface="TT Rounds Condensed Bold"/>
              </a:rPr>
              <a:t>OBJECTIVE</a:t>
            </a:r>
          </a:p>
        </p:txBody>
      </p:sp>
      <p:sp>
        <p:nvSpPr>
          <p:cNvPr name="Freeform 3" id="3"/>
          <p:cNvSpPr/>
          <p:nvPr/>
        </p:nvSpPr>
        <p:spPr>
          <a:xfrm flipH="false" flipV="false" rot="0">
            <a:off x="252180" y="85860"/>
            <a:ext cx="1600560" cy="1585980"/>
          </a:xfrm>
          <a:custGeom>
            <a:avLst/>
            <a:gdLst/>
            <a:ahLst/>
            <a:cxnLst/>
            <a:rect r="r" b="b" t="t" l="l"/>
            <a:pathLst>
              <a:path h="1585980" w="1600560">
                <a:moveTo>
                  <a:pt x="0" y="0"/>
                </a:moveTo>
                <a:lnTo>
                  <a:pt x="1600560" y="0"/>
                </a:lnTo>
                <a:lnTo>
                  <a:pt x="1600560" y="1585980"/>
                </a:lnTo>
                <a:lnTo>
                  <a:pt x="0" y="1585980"/>
                </a:lnTo>
                <a:lnTo>
                  <a:pt x="0" y="0"/>
                </a:lnTo>
                <a:close/>
              </a:path>
            </a:pathLst>
          </a:custGeom>
          <a:blipFill>
            <a:blip r:embed="rId3"/>
            <a:stretch>
              <a:fillRect l="0" t="-66" r="0" b="-66"/>
            </a:stretch>
          </a:blipFill>
        </p:spPr>
      </p:sp>
      <p:sp>
        <p:nvSpPr>
          <p:cNvPr name="Freeform 4" id="4"/>
          <p:cNvSpPr/>
          <p:nvPr/>
        </p:nvSpPr>
        <p:spPr>
          <a:xfrm flipH="false" flipV="false" rot="0">
            <a:off x="16549920" y="176040"/>
            <a:ext cx="1730700" cy="1655100"/>
          </a:xfrm>
          <a:custGeom>
            <a:avLst/>
            <a:gdLst/>
            <a:ahLst/>
            <a:cxnLst/>
            <a:rect r="r" b="b" t="t" l="l"/>
            <a:pathLst>
              <a:path h="1655100" w="1730700">
                <a:moveTo>
                  <a:pt x="0" y="0"/>
                </a:moveTo>
                <a:lnTo>
                  <a:pt x="1730700" y="0"/>
                </a:lnTo>
                <a:lnTo>
                  <a:pt x="1730700" y="1655100"/>
                </a:lnTo>
                <a:lnTo>
                  <a:pt x="0" y="1655100"/>
                </a:lnTo>
                <a:lnTo>
                  <a:pt x="0" y="0"/>
                </a:lnTo>
                <a:close/>
              </a:path>
            </a:pathLst>
          </a:custGeom>
          <a:blipFill>
            <a:blip r:embed="rId4"/>
            <a:stretch>
              <a:fillRect l="-217" t="0" r="-217" b="0"/>
            </a:stretch>
          </a:blipFill>
        </p:spPr>
      </p:sp>
      <p:sp>
        <p:nvSpPr>
          <p:cNvPr name="TextBox 5" id="5"/>
          <p:cNvSpPr txBox="true"/>
          <p:nvPr/>
        </p:nvSpPr>
        <p:spPr>
          <a:xfrm rot="0">
            <a:off x="2041186" y="2404602"/>
            <a:ext cx="14205268" cy="5373021"/>
          </a:xfrm>
          <a:prstGeom prst="rect">
            <a:avLst/>
          </a:prstGeom>
        </p:spPr>
        <p:txBody>
          <a:bodyPr anchor="t" rtlCol="false" tIns="0" lIns="0" bIns="0" rIns="0">
            <a:spAutoFit/>
          </a:bodyPr>
          <a:lstStyle/>
          <a:p>
            <a:pPr algn="just">
              <a:lnSpc>
                <a:spcPts val="7143"/>
              </a:lnSpc>
            </a:pPr>
            <a:r>
              <a:rPr lang="en-US" sz="5102" b="true">
                <a:solidFill>
                  <a:srgbClr val="000000"/>
                </a:solidFill>
                <a:latin typeface="Canva Sans Bold"/>
                <a:ea typeface="Canva Sans Bold"/>
                <a:cs typeface="Canva Sans Bold"/>
                <a:sym typeface="Canva Sans Bold"/>
              </a:rPr>
              <a:t>The objective of this project is to develop a secure and user-friendly online voting system that allows voters to cast their votes, ensures one vote per user, and provides accurate real-time results.</a:t>
            </a:r>
          </a:p>
          <a:p>
            <a:pPr algn="just">
              <a:lnSpc>
                <a:spcPts val="714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63060" y="55155"/>
            <a:ext cx="12161520" cy="1323105"/>
          </a:xfrm>
          <a:prstGeom prst="rect">
            <a:avLst/>
          </a:prstGeom>
        </p:spPr>
        <p:txBody>
          <a:bodyPr anchor="t" rtlCol="false" tIns="0" lIns="0" bIns="0" rIns="0">
            <a:spAutoFit/>
          </a:bodyPr>
          <a:lstStyle/>
          <a:p>
            <a:pPr algn="ctr">
              <a:lnSpc>
                <a:spcPts val="8640"/>
              </a:lnSpc>
            </a:pPr>
            <a:r>
              <a:rPr lang="en-US" b="true" sz="4800" spc="43">
                <a:solidFill>
                  <a:srgbClr val="000000"/>
                </a:solidFill>
                <a:latin typeface="TT Rounds Condensed Bold"/>
                <a:ea typeface="TT Rounds Condensed Bold"/>
                <a:cs typeface="TT Rounds Condensed Bold"/>
                <a:sym typeface="TT Rounds Condensed Bold"/>
              </a:rPr>
              <a:t>PROJECT INTRODUCTION</a:t>
            </a:r>
          </a:p>
        </p:txBody>
      </p:sp>
      <p:sp>
        <p:nvSpPr>
          <p:cNvPr name="Freeform 3" id="3"/>
          <p:cNvSpPr/>
          <p:nvPr/>
        </p:nvSpPr>
        <p:spPr>
          <a:xfrm flipH="false" flipV="false" rot="0">
            <a:off x="252180" y="85860"/>
            <a:ext cx="1600560" cy="1585980"/>
          </a:xfrm>
          <a:custGeom>
            <a:avLst/>
            <a:gdLst/>
            <a:ahLst/>
            <a:cxnLst/>
            <a:rect r="r" b="b" t="t" l="l"/>
            <a:pathLst>
              <a:path h="1585980" w="1600560">
                <a:moveTo>
                  <a:pt x="0" y="0"/>
                </a:moveTo>
                <a:lnTo>
                  <a:pt x="1600560" y="0"/>
                </a:lnTo>
                <a:lnTo>
                  <a:pt x="1600560" y="1585980"/>
                </a:lnTo>
                <a:lnTo>
                  <a:pt x="0" y="1585980"/>
                </a:lnTo>
                <a:lnTo>
                  <a:pt x="0" y="0"/>
                </a:lnTo>
                <a:close/>
              </a:path>
            </a:pathLst>
          </a:custGeom>
          <a:blipFill>
            <a:blip r:embed="rId3"/>
            <a:stretch>
              <a:fillRect l="0" t="-66" r="0" b="-66"/>
            </a:stretch>
          </a:blipFill>
        </p:spPr>
      </p:sp>
      <p:sp>
        <p:nvSpPr>
          <p:cNvPr name="Freeform 4" id="4"/>
          <p:cNvSpPr/>
          <p:nvPr/>
        </p:nvSpPr>
        <p:spPr>
          <a:xfrm flipH="false" flipV="false" rot="0">
            <a:off x="16549920" y="176040"/>
            <a:ext cx="1730700" cy="1655100"/>
          </a:xfrm>
          <a:custGeom>
            <a:avLst/>
            <a:gdLst/>
            <a:ahLst/>
            <a:cxnLst/>
            <a:rect r="r" b="b" t="t" l="l"/>
            <a:pathLst>
              <a:path h="1655100" w="1730700">
                <a:moveTo>
                  <a:pt x="0" y="0"/>
                </a:moveTo>
                <a:lnTo>
                  <a:pt x="1730700" y="0"/>
                </a:lnTo>
                <a:lnTo>
                  <a:pt x="1730700" y="1655100"/>
                </a:lnTo>
                <a:lnTo>
                  <a:pt x="0" y="1655100"/>
                </a:lnTo>
                <a:lnTo>
                  <a:pt x="0" y="0"/>
                </a:lnTo>
                <a:close/>
              </a:path>
            </a:pathLst>
          </a:custGeom>
          <a:blipFill>
            <a:blip r:embed="rId4"/>
            <a:stretch>
              <a:fillRect l="-217" t="0" r="-217" b="0"/>
            </a:stretch>
          </a:blipFill>
        </p:spPr>
      </p:sp>
      <p:sp>
        <p:nvSpPr>
          <p:cNvPr name="TextBox 5" id="5"/>
          <p:cNvSpPr txBox="true"/>
          <p:nvPr/>
        </p:nvSpPr>
        <p:spPr>
          <a:xfrm rot="0">
            <a:off x="1099040" y="2231502"/>
            <a:ext cx="16316230" cy="5702058"/>
          </a:xfrm>
          <a:prstGeom prst="rect">
            <a:avLst/>
          </a:prstGeom>
        </p:spPr>
        <p:txBody>
          <a:bodyPr anchor="t" rtlCol="false" tIns="0" lIns="0" bIns="0" rIns="0">
            <a:spAutoFit/>
          </a:bodyPr>
          <a:lstStyle/>
          <a:p>
            <a:pPr algn="just">
              <a:lnSpc>
                <a:spcPts val="6495"/>
              </a:lnSpc>
            </a:pPr>
            <a:r>
              <a:rPr lang="en-US" sz="4639" b="true">
                <a:solidFill>
                  <a:srgbClr val="000000"/>
                </a:solidFill>
                <a:latin typeface="Canva Sans Bold"/>
                <a:ea typeface="Canva Sans Bold"/>
                <a:cs typeface="Canva Sans Bold"/>
                <a:sym typeface="Canva Sans Bold"/>
              </a:rPr>
              <a:t>This project is an online voting system designed to simplify and secure the voting process. It allows users to cast their votes digitally, ensures each voter can vote only once, and provides real-time results, making the voting process efficient, transparent, and accessible.</a:t>
            </a:r>
          </a:p>
          <a:p>
            <a:pPr algn="just">
              <a:lnSpc>
                <a:spcPts val="6495"/>
              </a:lnSpc>
            </a:pPr>
          </a:p>
          <a:p>
            <a:pPr algn="just">
              <a:lnSpc>
                <a:spcPts val="6495"/>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63060" y="55155"/>
            <a:ext cx="12161520" cy="1323105"/>
          </a:xfrm>
          <a:prstGeom prst="rect">
            <a:avLst/>
          </a:prstGeom>
        </p:spPr>
        <p:txBody>
          <a:bodyPr anchor="t" rtlCol="false" tIns="0" lIns="0" bIns="0" rIns="0">
            <a:spAutoFit/>
          </a:bodyPr>
          <a:lstStyle/>
          <a:p>
            <a:pPr algn="ctr">
              <a:lnSpc>
                <a:spcPts val="8640"/>
              </a:lnSpc>
            </a:pPr>
            <a:r>
              <a:rPr lang="en-US" b="true" sz="4800" spc="43">
                <a:solidFill>
                  <a:srgbClr val="000000"/>
                </a:solidFill>
                <a:latin typeface="TT Rounds Condensed Bold"/>
                <a:ea typeface="TT Rounds Condensed Bold"/>
                <a:cs typeface="TT Rounds Condensed Bold"/>
                <a:sym typeface="TT Rounds Condensed Bold"/>
              </a:rPr>
              <a:t>PROBLEM STATEMENT</a:t>
            </a:r>
          </a:p>
        </p:txBody>
      </p:sp>
      <p:sp>
        <p:nvSpPr>
          <p:cNvPr name="Freeform 3" id="3"/>
          <p:cNvSpPr/>
          <p:nvPr/>
        </p:nvSpPr>
        <p:spPr>
          <a:xfrm flipH="false" flipV="false" rot="0">
            <a:off x="252180" y="85860"/>
            <a:ext cx="1600560" cy="1585980"/>
          </a:xfrm>
          <a:custGeom>
            <a:avLst/>
            <a:gdLst/>
            <a:ahLst/>
            <a:cxnLst/>
            <a:rect r="r" b="b" t="t" l="l"/>
            <a:pathLst>
              <a:path h="1585980" w="1600560">
                <a:moveTo>
                  <a:pt x="0" y="0"/>
                </a:moveTo>
                <a:lnTo>
                  <a:pt x="1600560" y="0"/>
                </a:lnTo>
                <a:lnTo>
                  <a:pt x="1600560" y="1585980"/>
                </a:lnTo>
                <a:lnTo>
                  <a:pt x="0" y="1585980"/>
                </a:lnTo>
                <a:lnTo>
                  <a:pt x="0" y="0"/>
                </a:lnTo>
                <a:close/>
              </a:path>
            </a:pathLst>
          </a:custGeom>
          <a:blipFill>
            <a:blip r:embed="rId3"/>
            <a:stretch>
              <a:fillRect l="0" t="-66" r="0" b="-66"/>
            </a:stretch>
          </a:blipFill>
        </p:spPr>
      </p:sp>
      <p:sp>
        <p:nvSpPr>
          <p:cNvPr name="Freeform 4" id="4"/>
          <p:cNvSpPr/>
          <p:nvPr/>
        </p:nvSpPr>
        <p:spPr>
          <a:xfrm flipH="false" flipV="false" rot="0">
            <a:off x="16549920" y="176040"/>
            <a:ext cx="1730700" cy="1655100"/>
          </a:xfrm>
          <a:custGeom>
            <a:avLst/>
            <a:gdLst/>
            <a:ahLst/>
            <a:cxnLst/>
            <a:rect r="r" b="b" t="t" l="l"/>
            <a:pathLst>
              <a:path h="1655100" w="1730700">
                <a:moveTo>
                  <a:pt x="0" y="0"/>
                </a:moveTo>
                <a:lnTo>
                  <a:pt x="1730700" y="0"/>
                </a:lnTo>
                <a:lnTo>
                  <a:pt x="1730700" y="1655100"/>
                </a:lnTo>
                <a:lnTo>
                  <a:pt x="0" y="1655100"/>
                </a:lnTo>
                <a:lnTo>
                  <a:pt x="0" y="0"/>
                </a:lnTo>
                <a:close/>
              </a:path>
            </a:pathLst>
          </a:custGeom>
          <a:blipFill>
            <a:blip r:embed="rId4"/>
            <a:stretch>
              <a:fillRect l="-217" t="0" r="-217" b="0"/>
            </a:stretch>
          </a:blipFill>
        </p:spPr>
      </p:sp>
      <p:sp>
        <p:nvSpPr>
          <p:cNvPr name="TextBox 5" id="5"/>
          <p:cNvSpPr txBox="true"/>
          <p:nvPr/>
        </p:nvSpPr>
        <p:spPr>
          <a:xfrm rot="0">
            <a:off x="1723320" y="2373626"/>
            <a:ext cx="14826600" cy="6562842"/>
          </a:xfrm>
          <a:prstGeom prst="rect">
            <a:avLst/>
          </a:prstGeom>
        </p:spPr>
        <p:txBody>
          <a:bodyPr anchor="t" rtlCol="false" tIns="0" lIns="0" bIns="0" rIns="0">
            <a:spAutoFit/>
          </a:bodyPr>
          <a:lstStyle/>
          <a:p>
            <a:pPr algn="just">
              <a:lnSpc>
                <a:spcPts val="5233"/>
              </a:lnSpc>
            </a:pPr>
            <a:r>
              <a:rPr lang="en-US" sz="3738" b="true">
                <a:solidFill>
                  <a:srgbClr val="000000"/>
                </a:solidFill>
                <a:latin typeface="Canva Sans Bold"/>
                <a:ea typeface="Canva Sans Bold"/>
                <a:cs typeface="Canva Sans Bold"/>
                <a:sym typeface="Canva Sans Bold"/>
              </a:rPr>
              <a:t>Here are some concise problem statements for your online voting system project:</a:t>
            </a:r>
          </a:p>
          <a:p>
            <a:pPr algn="just">
              <a:lnSpc>
                <a:spcPts val="5233"/>
              </a:lnSpc>
            </a:pPr>
            <a:r>
              <a:rPr lang="en-US" sz="3738" b="true">
                <a:solidFill>
                  <a:srgbClr val="000000"/>
                </a:solidFill>
                <a:latin typeface="Canva Sans Bold"/>
                <a:ea typeface="Canva Sans Bold"/>
                <a:cs typeface="Canva Sans Bold"/>
                <a:sym typeface="Canva Sans Bold"/>
              </a:rPr>
              <a:t>1. Ensuring that each voter is authenticated and can vote only once to prevent duplicate voting.</a:t>
            </a:r>
          </a:p>
          <a:p>
            <a:pPr algn="just">
              <a:lnSpc>
                <a:spcPts val="5233"/>
              </a:lnSpc>
            </a:pPr>
            <a:r>
              <a:rPr lang="en-US" sz="3738" b="true">
                <a:solidFill>
                  <a:srgbClr val="000000"/>
                </a:solidFill>
                <a:latin typeface="Canva Sans Bold"/>
                <a:ea typeface="Canva Sans Bold"/>
                <a:cs typeface="Canva Sans Bold"/>
                <a:sym typeface="Canva Sans Bold"/>
              </a:rPr>
              <a:t>2. Providing a secure and transparent system to prevent unauthorized access and manipulation of votes.</a:t>
            </a:r>
          </a:p>
          <a:p>
            <a:pPr algn="just">
              <a:lnSpc>
                <a:spcPts val="5233"/>
              </a:lnSpc>
            </a:pPr>
            <a:r>
              <a:rPr lang="en-US" sz="3738" b="true">
                <a:solidFill>
                  <a:srgbClr val="000000"/>
                </a:solidFill>
                <a:latin typeface="Canva Sans Bold"/>
                <a:ea typeface="Canva Sans Bold"/>
                <a:cs typeface="Canva Sans Bold"/>
                <a:sym typeface="Canva Sans Bold"/>
              </a:rPr>
              <a:t>3. Simplifying the voting process to make it more user-friendly and accessible for all users.</a:t>
            </a:r>
          </a:p>
          <a:p>
            <a:pPr algn="just">
              <a:lnSpc>
                <a:spcPts val="5233"/>
              </a:lnSpc>
            </a:pPr>
            <a:r>
              <a:rPr lang="en-US" sz="3738" b="true">
                <a:solidFill>
                  <a:srgbClr val="000000"/>
                </a:solidFill>
                <a:latin typeface="Canva Sans Bold"/>
                <a:ea typeface="Canva Sans Bold"/>
                <a:cs typeface="Canva Sans Bold"/>
                <a:sym typeface="Canva Sans Bold"/>
              </a:rPr>
              <a:t>4. Delivering accurate and real-time results while maintaining the integrity of the voting data.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63060" y="55155"/>
            <a:ext cx="12161520" cy="1323105"/>
          </a:xfrm>
          <a:prstGeom prst="rect">
            <a:avLst/>
          </a:prstGeom>
        </p:spPr>
        <p:txBody>
          <a:bodyPr anchor="t" rtlCol="false" tIns="0" lIns="0" bIns="0" rIns="0">
            <a:spAutoFit/>
          </a:bodyPr>
          <a:lstStyle/>
          <a:p>
            <a:pPr algn="ctr">
              <a:lnSpc>
                <a:spcPts val="8640"/>
              </a:lnSpc>
            </a:pPr>
            <a:r>
              <a:rPr lang="en-US" b="true" sz="4800" spc="43">
                <a:solidFill>
                  <a:srgbClr val="000000"/>
                </a:solidFill>
                <a:latin typeface="TT Rounds Condensed Bold"/>
                <a:ea typeface="TT Rounds Condensed Bold"/>
                <a:cs typeface="TT Rounds Condensed Bold"/>
                <a:sym typeface="TT Rounds Condensed Bold"/>
              </a:rPr>
              <a:t>METHODOLOGIES</a:t>
            </a:r>
          </a:p>
        </p:txBody>
      </p:sp>
      <p:sp>
        <p:nvSpPr>
          <p:cNvPr name="Freeform 3" id="3"/>
          <p:cNvSpPr/>
          <p:nvPr/>
        </p:nvSpPr>
        <p:spPr>
          <a:xfrm flipH="false" flipV="false" rot="0">
            <a:off x="252180" y="85860"/>
            <a:ext cx="1600560" cy="1585980"/>
          </a:xfrm>
          <a:custGeom>
            <a:avLst/>
            <a:gdLst/>
            <a:ahLst/>
            <a:cxnLst/>
            <a:rect r="r" b="b" t="t" l="l"/>
            <a:pathLst>
              <a:path h="1585980" w="1600560">
                <a:moveTo>
                  <a:pt x="0" y="0"/>
                </a:moveTo>
                <a:lnTo>
                  <a:pt x="1600560" y="0"/>
                </a:lnTo>
                <a:lnTo>
                  <a:pt x="1600560" y="1585980"/>
                </a:lnTo>
                <a:lnTo>
                  <a:pt x="0" y="1585980"/>
                </a:lnTo>
                <a:lnTo>
                  <a:pt x="0" y="0"/>
                </a:lnTo>
                <a:close/>
              </a:path>
            </a:pathLst>
          </a:custGeom>
          <a:blipFill>
            <a:blip r:embed="rId3"/>
            <a:stretch>
              <a:fillRect l="0" t="-66" r="0" b="-66"/>
            </a:stretch>
          </a:blipFill>
        </p:spPr>
      </p:sp>
      <p:sp>
        <p:nvSpPr>
          <p:cNvPr name="Freeform 4" id="4"/>
          <p:cNvSpPr/>
          <p:nvPr/>
        </p:nvSpPr>
        <p:spPr>
          <a:xfrm flipH="false" flipV="false" rot="0">
            <a:off x="16549920" y="176040"/>
            <a:ext cx="1730700" cy="1655100"/>
          </a:xfrm>
          <a:custGeom>
            <a:avLst/>
            <a:gdLst/>
            <a:ahLst/>
            <a:cxnLst/>
            <a:rect r="r" b="b" t="t" l="l"/>
            <a:pathLst>
              <a:path h="1655100" w="1730700">
                <a:moveTo>
                  <a:pt x="0" y="0"/>
                </a:moveTo>
                <a:lnTo>
                  <a:pt x="1730700" y="0"/>
                </a:lnTo>
                <a:lnTo>
                  <a:pt x="1730700" y="1655100"/>
                </a:lnTo>
                <a:lnTo>
                  <a:pt x="0" y="1655100"/>
                </a:lnTo>
                <a:lnTo>
                  <a:pt x="0" y="0"/>
                </a:lnTo>
                <a:close/>
              </a:path>
            </a:pathLst>
          </a:custGeom>
          <a:blipFill>
            <a:blip r:embed="rId4"/>
            <a:stretch>
              <a:fillRect l="-217" t="0" r="-217" b="0"/>
            </a:stretch>
          </a:blipFill>
        </p:spPr>
      </p:sp>
      <p:sp>
        <p:nvSpPr>
          <p:cNvPr name="TextBox 5" id="5"/>
          <p:cNvSpPr txBox="true"/>
          <p:nvPr/>
        </p:nvSpPr>
        <p:spPr>
          <a:xfrm rot="0">
            <a:off x="3063060" y="3266370"/>
            <a:ext cx="12571073" cy="3659010"/>
          </a:xfrm>
          <a:prstGeom prst="rect">
            <a:avLst/>
          </a:prstGeom>
        </p:spPr>
        <p:txBody>
          <a:bodyPr anchor="t" rtlCol="false" tIns="0" lIns="0" bIns="0" rIns="0">
            <a:spAutoFit/>
          </a:bodyPr>
          <a:lstStyle/>
          <a:p>
            <a:pPr algn="just">
              <a:lnSpc>
                <a:spcPts val="7279"/>
              </a:lnSpc>
            </a:pPr>
            <a:r>
              <a:rPr lang="en-US" sz="5199" b="true">
                <a:solidFill>
                  <a:srgbClr val="000000"/>
                </a:solidFill>
                <a:latin typeface="Canva Sans Bold"/>
                <a:ea typeface="Canva Sans Bold"/>
                <a:cs typeface="Canva Sans Bold"/>
                <a:sym typeface="Canva Sans Bold"/>
              </a:rPr>
              <a:t>1. Object-Oriented Programming (OOP)</a:t>
            </a:r>
          </a:p>
          <a:p>
            <a:pPr algn="just">
              <a:lnSpc>
                <a:spcPts val="7279"/>
              </a:lnSpc>
            </a:pPr>
            <a:r>
              <a:rPr lang="en-US" sz="5199" b="true">
                <a:solidFill>
                  <a:srgbClr val="000000"/>
                </a:solidFill>
                <a:latin typeface="Canva Sans Bold"/>
                <a:ea typeface="Canva Sans Bold"/>
                <a:cs typeface="Canva Sans Bold"/>
                <a:sym typeface="Canva Sans Bold"/>
              </a:rPr>
              <a:t>2. Modular Design</a:t>
            </a:r>
          </a:p>
          <a:p>
            <a:pPr algn="just">
              <a:lnSpc>
                <a:spcPts val="7279"/>
              </a:lnSpc>
            </a:pPr>
            <a:r>
              <a:rPr lang="en-US" sz="5199" b="true">
                <a:solidFill>
                  <a:srgbClr val="000000"/>
                </a:solidFill>
                <a:latin typeface="Canva Sans Bold"/>
                <a:ea typeface="Canva Sans Bold"/>
                <a:cs typeface="Canva Sans Bold"/>
                <a:sym typeface="Canva Sans Bold"/>
              </a:rPr>
              <a:t>3. Validation and Security</a:t>
            </a:r>
          </a:p>
          <a:p>
            <a:pPr algn="just">
              <a:lnSpc>
                <a:spcPts val="7279"/>
              </a:lnSpc>
            </a:pPr>
            <a:r>
              <a:rPr lang="en-US" sz="5199" b="true">
                <a:solidFill>
                  <a:srgbClr val="000000"/>
                </a:solidFill>
                <a:latin typeface="Canva Sans Bold"/>
                <a:ea typeface="Canva Sans Bold"/>
                <a:cs typeface="Canva Sans Bold"/>
                <a:sym typeface="Canva Sans Bold"/>
              </a:rPr>
              <a:t>4. Event-Driven Programming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2180" y="85860"/>
            <a:ext cx="1600560" cy="1585980"/>
          </a:xfrm>
          <a:custGeom>
            <a:avLst/>
            <a:gdLst/>
            <a:ahLst/>
            <a:cxnLst/>
            <a:rect r="r" b="b" t="t" l="l"/>
            <a:pathLst>
              <a:path h="1585980" w="1600560">
                <a:moveTo>
                  <a:pt x="0" y="0"/>
                </a:moveTo>
                <a:lnTo>
                  <a:pt x="1600560" y="0"/>
                </a:lnTo>
                <a:lnTo>
                  <a:pt x="1600560" y="1585980"/>
                </a:lnTo>
                <a:lnTo>
                  <a:pt x="0" y="1585980"/>
                </a:lnTo>
                <a:lnTo>
                  <a:pt x="0" y="0"/>
                </a:lnTo>
                <a:close/>
              </a:path>
            </a:pathLst>
          </a:custGeom>
          <a:blipFill>
            <a:blip r:embed="rId3"/>
            <a:stretch>
              <a:fillRect l="0" t="-66" r="0" b="-66"/>
            </a:stretch>
          </a:blipFill>
        </p:spPr>
      </p:sp>
      <p:sp>
        <p:nvSpPr>
          <p:cNvPr name="Freeform 3" id="3"/>
          <p:cNvSpPr/>
          <p:nvPr/>
        </p:nvSpPr>
        <p:spPr>
          <a:xfrm flipH="false" flipV="false" rot="0">
            <a:off x="16549920" y="176040"/>
            <a:ext cx="1730700" cy="1655100"/>
          </a:xfrm>
          <a:custGeom>
            <a:avLst/>
            <a:gdLst/>
            <a:ahLst/>
            <a:cxnLst/>
            <a:rect r="r" b="b" t="t" l="l"/>
            <a:pathLst>
              <a:path h="1655100" w="1730700">
                <a:moveTo>
                  <a:pt x="0" y="0"/>
                </a:moveTo>
                <a:lnTo>
                  <a:pt x="1730700" y="0"/>
                </a:lnTo>
                <a:lnTo>
                  <a:pt x="1730700" y="1655100"/>
                </a:lnTo>
                <a:lnTo>
                  <a:pt x="0" y="1655100"/>
                </a:lnTo>
                <a:lnTo>
                  <a:pt x="0" y="0"/>
                </a:lnTo>
                <a:close/>
              </a:path>
            </a:pathLst>
          </a:custGeom>
          <a:blipFill>
            <a:blip r:embed="rId4"/>
            <a:stretch>
              <a:fillRect l="-217" t="0" r="-217" b="0"/>
            </a:stretch>
          </a:blipFill>
        </p:spPr>
      </p:sp>
      <p:sp>
        <p:nvSpPr>
          <p:cNvPr name="Freeform 4" id="4"/>
          <p:cNvSpPr/>
          <p:nvPr/>
        </p:nvSpPr>
        <p:spPr>
          <a:xfrm flipH="false" flipV="false" rot="0">
            <a:off x="1052460" y="2153534"/>
            <a:ext cx="18814635" cy="9458399"/>
          </a:xfrm>
          <a:custGeom>
            <a:avLst/>
            <a:gdLst/>
            <a:ahLst/>
            <a:cxnLst/>
            <a:rect r="r" b="b" t="t" l="l"/>
            <a:pathLst>
              <a:path h="9458399" w="18814635">
                <a:moveTo>
                  <a:pt x="0" y="0"/>
                </a:moveTo>
                <a:lnTo>
                  <a:pt x="18814635" y="0"/>
                </a:lnTo>
                <a:lnTo>
                  <a:pt x="18814635" y="9458398"/>
                </a:lnTo>
                <a:lnTo>
                  <a:pt x="0" y="9458398"/>
                </a:lnTo>
                <a:lnTo>
                  <a:pt x="0" y="0"/>
                </a:lnTo>
                <a:close/>
              </a:path>
            </a:pathLst>
          </a:custGeom>
          <a:blipFill>
            <a:blip r:embed="rId5"/>
            <a:stretch>
              <a:fillRect l="0" t="-11892" r="0" b="0"/>
            </a:stretch>
          </a:blipFill>
        </p:spPr>
      </p:sp>
      <p:sp>
        <p:nvSpPr>
          <p:cNvPr name="TextBox 5" id="5"/>
          <p:cNvSpPr txBox="true"/>
          <p:nvPr/>
        </p:nvSpPr>
        <p:spPr>
          <a:xfrm rot="0">
            <a:off x="3063060" y="55155"/>
            <a:ext cx="12161520" cy="1323105"/>
          </a:xfrm>
          <a:prstGeom prst="rect">
            <a:avLst/>
          </a:prstGeom>
        </p:spPr>
        <p:txBody>
          <a:bodyPr anchor="t" rtlCol="false" tIns="0" lIns="0" bIns="0" rIns="0">
            <a:spAutoFit/>
          </a:bodyPr>
          <a:lstStyle/>
          <a:p>
            <a:pPr algn="ctr">
              <a:lnSpc>
                <a:spcPts val="8640"/>
              </a:lnSpc>
            </a:pPr>
            <a:r>
              <a:rPr lang="en-US" b="true" sz="4800" spc="43">
                <a:solidFill>
                  <a:srgbClr val="000000"/>
                </a:solidFill>
                <a:latin typeface="TT Rounds Condensed Bold"/>
                <a:ea typeface="TT Rounds Condensed Bold"/>
                <a:cs typeface="TT Rounds Condensed Bold"/>
                <a:sym typeface="TT Rounds Condensed Bold"/>
              </a:rPr>
              <a:t>ARCHITECTURE OF THE PROPOSED SYSTEM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63060" y="55155"/>
            <a:ext cx="12161520" cy="1323105"/>
          </a:xfrm>
          <a:prstGeom prst="rect">
            <a:avLst/>
          </a:prstGeom>
        </p:spPr>
        <p:txBody>
          <a:bodyPr anchor="t" rtlCol="false" tIns="0" lIns="0" bIns="0" rIns="0">
            <a:spAutoFit/>
          </a:bodyPr>
          <a:lstStyle/>
          <a:p>
            <a:pPr algn="ctr">
              <a:lnSpc>
                <a:spcPts val="8640"/>
              </a:lnSpc>
            </a:pPr>
            <a:r>
              <a:rPr lang="en-US" b="true" sz="4800" spc="43">
                <a:solidFill>
                  <a:srgbClr val="000000"/>
                </a:solidFill>
                <a:latin typeface="TT Rounds Condensed Bold"/>
                <a:ea typeface="TT Rounds Condensed Bold"/>
                <a:cs typeface="TT Rounds Condensed Bold"/>
                <a:sym typeface="TT Rounds Condensed Bold"/>
              </a:rPr>
              <a:t>LIST OF MODULES</a:t>
            </a:r>
          </a:p>
        </p:txBody>
      </p:sp>
      <p:sp>
        <p:nvSpPr>
          <p:cNvPr name="Freeform 3" id="3"/>
          <p:cNvSpPr/>
          <p:nvPr/>
        </p:nvSpPr>
        <p:spPr>
          <a:xfrm flipH="false" flipV="false" rot="0">
            <a:off x="252180" y="85860"/>
            <a:ext cx="1600560" cy="1585980"/>
          </a:xfrm>
          <a:custGeom>
            <a:avLst/>
            <a:gdLst/>
            <a:ahLst/>
            <a:cxnLst/>
            <a:rect r="r" b="b" t="t" l="l"/>
            <a:pathLst>
              <a:path h="1585980" w="1600560">
                <a:moveTo>
                  <a:pt x="0" y="0"/>
                </a:moveTo>
                <a:lnTo>
                  <a:pt x="1600560" y="0"/>
                </a:lnTo>
                <a:lnTo>
                  <a:pt x="1600560" y="1585980"/>
                </a:lnTo>
                <a:lnTo>
                  <a:pt x="0" y="1585980"/>
                </a:lnTo>
                <a:lnTo>
                  <a:pt x="0" y="0"/>
                </a:lnTo>
                <a:close/>
              </a:path>
            </a:pathLst>
          </a:custGeom>
          <a:blipFill>
            <a:blip r:embed="rId3"/>
            <a:stretch>
              <a:fillRect l="0" t="-66" r="0" b="-66"/>
            </a:stretch>
          </a:blipFill>
        </p:spPr>
      </p:sp>
      <p:sp>
        <p:nvSpPr>
          <p:cNvPr name="Freeform 4" id="4"/>
          <p:cNvSpPr/>
          <p:nvPr/>
        </p:nvSpPr>
        <p:spPr>
          <a:xfrm flipH="false" flipV="false" rot="0">
            <a:off x="16549920" y="176040"/>
            <a:ext cx="1730700" cy="1655100"/>
          </a:xfrm>
          <a:custGeom>
            <a:avLst/>
            <a:gdLst/>
            <a:ahLst/>
            <a:cxnLst/>
            <a:rect r="r" b="b" t="t" l="l"/>
            <a:pathLst>
              <a:path h="1655100" w="1730700">
                <a:moveTo>
                  <a:pt x="0" y="0"/>
                </a:moveTo>
                <a:lnTo>
                  <a:pt x="1730700" y="0"/>
                </a:lnTo>
                <a:lnTo>
                  <a:pt x="1730700" y="1655100"/>
                </a:lnTo>
                <a:lnTo>
                  <a:pt x="0" y="1655100"/>
                </a:lnTo>
                <a:lnTo>
                  <a:pt x="0" y="0"/>
                </a:lnTo>
                <a:close/>
              </a:path>
            </a:pathLst>
          </a:custGeom>
          <a:blipFill>
            <a:blip r:embed="rId4"/>
            <a:stretch>
              <a:fillRect l="-217" t="0" r="-217" b="0"/>
            </a:stretch>
          </a:blipFill>
        </p:spPr>
      </p:sp>
      <p:sp>
        <p:nvSpPr>
          <p:cNvPr name="TextBox 5" id="5"/>
          <p:cNvSpPr txBox="true"/>
          <p:nvPr/>
        </p:nvSpPr>
        <p:spPr>
          <a:xfrm rot="0">
            <a:off x="4520655" y="3266370"/>
            <a:ext cx="9246691" cy="3659010"/>
          </a:xfrm>
          <a:prstGeom prst="rect">
            <a:avLst/>
          </a:prstGeom>
        </p:spPr>
        <p:txBody>
          <a:bodyPr anchor="t" rtlCol="false" tIns="0" lIns="0" bIns="0" rIns="0">
            <a:spAutoFit/>
          </a:bodyPr>
          <a:lstStyle/>
          <a:p>
            <a:pPr algn="just">
              <a:lnSpc>
                <a:spcPts val="7279"/>
              </a:lnSpc>
            </a:pPr>
            <a:r>
              <a:rPr lang="en-US" sz="5199" b="true">
                <a:solidFill>
                  <a:srgbClr val="000000"/>
                </a:solidFill>
                <a:latin typeface="Canva Sans Bold"/>
                <a:ea typeface="Canva Sans Bold"/>
                <a:cs typeface="Canva Sans Bold"/>
                <a:sym typeface="Canva Sans Bold"/>
              </a:rPr>
              <a:t>1. User Interface (UI) Module</a:t>
            </a:r>
          </a:p>
          <a:p>
            <a:pPr algn="just">
              <a:lnSpc>
                <a:spcPts val="7279"/>
              </a:lnSpc>
            </a:pPr>
            <a:r>
              <a:rPr lang="en-US" sz="5199" b="true">
                <a:solidFill>
                  <a:srgbClr val="000000"/>
                </a:solidFill>
                <a:latin typeface="Canva Sans Bold"/>
                <a:ea typeface="Canva Sans Bold"/>
                <a:cs typeface="Canva Sans Bold"/>
                <a:sym typeface="Canva Sans Bold"/>
              </a:rPr>
              <a:t>2. Logic Processing Module</a:t>
            </a:r>
          </a:p>
          <a:p>
            <a:pPr algn="just">
              <a:lnSpc>
                <a:spcPts val="7279"/>
              </a:lnSpc>
            </a:pPr>
            <a:r>
              <a:rPr lang="en-US" sz="5199" b="true">
                <a:solidFill>
                  <a:srgbClr val="000000"/>
                </a:solidFill>
                <a:latin typeface="Canva Sans Bold"/>
                <a:ea typeface="Canva Sans Bold"/>
                <a:cs typeface="Canva Sans Bold"/>
                <a:sym typeface="Canva Sans Bold"/>
              </a:rPr>
              <a:t>3. Data Management Module</a:t>
            </a:r>
          </a:p>
          <a:p>
            <a:pPr algn="just">
              <a:lnSpc>
                <a:spcPts val="7279"/>
              </a:lnSpc>
            </a:pPr>
            <a:r>
              <a:rPr lang="en-US" sz="5199" b="true">
                <a:solidFill>
                  <a:srgbClr val="000000"/>
                </a:solidFill>
                <a:latin typeface="Canva Sans Bold"/>
                <a:ea typeface="Canva Sans Bold"/>
                <a:cs typeface="Canva Sans Bold"/>
                <a:sym typeface="Canva Sans Bold"/>
              </a:rPr>
              <a:t>4. Results Display Module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0000" y="333393"/>
            <a:ext cx="18100620" cy="1038190"/>
          </a:xfrm>
          <a:prstGeom prst="rect">
            <a:avLst/>
          </a:prstGeom>
        </p:spPr>
        <p:txBody>
          <a:bodyPr anchor="t" rtlCol="false" tIns="0" lIns="0" bIns="0" rIns="0">
            <a:spAutoFit/>
          </a:bodyPr>
          <a:lstStyle/>
          <a:p>
            <a:pPr algn="ctr">
              <a:lnSpc>
                <a:spcPts val="8100"/>
              </a:lnSpc>
            </a:pPr>
            <a:r>
              <a:rPr lang="en-US" b="true" sz="4500" spc="-1">
                <a:solidFill>
                  <a:srgbClr val="000000"/>
                </a:solidFill>
                <a:latin typeface="Arial Bold"/>
                <a:ea typeface="Arial Bold"/>
                <a:cs typeface="Arial Bold"/>
                <a:sym typeface="Arial Bold"/>
              </a:rPr>
              <a:t>MODULE DESCRIPTON</a:t>
            </a:r>
          </a:p>
        </p:txBody>
      </p:sp>
      <p:sp>
        <p:nvSpPr>
          <p:cNvPr name="Freeform 3" id="3"/>
          <p:cNvSpPr/>
          <p:nvPr/>
        </p:nvSpPr>
        <p:spPr>
          <a:xfrm flipH="false" flipV="false" rot="0">
            <a:off x="252180" y="85860"/>
            <a:ext cx="1600560" cy="1585980"/>
          </a:xfrm>
          <a:custGeom>
            <a:avLst/>
            <a:gdLst/>
            <a:ahLst/>
            <a:cxnLst/>
            <a:rect r="r" b="b" t="t" l="l"/>
            <a:pathLst>
              <a:path h="1585980" w="1600560">
                <a:moveTo>
                  <a:pt x="0" y="0"/>
                </a:moveTo>
                <a:lnTo>
                  <a:pt x="1600560" y="0"/>
                </a:lnTo>
                <a:lnTo>
                  <a:pt x="1600560" y="1585980"/>
                </a:lnTo>
                <a:lnTo>
                  <a:pt x="0" y="1585980"/>
                </a:lnTo>
                <a:lnTo>
                  <a:pt x="0" y="0"/>
                </a:lnTo>
                <a:close/>
              </a:path>
            </a:pathLst>
          </a:custGeom>
          <a:blipFill>
            <a:blip r:embed="rId3"/>
            <a:stretch>
              <a:fillRect l="0" t="-66" r="0" b="-66"/>
            </a:stretch>
          </a:blipFill>
        </p:spPr>
      </p:sp>
      <p:sp>
        <p:nvSpPr>
          <p:cNvPr name="Freeform 4" id="4"/>
          <p:cNvSpPr/>
          <p:nvPr/>
        </p:nvSpPr>
        <p:spPr>
          <a:xfrm flipH="false" flipV="false" rot="0">
            <a:off x="16549920" y="176040"/>
            <a:ext cx="1730700" cy="1655100"/>
          </a:xfrm>
          <a:custGeom>
            <a:avLst/>
            <a:gdLst/>
            <a:ahLst/>
            <a:cxnLst/>
            <a:rect r="r" b="b" t="t" l="l"/>
            <a:pathLst>
              <a:path h="1655100" w="1730700">
                <a:moveTo>
                  <a:pt x="0" y="0"/>
                </a:moveTo>
                <a:lnTo>
                  <a:pt x="1730700" y="0"/>
                </a:lnTo>
                <a:lnTo>
                  <a:pt x="1730700" y="1655100"/>
                </a:lnTo>
                <a:lnTo>
                  <a:pt x="0" y="1655100"/>
                </a:lnTo>
                <a:lnTo>
                  <a:pt x="0" y="0"/>
                </a:lnTo>
                <a:close/>
              </a:path>
            </a:pathLst>
          </a:custGeom>
          <a:blipFill>
            <a:blip r:embed="rId4"/>
            <a:stretch>
              <a:fillRect l="-217" t="0" r="-217" b="0"/>
            </a:stretch>
          </a:blipFill>
        </p:spPr>
      </p:sp>
      <p:sp>
        <p:nvSpPr>
          <p:cNvPr name="TextBox 5" id="5"/>
          <p:cNvSpPr txBox="true"/>
          <p:nvPr/>
        </p:nvSpPr>
        <p:spPr>
          <a:xfrm rot="0">
            <a:off x="2205246" y="2062747"/>
            <a:ext cx="15210024" cy="6774435"/>
          </a:xfrm>
          <a:prstGeom prst="rect">
            <a:avLst/>
          </a:prstGeom>
        </p:spPr>
        <p:txBody>
          <a:bodyPr anchor="t" rtlCol="false" tIns="0" lIns="0" bIns="0" rIns="0">
            <a:spAutoFit/>
          </a:bodyPr>
          <a:lstStyle/>
          <a:p>
            <a:pPr algn="l">
              <a:lnSpc>
                <a:spcPts val="5396"/>
              </a:lnSpc>
            </a:pPr>
            <a:r>
              <a:rPr lang="en-US" sz="3854" b="true">
                <a:solidFill>
                  <a:srgbClr val="000000"/>
                </a:solidFill>
                <a:latin typeface="Canva Sans Bold"/>
                <a:ea typeface="Canva Sans Bold"/>
                <a:cs typeface="Canva Sans Bold"/>
                <a:sym typeface="Canva Sans Bold"/>
              </a:rPr>
              <a:t>1. User Interface (UI) Module: Provides a simple interface for voters to input their details, select candidates, and interact with the system.</a:t>
            </a:r>
          </a:p>
          <a:p>
            <a:pPr algn="l">
              <a:lnSpc>
                <a:spcPts val="5396"/>
              </a:lnSpc>
            </a:pPr>
            <a:r>
              <a:rPr lang="en-US" sz="3854" b="true">
                <a:solidFill>
                  <a:srgbClr val="000000"/>
                </a:solidFill>
                <a:latin typeface="Canva Sans Bold"/>
                <a:ea typeface="Canva Sans Bold"/>
                <a:cs typeface="Canva Sans Bold"/>
                <a:sym typeface="Canva Sans Bold"/>
              </a:rPr>
              <a:t>2. Logic Processing Module: Validates voter inputs, processes votes, and ensures each voter can vote only once.</a:t>
            </a:r>
          </a:p>
          <a:p>
            <a:pPr algn="l">
              <a:lnSpc>
                <a:spcPts val="5396"/>
              </a:lnSpc>
            </a:pPr>
            <a:r>
              <a:rPr lang="en-US" sz="3854" b="true">
                <a:solidFill>
                  <a:srgbClr val="000000"/>
                </a:solidFill>
                <a:latin typeface="Canva Sans Bold"/>
                <a:ea typeface="Canva Sans Bold"/>
                <a:cs typeface="Canva Sans Bold"/>
                <a:sym typeface="Canva Sans Bold"/>
              </a:rPr>
              <a:t>3. Data Management Module: Handles and stores voter information and vote counts securely.</a:t>
            </a:r>
          </a:p>
          <a:p>
            <a:pPr algn="l">
              <a:lnSpc>
                <a:spcPts val="5396"/>
              </a:lnSpc>
            </a:pPr>
            <a:r>
              <a:rPr lang="en-US" sz="3854" b="true">
                <a:solidFill>
                  <a:srgbClr val="000000"/>
                </a:solidFill>
                <a:latin typeface="Canva Sans Bold"/>
                <a:ea typeface="Canva Sans Bold"/>
                <a:cs typeface="Canva Sans Bold"/>
                <a:sym typeface="Canva Sans Bold"/>
              </a:rPr>
              <a:t>4. Results Display Module: Displays real-time voting results clearly and accurately</a:t>
            </a:r>
            <a:r>
              <a:rPr lang="en-US" sz="3854">
                <a:solidFill>
                  <a:srgbClr val="000000"/>
                </a:solidFill>
                <a:latin typeface="Canva Sans"/>
                <a:ea typeface="Canva Sans"/>
                <a:cs typeface="Canva Sans"/>
                <a:sym typeface="Canva Sans"/>
              </a:rPr>
              <a:t>.</a:t>
            </a:r>
          </a:p>
          <a:p>
            <a:pPr algn="l">
              <a:lnSpc>
                <a:spcPts val="5396"/>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DAGYCmuOm_0</dc:identifier>
  <dcterms:modified xsi:type="dcterms:W3CDTF">2011-08-01T06:04:30Z</dcterms:modified>
  <cp:revision>1</cp:revision>
  <dc:title>2303811710421011_AROCKIA JERISH RAJ M(JAVAPPT)</dc:title>
</cp:coreProperties>
</file>