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1" r:id="rId2"/>
    <p:sldId id="287" r:id="rId3"/>
    <p:sldId id="288" r:id="rId4"/>
    <p:sldId id="293" r:id="rId5"/>
    <p:sldId id="296" r:id="rId6"/>
    <p:sldId id="301" r:id="rId7"/>
    <p:sldId id="300" r:id="rId8"/>
    <p:sldId id="295" r:id="rId9"/>
    <p:sldId id="297" r:id="rId10"/>
    <p:sldId id="302" r:id="rId11"/>
    <p:sldId id="299" r:id="rId12"/>
    <p:sldId id="298" r:id="rId13"/>
    <p:sldId id="294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84" d="100"/>
          <a:sy n="84" d="100"/>
        </p:scale>
        <p:origin x="4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23D5-3F64-433B-9BE9-C058D9FEEC15}" type="datetimeFigureOut">
              <a:rPr lang="es-CO" smtClean="0"/>
              <a:t>26/02/2025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3AE8A-8506-4367-8F41-B28C139390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3335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3844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0690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3683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7638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800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5357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3600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6746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5976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3682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6671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4 - ESTRUCTURAS DE CONTROL (CONDICIONALES Y BUCLES) - ING. ALEXANDER OCORO</a:t>
            </a:r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301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4 - ESTRUCTURAS DE CONTROL (CONDICIONALES Y BUCLES) - ING. ALEXANDER OCORO</a:t>
            </a:r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548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4 - ESTRUCTURAS DE CONTROL (CONDICIONALES Y BUCLES) - ING. ALEXANDER OCORO</a:t>
            </a:r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445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4 - ESTRUCTURAS DE CONTROL (CONDICIONALES Y BUCLES) - ING. ALEXANDER OCORO</a:t>
            </a:r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864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4 - ESTRUCTURAS DE CONTROL (CONDICIONALES Y BUCLES) - ING. ALEXANDER OCORO</a:t>
            </a:r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453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4 - ESTRUCTURAS DE CONTROL (CONDICIONALES Y BUCLES) - ING. ALEXANDER OCORO</a:t>
            </a:r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378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4 - ESTRUCTURAS DE CONTROL (CONDICIONALES Y BUCLES) - ING. ALEXANDER OCORO</a:t>
            </a:r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148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4 - ESTRUCTURAS DE CONTROL (CONDICIONALES Y BUCLES) - ING. ALEXANDER OCORO</a:t>
            </a:r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781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4 - ESTRUCTURAS DE CONTROL (CONDICIONALES Y BUCLES) - ING. ALEXANDER OCORO</a:t>
            </a:r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147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4 - ESTRUCTURAS DE CONTROL (CONDICIONALES Y BUCLES) - ING. ALEXANDER OCORO</a:t>
            </a:r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159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4 - ESTRUCTURAS DE CONTROL (CONDICIONALES Y BUCLES) - ING. ALEXANDER OCORO</a:t>
            </a:r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777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TEMA 4 - ESTRUCTURAS DE CONTROL (CONDICIONALES Y BUCLES) - ING. ALEXANDER OCORO</a:t>
            </a:r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538-ADB8-430A-B82E-300083E795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976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avaScrip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TEMA 4 - ESTRUCTURAS DE CONTROL (CONDICIONALES Y BUCLES) - ING. ALEXANDER OCORO</a:t>
            </a:r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982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600" b="1" dirty="0" smtClean="0">
                <a:solidFill>
                  <a:srgbClr val="0070C0"/>
                </a:solidFill>
              </a:rPr>
              <a:t>EXPLICACIÓN</a:t>
            </a:r>
            <a:endParaRPr lang="es-CO" sz="6600" b="1" dirty="0">
              <a:solidFill>
                <a:srgbClr val="0070C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es-CO" b="1" dirty="0" err="1">
                <a:solidFill>
                  <a:srgbClr val="0070C0"/>
                </a:solidFill>
              </a:rPr>
              <a:t>f</a:t>
            </a:r>
            <a:r>
              <a:rPr lang="es-CO" b="1" dirty="0" err="1" smtClean="0">
                <a:solidFill>
                  <a:srgbClr val="0070C0"/>
                </a:solidFill>
              </a:rPr>
              <a:t>or</a:t>
            </a:r>
            <a:r>
              <a:rPr lang="es-CO" b="1" dirty="0" smtClean="0">
                <a:solidFill>
                  <a:srgbClr val="0070C0"/>
                </a:solidFill>
              </a:rPr>
              <a:t>: </a:t>
            </a:r>
            <a:r>
              <a:rPr lang="es-CO" dirty="0" smtClean="0"/>
              <a:t>Repite un bloque  de código un </a:t>
            </a:r>
            <a:r>
              <a:rPr lang="es-CO" dirty="0" smtClean="0"/>
              <a:t>número </a:t>
            </a:r>
            <a:r>
              <a:rPr lang="es-CO" dirty="0" smtClean="0"/>
              <a:t>especifico de veces</a:t>
            </a:r>
            <a:r>
              <a:rPr lang="es-CO" dirty="0" smtClean="0"/>
              <a:t>. </a:t>
            </a:r>
            <a:r>
              <a:rPr lang="es-CO" sz="1600" dirty="0" smtClean="0">
                <a:solidFill>
                  <a:srgbClr val="FF0000"/>
                </a:solidFill>
              </a:rPr>
              <a:t>(procesamiento de datos para recorrer </a:t>
            </a:r>
            <a:r>
              <a:rPr lang="es-CO" sz="1600" dirty="0" err="1" smtClean="0">
                <a:solidFill>
                  <a:srgbClr val="FF0000"/>
                </a:solidFill>
              </a:rPr>
              <a:t>array</a:t>
            </a:r>
            <a:r>
              <a:rPr lang="es-CO" sz="1600" dirty="0" smtClean="0">
                <a:solidFill>
                  <a:srgbClr val="FF0000"/>
                </a:solidFill>
              </a:rPr>
              <a:t> o listas)</a:t>
            </a:r>
            <a:endParaRPr lang="es-CO" sz="1600" b="1" dirty="0" smtClean="0">
              <a:solidFill>
                <a:srgbClr val="FF0000"/>
              </a:solidFill>
            </a:endParaRPr>
          </a:p>
          <a:p>
            <a:pPr algn="just">
              <a:buFontTx/>
              <a:buChar char="-"/>
            </a:pPr>
            <a:r>
              <a:rPr lang="es-CO" b="1" dirty="0" err="1">
                <a:solidFill>
                  <a:srgbClr val="0070C0"/>
                </a:solidFill>
              </a:rPr>
              <a:t>w</a:t>
            </a:r>
            <a:r>
              <a:rPr lang="es-CO" b="1" dirty="0" err="1" smtClean="0">
                <a:solidFill>
                  <a:srgbClr val="0070C0"/>
                </a:solidFill>
              </a:rPr>
              <a:t>hile</a:t>
            </a:r>
            <a:r>
              <a:rPr lang="es-CO" b="1" dirty="0" smtClean="0">
                <a:solidFill>
                  <a:srgbClr val="0070C0"/>
                </a:solidFill>
              </a:rPr>
              <a:t>: </a:t>
            </a:r>
            <a:r>
              <a:rPr lang="es-CO" dirty="0" smtClean="0"/>
              <a:t>Repite un bloque de código mientras la condición sea verdadera</a:t>
            </a:r>
            <a:r>
              <a:rPr lang="es-CO" dirty="0" smtClean="0"/>
              <a:t>. </a:t>
            </a:r>
            <a:r>
              <a:rPr lang="es-CO" sz="1100" dirty="0" smtClean="0">
                <a:solidFill>
                  <a:srgbClr val="FF0000"/>
                </a:solidFill>
              </a:rPr>
              <a:t>(Para mantener un juego en ejecución o la simulación no alcanza la condición final)</a:t>
            </a:r>
            <a:endParaRPr lang="es-CO" sz="1100" b="1" dirty="0">
              <a:solidFill>
                <a:srgbClr val="FF0000"/>
              </a:solidFill>
            </a:endParaRPr>
          </a:p>
          <a:p>
            <a:pPr algn="just">
              <a:buFontTx/>
              <a:buChar char="-"/>
            </a:pPr>
            <a:r>
              <a:rPr lang="es-CO" b="1" dirty="0" smtClean="0">
                <a:solidFill>
                  <a:srgbClr val="0070C0"/>
                </a:solidFill>
              </a:rPr>
              <a:t>do </a:t>
            </a:r>
            <a:r>
              <a:rPr lang="es-CO" b="1" dirty="0" err="1" smtClean="0">
                <a:solidFill>
                  <a:srgbClr val="0070C0"/>
                </a:solidFill>
              </a:rPr>
              <a:t>while</a:t>
            </a:r>
            <a:r>
              <a:rPr lang="es-CO" b="1" dirty="0" smtClean="0">
                <a:solidFill>
                  <a:srgbClr val="0070C0"/>
                </a:solidFill>
              </a:rPr>
              <a:t>: </a:t>
            </a:r>
            <a:r>
              <a:rPr lang="es-CO" dirty="0" smtClean="0"/>
              <a:t>Similar a </a:t>
            </a:r>
            <a:r>
              <a:rPr lang="es-CO" b="1" dirty="0" err="1" smtClean="0"/>
              <a:t>while</a:t>
            </a:r>
            <a:r>
              <a:rPr lang="es-CO" b="1" dirty="0" smtClean="0"/>
              <a:t>, </a:t>
            </a:r>
            <a:r>
              <a:rPr lang="es-CO" dirty="0" smtClean="0"/>
              <a:t>pero garantiza que el bloque de código se ejecute al menos una vez</a:t>
            </a:r>
            <a:r>
              <a:rPr lang="es-CO" dirty="0" smtClean="0"/>
              <a:t>. </a:t>
            </a:r>
            <a:r>
              <a:rPr lang="es-CO" sz="1100" dirty="0" smtClean="0">
                <a:solidFill>
                  <a:srgbClr val="FF0000"/>
                </a:solidFill>
              </a:rPr>
              <a:t>(</a:t>
            </a:r>
            <a:r>
              <a:rPr lang="es-ES" sz="1100" b="1" dirty="0">
                <a:solidFill>
                  <a:srgbClr val="FF0000"/>
                </a:solidFill>
              </a:rPr>
              <a:t>Procesos por Lotes</a:t>
            </a:r>
            <a:r>
              <a:rPr lang="es-ES" sz="1100" dirty="0">
                <a:solidFill>
                  <a:srgbClr val="FF0000"/>
                </a:solidFill>
              </a:rPr>
              <a:t>: Cuando se necesita garantizar que un proceso se ejecute al menos una vez antes de evaluar si debe repetirse.</a:t>
            </a:r>
            <a:r>
              <a:rPr lang="es-CO" sz="1100" dirty="0" smtClean="0">
                <a:solidFill>
                  <a:srgbClr val="FF0000"/>
                </a:solidFill>
              </a:rPr>
              <a:t>)</a:t>
            </a:r>
            <a:endParaRPr lang="es-CO" sz="1100" b="1" dirty="0" smtClean="0">
              <a:solidFill>
                <a:srgbClr val="FF0000"/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dirty="0" smtClean="0"/>
              <a:t>21/10/2024</a:t>
            </a:r>
            <a:endParaRPr lang="es-CO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4 - ESTRUCTURAS DE CONTROL (CONDICIONALES Y BUCLES) - ING. ALEXANDER OCORO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10</a:t>
            </a:fld>
            <a:endParaRPr lang="es-CO"/>
          </a:p>
        </p:txBody>
      </p:sp>
      <p:pic>
        <p:nvPicPr>
          <p:cNvPr id="9" name="Picture 2" descr="El hombre muestra gesto de una gran idea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66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600" b="1" dirty="0" smtClean="0">
                <a:solidFill>
                  <a:srgbClr val="0070C0"/>
                </a:solidFill>
              </a:rPr>
              <a:t>¡VAMOS A CODEAR!</a:t>
            </a:r>
            <a:endParaRPr lang="es-CO" sz="6600" b="1" dirty="0">
              <a:solidFill>
                <a:srgbClr val="0070C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s-CO" dirty="0" smtClean="0"/>
              <a:t>Escribe un bucle </a:t>
            </a:r>
            <a:r>
              <a:rPr lang="es-CO" b="1" dirty="0" err="1" smtClean="0">
                <a:solidFill>
                  <a:srgbClr val="0070C0"/>
                </a:solidFill>
              </a:rPr>
              <a:t>for</a:t>
            </a:r>
            <a:r>
              <a:rPr lang="es-CO" dirty="0" smtClean="0"/>
              <a:t> que imprima los números del </a:t>
            </a:r>
            <a:r>
              <a:rPr lang="es-CO" b="1" dirty="0" smtClean="0"/>
              <a:t>1</a:t>
            </a:r>
            <a:r>
              <a:rPr lang="es-CO" dirty="0" smtClean="0"/>
              <a:t> al </a:t>
            </a:r>
            <a:r>
              <a:rPr lang="es-CO" b="1" dirty="0" smtClean="0"/>
              <a:t>10.</a:t>
            </a:r>
          </a:p>
          <a:p>
            <a:pPr marL="514350" indent="-514350" algn="just">
              <a:buAutoNum type="arabicPeriod"/>
            </a:pPr>
            <a:r>
              <a:rPr lang="es-CO" dirty="0" smtClean="0"/>
              <a:t>Escribe un bucle </a:t>
            </a:r>
            <a:r>
              <a:rPr lang="es-CO" b="1" dirty="0" err="1" smtClean="0">
                <a:solidFill>
                  <a:srgbClr val="0070C0"/>
                </a:solidFill>
              </a:rPr>
              <a:t>while</a:t>
            </a:r>
            <a:r>
              <a:rPr lang="es-CO" dirty="0" smtClean="0"/>
              <a:t> que imprima los números del </a:t>
            </a:r>
            <a:r>
              <a:rPr lang="es-CO" b="1" dirty="0" smtClean="0"/>
              <a:t>10</a:t>
            </a:r>
            <a:r>
              <a:rPr lang="es-CO" dirty="0" smtClean="0"/>
              <a:t> al </a:t>
            </a:r>
            <a:r>
              <a:rPr lang="es-CO" b="1" dirty="0" smtClean="0"/>
              <a:t>1. </a:t>
            </a:r>
          </a:p>
          <a:p>
            <a:pPr marL="514350" indent="-514350" algn="just">
              <a:buAutoNum type="arabicPeriod"/>
            </a:pPr>
            <a:r>
              <a:rPr lang="es-CO" dirty="0" smtClean="0"/>
              <a:t>Escribe un bucle </a:t>
            </a:r>
            <a:r>
              <a:rPr lang="es-CO" b="1" dirty="0" smtClean="0">
                <a:solidFill>
                  <a:srgbClr val="0070C0"/>
                </a:solidFill>
              </a:rPr>
              <a:t>do</a:t>
            </a:r>
            <a:r>
              <a:rPr lang="es-CO" dirty="0" smtClean="0"/>
              <a:t> </a:t>
            </a:r>
            <a:r>
              <a:rPr lang="es-CO" b="1" dirty="0" err="1" smtClean="0">
                <a:solidFill>
                  <a:srgbClr val="0070C0"/>
                </a:solidFill>
              </a:rPr>
              <a:t>while</a:t>
            </a:r>
            <a:r>
              <a:rPr lang="es-CO" dirty="0" smtClean="0"/>
              <a:t> que imprima los números del </a:t>
            </a:r>
            <a:r>
              <a:rPr lang="es-CO" b="1" dirty="0" smtClean="0"/>
              <a:t>1</a:t>
            </a:r>
            <a:r>
              <a:rPr lang="es-CO" dirty="0" smtClean="0"/>
              <a:t> al </a:t>
            </a:r>
            <a:r>
              <a:rPr lang="es-CO" b="1" dirty="0" smtClean="0"/>
              <a:t>5.</a:t>
            </a:r>
          </a:p>
          <a:p>
            <a:pPr marL="514350" indent="-514350" algn="just">
              <a:buAutoNum type="arabicPeriod"/>
            </a:pPr>
            <a:endParaRPr lang="es-CO" b="1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s-CO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4 - ESTRUCTURAS DE CONTROL (CONDICIONALES Y BUCLES) - ING. ALEXANDER OCORO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11</a:t>
            </a:fld>
            <a:endParaRPr lang="es-CO"/>
          </a:p>
        </p:txBody>
      </p:sp>
      <p:pic>
        <p:nvPicPr>
          <p:cNvPr id="5124" name="Picture 4" descr="Hacker que opera una ilustración del icono de la historieta del ordenador portátil. Concepto de icono de tecnología aislado. Estilo de dibujos animados plana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10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600" b="1" dirty="0" smtClean="0">
                <a:solidFill>
                  <a:srgbClr val="0070C0"/>
                </a:solidFill>
              </a:rPr>
              <a:t>CONCLUSIÓN</a:t>
            </a:r>
            <a:endParaRPr lang="es-CO" sz="6600" b="1" dirty="0">
              <a:solidFill>
                <a:srgbClr val="0070C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CO" dirty="0" smtClean="0"/>
              <a:t>Las estructuras de control, como las condicionales y los bucles, son fundamentales para controlar el flujo de ejecución en </a:t>
            </a:r>
            <a:r>
              <a:rPr lang="es-CO" b="1" dirty="0" smtClean="0"/>
              <a:t>JavaScript. </a:t>
            </a:r>
            <a:r>
              <a:rPr lang="es-CO" dirty="0" smtClean="0"/>
              <a:t>Estas herramientas nos permiten tomas decisiones y realizar tareas repetitivas de manera eficiente, lo cual es esencial para desarrollar programas mas complejos y dinámicos.</a:t>
            </a:r>
          </a:p>
          <a:p>
            <a:pPr marL="0" indent="0" algn="just">
              <a:buNone/>
            </a:pPr>
            <a:r>
              <a:rPr lang="es-CO" dirty="0" smtClean="0"/>
              <a:t>¡Sigue practicando con estos ejercicios para afianzar tus conocimientos y habilidades en </a:t>
            </a:r>
            <a:r>
              <a:rPr lang="es-CO" b="1" dirty="0"/>
              <a:t>JavaScript.</a:t>
            </a:r>
            <a:r>
              <a:rPr lang="es-CO" dirty="0" smtClean="0"/>
              <a:t>!</a:t>
            </a:r>
          </a:p>
          <a:p>
            <a:pPr marL="0" indent="0" algn="just">
              <a:buNone/>
            </a:pPr>
            <a:endParaRPr lang="es-CO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4 - ESTRUCTURAS DE CONTROL (CONDICIONALES Y BUCLES) - ING. ALEXANDER OCORO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12</a:t>
            </a:fld>
            <a:endParaRPr lang="es-CO"/>
          </a:p>
        </p:txBody>
      </p:sp>
      <p:pic>
        <p:nvPicPr>
          <p:cNvPr id="6146" name="Picture 2" descr="Ilustración del concepto de mapa mental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25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000" b="1" dirty="0" smtClean="0">
                <a:solidFill>
                  <a:srgbClr val="0070C0"/>
                </a:solidFill>
              </a:rPr>
              <a:t>BIBLIOGRAFIA</a:t>
            </a:r>
            <a:endParaRPr lang="es-CO" sz="6000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 smtClean="0"/>
              <a:t>W3SCHOOLS</a:t>
            </a:r>
            <a:r>
              <a:rPr lang="es-CO" dirty="0" smtClean="0"/>
              <a:t>. (2024-Octubre-21) </a:t>
            </a:r>
            <a:r>
              <a:rPr lang="es-CO" dirty="0"/>
              <a:t>Tutorial de </a:t>
            </a:r>
            <a:r>
              <a:rPr lang="es-CO" b="1" dirty="0" smtClean="0"/>
              <a:t>JavaScript. </a:t>
            </a:r>
            <a:r>
              <a:rPr lang="es-CO" dirty="0">
                <a:hlinkClick r:id="rId3"/>
              </a:rPr>
              <a:t>https</a:t>
            </a:r>
            <a:r>
              <a:rPr lang="es-CO">
                <a:hlinkClick r:id="rId3"/>
              </a:rPr>
              <a:t>://</a:t>
            </a:r>
            <a:r>
              <a:rPr lang="es-CO" smtClean="0">
                <a:hlinkClick r:id="rId3"/>
              </a:rPr>
              <a:t>www.w3schools.com/JavaScript</a:t>
            </a:r>
            <a:r>
              <a:rPr lang="es-CO" smtClean="0"/>
              <a:t> </a:t>
            </a:r>
            <a:endParaRPr lang="es-CO" dirty="0"/>
          </a:p>
          <a:p>
            <a:pPr marL="0" indent="0">
              <a:buNone/>
            </a:pPr>
            <a:endParaRPr lang="es-CO" dirty="0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4 - ESTRUCTURAS DE CONTROL (CONDICIONALES Y BUCLES) - ING. ALEXANDER OCORO</a:t>
            </a:r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476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600" b="1" dirty="0" smtClean="0">
                <a:solidFill>
                  <a:srgbClr val="0070C0"/>
                </a:solidFill>
              </a:rPr>
              <a:t>OBJETIVO</a:t>
            </a:r>
            <a:endParaRPr lang="es-CO" sz="6600" b="1" dirty="0">
              <a:solidFill>
                <a:srgbClr val="0070C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 smtClean="0"/>
              <a:t>Comprender la importancia de  las </a:t>
            </a:r>
            <a:r>
              <a:rPr lang="es-ES" b="1" dirty="0" smtClean="0"/>
              <a:t>estructuras de control </a:t>
            </a:r>
            <a:r>
              <a:rPr lang="es-ES" dirty="0" smtClean="0"/>
              <a:t>para dirigir el flujo de ejecución en un programa.</a:t>
            </a:r>
            <a:endParaRPr lang="es-CO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4 - ESTRUCTURAS DE CONTROL (CONDICIONALES Y BUCLES) - ING. ALEXANDER OCORO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2</a:t>
            </a:fld>
            <a:endParaRPr lang="es-CO"/>
          </a:p>
        </p:txBody>
      </p:sp>
      <p:pic>
        <p:nvPicPr>
          <p:cNvPr id="9" name="Marcador de contenido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83915"/>
            <a:ext cx="5181600" cy="3634758"/>
          </a:xfrm>
        </p:spPr>
      </p:pic>
    </p:spTree>
    <p:extLst>
      <p:ext uri="{BB962C8B-B14F-4D97-AF65-F5344CB8AC3E}">
        <p14:creationId xmlns:p14="http://schemas.microsoft.com/office/powerpoint/2010/main" val="18142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600" b="1" dirty="0" smtClean="0">
                <a:solidFill>
                  <a:srgbClr val="0070C0"/>
                </a:solidFill>
              </a:rPr>
              <a:t>CONTENIDO DE LA CLASE</a:t>
            </a:r>
            <a:endParaRPr lang="es-CO" sz="6600" b="1" dirty="0">
              <a:solidFill>
                <a:srgbClr val="0070C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s-ES" dirty="0" smtClean="0"/>
              <a:t>Condicionales</a:t>
            </a:r>
          </a:p>
          <a:p>
            <a:pPr marL="514350" indent="-514350">
              <a:buAutoNum type="arabicPeriod"/>
            </a:pPr>
            <a:r>
              <a:rPr lang="es-ES" dirty="0" smtClean="0"/>
              <a:t>Bucles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4 - ESTRUCTURAS DE CONTROL (CONDICIONALES Y BUCLES) - ING. ALEXANDER OCORO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3</a:t>
            </a:fld>
            <a:endParaRPr lang="es-CO"/>
          </a:p>
        </p:txBody>
      </p:sp>
      <p:pic>
        <p:nvPicPr>
          <p:cNvPr id="11266" name="Picture 2" descr="Ilustración del concepto de marcador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2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Trabajando en códi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4 - ESTRUCTURAS DE CONTROL (CONDICIONALES Y BUCLES) - ING. ALEXANDER OCORO</a:t>
            </a:r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4</a:t>
            </a:fld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3362079" y="2670343"/>
            <a:ext cx="546784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000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CONDICIONALES</a:t>
            </a:r>
            <a:endParaRPr lang="es-ES" sz="6000" b="1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587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600" b="1" dirty="0" smtClean="0">
                <a:solidFill>
                  <a:srgbClr val="0070C0"/>
                </a:solidFill>
              </a:rPr>
              <a:t>CONDICIONALES</a:t>
            </a:r>
            <a:endParaRPr lang="es-CO" sz="6600" b="1" dirty="0">
              <a:solidFill>
                <a:srgbClr val="0070C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dirty="0" smtClean="0"/>
              <a:t>Las </a:t>
            </a:r>
            <a:r>
              <a:rPr lang="es-CO" b="1" dirty="0" smtClean="0"/>
              <a:t>estructuras condicionales </a:t>
            </a:r>
            <a:r>
              <a:rPr lang="es-CO" dirty="0" smtClean="0"/>
              <a:t>permiten ejecutar diferentes bloques de código según se cumplan o no ciertas condiciones. Las principales estructuras condicionales en </a:t>
            </a:r>
            <a:r>
              <a:rPr lang="es-CO" b="1" dirty="0" smtClean="0"/>
              <a:t>JavaScript</a:t>
            </a:r>
            <a:r>
              <a:rPr lang="es-CO" dirty="0" smtClean="0"/>
              <a:t> son:</a:t>
            </a:r>
          </a:p>
          <a:p>
            <a:pPr marL="0" indent="0" algn="just">
              <a:buNone/>
            </a:pPr>
            <a:r>
              <a:rPr lang="es-CO" b="1" dirty="0" err="1" smtClean="0">
                <a:solidFill>
                  <a:srgbClr val="0070C0"/>
                </a:solidFill>
              </a:rPr>
              <a:t>If</a:t>
            </a:r>
            <a:r>
              <a:rPr lang="es-CO" b="1" dirty="0" smtClean="0">
                <a:solidFill>
                  <a:srgbClr val="0070C0"/>
                </a:solidFill>
              </a:rPr>
              <a:t>, </a:t>
            </a:r>
            <a:r>
              <a:rPr lang="es-CO" b="1" dirty="0" err="1" smtClean="0">
                <a:solidFill>
                  <a:srgbClr val="0070C0"/>
                </a:solidFill>
              </a:rPr>
              <a:t>else</a:t>
            </a:r>
            <a:r>
              <a:rPr lang="es-CO" b="1" dirty="0" smtClean="0">
                <a:solidFill>
                  <a:srgbClr val="0070C0"/>
                </a:solidFill>
              </a:rPr>
              <a:t> </a:t>
            </a:r>
            <a:r>
              <a:rPr lang="es-CO" b="1" dirty="0" err="1" smtClean="0">
                <a:solidFill>
                  <a:srgbClr val="0070C0"/>
                </a:solidFill>
              </a:rPr>
              <a:t>if</a:t>
            </a:r>
            <a:r>
              <a:rPr lang="es-CO" b="1" dirty="0" smtClean="0">
                <a:solidFill>
                  <a:srgbClr val="0070C0"/>
                </a:solidFill>
              </a:rPr>
              <a:t>, </a:t>
            </a:r>
            <a:r>
              <a:rPr lang="es-CO" b="1" dirty="0" err="1" smtClean="0">
                <a:solidFill>
                  <a:srgbClr val="0070C0"/>
                </a:solidFill>
              </a:rPr>
              <a:t>else</a:t>
            </a:r>
            <a:r>
              <a:rPr lang="es-CO" b="1" dirty="0" smtClean="0">
                <a:solidFill>
                  <a:srgbClr val="0070C0"/>
                </a:solidFill>
              </a:rPr>
              <a:t> y </a:t>
            </a:r>
            <a:r>
              <a:rPr lang="es-CO" b="1" dirty="0" err="1" smtClean="0">
                <a:solidFill>
                  <a:srgbClr val="0070C0"/>
                </a:solidFill>
              </a:rPr>
              <a:t>switch</a:t>
            </a:r>
            <a:r>
              <a:rPr lang="es-CO" b="1" dirty="0" smtClean="0">
                <a:solidFill>
                  <a:srgbClr val="0070C0"/>
                </a:solidFill>
              </a:rPr>
              <a:t>.</a:t>
            </a:r>
            <a:endParaRPr lang="es-CO" b="1" dirty="0">
              <a:solidFill>
                <a:srgbClr val="0070C0"/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4 - ESTRUCTURAS DE CONTROL (CONDICIONALES Y BUCLES) - ING. ALEXANDER OCORO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5</a:t>
            </a:fld>
            <a:endParaRPr lang="es-CO"/>
          </a:p>
        </p:txBody>
      </p:sp>
      <p:pic>
        <p:nvPicPr>
          <p:cNvPr id="1026" name="Picture 2" descr="Sí o no ilustración del concepto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57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600" b="1" dirty="0" smtClean="0">
                <a:solidFill>
                  <a:srgbClr val="0070C0"/>
                </a:solidFill>
              </a:rPr>
              <a:t>EXPLICACIÓN</a:t>
            </a:r>
            <a:endParaRPr lang="es-CO" sz="6600" b="1" dirty="0">
              <a:solidFill>
                <a:srgbClr val="0070C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CO" b="1" dirty="0" smtClean="0">
                <a:solidFill>
                  <a:srgbClr val="0070C0"/>
                </a:solidFill>
              </a:rPr>
              <a:t>- </a:t>
            </a:r>
            <a:r>
              <a:rPr lang="es-CO" b="1" dirty="0" err="1" smtClean="0">
                <a:solidFill>
                  <a:srgbClr val="0070C0"/>
                </a:solidFill>
              </a:rPr>
              <a:t>If</a:t>
            </a:r>
            <a:r>
              <a:rPr lang="es-CO" b="1" dirty="0" smtClean="0">
                <a:solidFill>
                  <a:srgbClr val="0070C0"/>
                </a:solidFill>
              </a:rPr>
              <a:t>: </a:t>
            </a:r>
            <a:r>
              <a:rPr lang="es-CO" dirty="0" smtClean="0"/>
              <a:t>Ejecuta un bloque de código si la condición es verdadera.</a:t>
            </a:r>
            <a:endParaRPr lang="es-CO" b="1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s-CO" b="1" dirty="0" smtClean="0">
                <a:solidFill>
                  <a:srgbClr val="0070C0"/>
                </a:solidFill>
              </a:rPr>
              <a:t>- </a:t>
            </a:r>
            <a:r>
              <a:rPr lang="es-CO" b="1" dirty="0" err="1" smtClean="0">
                <a:solidFill>
                  <a:srgbClr val="0070C0"/>
                </a:solidFill>
              </a:rPr>
              <a:t>else</a:t>
            </a:r>
            <a:r>
              <a:rPr lang="es-CO" b="1" dirty="0" smtClean="0">
                <a:solidFill>
                  <a:srgbClr val="0070C0"/>
                </a:solidFill>
              </a:rPr>
              <a:t> </a:t>
            </a:r>
            <a:r>
              <a:rPr lang="es-CO" b="1" dirty="0" err="1" smtClean="0">
                <a:solidFill>
                  <a:srgbClr val="0070C0"/>
                </a:solidFill>
              </a:rPr>
              <a:t>if</a:t>
            </a:r>
            <a:r>
              <a:rPr lang="es-CO" b="1" dirty="0" smtClean="0">
                <a:solidFill>
                  <a:srgbClr val="0070C0"/>
                </a:solidFill>
              </a:rPr>
              <a:t>: </a:t>
            </a:r>
            <a:r>
              <a:rPr lang="es-CO" dirty="0" smtClean="0"/>
              <a:t>Ejecuta un bloque de código si la condición anterior no se cumple y esta condición es verdadera.</a:t>
            </a:r>
            <a:endParaRPr lang="es-CO" b="1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s-CO" b="1" dirty="0" smtClean="0">
                <a:solidFill>
                  <a:srgbClr val="0070C0"/>
                </a:solidFill>
              </a:rPr>
              <a:t>- </a:t>
            </a:r>
            <a:r>
              <a:rPr lang="es-CO" b="1" dirty="0" err="1">
                <a:solidFill>
                  <a:srgbClr val="0070C0"/>
                </a:solidFill>
              </a:rPr>
              <a:t>e</a:t>
            </a:r>
            <a:r>
              <a:rPr lang="es-CO" b="1" dirty="0" err="1" smtClean="0">
                <a:solidFill>
                  <a:srgbClr val="0070C0"/>
                </a:solidFill>
              </a:rPr>
              <a:t>lse</a:t>
            </a:r>
            <a:r>
              <a:rPr lang="es-CO" b="1" dirty="0" smtClean="0">
                <a:solidFill>
                  <a:srgbClr val="0070C0"/>
                </a:solidFill>
              </a:rPr>
              <a:t>: </a:t>
            </a:r>
            <a:r>
              <a:rPr lang="es-CO" dirty="0" smtClean="0"/>
              <a:t>Ejecuta un bloque de código si ninguna de las condiciones anteriores se cumple.</a:t>
            </a:r>
            <a:endParaRPr lang="es-CO" b="1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s-CO" b="1" dirty="0" smtClean="0">
                <a:solidFill>
                  <a:srgbClr val="0070C0"/>
                </a:solidFill>
              </a:rPr>
              <a:t>- </a:t>
            </a:r>
            <a:r>
              <a:rPr lang="es-CO" b="1" dirty="0" err="1" smtClean="0">
                <a:solidFill>
                  <a:srgbClr val="0070C0"/>
                </a:solidFill>
              </a:rPr>
              <a:t>switch</a:t>
            </a:r>
            <a:r>
              <a:rPr lang="es-CO" b="1" dirty="0" smtClean="0">
                <a:solidFill>
                  <a:srgbClr val="0070C0"/>
                </a:solidFill>
              </a:rPr>
              <a:t>. </a:t>
            </a:r>
            <a:r>
              <a:rPr lang="es-CO" dirty="0" smtClean="0"/>
              <a:t>Evalúa una expresión y ejecuta el bloque de código correspondiente al caso que coincida con el valor de la expresión. </a:t>
            </a:r>
            <a:endParaRPr lang="es-CO" b="1" dirty="0">
              <a:solidFill>
                <a:srgbClr val="0070C0"/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4 - ESTRUCTURAS DE CONTROL (CONDICIONALES Y BUCLES) - ING. ALEXANDER OCORO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6</a:t>
            </a:fld>
            <a:endParaRPr lang="es-CO"/>
          </a:p>
        </p:txBody>
      </p:sp>
      <p:pic>
        <p:nvPicPr>
          <p:cNvPr id="3074" name="Picture 2" descr="El hombre muestra gesto de una gran idea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92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600" b="1" dirty="0" smtClean="0">
                <a:solidFill>
                  <a:srgbClr val="0070C0"/>
                </a:solidFill>
              </a:rPr>
              <a:t>¡VAMOS A CODEAR!</a:t>
            </a:r>
            <a:endParaRPr lang="es-CO" sz="6600" b="1" dirty="0">
              <a:solidFill>
                <a:srgbClr val="0070C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just">
              <a:buAutoNum type="arabicPeriod"/>
            </a:pPr>
            <a:r>
              <a:rPr lang="es-CO" dirty="0" smtClean="0"/>
              <a:t>Escribe una estructura </a:t>
            </a:r>
            <a:r>
              <a:rPr lang="es-CO" b="1" dirty="0" err="1" smtClean="0">
                <a:solidFill>
                  <a:srgbClr val="0070C0"/>
                </a:solidFill>
              </a:rPr>
              <a:t>if</a:t>
            </a:r>
            <a:r>
              <a:rPr lang="es-CO" dirty="0" smtClean="0"/>
              <a:t> que determine si un numero es positivo, negativo o cero.</a:t>
            </a:r>
          </a:p>
          <a:p>
            <a:pPr marL="514350" indent="-514350" algn="just">
              <a:buAutoNum type="arabicPeriod"/>
            </a:pPr>
            <a:r>
              <a:rPr lang="es-CO" dirty="0" smtClean="0"/>
              <a:t>Escribe una estructura </a:t>
            </a:r>
            <a:r>
              <a:rPr lang="es-CO" b="1" dirty="0" err="1" smtClean="0">
                <a:solidFill>
                  <a:srgbClr val="0070C0"/>
                </a:solidFill>
              </a:rPr>
              <a:t>if-else</a:t>
            </a:r>
            <a:r>
              <a:rPr lang="es-CO" dirty="0"/>
              <a:t> </a:t>
            </a:r>
            <a:r>
              <a:rPr lang="es-CO" dirty="0" smtClean="0"/>
              <a:t>para determinar el rango de un numero (0-10, 11-20, 21-30, </a:t>
            </a:r>
            <a:r>
              <a:rPr lang="es-CO" dirty="0" err="1" smtClean="0"/>
              <a:t>etc</a:t>
            </a:r>
            <a:r>
              <a:rPr lang="es-CO" dirty="0" smtClean="0"/>
              <a:t>)</a:t>
            </a:r>
          </a:p>
          <a:p>
            <a:pPr marL="514350" indent="-514350" algn="just">
              <a:buAutoNum type="arabicPeriod"/>
            </a:pPr>
            <a:r>
              <a:rPr lang="es-CO" dirty="0" smtClean="0"/>
              <a:t>Escribe una estructura </a:t>
            </a:r>
            <a:r>
              <a:rPr lang="es-CO" dirty="0" err="1" smtClean="0"/>
              <a:t>switch</a:t>
            </a:r>
            <a:r>
              <a:rPr lang="es-CO" dirty="0" smtClean="0"/>
              <a:t> para determinar el </a:t>
            </a:r>
            <a:r>
              <a:rPr lang="es-CO" dirty="0" err="1" smtClean="0"/>
              <a:t>dia</a:t>
            </a:r>
            <a:r>
              <a:rPr lang="es-CO" dirty="0" smtClean="0"/>
              <a:t> de la semana basado en un numero </a:t>
            </a:r>
            <a:r>
              <a:rPr lang="es-CO" dirty="0" smtClean="0">
                <a:solidFill>
                  <a:srgbClr val="0070C0"/>
                </a:solidFill>
              </a:rPr>
              <a:t>(1 para lunes, 2 para martes, 3 para miércoles, 4 para jueves, 5 para viernes, 6 para sábado, 7 para domingo)</a:t>
            </a:r>
          </a:p>
          <a:p>
            <a:pPr marL="0" indent="0" algn="just">
              <a:buNone/>
            </a:pPr>
            <a:endParaRPr lang="es-CO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4 - ESTRUCTURAS DE CONTROL (CONDICIONALES Y BUCLES) - ING. ALEXANDER OCORO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7</a:t>
            </a:fld>
            <a:endParaRPr lang="es-CO"/>
          </a:p>
        </p:txBody>
      </p:sp>
      <p:pic>
        <p:nvPicPr>
          <p:cNvPr id="5124" name="Picture 4" descr="Hacker que opera una ilustración del icono de la historieta del ordenador portátil. Concepto de icono de tecnología aislado. Estilo de dibujos animados plana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67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Trabajando en códi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4 - ESTRUCTURAS DE CONTROL (CONDICIONALES Y BUCLES) - ING. ALEXANDER OCORO</a:t>
            </a:r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8</a:t>
            </a:fld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4805167" y="2670343"/>
            <a:ext cx="258166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000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BUCLES</a:t>
            </a:r>
            <a:endParaRPr lang="es-ES" sz="6000" b="1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071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600" b="1" dirty="0" smtClean="0">
                <a:solidFill>
                  <a:srgbClr val="0070C0"/>
                </a:solidFill>
              </a:rPr>
              <a:t>BUCLES</a:t>
            </a:r>
            <a:endParaRPr lang="es-CO" sz="6600" b="1" dirty="0">
              <a:solidFill>
                <a:srgbClr val="0070C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dirty="0" smtClean="0"/>
              <a:t>Los </a:t>
            </a:r>
            <a:r>
              <a:rPr lang="es-CO" b="1" dirty="0" smtClean="0"/>
              <a:t>bucles </a:t>
            </a:r>
            <a:r>
              <a:rPr lang="es-CO" dirty="0" smtClean="0"/>
              <a:t>permiten repetir un bloque de código mientras se cumpla una condición. Los principales bucles en </a:t>
            </a:r>
            <a:r>
              <a:rPr lang="es-CO" b="1" dirty="0" smtClean="0"/>
              <a:t>JavaScript</a:t>
            </a:r>
            <a:r>
              <a:rPr lang="es-CO" dirty="0" smtClean="0"/>
              <a:t> son:</a:t>
            </a:r>
            <a:r>
              <a:rPr lang="es-CO" dirty="0"/>
              <a:t> </a:t>
            </a:r>
            <a:r>
              <a:rPr lang="es-CO" b="1" dirty="0" err="1" smtClean="0">
                <a:solidFill>
                  <a:srgbClr val="0070C0"/>
                </a:solidFill>
              </a:rPr>
              <a:t>for</a:t>
            </a:r>
            <a:r>
              <a:rPr lang="es-CO" b="1" dirty="0" smtClean="0">
                <a:solidFill>
                  <a:srgbClr val="0070C0"/>
                </a:solidFill>
              </a:rPr>
              <a:t>, </a:t>
            </a:r>
            <a:r>
              <a:rPr lang="es-CO" b="1" dirty="0" err="1" smtClean="0">
                <a:solidFill>
                  <a:srgbClr val="0070C0"/>
                </a:solidFill>
              </a:rPr>
              <a:t>while</a:t>
            </a:r>
            <a:r>
              <a:rPr lang="es-CO" b="1" dirty="0" smtClean="0">
                <a:solidFill>
                  <a:srgbClr val="0070C0"/>
                </a:solidFill>
              </a:rPr>
              <a:t> y do </a:t>
            </a:r>
            <a:r>
              <a:rPr lang="es-CO" b="1" dirty="0" err="1" smtClean="0">
                <a:solidFill>
                  <a:srgbClr val="0070C0"/>
                </a:solidFill>
              </a:rPr>
              <a:t>while</a:t>
            </a:r>
            <a:r>
              <a:rPr lang="es-CO" b="1" dirty="0" smtClean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4 - ESTRUCTURAS DE CONTROL (CONDICIONALES Y BUCLES) - ING. ALEXANDER OCORO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9</a:t>
            </a:fld>
            <a:endParaRPr lang="es-CO"/>
          </a:p>
        </p:txBody>
      </p:sp>
      <p:pic>
        <p:nvPicPr>
          <p:cNvPr id="2050" name="Picture 2" descr="Ilustración de devops de diseño plano dibujado a mano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90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6763</TotalTime>
  <Words>722</Words>
  <Application>Microsoft Office PowerPoint</Application>
  <PresentationFormat>Panorámica</PresentationFormat>
  <Paragraphs>84</Paragraphs>
  <Slides>13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OBJETIVO</vt:lpstr>
      <vt:lpstr>CONTENIDO DE LA CLASE</vt:lpstr>
      <vt:lpstr>Presentación de PowerPoint</vt:lpstr>
      <vt:lpstr>CONDICIONALES</vt:lpstr>
      <vt:lpstr>EXPLICACIÓN</vt:lpstr>
      <vt:lpstr>¡VAMOS A CODEAR!</vt:lpstr>
      <vt:lpstr>Presentación de PowerPoint</vt:lpstr>
      <vt:lpstr>BUCLES</vt:lpstr>
      <vt:lpstr>EXPLICACIÓN</vt:lpstr>
      <vt:lpstr>¡VAMOS A CODEAR!</vt:lpstr>
      <vt:lpstr>CONCLUSIÓN</vt:lpstr>
      <vt:lpstr>BIBLIOGRAFIA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Y VISUALIZACIÓN DE DATOS</dc:title>
  <dc:creator>Cuenta Microsoft</dc:creator>
  <cp:lastModifiedBy>Cuenta Microsoft</cp:lastModifiedBy>
  <cp:revision>393</cp:revision>
  <dcterms:created xsi:type="dcterms:W3CDTF">2024-10-13T21:09:21Z</dcterms:created>
  <dcterms:modified xsi:type="dcterms:W3CDTF">2025-02-26T21:17:09Z</dcterms:modified>
</cp:coreProperties>
</file>