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1" r:id="rId2"/>
    <p:sldId id="287" r:id="rId3"/>
    <p:sldId id="288" r:id="rId4"/>
    <p:sldId id="297" r:id="rId5"/>
    <p:sldId id="293" r:id="rId6"/>
    <p:sldId id="301" r:id="rId7"/>
    <p:sldId id="308" r:id="rId8"/>
    <p:sldId id="307" r:id="rId9"/>
    <p:sldId id="309" r:id="rId10"/>
    <p:sldId id="302" r:id="rId11"/>
    <p:sldId id="311" r:id="rId12"/>
    <p:sldId id="314" r:id="rId13"/>
    <p:sldId id="303" r:id="rId14"/>
    <p:sldId id="312" r:id="rId15"/>
    <p:sldId id="315" r:id="rId16"/>
    <p:sldId id="316" r:id="rId17"/>
    <p:sldId id="317" r:id="rId18"/>
    <p:sldId id="318" r:id="rId19"/>
    <p:sldId id="304" r:id="rId20"/>
    <p:sldId id="313" r:id="rId21"/>
    <p:sldId id="305" r:id="rId22"/>
    <p:sldId id="319" r:id="rId23"/>
    <p:sldId id="310" r:id="rId24"/>
    <p:sldId id="306" r:id="rId25"/>
    <p:sldId id="286" r:id="rId2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23D5-3F64-433B-9BE9-C058D9FEEC15}" type="datetimeFigureOut">
              <a:rPr lang="es-CO" smtClean="0"/>
              <a:t>14/03/2025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3AE8A-8506-4367-8F41-B28C139390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3335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3844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5256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8053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7043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8037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4775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245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2320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949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2741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814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76383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441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0443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9745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2793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24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6335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25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708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80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6824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0730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9210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6972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2924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3AE8A-8506-4367-8F41-B28C13939030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51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301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548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445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864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453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378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148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781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147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159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777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TEMA 1 - INTERCAMBIO DE DATOS FRONTEND Y BACKEND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538-ADB8-430A-B82E-300083E795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76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98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ollage de fondo de programació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10</a:t>
            </a:fld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3241041" y="2885854"/>
            <a:ext cx="572836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COMUNICACIÓN ENTRE</a:t>
            </a:r>
          </a:p>
          <a:p>
            <a:pPr algn="ctr"/>
            <a:r>
              <a:rPr lang="es-ES" sz="4400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FRONTEND </a:t>
            </a:r>
            <a:r>
              <a:rPr lang="es-ES" sz="4400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 BACKEND</a:t>
            </a:r>
            <a:endParaRPr lang="es-ES" sz="4400" b="1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617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¿CÓMO INTERACTÚAN?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 smtClean="0"/>
              <a:t>El </a:t>
            </a:r>
            <a:r>
              <a:rPr lang="es-CO" b="1" dirty="0" err="1" smtClean="0"/>
              <a:t>Fronend</a:t>
            </a:r>
            <a:r>
              <a:rPr lang="es-CO" b="1" dirty="0" smtClean="0"/>
              <a:t> </a:t>
            </a:r>
            <a:r>
              <a:rPr lang="es-CO" dirty="0" smtClean="0"/>
              <a:t>y </a:t>
            </a:r>
            <a:r>
              <a:rPr lang="es-CO" b="1" dirty="0" err="1" smtClean="0"/>
              <a:t>Backend</a:t>
            </a:r>
            <a:r>
              <a:rPr lang="es-CO" b="1" dirty="0" smtClean="0"/>
              <a:t> </a:t>
            </a:r>
            <a:r>
              <a:rPr lang="es-CO" dirty="0" smtClean="0"/>
              <a:t>se comunica a través de </a:t>
            </a:r>
            <a:r>
              <a:rPr lang="es-CO" b="1" dirty="0" err="1" smtClean="0"/>
              <a:t>APIs</a:t>
            </a:r>
            <a:r>
              <a:rPr lang="es-CO" b="1" dirty="0" smtClean="0"/>
              <a:t> </a:t>
            </a:r>
            <a:r>
              <a:rPr lang="es-CO" i="1" dirty="0" smtClean="0"/>
              <a:t>(</a:t>
            </a:r>
            <a:r>
              <a:rPr lang="es-CO" i="1" dirty="0" err="1" smtClean="0"/>
              <a:t>Application</a:t>
            </a:r>
            <a:r>
              <a:rPr lang="es-CO" i="1" dirty="0" smtClean="0"/>
              <a:t> </a:t>
            </a:r>
            <a:r>
              <a:rPr lang="es-CO" i="1" dirty="0" err="1" smtClean="0"/>
              <a:t>Programming</a:t>
            </a:r>
            <a:r>
              <a:rPr lang="es-CO" i="1" dirty="0" smtClean="0"/>
              <a:t> Interfaces). </a:t>
            </a:r>
            <a:r>
              <a:rPr lang="es-CO" dirty="0" smtClean="0"/>
              <a:t>Una </a:t>
            </a:r>
            <a:r>
              <a:rPr lang="es-CO" b="1" dirty="0" smtClean="0"/>
              <a:t>API</a:t>
            </a:r>
            <a:r>
              <a:rPr lang="es-CO" dirty="0" smtClean="0"/>
              <a:t> actúa como un “puente” que permite que ambos se conecten y compartan información. </a:t>
            </a: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11</a:t>
            </a:fld>
            <a:endParaRPr lang="es-CO"/>
          </a:p>
        </p:txBody>
      </p:sp>
      <p:pic>
        <p:nvPicPr>
          <p:cNvPr id="4098" name="Picture 2" descr="Ilustración de concepto de alojamiento de la nub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75474"/>
            <a:ext cx="5181600" cy="345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64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TIPOS DE SOLICITUDES HTTP COMUNES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 smtClean="0"/>
              <a:t>GET: </a:t>
            </a:r>
            <a:r>
              <a:rPr lang="es-CO" dirty="0" smtClean="0"/>
              <a:t>Se utiliza para obtener datos del servidor (por </a:t>
            </a:r>
            <a:r>
              <a:rPr lang="es-CO" b="1" dirty="0" smtClean="0"/>
              <a:t>ejemplo,</a:t>
            </a:r>
            <a:r>
              <a:rPr lang="es-CO" dirty="0" smtClean="0"/>
              <a:t>  recuperar una lista de productos)</a:t>
            </a:r>
          </a:p>
          <a:p>
            <a:pPr marL="0" indent="0" algn="just">
              <a:buNone/>
            </a:pPr>
            <a:r>
              <a:rPr lang="es-CO" b="1" dirty="0" smtClean="0"/>
              <a:t>POST: </a:t>
            </a:r>
            <a:r>
              <a:rPr lang="es-CO" dirty="0" smtClean="0"/>
              <a:t>Se utiliza para enviar datos al servidor (por </a:t>
            </a:r>
            <a:r>
              <a:rPr lang="es-CO" b="1" dirty="0" smtClean="0"/>
              <a:t>ejemplo, </a:t>
            </a:r>
            <a:r>
              <a:rPr lang="es-CO" dirty="0" smtClean="0"/>
              <a:t>enviar un formulario de registro).</a:t>
            </a: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12</a:t>
            </a:fld>
            <a:endParaRPr lang="es-CO"/>
          </a:p>
        </p:txBody>
      </p:sp>
      <p:pic>
        <p:nvPicPr>
          <p:cNvPr id="13314" name="Picture 2" descr="Ilustración de concepto de alojamiento de la nub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01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ollage de fondo de programació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13</a:t>
            </a:fld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838200" y="2885854"/>
            <a:ext cx="1053403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INTERCAMBIO DE DATOS FRONT Y BACKEND</a:t>
            </a:r>
            <a:endParaRPr lang="es-ES" sz="4400" b="1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385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EJEMPLO: INTERCAMBIO DE DATOS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 smtClean="0"/>
              <a:t>Vamos a realizar un proyecto sencillo:</a:t>
            </a:r>
          </a:p>
          <a:p>
            <a:pPr marL="0" indent="0" algn="just">
              <a:buNone/>
            </a:pPr>
            <a:r>
              <a:rPr lang="es-CO" dirty="0" smtClean="0"/>
              <a:t>Crear un servidor básico en Node.js </a:t>
            </a:r>
            <a:r>
              <a:rPr lang="es-CO" b="1" dirty="0" smtClean="0"/>
              <a:t>(</a:t>
            </a:r>
            <a:r>
              <a:rPr lang="es-CO" b="1" dirty="0" err="1" smtClean="0"/>
              <a:t>Backend</a:t>
            </a:r>
            <a:r>
              <a:rPr lang="es-CO" b="1" dirty="0" smtClean="0"/>
              <a:t>):</a:t>
            </a:r>
          </a:p>
          <a:p>
            <a:pPr marL="514350" indent="-514350" algn="just">
              <a:buAutoNum type="arabicPeriod"/>
            </a:pPr>
            <a:r>
              <a:rPr lang="es-CO" dirty="0" smtClean="0"/>
              <a:t>Inicia un proyecto Node.js</a:t>
            </a:r>
          </a:p>
          <a:p>
            <a:pPr marL="0" indent="0" algn="just">
              <a:buNone/>
            </a:pPr>
            <a:endParaRPr lang="es-CO" dirty="0" smtClean="0"/>
          </a:p>
          <a:p>
            <a:pPr marL="0" indent="0" algn="just">
              <a:buNone/>
            </a:pPr>
            <a:r>
              <a:rPr lang="es-CO" dirty="0" smtClean="0"/>
              <a:t>2. Instala Express:</a:t>
            </a:r>
          </a:p>
          <a:p>
            <a:pPr marL="0" indent="0" algn="just">
              <a:buNone/>
            </a:pP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14</a:t>
            </a:fld>
            <a:endParaRPr lang="es-CO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264" y="4150994"/>
            <a:ext cx="2972058" cy="45724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64" y="5175409"/>
            <a:ext cx="2309060" cy="434378"/>
          </a:xfrm>
          <a:prstGeom prst="rect">
            <a:avLst/>
          </a:prstGeom>
        </p:spPr>
      </p:pic>
      <p:pic>
        <p:nvPicPr>
          <p:cNvPr id="3074" name="Picture 2" descr="Ilustración del concepto de servidor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8"/>
          <a:stretch/>
        </p:blipFill>
        <p:spPr bwMode="auto">
          <a:xfrm>
            <a:off x="6587331" y="1825625"/>
            <a:ext cx="4351338" cy="397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75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Ilustración de concepto de servido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19" y="1847850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EJEMPLO: INTERCAMBIO DE DATOS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>
          <a:xfrm>
            <a:off x="729302" y="1628524"/>
            <a:ext cx="5181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800" dirty="0" smtClean="0"/>
              <a:t>3. Crea un archivo </a:t>
            </a:r>
            <a:r>
              <a:rPr lang="es-CO" sz="1800" b="1" dirty="0" smtClean="0"/>
              <a:t>server.js</a:t>
            </a:r>
            <a:r>
              <a:rPr lang="es-CO" sz="1800" dirty="0" smtClean="0"/>
              <a:t> con el siguiente código:</a:t>
            </a:r>
          </a:p>
          <a:p>
            <a:pPr marL="0" indent="0" algn="just">
              <a:buNone/>
            </a:pPr>
            <a:endParaRPr lang="es-CO" dirty="0" smtClean="0"/>
          </a:p>
          <a:p>
            <a:pPr marL="0" indent="0" algn="just">
              <a:buNone/>
            </a:pP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15</a:t>
            </a:fld>
            <a:endParaRPr lang="es-CO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86" y="2067176"/>
            <a:ext cx="6614733" cy="419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9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lustración de concepto de alojamiento de la nub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DESARROLLAR UNA INTERFAZ EN HTML Y JAVASCRIPT (FRONEND)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>
          <a:xfrm>
            <a:off x="837943" y="1715501"/>
            <a:ext cx="5181600" cy="4351338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s-CO" dirty="0" smtClean="0"/>
              <a:t>Crea un archivo index.html con:</a:t>
            </a:r>
          </a:p>
          <a:p>
            <a:pPr marL="0" indent="0" algn="just">
              <a:buNone/>
            </a:pPr>
            <a:endParaRPr lang="es-CO" dirty="0" smtClean="0"/>
          </a:p>
          <a:p>
            <a:pPr marL="0" indent="0" algn="just">
              <a:buNone/>
            </a:pP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16</a:t>
            </a:fld>
            <a:endParaRPr lang="es-CO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60" y="2724196"/>
            <a:ext cx="6226080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3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DESARROLLAR UNA INTERFAZ EN HTML Y JAVASCRIPT (FRONEND)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17</a:t>
            </a:fld>
            <a:endParaRPr lang="es-CO"/>
          </a:p>
        </p:txBody>
      </p:sp>
      <p:sp>
        <p:nvSpPr>
          <p:cNvPr id="10" name="CuadroTexto 9"/>
          <p:cNvSpPr txBox="1"/>
          <p:nvPr/>
        </p:nvSpPr>
        <p:spPr>
          <a:xfrm>
            <a:off x="986828" y="2996697"/>
            <a:ext cx="1222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2. Crea un archivo app.js</a:t>
            </a:r>
          </a:p>
          <a:p>
            <a:endParaRPr lang="es-CO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223" y="2046839"/>
            <a:ext cx="6912021" cy="408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7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PRUEBA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>
          <a:xfrm>
            <a:off x="837943" y="1715501"/>
            <a:ext cx="5181600" cy="4351338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s-CO" dirty="0" smtClean="0"/>
              <a:t>Ejecuta el servidor con </a:t>
            </a:r>
            <a:r>
              <a:rPr lang="es-CO" dirty="0" err="1" smtClean="0"/>
              <a:t>node</a:t>
            </a:r>
            <a:r>
              <a:rPr lang="es-CO" dirty="0" smtClean="0"/>
              <a:t> </a:t>
            </a:r>
            <a:r>
              <a:rPr lang="es-CO" b="1" dirty="0" smtClean="0"/>
              <a:t>server.js</a:t>
            </a:r>
          </a:p>
          <a:p>
            <a:pPr marL="514350" indent="-514350" algn="just">
              <a:buAutoNum type="arabicPeriod"/>
            </a:pPr>
            <a:r>
              <a:rPr lang="es-CO" dirty="0" smtClean="0"/>
              <a:t>Abre index.html en el navegador y observa las solicitudes  en la consola.</a:t>
            </a:r>
          </a:p>
          <a:p>
            <a:pPr marL="0" indent="0" algn="just">
              <a:buNone/>
            </a:pP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18</a:t>
            </a:fld>
            <a:endParaRPr lang="es-CO"/>
          </a:p>
        </p:txBody>
      </p:sp>
      <p:pic>
        <p:nvPicPr>
          <p:cNvPr id="9218" name="Picture 2" descr="Ilustración del concepto de alojamiento en la nub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75474"/>
            <a:ext cx="5181600" cy="345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91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ollage de fondo de programació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19</a:t>
            </a:fld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1708186" y="2885854"/>
            <a:ext cx="87940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HERRAMIENTAS Y BUENAS PRÁTICAS</a:t>
            </a:r>
            <a:endParaRPr lang="es-ES" sz="4400" b="1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30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OBJETIVO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dirty="0" smtClean="0"/>
              <a:t>Comprender el concepto de intercambio de datos entre </a:t>
            </a:r>
            <a:r>
              <a:rPr lang="es-CO" b="1" dirty="0" err="1" smtClean="0"/>
              <a:t>Frontend</a:t>
            </a:r>
            <a:r>
              <a:rPr lang="es-CO" dirty="0" smtClean="0"/>
              <a:t> y </a:t>
            </a:r>
            <a:r>
              <a:rPr lang="es-CO" b="1" dirty="0" err="1" smtClean="0"/>
              <a:t>Backend</a:t>
            </a:r>
            <a:r>
              <a:rPr lang="es-CO" dirty="0" smtClean="0"/>
              <a:t> en aplicaciones web.</a:t>
            </a: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2</a:t>
            </a:fld>
            <a:endParaRPr lang="es-CO"/>
          </a:p>
        </p:txBody>
      </p:sp>
      <p:pic>
        <p:nvPicPr>
          <p:cNvPr id="9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83915"/>
            <a:ext cx="5181600" cy="3634758"/>
          </a:xfrm>
        </p:spPr>
      </p:pic>
    </p:spTree>
    <p:extLst>
      <p:ext uri="{BB962C8B-B14F-4D97-AF65-F5344CB8AC3E}">
        <p14:creationId xmlns:p14="http://schemas.microsoft.com/office/powerpoint/2010/main" val="18142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HERRAMIENTAS Y BUENAS PRÁCTICAS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CO" b="1" dirty="0" err="1" smtClean="0"/>
              <a:t>Frontend</a:t>
            </a:r>
            <a:r>
              <a:rPr lang="es-CO" b="1" dirty="0" smtClean="0"/>
              <a:t>:</a:t>
            </a:r>
          </a:p>
          <a:p>
            <a:pPr algn="just">
              <a:buFontTx/>
              <a:buChar char="-"/>
            </a:pPr>
            <a:r>
              <a:rPr lang="es-CO" dirty="0" smtClean="0"/>
              <a:t>Usa </a:t>
            </a:r>
            <a:r>
              <a:rPr lang="es-CO" b="1" dirty="0" err="1" smtClean="0"/>
              <a:t>Fech</a:t>
            </a:r>
            <a:r>
              <a:rPr lang="es-CO" b="1" dirty="0" smtClean="0"/>
              <a:t> API </a:t>
            </a:r>
            <a:r>
              <a:rPr lang="es-CO" dirty="0" smtClean="0"/>
              <a:t>o bibliotecas como </a:t>
            </a:r>
            <a:r>
              <a:rPr lang="es-CO" dirty="0" err="1" smtClean="0"/>
              <a:t>Axios</a:t>
            </a:r>
            <a:r>
              <a:rPr lang="es-CO" dirty="0" smtClean="0"/>
              <a:t> para realizar solicitudes </a:t>
            </a:r>
            <a:r>
              <a:rPr lang="es-CO" b="1" dirty="0" smtClean="0"/>
              <a:t>HTTP.</a:t>
            </a:r>
          </a:p>
          <a:p>
            <a:pPr algn="just">
              <a:buFontTx/>
              <a:buChar char="-"/>
            </a:pPr>
            <a:r>
              <a:rPr lang="es-CO" dirty="0" smtClean="0"/>
              <a:t>Organiza tu código para mejorar su legibilidad y mantenimiento</a:t>
            </a:r>
          </a:p>
          <a:p>
            <a:pPr marL="0" indent="0" algn="just">
              <a:buNone/>
            </a:pPr>
            <a:r>
              <a:rPr lang="es-CO" b="1" dirty="0" err="1" smtClean="0"/>
              <a:t>Backend</a:t>
            </a:r>
            <a:r>
              <a:rPr lang="es-CO" b="1" dirty="0" smtClean="0"/>
              <a:t>:</a:t>
            </a:r>
          </a:p>
          <a:p>
            <a:pPr algn="just">
              <a:buFontTx/>
              <a:buChar char="-"/>
            </a:pPr>
            <a:r>
              <a:rPr lang="es-CO" dirty="0" smtClean="0"/>
              <a:t>Usa Middleware (como </a:t>
            </a:r>
            <a:r>
              <a:rPr lang="es-CO" b="1" dirty="0" err="1" smtClean="0"/>
              <a:t>express.json</a:t>
            </a:r>
            <a:r>
              <a:rPr lang="es-CO" b="1" dirty="0" smtClean="0"/>
              <a:t>()) </a:t>
            </a:r>
            <a:r>
              <a:rPr lang="es-CO" dirty="0" smtClean="0"/>
              <a:t>para procesar datos enviados desde el </a:t>
            </a:r>
            <a:r>
              <a:rPr lang="es-CO" b="1" dirty="0" err="1" smtClean="0"/>
              <a:t>frontend</a:t>
            </a:r>
            <a:r>
              <a:rPr lang="es-CO" b="1" dirty="0" smtClean="0"/>
              <a:t>.</a:t>
            </a:r>
          </a:p>
          <a:p>
            <a:pPr algn="just">
              <a:buFontTx/>
              <a:buChar char="-"/>
            </a:pPr>
            <a:r>
              <a:rPr lang="es-CO" dirty="0" smtClean="0"/>
              <a:t>Maneja errores de manera  clara para evitar interrupciones en la aplicación.</a:t>
            </a:r>
            <a:endParaRPr lang="es-CO" dirty="0" smtClean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20</a:t>
            </a:fld>
            <a:endParaRPr lang="es-CO"/>
          </a:p>
        </p:txBody>
      </p:sp>
      <p:pic>
        <p:nvPicPr>
          <p:cNvPr id="2050" name="Picture 2" descr="Ilustración del concepto de sala de servidor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72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ollage de fondo de programació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21</a:t>
            </a:fld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1769873" y="2885854"/>
            <a:ext cx="867070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CONCLUSIONES Y APLICACIONES DE </a:t>
            </a:r>
          </a:p>
          <a:p>
            <a:pPr algn="ctr"/>
            <a:r>
              <a:rPr lang="es-ES" sz="4400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INTERCAMBIO </a:t>
            </a:r>
            <a:r>
              <a:rPr lang="es-ES" sz="4400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 </a:t>
            </a:r>
            <a:r>
              <a:rPr lang="es-ES" sz="4400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DATOS</a:t>
            </a:r>
            <a:endParaRPr lang="es-ES" sz="4400" b="1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09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IMPORTANCIA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 smtClean="0"/>
              <a:t>La comunicación entre el </a:t>
            </a:r>
            <a:r>
              <a:rPr lang="es-CO" b="1" dirty="0" err="1" smtClean="0"/>
              <a:t>frontend</a:t>
            </a:r>
            <a:r>
              <a:rPr lang="es-CO" dirty="0" smtClean="0"/>
              <a:t> y </a:t>
            </a:r>
            <a:r>
              <a:rPr lang="es-CO" b="1" dirty="0" err="1" smtClean="0"/>
              <a:t>backend</a:t>
            </a:r>
            <a:r>
              <a:rPr lang="es-CO" dirty="0" smtClean="0"/>
              <a:t> es esencial para aplicaciones modernas como </a:t>
            </a:r>
            <a:r>
              <a:rPr lang="es-CO" b="1" dirty="0" smtClean="0"/>
              <a:t>redes sociales, tiendas online </a:t>
            </a:r>
            <a:r>
              <a:rPr lang="es-CO" dirty="0" smtClean="0"/>
              <a:t>y servicios de </a:t>
            </a:r>
            <a:r>
              <a:rPr lang="es-CO" b="1" dirty="0" err="1" smtClean="0"/>
              <a:t>streaming</a:t>
            </a:r>
            <a:r>
              <a:rPr lang="es-CO" b="1" dirty="0" smtClean="0"/>
              <a:t>. 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22</a:t>
            </a:fld>
            <a:endParaRPr lang="es-CO"/>
          </a:p>
        </p:txBody>
      </p:sp>
      <p:pic>
        <p:nvPicPr>
          <p:cNvPr id="8194" name="Picture 2" descr="Ilustración del concepto de estado del servido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2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EJEMPLO DE APLICACIONES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algn="just">
              <a:buFontTx/>
              <a:buChar char="-"/>
            </a:pPr>
            <a:r>
              <a:rPr lang="es-ES" b="1" dirty="0" smtClean="0"/>
              <a:t>Facebook: </a:t>
            </a:r>
            <a:r>
              <a:rPr lang="es-ES" dirty="0" smtClean="0"/>
              <a:t>El usuario interactúa con la interfaz </a:t>
            </a:r>
            <a:r>
              <a:rPr lang="es-ES" b="1" dirty="0" smtClean="0"/>
              <a:t>(</a:t>
            </a:r>
            <a:r>
              <a:rPr lang="es-ES" b="1" dirty="0" err="1" smtClean="0"/>
              <a:t>Frontend</a:t>
            </a:r>
            <a:r>
              <a:rPr lang="es-ES" b="1" dirty="0" smtClean="0"/>
              <a:t>) </a:t>
            </a:r>
            <a:r>
              <a:rPr lang="es-ES" dirty="0" smtClean="0"/>
              <a:t>y los datos se almacenan en servidores </a:t>
            </a:r>
            <a:r>
              <a:rPr lang="es-ES" b="1" dirty="0" smtClean="0"/>
              <a:t>(</a:t>
            </a:r>
            <a:r>
              <a:rPr lang="es-ES" b="1" dirty="0" err="1" smtClean="0"/>
              <a:t>Backend</a:t>
            </a:r>
            <a:r>
              <a:rPr lang="es-ES" b="1" dirty="0" smtClean="0"/>
              <a:t>).</a:t>
            </a:r>
          </a:p>
          <a:p>
            <a:pPr algn="just">
              <a:buFontTx/>
              <a:buChar char="-"/>
            </a:pPr>
            <a:r>
              <a:rPr lang="es-ES" b="1" dirty="0" smtClean="0"/>
              <a:t>E-Commerce: </a:t>
            </a:r>
            <a:r>
              <a:rPr lang="es-ES" dirty="0" smtClean="0"/>
              <a:t>El usuario compra productos y el </a:t>
            </a:r>
            <a:r>
              <a:rPr lang="es-ES" dirty="0" err="1" smtClean="0"/>
              <a:t>Backend</a:t>
            </a:r>
            <a:r>
              <a:rPr lang="es-ES" dirty="0" smtClean="0"/>
              <a:t> gestiona el inventario y los pedidos.</a:t>
            </a:r>
            <a:endParaRPr lang="es-ES" b="1" dirty="0" smtClean="0"/>
          </a:p>
          <a:p>
            <a:pPr algn="just">
              <a:buFontTx/>
              <a:buChar char="-"/>
            </a:pPr>
            <a:r>
              <a:rPr lang="es-ES" b="1" dirty="0" smtClean="0"/>
              <a:t>Aplicaciones de mensajería: </a:t>
            </a:r>
            <a:r>
              <a:rPr lang="es-ES" b="1" dirty="0" err="1" smtClean="0"/>
              <a:t>WhatsApp</a:t>
            </a:r>
            <a:r>
              <a:rPr lang="es-ES" dirty="0" smtClean="0"/>
              <a:t> y </a:t>
            </a:r>
            <a:r>
              <a:rPr lang="es-ES" b="1" dirty="0" err="1" smtClean="0"/>
              <a:t>Telegram</a:t>
            </a:r>
            <a:r>
              <a:rPr lang="es-ES" dirty="0" smtClean="0"/>
              <a:t> utiliza esta estructura para el intercambio de mensajes en tiempo real.</a:t>
            </a:r>
            <a:endParaRPr lang="es-ES" b="1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23</a:t>
            </a:fld>
            <a:endParaRPr lang="es-CO"/>
          </a:p>
        </p:txBody>
      </p:sp>
      <p:pic>
        <p:nvPicPr>
          <p:cNvPr id="9" name="Picture 2" descr="Piense fuera de la ilustración del concepto de caj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3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CONCLUSIÓN 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 smtClean="0"/>
              <a:t>El intercambio entre el</a:t>
            </a:r>
            <a:r>
              <a:rPr lang="es-ES" b="1" dirty="0" smtClean="0"/>
              <a:t> </a:t>
            </a:r>
            <a:r>
              <a:rPr lang="es-ES" b="1" dirty="0" err="1" smtClean="0"/>
              <a:t>FrontEnd</a:t>
            </a:r>
            <a:r>
              <a:rPr lang="es-ES" b="1" dirty="0" smtClean="0"/>
              <a:t> </a:t>
            </a:r>
            <a:r>
              <a:rPr lang="es-ES" dirty="0" smtClean="0"/>
              <a:t>y </a:t>
            </a:r>
            <a:r>
              <a:rPr lang="es-ES" b="1" dirty="0" err="1" smtClean="0"/>
              <a:t>Backend</a:t>
            </a:r>
            <a:r>
              <a:rPr lang="es-ES" dirty="0" smtClean="0"/>
              <a:t> es fundamental para el desarrollo de aplicaciones dinámicas. </a:t>
            </a:r>
          </a:p>
          <a:p>
            <a:pPr marL="0" indent="0" algn="just">
              <a:buNone/>
            </a:pPr>
            <a:r>
              <a:rPr lang="es-ES" dirty="0" smtClean="0"/>
              <a:t>Las </a:t>
            </a:r>
            <a:r>
              <a:rPr lang="es-ES" b="1" dirty="0" err="1" smtClean="0"/>
              <a:t>APIs</a:t>
            </a:r>
            <a:r>
              <a:rPr lang="es-ES" dirty="0" smtClean="0"/>
              <a:t> permiten una comunicación eficiente y estructurada entre ambas partes.</a:t>
            </a:r>
          </a:p>
          <a:p>
            <a:pPr marL="0" indent="0" algn="just">
              <a:buNone/>
            </a:pPr>
            <a:r>
              <a:rPr lang="es-ES" dirty="0" smtClean="0"/>
              <a:t>El uso de herramientas modernas como </a:t>
            </a:r>
            <a:r>
              <a:rPr lang="es-ES" b="1" dirty="0" err="1" smtClean="0"/>
              <a:t>Fech</a:t>
            </a:r>
            <a:r>
              <a:rPr lang="es-ES" b="1" dirty="0" smtClean="0"/>
              <a:t> API </a:t>
            </a:r>
            <a:r>
              <a:rPr lang="es-ES" dirty="0" smtClean="0"/>
              <a:t>y </a:t>
            </a:r>
            <a:r>
              <a:rPr lang="es-ES" b="1" dirty="0" smtClean="0"/>
              <a:t>Express </a:t>
            </a:r>
            <a:r>
              <a:rPr lang="es-ES" dirty="0" smtClean="0"/>
              <a:t>simplifica la implementación y mantenimiento del código. </a:t>
            </a: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24</a:t>
            </a:fld>
            <a:endParaRPr lang="es-CO"/>
          </a:p>
        </p:txBody>
      </p:sp>
      <p:pic>
        <p:nvPicPr>
          <p:cNvPr id="10" name="Picture 2" descr="Piense fuera de la ilustración del concepto de caj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78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>
                <a:solidFill>
                  <a:srgbClr val="0070C0"/>
                </a:solidFill>
              </a:rPr>
              <a:t>BIBLIOGRAFIA</a:t>
            </a:r>
            <a:endParaRPr lang="es-CO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b="1" dirty="0" smtClean="0"/>
              <a:t>W3SCHOOLS</a:t>
            </a:r>
            <a:r>
              <a:rPr lang="es-CO" dirty="0" smtClean="0"/>
              <a:t>. (2024-Octubre-21) </a:t>
            </a:r>
            <a:r>
              <a:rPr lang="es-CO" dirty="0"/>
              <a:t>Tutorial de </a:t>
            </a:r>
            <a:r>
              <a:rPr lang="es-CO" dirty="0" err="1" smtClean="0"/>
              <a:t>html</a:t>
            </a:r>
            <a:r>
              <a:rPr lang="es-CO" dirty="0" smtClean="0"/>
              <a:t>. </a:t>
            </a:r>
            <a:r>
              <a:rPr lang="es-CO" dirty="0">
                <a:hlinkClick r:id="rId3"/>
              </a:rPr>
              <a:t>https://</a:t>
            </a:r>
            <a:r>
              <a:rPr lang="es-CO" dirty="0" smtClean="0">
                <a:hlinkClick r:id="rId3"/>
              </a:rPr>
              <a:t>www.w3schools.com/html</a:t>
            </a:r>
            <a:r>
              <a:rPr lang="es-CO" dirty="0" smtClean="0"/>
              <a:t> 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25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831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CONTENIDO DE LA CLASE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s-ES" sz="8000" b="1" dirty="0" smtClean="0"/>
              <a:t>1. Definición de </a:t>
            </a:r>
            <a:r>
              <a:rPr lang="es-ES" sz="8000" b="1" dirty="0" err="1" smtClean="0"/>
              <a:t>Frontend</a:t>
            </a:r>
            <a:r>
              <a:rPr lang="es-ES" sz="8000" b="1" dirty="0" smtClean="0"/>
              <a:t> y </a:t>
            </a:r>
            <a:r>
              <a:rPr lang="es-ES" sz="8000" b="1" dirty="0" err="1" smtClean="0"/>
              <a:t>Backend</a:t>
            </a:r>
            <a:r>
              <a:rPr lang="es-ES" sz="8000" b="1" dirty="0" smtClean="0"/>
              <a:t>:</a:t>
            </a:r>
          </a:p>
          <a:p>
            <a:pPr algn="just">
              <a:buFontTx/>
              <a:buChar char="-"/>
            </a:pPr>
            <a:r>
              <a:rPr lang="es-ES" sz="8000" dirty="0" smtClean="0"/>
              <a:t>¿Qué son el </a:t>
            </a:r>
            <a:r>
              <a:rPr lang="es-ES" sz="8000" b="1" dirty="0" err="1" smtClean="0"/>
              <a:t>Frontend</a:t>
            </a:r>
            <a:r>
              <a:rPr lang="es-ES" sz="8000" dirty="0" smtClean="0"/>
              <a:t> y </a:t>
            </a:r>
            <a:r>
              <a:rPr lang="es-ES" sz="8000" b="1" dirty="0" err="1" smtClean="0"/>
              <a:t>Backend</a:t>
            </a:r>
            <a:r>
              <a:rPr lang="es-ES" sz="8000" b="1" dirty="0" smtClean="0"/>
              <a:t>?</a:t>
            </a:r>
          </a:p>
          <a:p>
            <a:pPr algn="just">
              <a:buFontTx/>
              <a:buChar char="-"/>
            </a:pPr>
            <a:r>
              <a:rPr lang="es-ES" sz="8000" dirty="0" smtClean="0"/>
              <a:t>Roles y responsabilidades de cada uno en el desarrollo web.</a:t>
            </a:r>
          </a:p>
          <a:p>
            <a:pPr marL="0" indent="0" algn="just">
              <a:buNone/>
            </a:pPr>
            <a:r>
              <a:rPr lang="es-ES" sz="8000" b="1" dirty="0" smtClean="0"/>
              <a:t>2. Comunicación entre </a:t>
            </a:r>
            <a:r>
              <a:rPr lang="es-ES" sz="8000" b="1" dirty="0" err="1" smtClean="0"/>
              <a:t>Frontend</a:t>
            </a:r>
            <a:r>
              <a:rPr lang="es-ES" sz="8000" b="1" dirty="0" smtClean="0"/>
              <a:t> y </a:t>
            </a:r>
            <a:r>
              <a:rPr lang="es-ES" sz="8000" b="1" dirty="0" err="1" smtClean="0"/>
              <a:t>Backend</a:t>
            </a:r>
            <a:r>
              <a:rPr lang="es-ES" sz="8000" b="1" dirty="0" smtClean="0"/>
              <a:t>:</a:t>
            </a:r>
          </a:p>
          <a:p>
            <a:pPr algn="just">
              <a:buFontTx/>
              <a:buChar char="-"/>
            </a:pPr>
            <a:r>
              <a:rPr lang="es-ES" sz="8000" dirty="0" smtClean="0"/>
              <a:t>¿Cómo interactúan? Uso de </a:t>
            </a:r>
            <a:r>
              <a:rPr lang="es-ES" sz="8000" b="1" dirty="0" err="1" smtClean="0"/>
              <a:t>APIs</a:t>
            </a:r>
            <a:r>
              <a:rPr lang="es-ES" sz="8000" dirty="0" smtClean="0"/>
              <a:t> como puente.</a:t>
            </a:r>
          </a:p>
          <a:p>
            <a:pPr algn="just">
              <a:buFontTx/>
              <a:buChar char="-"/>
            </a:pPr>
            <a:r>
              <a:rPr lang="es-ES" sz="8000" dirty="0" smtClean="0"/>
              <a:t>Tipos de solicitudes </a:t>
            </a:r>
            <a:r>
              <a:rPr lang="es-ES" sz="8000" b="1" dirty="0" smtClean="0"/>
              <a:t>HTTP (GET Y POST).</a:t>
            </a:r>
          </a:p>
          <a:p>
            <a:pPr marL="0" indent="0" algn="just">
              <a:buNone/>
            </a:pPr>
            <a:r>
              <a:rPr lang="es-ES" sz="8000" b="1" dirty="0" smtClean="0"/>
              <a:t>3. Ejemplo practico: Intercambio  de datos:</a:t>
            </a:r>
          </a:p>
          <a:p>
            <a:pPr algn="just">
              <a:buFontTx/>
              <a:buChar char="-"/>
            </a:pPr>
            <a:r>
              <a:rPr lang="es-ES" sz="8000" dirty="0" smtClean="0"/>
              <a:t>Crear un servidor básico en Node.js </a:t>
            </a:r>
            <a:r>
              <a:rPr lang="es-ES" sz="8000" b="1" dirty="0" smtClean="0"/>
              <a:t>(</a:t>
            </a:r>
            <a:r>
              <a:rPr lang="es-ES" sz="8000" b="1" dirty="0" err="1" smtClean="0"/>
              <a:t>Backend</a:t>
            </a:r>
            <a:r>
              <a:rPr lang="es-ES" sz="8000" b="1" dirty="0" smtClean="0"/>
              <a:t>).</a:t>
            </a:r>
          </a:p>
          <a:p>
            <a:pPr algn="just">
              <a:buFontTx/>
              <a:buChar char="-"/>
            </a:pPr>
            <a:r>
              <a:rPr lang="es-ES" sz="8000" dirty="0" smtClean="0"/>
              <a:t>Desarrollar una interfaz en HTML y JavaScript </a:t>
            </a:r>
            <a:r>
              <a:rPr lang="es-ES" sz="8000" b="1" dirty="0" smtClean="0"/>
              <a:t>(</a:t>
            </a:r>
            <a:r>
              <a:rPr lang="es-ES" sz="8000" b="1" dirty="0" err="1" smtClean="0"/>
              <a:t>Frontend</a:t>
            </a:r>
            <a:r>
              <a:rPr lang="es-ES" sz="8000" b="1" dirty="0" smtClean="0"/>
              <a:t>).</a:t>
            </a:r>
          </a:p>
          <a:p>
            <a:pPr algn="just">
              <a:buFontTx/>
              <a:buChar char="-"/>
            </a:pPr>
            <a:r>
              <a:rPr lang="es-ES" sz="8000" dirty="0" smtClean="0"/>
              <a:t>Realizar solicitudes </a:t>
            </a:r>
            <a:r>
              <a:rPr lang="es-ES" sz="8000" b="1" dirty="0" smtClean="0"/>
              <a:t>GET</a:t>
            </a:r>
            <a:r>
              <a:rPr lang="es-ES" sz="8000" dirty="0" smtClean="0"/>
              <a:t> y </a:t>
            </a:r>
            <a:r>
              <a:rPr lang="es-ES" sz="8000" b="1" dirty="0" smtClean="0"/>
              <a:t>POST</a:t>
            </a:r>
            <a:r>
              <a:rPr lang="es-ES" sz="8000" dirty="0" smtClean="0"/>
              <a:t> </a:t>
            </a:r>
            <a:r>
              <a:rPr lang="es-ES" sz="8000" dirty="0" smtClean="0"/>
              <a:t>entre </a:t>
            </a:r>
            <a:r>
              <a:rPr lang="es-ES" sz="8000" b="1" dirty="0" err="1" smtClean="0"/>
              <a:t>Frontend</a:t>
            </a:r>
            <a:r>
              <a:rPr lang="es-ES" sz="8000" dirty="0" smtClean="0"/>
              <a:t> y </a:t>
            </a:r>
            <a:r>
              <a:rPr lang="es-ES" sz="8000" b="1" dirty="0" err="1" smtClean="0"/>
              <a:t>Backend</a:t>
            </a:r>
            <a:r>
              <a:rPr lang="es-ES" sz="8000" b="1" dirty="0" smtClean="0"/>
              <a:t>.</a:t>
            </a:r>
            <a:endParaRPr lang="es-ES" sz="8000" b="1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3</a:t>
            </a:fld>
            <a:endParaRPr lang="es-CO"/>
          </a:p>
        </p:txBody>
      </p:sp>
      <p:pic>
        <p:nvPicPr>
          <p:cNvPr id="11266" name="Picture 2" descr="Ilustración del concepto de marcador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2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CONTENIDO DE LA CLASE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b="1" dirty="0" smtClean="0"/>
              <a:t>4. Herramientas y buenas prácticas:</a:t>
            </a:r>
          </a:p>
          <a:p>
            <a:pPr algn="just">
              <a:buFontTx/>
              <a:buChar char="-"/>
            </a:pPr>
            <a:r>
              <a:rPr lang="es-ES" dirty="0" smtClean="0"/>
              <a:t>Uso de </a:t>
            </a:r>
            <a:r>
              <a:rPr lang="es-ES" b="1" dirty="0" err="1" smtClean="0"/>
              <a:t>Fetch</a:t>
            </a:r>
            <a:r>
              <a:rPr lang="es-ES" b="1" dirty="0" smtClean="0"/>
              <a:t> API </a:t>
            </a:r>
            <a:r>
              <a:rPr lang="es-ES" dirty="0" smtClean="0"/>
              <a:t>para solicitudes en el </a:t>
            </a:r>
            <a:r>
              <a:rPr lang="es-ES" b="1" dirty="0" err="1" smtClean="0"/>
              <a:t>Frontend</a:t>
            </a:r>
            <a:r>
              <a:rPr lang="es-ES" b="1" dirty="0" smtClean="0"/>
              <a:t>.</a:t>
            </a:r>
          </a:p>
          <a:p>
            <a:pPr algn="just">
              <a:buFontTx/>
              <a:buChar char="-"/>
            </a:pPr>
            <a:r>
              <a:rPr lang="es-ES" dirty="0" smtClean="0"/>
              <a:t>Middleware para procesar datos en el </a:t>
            </a:r>
            <a:r>
              <a:rPr lang="es-ES" b="1" dirty="0" err="1" smtClean="0"/>
              <a:t>Backend</a:t>
            </a:r>
            <a:r>
              <a:rPr lang="es-ES" b="1" dirty="0" smtClean="0"/>
              <a:t>.</a:t>
            </a:r>
          </a:p>
          <a:p>
            <a:pPr marL="0" indent="0" algn="just">
              <a:buNone/>
            </a:pPr>
            <a:r>
              <a:rPr lang="es-ES" b="1" dirty="0" smtClean="0"/>
              <a:t>5. Conclusiones y aplicaciones del intercambio de datos:</a:t>
            </a:r>
          </a:p>
          <a:p>
            <a:pPr algn="just">
              <a:buFontTx/>
              <a:buChar char="-"/>
            </a:pPr>
            <a:r>
              <a:rPr lang="es-ES" dirty="0" smtClean="0"/>
              <a:t>Importancia del intercambio de aplicaciones modernas.</a:t>
            </a:r>
          </a:p>
          <a:p>
            <a:pPr algn="just">
              <a:buFontTx/>
              <a:buChar char="-"/>
            </a:pPr>
            <a:r>
              <a:rPr lang="es-ES" dirty="0" smtClean="0"/>
              <a:t>Ejemplos  de aplicaciones que dependen de esta comunicación.</a:t>
            </a: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4</a:t>
            </a:fld>
            <a:endParaRPr lang="es-CO"/>
          </a:p>
        </p:txBody>
      </p:sp>
      <p:pic>
        <p:nvPicPr>
          <p:cNvPr id="11266" name="Picture 2" descr="Ilustración del concepto de marcador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9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ollage de fondo de programació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5</a:t>
            </a:fld>
            <a:endParaRPr lang="es-CO"/>
          </a:p>
        </p:txBody>
      </p:sp>
      <p:sp>
        <p:nvSpPr>
          <p:cNvPr id="8" name="Rectángulo 7"/>
          <p:cNvSpPr/>
          <p:nvPr/>
        </p:nvSpPr>
        <p:spPr>
          <a:xfrm>
            <a:off x="1980535" y="2885854"/>
            <a:ext cx="824937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DEFINICIÓN DE FRONT </a:t>
            </a:r>
            <a:r>
              <a:rPr lang="es-ES" sz="4400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Y BACKEND</a:t>
            </a:r>
            <a:endParaRPr lang="es-ES" sz="4400" b="1" cap="none" spc="0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587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FRONTEND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 smtClean="0"/>
              <a:t>El </a:t>
            </a:r>
            <a:r>
              <a:rPr lang="es-CO" b="1" dirty="0" err="1" smtClean="0"/>
              <a:t>frontend</a:t>
            </a:r>
            <a:r>
              <a:rPr lang="es-CO" dirty="0" smtClean="0"/>
              <a:t> se refiere a </a:t>
            </a:r>
            <a:r>
              <a:rPr lang="es-CO" dirty="0" smtClean="0"/>
              <a:t>la parte del desarrollo web que interactúa directamente con los usuarios. Incluye todo lo que ves en tu navegador: diseño, botones, formularios, colores, etc.</a:t>
            </a: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6</a:t>
            </a:fld>
            <a:endParaRPr lang="es-CO"/>
          </a:p>
        </p:txBody>
      </p:sp>
      <p:pic>
        <p:nvPicPr>
          <p:cNvPr id="1026" name="Picture 2" descr="Desarrollo web, ingeniería de programadores y sitio web de codificación en pantallas de interfaz de realidad aumentada. Desarrollador ingeniero de proyectos software de programación o diseño de aplicaciones, ilustración de dibujos animado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75474"/>
            <a:ext cx="5181600" cy="345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50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TECNOLOGÍAS COMUNES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 smtClean="0"/>
              <a:t>HTML, CSS, JavaScript </a:t>
            </a:r>
            <a:r>
              <a:rPr lang="es-CO" dirty="0" smtClean="0"/>
              <a:t>y </a:t>
            </a:r>
            <a:r>
              <a:rPr lang="es-CO" dirty="0" err="1" smtClean="0"/>
              <a:t>frameworks</a:t>
            </a:r>
            <a:r>
              <a:rPr lang="es-CO" dirty="0" smtClean="0"/>
              <a:t>/</a:t>
            </a:r>
            <a:r>
              <a:rPr lang="es-CO" dirty="0" err="1" smtClean="0"/>
              <a:t>Librerias</a:t>
            </a:r>
            <a:r>
              <a:rPr lang="es-CO" dirty="0" smtClean="0"/>
              <a:t> como </a:t>
            </a:r>
            <a:r>
              <a:rPr lang="es-CO" dirty="0" err="1" smtClean="0"/>
              <a:t>react</a:t>
            </a:r>
            <a:r>
              <a:rPr lang="es-CO" dirty="0" smtClean="0"/>
              <a:t>, Angular, </a:t>
            </a:r>
            <a:r>
              <a:rPr lang="es-CO" dirty="0" err="1" smtClean="0"/>
              <a:t>Vue</a:t>
            </a:r>
            <a:r>
              <a:rPr lang="es-CO" dirty="0" smtClean="0"/>
              <a:t>, etc.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b="1" dirty="0" smtClean="0">
                <a:solidFill>
                  <a:srgbClr val="0070C0"/>
                </a:solidFill>
              </a:rPr>
              <a:t>ROL:</a:t>
            </a:r>
          </a:p>
          <a:p>
            <a:pPr marL="0" indent="0" algn="just">
              <a:buNone/>
            </a:pPr>
            <a:r>
              <a:rPr lang="es-CO" dirty="0" smtClean="0"/>
              <a:t>Crear interfaces amigables y funcionales, asegurándose  de que el usuario tenga una buena experiencia.</a:t>
            </a: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7</a:t>
            </a:fld>
            <a:endParaRPr lang="es-CO"/>
          </a:p>
        </p:txBody>
      </p:sp>
      <p:pic>
        <p:nvPicPr>
          <p:cNvPr id="11" name="Picture 2" descr="Concepto de desarrollo web Optimización de sitios web y diseño de interfaz de página web Sitio de codificación y prueba en Internet Idea de tecnología moderna Ilustración de vector plano aislado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1"/>
          <a:stretch/>
        </p:blipFill>
        <p:spPr bwMode="auto">
          <a:xfrm>
            <a:off x="6390232" y="2634557"/>
            <a:ext cx="4745535" cy="354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9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BACKEND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 smtClean="0"/>
              <a:t>El </a:t>
            </a:r>
            <a:r>
              <a:rPr lang="es-CO" b="1" dirty="0" err="1" smtClean="0"/>
              <a:t>backend</a:t>
            </a:r>
            <a:r>
              <a:rPr lang="es-CO" dirty="0" smtClean="0"/>
              <a:t> es el </a:t>
            </a:r>
            <a:r>
              <a:rPr lang="es-CO" i="1" dirty="0" smtClean="0"/>
              <a:t>“detrás de escena”</a:t>
            </a:r>
            <a:r>
              <a:rPr lang="es-CO" dirty="0" smtClean="0"/>
              <a:t> del desarrollo web. Se encarga de procesar datos, gestionar usuarios, interactuar con base de datos y realizar cálculos.</a:t>
            </a:r>
          </a:p>
          <a:p>
            <a:pPr marL="0" indent="0" algn="just">
              <a:buNone/>
            </a:pP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8</a:t>
            </a:fld>
            <a:endParaRPr lang="es-CO"/>
          </a:p>
        </p:txBody>
      </p:sp>
      <p:pic>
        <p:nvPicPr>
          <p:cNvPr id="7170" name="Picture 2" descr="Encabezado tipográfico del desarrollador de back-end Proceso de desarrollo de software Mejora del diseño de la interfaz del sitio web Programación y codificación Profesión de TI Ilustración de vector plano aislado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55558"/>
            <a:ext cx="5181600" cy="249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54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6600" b="1" dirty="0" smtClean="0">
                <a:solidFill>
                  <a:srgbClr val="0070C0"/>
                </a:solidFill>
              </a:rPr>
              <a:t>TECNOLOGÍAS COMUNES</a:t>
            </a:r>
            <a:endParaRPr lang="es-CO" sz="6600" b="1" dirty="0">
              <a:solidFill>
                <a:srgbClr val="0070C0"/>
              </a:solidFill>
            </a:endParaRPr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b="1" dirty="0" smtClean="0"/>
              <a:t>Node</a:t>
            </a:r>
            <a:r>
              <a:rPr lang="es-CO" b="1" dirty="0" smtClean="0"/>
              <a:t>.js, </a:t>
            </a:r>
            <a:r>
              <a:rPr lang="es-CO" b="1" dirty="0" err="1" smtClean="0"/>
              <a:t>Python</a:t>
            </a:r>
            <a:r>
              <a:rPr lang="es-CO" b="1" dirty="0" smtClean="0"/>
              <a:t>, (Django, </a:t>
            </a:r>
            <a:r>
              <a:rPr lang="es-CO" b="1" dirty="0" err="1" smtClean="0"/>
              <a:t>Flask</a:t>
            </a:r>
            <a:r>
              <a:rPr lang="es-CO" b="1" dirty="0" smtClean="0"/>
              <a:t>), Ruby (</a:t>
            </a:r>
            <a:r>
              <a:rPr lang="es-CO" b="1" dirty="0" err="1" smtClean="0"/>
              <a:t>Rails</a:t>
            </a:r>
            <a:r>
              <a:rPr lang="es-CO" b="1" dirty="0" smtClean="0"/>
              <a:t>) PHP, Java (Spring).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b="1" dirty="0" smtClean="0">
                <a:solidFill>
                  <a:srgbClr val="0070C0"/>
                </a:solidFill>
              </a:rPr>
              <a:t>ROL:</a:t>
            </a:r>
          </a:p>
          <a:p>
            <a:pPr marL="0" indent="0" algn="just">
              <a:buNone/>
            </a:pPr>
            <a:r>
              <a:rPr lang="es-CO" dirty="0" smtClean="0"/>
              <a:t>Asegurar que la lógica del negocio, seguridad de la aplicación, y comunicación con las base de datos.</a:t>
            </a:r>
            <a:endParaRPr lang="es-CO" dirty="0"/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CO" smtClean="0"/>
              <a:t>03/12/2024</a:t>
            </a:r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TEMA 1 - INTERCAMBIO DE DATOS FRONTEND Y BACKEND - ING. ALEXANDER OCORO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D0538-ADB8-430A-B82E-300083E79531}" type="slidenum">
              <a:rPr lang="es-CO" smtClean="0"/>
              <a:t>9</a:t>
            </a:fld>
            <a:endParaRPr lang="es-CO"/>
          </a:p>
        </p:txBody>
      </p:sp>
      <p:pic>
        <p:nvPicPr>
          <p:cNvPr id="5124" name="Picture 4" descr="Concepto de codificación de sitio web de diseño web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36104"/>
            <a:ext cx="5181600" cy="41303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1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7043</TotalTime>
  <Words>1143</Words>
  <Application>Microsoft Office PowerPoint</Application>
  <PresentationFormat>Panorámica</PresentationFormat>
  <Paragraphs>180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de Office</vt:lpstr>
      <vt:lpstr>Presentación de PowerPoint</vt:lpstr>
      <vt:lpstr>OBJETIVO</vt:lpstr>
      <vt:lpstr>CONTENIDO DE LA CLASE</vt:lpstr>
      <vt:lpstr>CONTENIDO DE LA CLASE</vt:lpstr>
      <vt:lpstr>Presentación de PowerPoint</vt:lpstr>
      <vt:lpstr>FRONTEND</vt:lpstr>
      <vt:lpstr>TECNOLOGÍAS COMUNES</vt:lpstr>
      <vt:lpstr>BACKEND</vt:lpstr>
      <vt:lpstr>TECNOLOGÍAS COMUNES</vt:lpstr>
      <vt:lpstr>Presentación de PowerPoint</vt:lpstr>
      <vt:lpstr>¿CÓMO INTERACTÚAN?</vt:lpstr>
      <vt:lpstr>TIPOS DE SOLICITUDES HTTP COMUNES</vt:lpstr>
      <vt:lpstr>Presentación de PowerPoint</vt:lpstr>
      <vt:lpstr>EJEMPLO: INTERCAMBIO DE DATOS</vt:lpstr>
      <vt:lpstr>EJEMPLO: INTERCAMBIO DE DATOS</vt:lpstr>
      <vt:lpstr>DESARROLLAR UNA INTERFAZ EN HTML Y JAVASCRIPT (FRONEND)</vt:lpstr>
      <vt:lpstr>DESARROLLAR UNA INTERFAZ EN HTML Y JAVASCRIPT (FRONEND)</vt:lpstr>
      <vt:lpstr>PRUEBA</vt:lpstr>
      <vt:lpstr>Presentación de PowerPoint</vt:lpstr>
      <vt:lpstr>HERRAMIENTAS Y BUENAS PRÁCTICAS</vt:lpstr>
      <vt:lpstr>Presentación de PowerPoint</vt:lpstr>
      <vt:lpstr>IMPORTANCIA</vt:lpstr>
      <vt:lpstr>EJEMPLO DE APLICACIONES</vt:lpstr>
      <vt:lpstr>CONCLUSIÓN 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VISUALIZACIÓN DE DATOS</dc:title>
  <dc:creator>Cuenta Microsoft</dc:creator>
  <cp:lastModifiedBy>Cuenta Microsoft</cp:lastModifiedBy>
  <cp:revision>440</cp:revision>
  <dcterms:created xsi:type="dcterms:W3CDTF">2024-10-13T21:09:21Z</dcterms:created>
  <dcterms:modified xsi:type="dcterms:W3CDTF">2025-03-14T19:00:05Z</dcterms:modified>
</cp:coreProperties>
</file>