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43"/>
  </p:notesMasterIdLst>
  <p:sldIdLst>
    <p:sldId id="513" r:id="rId2"/>
    <p:sldId id="713" r:id="rId3"/>
    <p:sldId id="738" r:id="rId4"/>
    <p:sldId id="811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6" r:id="rId18"/>
    <p:sldId id="827" r:id="rId19"/>
    <p:sldId id="836" r:id="rId20"/>
    <p:sldId id="830" r:id="rId21"/>
    <p:sldId id="828" r:id="rId22"/>
    <p:sldId id="837" r:id="rId23"/>
    <p:sldId id="838" r:id="rId24"/>
    <p:sldId id="839" r:id="rId25"/>
    <p:sldId id="833" r:id="rId26"/>
    <p:sldId id="840" r:id="rId27"/>
    <p:sldId id="841" r:id="rId28"/>
    <p:sldId id="842" r:id="rId29"/>
    <p:sldId id="844" r:id="rId30"/>
    <p:sldId id="845" r:id="rId31"/>
    <p:sldId id="847" r:id="rId32"/>
    <p:sldId id="846" r:id="rId33"/>
    <p:sldId id="848" r:id="rId34"/>
    <p:sldId id="849" r:id="rId35"/>
    <p:sldId id="850" r:id="rId36"/>
    <p:sldId id="851" r:id="rId37"/>
    <p:sldId id="852" r:id="rId38"/>
    <p:sldId id="853" r:id="rId39"/>
    <p:sldId id="835" r:id="rId40"/>
    <p:sldId id="855" r:id="rId41"/>
    <p:sldId id="856" r:id="rId4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8" autoAdjust="0"/>
    <p:restoredTop sz="78509" autoAdjust="0"/>
  </p:normalViewPr>
  <p:slideViewPr>
    <p:cSldViewPr snapToGrid="0">
      <p:cViewPr varScale="1">
        <p:scale>
          <a:sx n="52" d="100"/>
          <a:sy n="52" d="100"/>
        </p:scale>
        <p:origin x="95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8125-BF14-A042-AC5D-439D4ABCDBD3}" type="slidenum">
              <a:rPr lang="en-US"/>
              <a:pPr/>
              <a:t>25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3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0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8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2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MSCI:6070 Spring 2017</a:t>
            </a:r>
          </a:p>
          <a:p>
            <a:endParaRPr lang="en-US" dirty="0"/>
          </a:p>
          <a:p>
            <a:r>
              <a:rPr lang="en-US" dirty="0"/>
              <a:t>Lecture 10 (4/3/17)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08" y="284651"/>
            <a:ext cx="6200775" cy="48577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34348" y="1608363"/>
            <a:ext cx="3313238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Project the data points into the space of two most discriminant components to display the cluster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0458" y="770426"/>
            <a:ext cx="0" cy="816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7315200" y="2497015"/>
            <a:ext cx="819148" cy="3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hape 156"/>
          <p:cNvSpPr/>
          <p:nvPr/>
        </p:nvSpPr>
        <p:spPr>
          <a:xfrm>
            <a:off x="9407769" y="284651"/>
            <a:ext cx="1002323" cy="4857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770426"/>
            <a:ext cx="6438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59" y="1666508"/>
            <a:ext cx="7419975" cy="2962275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5996354" y="3429000"/>
            <a:ext cx="1037492" cy="386862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5" name="TextBox 6"/>
          <p:cNvSpPr txBox="1"/>
          <p:nvPr/>
        </p:nvSpPr>
        <p:spPr>
          <a:xfrm>
            <a:off x="5457824" y="5154009"/>
            <a:ext cx="211455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Single link (MIN)</a:t>
            </a:r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V="1">
            <a:off x="6515100" y="3815862"/>
            <a:ext cx="0" cy="1338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8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09216"/>
            <a:ext cx="7985933" cy="592123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262431" y="5531998"/>
            <a:ext cx="0" cy="67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28967" y="5162666"/>
            <a:ext cx="294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against K=4 in K-means</a:t>
            </a:r>
          </a:p>
        </p:txBody>
      </p:sp>
    </p:spTree>
    <p:extLst>
      <p:ext uri="{BB962C8B-B14F-4D97-AF65-F5344CB8AC3E}">
        <p14:creationId xmlns:p14="http://schemas.microsoft.com/office/powerpoint/2010/main" val="161188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76325"/>
            <a:ext cx="7019925" cy="4705350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2586036" y="4082928"/>
            <a:ext cx="2038717" cy="45390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5" name="Shape 156"/>
          <p:cNvSpPr/>
          <p:nvPr/>
        </p:nvSpPr>
        <p:spPr>
          <a:xfrm>
            <a:off x="2586035" y="5295900"/>
            <a:ext cx="2038717" cy="4857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69" y="5124893"/>
            <a:ext cx="1819609" cy="6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66" y="934434"/>
            <a:ext cx="7267575" cy="4219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hape 156"/>
          <p:cNvSpPr/>
          <p:nvPr/>
        </p:nvSpPr>
        <p:spPr>
          <a:xfrm>
            <a:off x="5996354" y="2657360"/>
            <a:ext cx="1037492" cy="386862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5" name="TextBox 6"/>
          <p:cNvSpPr txBox="1"/>
          <p:nvPr/>
        </p:nvSpPr>
        <p:spPr>
          <a:xfrm>
            <a:off x="5457824" y="5367369"/>
            <a:ext cx="211455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Ward’s method</a:t>
            </a:r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V="1">
            <a:off x="6515100" y="3044222"/>
            <a:ext cx="0" cy="2323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662727"/>
            <a:ext cx="7494270" cy="54113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99760" y="1019172"/>
            <a:ext cx="2351" cy="436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68647" y="662727"/>
            <a:ext cx="294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against K=4 in K-means</a:t>
            </a:r>
          </a:p>
        </p:txBody>
      </p:sp>
    </p:spTree>
    <p:extLst>
      <p:ext uri="{BB962C8B-B14F-4D97-AF65-F5344CB8AC3E}">
        <p14:creationId xmlns:p14="http://schemas.microsoft.com/office/powerpoint/2010/main" val="10252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5" y="904875"/>
            <a:ext cx="7010400" cy="4876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hape 156"/>
          <p:cNvSpPr/>
          <p:nvPr/>
        </p:nvSpPr>
        <p:spPr>
          <a:xfrm>
            <a:off x="2586036" y="4082928"/>
            <a:ext cx="2038717" cy="45390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5" name="Shape 156"/>
          <p:cNvSpPr/>
          <p:nvPr/>
        </p:nvSpPr>
        <p:spPr>
          <a:xfrm>
            <a:off x="2586035" y="5295900"/>
            <a:ext cx="2038717" cy="4857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43900" y="5323343"/>
            <a:ext cx="475166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Lowest SSE among the three </a:t>
            </a:r>
            <a:r>
              <a:rPr lang="en-US" sz="2200" dirty="0" err="1">
                <a:solidFill>
                  <a:srgbClr val="0070C0"/>
                </a:solidFill>
              </a:rPr>
              <a:t>clusterings</a:t>
            </a:r>
            <a:endParaRPr lang="en-US" sz="22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5" idx="3"/>
          </p:cNvCxnSpPr>
          <p:nvPr/>
        </p:nvCxnSpPr>
        <p:spPr>
          <a:xfrm flipH="1">
            <a:off x="4624752" y="5538787"/>
            <a:ext cx="819148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00" y="3653403"/>
            <a:ext cx="1704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93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a.k.a. </a:t>
            </a:r>
            <a:r>
              <a:rPr lang="en-US" sz="2400" i="1" u="sng" dirty="0"/>
              <a:t>Association Rule Mining</a:t>
            </a:r>
            <a:r>
              <a:rPr lang="en-US" sz="2400" dirty="0"/>
              <a:t> or </a:t>
            </a:r>
            <a:r>
              <a:rPr lang="en-US" sz="2400" i="1" u="sng" dirty="0"/>
              <a:t>Co-occurrence Grouping </a:t>
            </a:r>
            <a:r>
              <a:rPr lang="en-US" sz="2400" dirty="0"/>
              <a:t>or </a:t>
            </a:r>
            <a:r>
              <a:rPr lang="en-US" sz="2400" i="1" u="sng" dirty="0"/>
              <a:t>Affinity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Market Basket Analysis </a:t>
            </a:r>
            <a:r>
              <a:rPr lang="en-US" sz="2400" dirty="0">
                <a:sym typeface="Wingdings" panose="05000000000000000000" pitchFamily="2" charset="2"/>
              </a:rPr>
              <a:t> find items that frequently go together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Each transaction (receipt) contains a number of items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When one buy A, how likely would she also want to buy B?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{Bread} </a:t>
            </a:r>
            <a:r>
              <a:rPr lang="en-US" sz="2000" dirty="0">
                <a:sym typeface="Wingdings" panose="05000000000000000000" pitchFamily="2" charset="2"/>
              </a:rPr>
              <a:t> {</a:t>
            </a:r>
            <a:r>
              <a:rPr lang="en-US" sz="2000" dirty="0"/>
              <a:t>butter}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{Paper plates, plastic forks}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{napkins}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{Data Science for Business} </a:t>
            </a:r>
            <a:r>
              <a:rPr lang="en-US" sz="2000" dirty="0">
                <a:sym typeface="Wingdings" panose="05000000000000000000" pitchFamily="2" charset="2"/>
              </a:rPr>
              <a:t> {Data Mining with Rattle and R}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Some of them might be trivial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Finding unknown association rules may help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improve sales and increase revenue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cross-selling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8" name="Picture 4" descr="http://thumbs.dreamstime.com/z/market-basket-734783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3"/>
          <a:stretch/>
        </p:blipFill>
        <p:spPr bwMode="auto">
          <a:xfrm>
            <a:off x="8771392" y="3392469"/>
            <a:ext cx="2649073" cy="25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1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Diaper and Beer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2" descr="http://3.bp.blogspot.com/-471oYtDAmkg/Ujte6RAQBjI/AAAAAAAAAr4/KbUP5lcM6g8/s1600/photo-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01" y="1929789"/>
            <a:ext cx="5399313" cy="40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4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74" y="2840153"/>
            <a:ext cx="5189164" cy="238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242203" y="1837764"/>
            <a:ext cx="3623095" cy="4596479"/>
          </a:xfrm>
          <a:prstGeom prst="rect">
            <a:avLst/>
          </a:prstGeom>
          <a:noFill/>
          <a:ln/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/>
              <a:t> </a:t>
            </a:r>
            <a:r>
              <a:rPr lang="en-US" altLang="en-US" sz="2400" b="1" dirty="0" err="1"/>
              <a:t>a.k.a</a:t>
            </a:r>
            <a:r>
              <a:rPr lang="en-US" altLang="en-US" sz="2400" b="1" dirty="0"/>
              <a:t> Shopping Cart</a:t>
            </a:r>
          </a:p>
          <a:p>
            <a:pPr marL="0" indent="0">
              <a:buNone/>
            </a:pPr>
            <a:endParaRPr lang="en-US" altLang="en-US" sz="2400" b="1" dirty="0"/>
          </a:p>
        </p:txBody>
      </p:sp>
      <p:cxnSp>
        <p:nvCxnSpPr>
          <p:cNvPr id="8" name="Straight Arrow Connector 7"/>
          <p:cNvCxnSpPr>
            <a:endCxn id="4103" idx="1"/>
          </p:cNvCxnSpPr>
          <p:nvPr/>
        </p:nvCxnSpPr>
        <p:spPr>
          <a:xfrm>
            <a:off x="4494363" y="4033804"/>
            <a:ext cx="14169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2907"/>
              </p:ext>
            </p:extLst>
          </p:nvPr>
        </p:nvGraphicFramePr>
        <p:xfrm>
          <a:off x="1468215" y="2860704"/>
          <a:ext cx="302614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3">
                  <a:extLst>
                    <a:ext uri="{9D8B030D-6E8A-4147-A177-3AD203B41FA5}">
                      <a16:colId xmlns:a16="http://schemas.microsoft.com/office/drawing/2014/main" val="1652257386"/>
                    </a:ext>
                  </a:extLst>
                </a:gridCol>
                <a:gridCol w="2371665">
                  <a:extLst>
                    <a:ext uri="{9D8B030D-6E8A-4147-A177-3AD203B41FA5}">
                      <a16:colId xmlns:a16="http://schemas.microsoft.com/office/drawing/2014/main" val="73156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4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milk,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8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2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beer, diaper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2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Milk, bread, 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9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913467"/>
            <a:ext cx="9196071" cy="43044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 Exercise on clustering with Rattle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 -- K-means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200" dirty="0"/>
              <a:t>      -- Hierarchical clustering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Association Analysis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 -- Problem definition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    -- Frequent itemset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      -- 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376817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Itemset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82" y="1332858"/>
            <a:ext cx="4099056" cy="188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931653" y="1863306"/>
                <a:ext cx="10472468" cy="4596479"/>
              </a:xfrm>
              <a:prstGeom prst="rect">
                <a:avLst/>
              </a:prstGeom>
              <a:noFill/>
              <a:ln/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/>
                  <a:t> Itemset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en-US" sz="2000" dirty="0"/>
                  <a:t>A collection of one or more items 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000" dirty="0"/>
                  <a:t> e.g., {Milk, Bread}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dirty="0"/>
                  <a:t>-itemset 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 a</a:t>
                </a:r>
                <a:r>
                  <a:rPr lang="en-US" altLang="en-US" sz="2000" dirty="0"/>
                  <a:t>n itemset that contains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dirty="0"/>
                  <a:t> items</a:t>
                </a:r>
                <a:endParaRPr lang="en-US" altLang="en-US" sz="2000" b="1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/>
                  <a:t> Support count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ym typeface="Symbol" panose="05050102010706020507" pitchFamily="18" charset="2"/>
                </a:endParaRPr>
              </a:p>
              <a:p>
                <a:pPr marL="742950" lvl="1" indent="-285750"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altLang="en-US" sz="2000" dirty="0">
                    <a:solidFill>
                      <a:srgbClr val="0070C0"/>
                    </a:solidFill>
                  </a:rPr>
                  <a:t>Frequency</a:t>
                </a:r>
                <a:r>
                  <a:rPr lang="en-US" altLang="en-US" sz="2000" dirty="0"/>
                  <a:t> of occurrence of an itemset 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 e</a:t>
                </a:r>
                <a:r>
                  <a:rPr lang="en-US" altLang="en-US" sz="2000" dirty="0"/>
                  <a:t>.g.,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N({milk, bread}) = 2 </a:t>
                </a:r>
                <a:endParaRPr lang="en-US" alt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/>
                  <a:t> Support(X)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en-US" sz="2000" dirty="0">
                    <a:solidFill>
                      <a:srgbClr val="0070C0"/>
                    </a:solidFill>
                  </a:rPr>
                  <a:t>Fraction</a:t>
                </a:r>
                <a:r>
                  <a:rPr lang="en-US" altLang="en-US" sz="2000" dirty="0"/>
                  <a:t> of transactions that contain an itemset</a:t>
                </a:r>
              </a:p>
              <a:p>
                <a:pPr marL="1108710" lvl="3" indent="-285750"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en-US" sz="2000" dirty="0"/>
                  <a:t>i.e.,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N(X)/N</a:t>
                </a:r>
                <a:r>
                  <a:rPr lang="en-US" altLang="en-US" sz="2000" dirty="0"/>
                  <a:t> – where N is the total number of transactions in the dataset</a:t>
                </a:r>
              </a:p>
              <a:p>
                <a:pPr marL="1108710" lvl="3" indent="-285750"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en-US" sz="2000" dirty="0"/>
                  <a:t>e.g. Support({milk, bread}) = 2/5 =0.4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/>
                  <a:t> Frequent Itemset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en-US" sz="2000" dirty="0"/>
                  <a:t>An itemset whose support is greater than or equal to a </a:t>
                </a:r>
                <a:r>
                  <a:rPr lang="en-US" altLang="en-US" sz="2000" i="1" dirty="0">
                    <a:solidFill>
                      <a:srgbClr val="0070C0"/>
                    </a:solidFill>
                  </a:rPr>
                  <a:t>minsup</a:t>
                </a:r>
                <a:r>
                  <a:rPr lang="en-US" altLang="en-US" sz="2000" dirty="0"/>
                  <a:t> threshold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3" y="1863306"/>
                <a:ext cx="10472468" cy="4596479"/>
              </a:xfrm>
              <a:prstGeom prst="rect">
                <a:avLst/>
              </a:prstGeom>
              <a:blipFill>
                <a:blip r:embed="rId4"/>
                <a:stretch>
                  <a:fillRect l="-1688" t="-185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2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4951" y="1863305"/>
                <a:ext cx="9930727" cy="4257097"/>
              </a:xfrm>
            </p:spPr>
            <p:txBody>
              <a:bodyPr vert="horz" lIns="0" tIns="45720" rIns="0" bIns="45720" rtlCol="0"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 Definition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an implication expression of the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201168" lvl="1" indent="0">
                  <a:spcBef>
                    <a:spcPts val="600"/>
                  </a:spcBef>
                  <a:buNone/>
                </a:pPr>
                <a:r>
                  <a:rPr lang="en-US" sz="2000" dirty="0"/>
                  <a:t>      -- X,Y: item sets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sz="2000" dirty="0"/>
                  <a:t>      -- X: left-hand-side (LHS) or antecedent; </a:t>
                </a:r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sz="2000" dirty="0"/>
                  <a:t>      -- Y: right-hand-side (RHS) or consequent</a:t>
                </a:r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sz="2000" dirty="0"/>
                  <a:t>      -- interpretation: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customers who buy X likely buy Y as well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      -- e.g., {milk, bread} </a:t>
                </a:r>
                <a:r>
                  <a:rPr lang="en-US" sz="2000" dirty="0">
                    <a:sym typeface="Wingdings" panose="05000000000000000000" pitchFamily="2" charset="2"/>
                  </a:rPr>
                  <a:t> {butter}, {beer}  {diaper}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951" y="1863305"/>
                <a:ext cx="9930727" cy="4257097"/>
              </a:xfrm>
              <a:blipFill>
                <a:blip r:embed="rId3"/>
                <a:stretch>
                  <a:fillRect l="-178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68539" y="4720019"/>
            <a:ext cx="8687139" cy="14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Note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–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A rule needs a support of hundred/thousand transactions to be considered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statistically significant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2000" b="1" dirty="0">
                <a:solidFill>
                  <a:srgbClr val="0070C0"/>
                </a:solidFill>
              </a:rPr>
              <a:t>Implication means </a:t>
            </a:r>
            <a:r>
              <a:rPr lang="en-US" altLang="en-US" sz="2000" b="1" dirty="0">
                <a:solidFill>
                  <a:srgbClr val="FF0000"/>
                </a:solidFill>
              </a:rPr>
              <a:t>co-occurrence</a:t>
            </a:r>
            <a:r>
              <a:rPr lang="en-US" altLang="en-US" sz="2000" b="1" dirty="0">
                <a:solidFill>
                  <a:srgbClr val="0070C0"/>
                </a:solidFill>
              </a:rPr>
              <a:t> (although directional), instead of </a:t>
            </a:r>
            <a:r>
              <a:rPr lang="en-US" altLang="en-US" sz="2000" b="1" dirty="0">
                <a:solidFill>
                  <a:srgbClr val="FF0000"/>
                </a:solidFill>
              </a:rPr>
              <a:t>causality</a:t>
            </a:r>
            <a:r>
              <a:rPr lang="en-US" altLang="en-US" sz="2000" b="1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1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Evaluation Metrics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608" y="1766807"/>
                <a:ext cx="7418757" cy="4564982"/>
              </a:xfrm>
            </p:spPr>
            <p:txBody>
              <a:bodyPr vert="horz" lIns="0" tIns="45720" rIns="0" bIns="45720" rtlCol="0"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 Support(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dirty="0"/>
                  <a:t>     -- </a:t>
                </a:r>
                <a:r>
                  <a:rPr lang="en-US" altLang="en-US" dirty="0"/>
                  <a:t>Fraction of transactions that contain both X and Y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dirty="0"/>
                  <a:t>      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number of transactions that contain both X and Y; </a:t>
                </a:r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dirty="0"/>
                  <a:t>      -- the probability that X and Y appear together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     -- e.g., Support({milk, bread} </a:t>
                </a:r>
                <a:r>
                  <a:rPr lang="en-US" dirty="0">
                    <a:sym typeface="Wingdings" panose="05000000000000000000" pitchFamily="2" charset="2"/>
                  </a:rPr>
                  <a:t> {butter}) = 1/5 = 0.2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Confidence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)</a:t>
                </a:r>
                <a:endParaRPr lang="en-US" sz="22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01168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-- measure how often Y appears given X appears in a transaction </a:t>
                </a:r>
                <a:endParaRPr lang="en-US" dirty="0"/>
              </a:p>
              <a:p>
                <a:pPr marL="201168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dirty="0"/>
                  <a:t>      -- the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     -- e.g., Confident({milk, bread} </a:t>
                </a:r>
                <a:r>
                  <a:rPr lang="en-US" dirty="0">
                    <a:sym typeface="Wingdings" panose="05000000000000000000" pitchFamily="2" charset="2"/>
                  </a:rPr>
                  <a:t> {butter}) = 1/2 = 0.5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608" y="1766807"/>
                <a:ext cx="7418757" cy="4564982"/>
              </a:xfrm>
              <a:blipFill>
                <a:blip r:embed="rId3"/>
                <a:stretch>
                  <a:fillRect l="-2136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17" y="2891175"/>
            <a:ext cx="3792064" cy="231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7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Evaluation Metrics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66807"/>
                <a:ext cx="10115203" cy="4564982"/>
              </a:xfrm>
            </p:spPr>
            <p:txBody>
              <a:bodyPr vert="horz" lIns="0" tIns="45720" rIns="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A problem with Confidence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</a:t>
                </a:r>
                <a:r>
                  <a:rPr lang="en-US" altLang="en-US" sz="2000" dirty="0"/>
                  <a:t>Example: verify the association rule </a:t>
                </a:r>
                <a:r>
                  <a:rPr lang="en-US" altLang="en-US" sz="2000" i="1" dirty="0"/>
                  <a:t>Tea </a:t>
                </a:r>
                <a:r>
                  <a:rPr lang="en-US" altLang="en-US" sz="2000" i="1" dirty="0">
                    <a:sym typeface="Wingdings" panose="05000000000000000000" pitchFamily="2" charset="2"/>
                  </a:rPr>
                  <a:t> Coffee</a:t>
                </a: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i="1" dirty="0">
                  <a:sym typeface="Wingdings" panose="05000000000000000000" pitchFamily="2" charset="2"/>
                </a:endParaRP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i="1" dirty="0">
                  <a:sym typeface="Wingdings" panose="05000000000000000000" pitchFamily="2" charset="2"/>
                </a:endParaRP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i="1" dirty="0">
                  <a:sym typeface="Wingdings" panose="05000000000000000000" pitchFamily="2" charset="2"/>
                </a:endParaRP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i="1" dirty="0">
                  <a:sym typeface="Wingdings" panose="05000000000000000000" pitchFamily="2" charset="2"/>
                </a:endParaRP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i="1" dirty="0">
                  <a:sym typeface="Wingdings" panose="05000000000000000000" pitchFamily="2" charset="2"/>
                </a:endParaRPr>
              </a:p>
              <a:p>
                <a:pPr marL="384048" lvl="2" indent="0"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201168" lvl="1" indent="0">
                  <a:spcBef>
                    <a:spcPts val="1200"/>
                  </a:spcBef>
                  <a:buNone/>
                </a:pPr>
                <a:r>
                  <a:rPr lang="en-US" sz="2000" dirty="0"/>
                  <a:t>        -- Support({Tea} </a:t>
                </a:r>
                <a:r>
                  <a:rPr lang="en-US" sz="2000" dirty="0">
                    <a:sym typeface="Wingdings" panose="05000000000000000000" pitchFamily="2" charset="2"/>
                  </a:rPr>
                  <a:t> {Coffee}) = 15/100 = 0.15</a:t>
                </a:r>
                <a:endParaRPr lang="en-US" sz="2000" dirty="0"/>
              </a:p>
              <a:p>
                <a:pPr marL="201168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/>
                  <a:t>        -- Confidence({Tea} </a:t>
                </a:r>
                <a:r>
                  <a:rPr lang="en-US" sz="2000" dirty="0">
                    <a:sym typeface="Wingdings" panose="05000000000000000000" pitchFamily="2" charset="2"/>
                  </a:rPr>
                  <a:t> {Coffee}) = 15/20 = 0.75</a:t>
                </a:r>
                <a:endParaRPr lang="en-US" sz="2000" dirty="0"/>
              </a:p>
              <a:p>
                <a:pPr marL="201168" lvl="1" indent="0">
                  <a:spcBef>
                    <a:spcPts val="0"/>
                  </a:spcBef>
                  <a:buNone/>
                </a:pPr>
                <a:r>
                  <a:rPr lang="en-US" sz="2000" dirty="0"/>
                  <a:t>        -- Support({Coffee})</a:t>
                </a:r>
                <a:r>
                  <a:rPr lang="en-US" sz="2000" dirty="0">
                    <a:sym typeface="Wingdings" panose="05000000000000000000" pitchFamily="2" charset="2"/>
                  </a:rPr>
                  <a:t> = 90/100 = 0.9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--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𝐶𝑜𝑓𝑓𝑒𝑒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𝑇𝑒𝑎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= 0.9375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66807"/>
                <a:ext cx="10115203" cy="4564982"/>
              </a:xfrm>
              <a:blipFill>
                <a:blip r:embed="rId3"/>
                <a:stretch>
                  <a:fillRect l="-1808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268705"/>
                  </p:ext>
                </p:extLst>
              </p:nvPr>
            </p:nvGraphicFramePr>
            <p:xfrm>
              <a:off x="3518073" y="2714340"/>
              <a:ext cx="4038600" cy="1758633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8432656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981577961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3611050343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517244323"/>
                        </a:ext>
                      </a:extLst>
                    </a:gridCol>
                  </a:tblGrid>
                  <a:tr h="4683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𝐶𝑜𝑓𝑓𝑒𝑒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𝐶𝑜𝑓𝑓𝑒𝑒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6824847"/>
                      </a:ext>
                    </a:extLst>
                  </a:tr>
                  <a:tr h="344865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𝑇𝑒𝑎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057643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𝑇𝑒𝑎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989380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442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268705"/>
                  </p:ext>
                </p:extLst>
              </p:nvPr>
            </p:nvGraphicFramePr>
            <p:xfrm>
              <a:off x="3518073" y="2714340"/>
              <a:ext cx="4038600" cy="1758633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8432656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981577961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3611050343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517244323"/>
                        </a:ext>
                      </a:extLst>
                    </a:gridCol>
                  </a:tblGrid>
                  <a:tr h="4683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01807" t="-3896" r="-20241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03030" t="-3896" r="-10363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6824847"/>
                      </a:ext>
                    </a:extLst>
                  </a:tr>
                  <a:tr h="447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07" t="-109589" r="-302410" b="-21643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057643"/>
                      </a:ext>
                    </a:extLst>
                  </a:tr>
                  <a:tr h="447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07" t="-206757" r="-302410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98938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442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6"/>
          <p:cNvSpPr txBox="1"/>
          <p:nvPr/>
        </p:nvSpPr>
        <p:spPr>
          <a:xfrm>
            <a:off x="8124645" y="3378212"/>
            <a:ext cx="222561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rgbClr val="0070C0"/>
                </a:solidFill>
              </a:rPr>
              <a:t>Contingency table</a:t>
            </a:r>
          </a:p>
        </p:txBody>
      </p:sp>
      <p:cxnSp>
        <p:nvCxnSpPr>
          <p:cNvPr id="14" name="Straight Arrow Connector 13"/>
          <p:cNvCxnSpPr>
            <a:stCxn id="13" idx="1"/>
            <a:endCxn id="9" idx="3"/>
          </p:cNvCxnSpPr>
          <p:nvPr/>
        </p:nvCxnSpPr>
        <p:spPr>
          <a:xfrm flipH="1">
            <a:off x="7556673" y="3593656"/>
            <a:ext cx="5679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6"/>
          <p:cNvSpPr txBox="1"/>
          <p:nvPr/>
        </p:nvSpPr>
        <p:spPr>
          <a:xfrm>
            <a:off x="7574711" y="4883936"/>
            <a:ext cx="39619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Both are pretty high. Is the rule verified? </a:t>
            </a:r>
          </a:p>
        </p:txBody>
      </p:sp>
      <p:sp>
        <p:nvSpPr>
          <p:cNvPr id="24" name="Shape 156"/>
          <p:cNvSpPr/>
          <p:nvPr/>
        </p:nvSpPr>
        <p:spPr>
          <a:xfrm>
            <a:off x="1615865" y="4627418"/>
            <a:ext cx="4977439" cy="79308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19387" y="5068602"/>
            <a:ext cx="93728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6"/>
          <p:cNvSpPr txBox="1"/>
          <p:nvPr/>
        </p:nvSpPr>
        <p:spPr>
          <a:xfrm>
            <a:off x="7574711" y="5685977"/>
            <a:ext cx="232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The rule is misleading!</a:t>
            </a:r>
          </a:p>
        </p:txBody>
      </p:sp>
      <p:sp>
        <p:nvSpPr>
          <p:cNvPr id="20" name="Shape 156"/>
          <p:cNvSpPr/>
          <p:nvPr/>
        </p:nvSpPr>
        <p:spPr>
          <a:xfrm>
            <a:off x="1615865" y="5429459"/>
            <a:ext cx="4977439" cy="79308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619387" y="5870643"/>
            <a:ext cx="93728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Evaluation Metrics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766807"/>
                <a:ext cx="10277302" cy="4882184"/>
              </a:xfrm>
            </p:spPr>
            <p:txBody>
              <a:bodyPr vert="horz" lIns="0" tIns="45720" rIns="0" bIns="45720" rtlCol="0" anchor="t">
                <a:normAutofit fontScale="92500"/>
              </a:bodyPr>
              <a:lstStyle/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Lift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)</a:t>
                </a:r>
                <a:endParaRPr lang="en-US" sz="24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01168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 -- measure the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increased likelihood</a:t>
                </a:r>
                <a:r>
                  <a:rPr lang="en-US" sz="2200" dirty="0">
                    <a:sym typeface="Wingdings" panose="05000000000000000000" pitchFamily="2" charset="2"/>
                  </a:rPr>
                  <a:t> of Y being in a transaction if X is included in the transaction </a:t>
                </a:r>
                <a:endParaRPr lang="en-US" sz="2200" dirty="0"/>
              </a:p>
              <a:p>
                <a:pPr marL="201168" lvl="1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/>
                  <a:t>   -- the ratio of two probabilities: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201168" lvl="1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200" dirty="0"/>
                  <a:t>   -- Lift should be at least greater than 1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/>
                  <a:t>   -- larger lift suggests stronger association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/>
                  <a:t>   -- e.g., Lift({Tea} </a:t>
                </a:r>
                <a:r>
                  <a:rPr lang="en-US" sz="2200" dirty="0">
                    <a:sym typeface="Wingdings" panose="05000000000000000000" pitchFamily="2" charset="2"/>
                  </a:rPr>
                  <a:t> {Coffee}) = 0.75/0.9 = 0.8333 (</a:t>
                </a:r>
                <a:r>
                  <a:rPr lang="en-US" sz="2200" i="1" dirty="0">
                    <a:sym typeface="Wingdings" panose="05000000000000000000" pitchFamily="2" charset="2"/>
                  </a:rPr>
                  <a:t>negative</a:t>
                </a:r>
                <a:r>
                  <a:rPr lang="en-US" sz="2200" dirty="0">
                    <a:sym typeface="Wingdings" panose="05000000000000000000" pitchFamily="2" charset="2"/>
                  </a:rPr>
                  <a:t> effect)</a:t>
                </a:r>
              </a:p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Leverage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)</a:t>
                </a:r>
                <a:endParaRPr lang="en-US" sz="24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0116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  -- measure the difference between the observed co-occurrence probability and the probability</a:t>
                </a:r>
              </a:p>
              <a:p>
                <a:pPr marL="20116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      if their occurrences were independent </a:t>
                </a:r>
                <a:endParaRPr lang="en-US" sz="2200" dirty="0"/>
              </a:p>
              <a:p>
                <a:pPr marL="201168" lvl="1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𝑒𝑣𝑒𝑟𝑎𝑔𝑒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766807"/>
                <a:ext cx="10277302" cy="4882184"/>
              </a:xfrm>
              <a:blipFill>
                <a:blip r:embed="rId3"/>
                <a:stretch>
                  <a:fillRect l="-1542" t="-1498" r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23" name="TextBox 6"/>
          <p:cNvSpPr txBox="1"/>
          <p:nvPr/>
        </p:nvSpPr>
        <p:spPr>
          <a:xfrm>
            <a:off x="7383923" y="3472503"/>
            <a:ext cx="36165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Ratio of observed co-occurrence probability to the probability if their occurrences were independent </a:t>
            </a:r>
          </a:p>
        </p:txBody>
      </p:sp>
      <p:sp>
        <p:nvSpPr>
          <p:cNvPr id="24" name="Shape 156"/>
          <p:cNvSpPr/>
          <p:nvPr/>
        </p:nvSpPr>
        <p:spPr>
          <a:xfrm>
            <a:off x="4724400" y="3324568"/>
            <a:ext cx="936017" cy="60960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660418" y="3629368"/>
            <a:ext cx="172350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5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graphicFrame>
        <p:nvGraphicFramePr>
          <p:cNvPr id="269316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66526" y="1973582"/>
          <a:ext cx="61372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Worksheet" r:id="rId4" imgW="3835400" imgH="1803400" progId="Excel.Sheet.8">
                  <p:embed/>
                </p:oleObj>
              </mc:Choice>
              <mc:Fallback>
                <p:oleObj name="Worksheet" r:id="rId4" imgW="3835400" imgH="1803400" progId="Excel.Sheet.8">
                  <p:embed/>
                  <p:pic>
                    <p:nvPicPr>
                      <p:cNvPr id="269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26" y="1973582"/>
                        <a:ext cx="613727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263852" y="5009463"/>
            <a:ext cx="77252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</a:rPr>
              <a:t>For each association rule below, calculate the support, confidence, and lift</a:t>
            </a:r>
          </a:p>
          <a:p>
            <a:pPr marL="0" indent="0"/>
            <a:r>
              <a:rPr lang="en-US" sz="1800" dirty="0">
                <a:latin typeface="Arial" charset="0"/>
              </a:rPr>
              <a:t>	a)  Item 3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5;    b)  Item 4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5;</a:t>
            </a:r>
          </a:p>
          <a:p>
            <a:pPr marL="0" indent="0"/>
            <a:r>
              <a:rPr lang="en-US" sz="1800" dirty="0">
                <a:latin typeface="Arial" charset="0"/>
              </a:rPr>
              <a:t>	c)  Item 2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1;    d)  Item 5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3.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8764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67" y="1766807"/>
            <a:ext cx="10165715" cy="488218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Problem Description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  </a:t>
            </a:r>
            <a:r>
              <a:rPr lang="en-US" altLang="en-US" sz="2200" dirty="0"/>
              <a:t>Given a set of transactions T, the goal of association rule mining is to find all rules </a:t>
            </a:r>
          </a:p>
          <a:p>
            <a:pPr marL="384048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     that satisfy the following two conditions: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endParaRPr lang="en-US" sz="2200" dirty="0"/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     -- </a:t>
            </a:r>
            <a:r>
              <a:rPr lang="en-US" altLang="en-US" sz="2200" dirty="0"/>
              <a:t>support </a:t>
            </a:r>
            <a:r>
              <a:rPr lang="en-US" altLang="en-US" sz="2200" dirty="0">
                <a:cs typeface="Arial" panose="020B0604020202020204" pitchFamily="34" charset="0"/>
              </a:rPr>
              <a:t>≥ </a:t>
            </a:r>
            <a:r>
              <a:rPr lang="en-US" altLang="en-US" sz="2200" i="1" dirty="0">
                <a:cs typeface="Arial" panose="020B0604020202020204" pitchFamily="34" charset="0"/>
              </a:rPr>
              <a:t>minsup </a:t>
            </a:r>
            <a:r>
              <a:rPr lang="en-US" altLang="en-US" sz="2200" dirty="0">
                <a:cs typeface="Arial" panose="020B0604020202020204" pitchFamily="34" charset="0"/>
              </a:rPr>
              <a:t>threshold </a:t>
            </a:r>
            <a:endParaRPr lang="en-US" sz="2200" dirty="0"/>
          </a:p>
          <a:p>
            <a:pPr marL="201168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/>
              <a:t>          -- </a:t>
            </a:r>
            <a:r>
              <a:rPr lang="en-US" altLang="en-US" sz="2200" dirty="0">
                <a:cs typeface="Arial" panose="020B0604020202020204" pitchFamily="34" charset="0"/>
              </a:rPr>
              <a:t>confidence ≥ </a:t>
            </a:r>
            <a:r>
              <a:rPr lang="en-US" altLang="en-US" sz="2200" i="1" dirty="0" err="1">
                <a:cs typeface="Arial" panose="020B0604020202020204" pitchFamily="34" charset="0"/>
              </a:rPr>
              <a:t>minconf</a:t>
            </a:r>
            <a:r>
              <a:rPr lang="en-US" altLang="en-US" sz="2200" i="1" dirty="0">
                <a:cs typeface="Arial" panose="020B0604020202020204" pitchFamily="34" charset="0"/>
              </a:rPr>
              <a:t> </a:t>
            </a:r>
            <a:r>
              <a:rPr lang="en-US" altLang="en-US" sz="2200" dirty="0">
                <a:cs typeface="Arial" panose="020B0604020202020204" pitchFamily="34" charset="0"/>
              </a:rPr>
              <a:t>threshold</a:t>
            </a:r>
            <a:endParaRPr lang="en-US" sz="22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Brute-force Approach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-- List all possible association rules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-- For each rule, compute the support and confidence</a:t>
            </a:r>
          </a:p>
          <a:p>
            <a:pPr marL="201168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-- Eliminate rules that fail the </a:t>
            </a:r>
            <a:r>
              <a:rPr lang="en-US" sz="2200" i="1" dirty="0">
                <a:sym typeface="Wingdings" panose="05000000000000000000" pitchFamily="2" charset="2"/>
              </a:rPr>
              <a:t>minsup</a:t>
            </a:r>
            <a:r>
              <a:rPr lang="en-US" sz="2200" dirty="0">
                <a:sym typeface="Wingdings" panose="05000000000000000000" pitchFamily="2" charset="2"/>
              </a:rPr>
              <a:t> or </a:t>
            </a:r>
            <a:r>
              <a:rPr lang="en-US" sz="2200" i="1" dirty="0" err="1">
                <a:sym typeface="Wingdings" panose="05000000000000000000" pitchFamily="2" charset="2"/>
              </a:rPr>
              <a:t>minconf</a:t>
            </a:r>
            <a:r>
              <a:rPr lang="en-US" sz="2200" dirty="0">
                <a:sym typeface="Wingdings" panose="05000000000000000000" pitchFamily="2" charset="2"/>
              </a:rPr>
              <a:t> thresholds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400" dirty="0">
                <a:cs typeface="Arial" panose="020B0604020202020204" pitchFamily="34" charset="0"/>
              </a:rPr>
              <a:t>!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6266505" y="3162254"/>
            <a:ext cx="48891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0070C0"/>
                </a:solidFill>
              </a:rPr>
              <a:t>minsup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i="1" dirty="0" err="1">
                <a:solidFill>
                  <a:srgbClr val="0070C0"/>
                </a:solidFill>
              </a:rPr>
              <a:t>mincof</a:t>
            </a:r>
            <a:r>
              <a:rPr lang="en-US" dirty="0">
                <a:solidFill>
                  <a:srgbClr val="0070C0"/>
                </a:solidFill>
              </a:rPr>
              <a:t> are user-specified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"/>
              <p:cNvSpPr txBox="1"/>
              <p:nvPr/>
            </p:nvSpPr>
            <p:spPr>
              <a:xfrm>
                <a:off x="6266504" y="5577407"/>
                <a:ext cx="4889175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[e.g., when d=10, R=57,002]</a:t>
                </a:r>
              </a:p>
            </p:txBody>
          </p:sp>
        </mc:Choice>
        <mc:Fallback xmlns="">
          <p:sp>
            <p:nvSpPr>
              <p:cNvPr id="1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04" y="5577407"/>
                <a:ext cx="4889175" cy="374270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Important Observation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1097281" y="1816199"/>
            <a:ext cx="5701748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For itemset {Milk, Diaper, Beer}, we have 6 rules as follows:</a:t>
            </a:r>
          </a:p>
          <a:p>
            <a:r>
              <a:rPr lang="en-US" altLang="en-US" sz="2400" dirty="0">
                <a:solidFill>
                  <a:srgbClr val="CC330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sz="2000" dirty="0"/>
              <a:t>{</a:t>
            </a:r>
            <a:r>
              <a:rPr lang="en-US" altLang="en-US" sz="2000" dirty="0" err="1"/>
              <a:t>Milk,Diaper</a:t>
            </a:r>
            <a:r>
              <a:rPr lang="en-US" altLang="en-US" sz="2000" dirty="0"/>
              <a:t>} </a:t>
            </a:r>
            <a:r>
              <a:rPr lang="en-US" altLang="en-US" sz="2000" dirty="0">
                <a:sym typeface="Symbol" panose="05050102010706020507" pitchFamily="18" charset="2"/>
              </a:rPr>
              <a:t> {Beer} (s=0.4, c=0.67)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</a:t>
            </a:r>
            <a:r>
              <a:rPr lang="en-US" altLang="en-US" sz="2000" dirty="0"/>
              <a:t>{</a:t>
            </a:r>
            <a:r>
              <a:rPr lang="en-US" altLang="en-US" sz="2000" dirty="0" err="1"/>
              <a:t>Milk,Beer</a:t>
            </a:r>
            <a:r>
              <a:rPr lang="en-US" altLang="en-US" sz="2000" dirty="0"/>
              <a:t>} </a:t>
            </a:r>
            <a:r>
              <a:rPr lang="en-US" altLang="en-US" sz="2000" dirty="0"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en-US" sz="2000" dirty="0"/>
              <a:t>         {</a:t>
            </a:r>
            <a:r>
              <a:rPr lang="en-US" altLang="en-US" sz="2000" dirty="0" err="1"/>
              <a:t>Diaper,Beer</a:t>
            </a:r>
            <a:r>
              <a:rPr lang="en-US" altLang="en-US" sz="2000" dirty="0"/>
              <a:t>} </a:t>
            </a:r>
            <a:r>
              <a:rPr lang="en-US" altLang="en-US" sz="2000" dirty="0"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         {Beer}  {</a:t>
            </a:r>
            <a:r>
              <a:rPr lang="en-US" altLang="en-US" sz="2000" dirty="0" err="1">
                <a:sym typeface="Symbol" panose="05050102010706020507" pitchFamily="18" charset="2"/>
              </a:rPr>
              <a:t>Milk,Diaper</a:t>
            </a:r>
            <a:r>
              <a:rPr lang="en-US" altLang="en-US" sz="2000" dirty="0">
                <a:sym typeface="Symbol" panose="05050102010706020507" pitchFamily="18" charset="2"/>
              </a:rPr>
              <a:t>} (s=0.4, c=0.67)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{Diaper}  {</a:t>
            </a:r>
            <a:r>
              <a:rPr lang="en-US" altLang="en-US" sz="2000" dirty="0" err="1">
                <a:sym typeface="Symbol" panose="05050102010706020507" pitchFamily="18" charset="2"/>
              </a:rPr>
              <a:t>Milk,Beer</a:t>
            </a:r>
            <a:r>
              <a:rPr lang="en-US" altLang="en-US" sz="2000" dirty="0">
                <a:sym typeface="Symbol" panose="05050102010706020507" pitchFamily="18" charset="2"/>
              </a:rPr>
              <a:t>} (s=0.4, c=0.5) </a:t>
            </a:r>
          </a:p>
          <a:p>
            <a:pPr>
              <a:spcAft>
                <a:spcPts val="6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         {Milk}  {</a:t>
            </a:r>
            <a:r>
              <a:rPr lang="en-US" altLang="en-US" sz="2000" dirty="0" err="1">
                <a:sym typeface="Symbol" panose="05050102010706020507" pitchFamily="18" charset="2"/>
              </a:rPr>
              <a:t>Diaper,Beer</a:t>
            </a:r>
            <a:r>
              <a:rPr lang="en-US" altLang="en-US" sz="2000" dirty="0">
                <a:sym typeface="Symbol" panose="05050102010706020507" pitchFamily="18" charset="2"/>
              </a:rPr>
              <a:t>} (s=0.4, c=0.5)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59335"/>
              </p:ext>
            </p:extLst>
          </p:nvPr>
        </p:nvGraphicFramePr>
        <p:xfrm>
          <a:off x="7061421" y="2328295"/>
          <a:ext cx="4094259" cy="245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1211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421" y="2328295"/>
                        <a:ext cx="4094259" cy="245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006929" y="5004306"/>
            <a:ext cx="8239101" cy="109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rgbClr val="FF0000"/>
                </a:solidFill>
              </a:rPr>
              <a:t>Observation</a:t>
            </a:r>
            <a:r>
              <a:rPr lang="en-US" sz="2000" dirty="0">
                <a:solidFill>
                  <a:srgbClr val="0070C0"/>
                </a:solidFill>
              </a:rPr>
              <a:t>: Rules originating from the same itemset have identical support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                         but may have different confidence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u="sng" dirty="0">
                <a:solidFill>
                  <a:srgbClr val="0070C0"/>
                </a:solidFill>
              </a:rPr>
              <a:t>Strategy</a:t>
            </a:r>
            <a:r>
              <a:rPr lang="en-US" sz="2000" dirty="0">
                <a:solidFill>
                  <a:srgbClr val="0070C0"/>
                </a:solidFill>
              </a:rPr>
              <a:t>: Decouple the support and confidence requirements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41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Two-Step Approach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845734"/>
            <a:ext cx="10991850" cy="4402666"/>
          </a:xfrm>
        </p:spPr>
        <p:txBody>
          <a:bodyPr>
            <a:normAutofit/>
          </a:bodyPr>
          <a:lstStyle/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FF0000"/>
                </a:solidFill>
              </a:rPr>
              <a:t> Step 1: </a:t>
            </a:r>
            <a:r>
              <a:rPr lang="en-US" altLang="en-US" sz="2800" dirty="0">
                <a:solidFill>
                  <a:srgbClr val="0070C0"/>
                </a:solidFill>
              </a:rPr>
              <a:t>Frequent-Itemset Generation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 Find all itemsets whose support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/>
              <a:t>minsup</a:t>
            </a:r>
          </a:p>
          <a:p>
            <a:pPr marL="914400" lvl="2" indent="0">
              <a:buNone/>
            </a:pP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	 </a:t>
            </a:r>
            <a:r>
              <a:rPr lang="en-US" altLang="en-US" sz="2400" dirty="0"/>
              <a:t>Frequent-itemset generation is still </a:t>
            </a:r>
            <a:r>
              <a:rPr lang="en-US" altLang="en-US" sz="2400" dirty="0">
                <a:solidFill>
                  <a:srgbClr val="FF0000"/>
                </a:solidFill>
              </a:rPr>
              <a:t>computationally expensive</a:t>
            </a:r>
            <a:r>
              <a:rPr lang="en-US" altLang="en-US" sz="2400" dirty="0">
                <a:cs typeface="Arial" panose="020B0604020202020204" pitchFamily="34" charset="0"/>
              </a:rPr>
              <a:t>!</a:t>
            </a:r>
          </a:p>
          <a:p>
            <a:pPr marL="1295400" lvl="2" indent="-381000">
              <a:buNone/>
            </a:pPr>
            <a:endParaRPr lang="en-US" altLang="en-US" sz="2800" dirty="0"/>
          </a:p>
          <a:p>
            <a:pPr marL="1295400" lvl="2" indent="-381000">
              <a:buNone/>
            </a:pPr>
            <a:endParaRPr lang="en-US" alt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FF0000"/>
                </a:solidFill>
              </a:rPr>
              <a:t> Step 2: </a:t>
            </a:r>
            <a:r>
              <a:rPr lang="en-US" altLang="en-US" sz="2800" dirty="0">
                <a:solidFill>
                  <a:srgbClr val="0070C0"/>
                </a:solidFill>
              </a:rPr>
              <a:t>Association-Rule Generation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 From the frequent itemsets found in Step 1, 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en-US" altLang="en-US" sz="2400" dirty="0"/>
              <a:t>     extract all association rules whose confidence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 err="1"/>
              <a:t>minconf</a:t>
            </a:r>
            <a:endParaRPr lang="en-US" altLang="en-US" sz="2400" i="1" dirty="0"/>
          </a:p>
          <a:p>
            <a:pPr marL="914400" lvl="2" indent="0">
              <a:buNone/>
            </a:pPr>
            <a:r>
              <a:rPr lang="en-US" altLang="en-US" sz="2400" i="1" dirty="0"/>
              <a:t>     -- </a:t>
            </a:r>
            <a:r>
              <a:rPr lang="en-US" altLang="en-US" sz="2400" dirty="0"/>
              <a:t>each rule is a binary partitioning of a frequent itemset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/>
              <p:nvPr/>
            </p:nvSpPr>
            <p:spPr>
              <a:xfrm>
                <a:off x="4229100" y="3428132"/>
                <a:ext cx="6926580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>
                    <a:solidFill>
                      <a:srgbClr val="0070C0"/>
                    </a:solidFill>
                  </a:rPr>
                  <a:t>The # of </a:t>
                </a:r>
                <a:r>
                  <a:rPr lang="en-US" b="1" dirty="0">
                    <a:solidFill>
                      <a:srgbClr val="0070C0"/>
                    </a:solidFill>
                  </a:rPr>
                  <a:t>candidate itemset</a:t>
                </a:r>
                <a:r>
                  <a:rPr lang="en-US" b="0" dirty="0">
                    <a:solidFill>
                      <a:srgbClr val="0070C0"/>
                    </a:solidFill>
                  </a:rPr>
                  <a:t>s is: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[e.g., when d=10, M=1,023]</a:t>
                </a: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3428132"/>
                <a:ext cx="6926580" cy="374270"/>
              </a:xfrm>
              <a:prstGeom prst="rect">
                <a:avLst/>
              </a:prstGeom>
              <a:blipFill>
                <a:blip r:embed="rId2"/>
                <a:stretch>
                  <a:fillRect l="-792" t="-6452" r="-44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835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9484"/>
              </p:ext>
            </p:extLst>
          </p:nvPr>
        </p:nvGraphicFramePr>
        <p:xfrm>
          <a:off x="2401887" y="730112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VISIO" r:id="rId4" imgW="9807480" imgH="7407000" progId="Visio.Drawing.6">
                  <p:embed/>
                </p:oleObj>
              </mc:Choice>
              <mc:Fallback>
                <p:oleObj name="VISIO" r:id="rId4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7" y="730112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328" y="640835"/>
            <a:ext cx="204391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Itemset lattice (with 5 items)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8357408" y="5335589"/>
                <a:ext cx="3326592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/>
                  <a:t>Given d items, there are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</a:rPr>
                  <a:t>-1 </a:t>
                </a:r>
                <a:r>
                  <a:rPr lang="en-US" altLang="en-US" sz="2000" dirty="0"/>
                  <a:t>possible candidate itemsets</a:t>
                </a: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7408" y="5335589"/>
                <a:ext cx="3326592" cy="707886"/>
              </a:xfrm>
              <a:prstGeom prst="rect">
                <a:avLst/>
              </a:prstGeom>
              <a:blipFill>
                <a:blip r:embed="rId6"/>
                <a:stretch>
                  <a:fillRect l="-2015" t="-4310" b="-146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5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on clustering with Rattle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9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Important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1396" name="Text Box 4"/>
              <p:cNvSpPr txBox="1">
                <a:spLocks noChangeArrowheads="1"/>
              </p:cNvSpPr>
              <p:nvPr/>
            </p:nvSpPr>
            <p:spPr bwMode="auto">
              <a:xfrm>
                <a:off x="1097280" y="1816199"/>
                <a:ext cx="10420952" cy="1800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Anti-monotone</a:t>
                </a:r>
                <a:r>
                  <a:rPr lang="en-US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 property of support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     -- a.k.a. </a:t>
                </a:r>
                <a:r>
                  <a:rPr lang="en-US" altLang="en-US" sz="24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downward-closure</a:t>
                </a:r>
                <a:r>
                  <a:rPr lang="en-US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 property of support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     -- support of an itemset never exceeds the support of its subset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:(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⊇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)→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𝑆𝑢𝑝𝑝𝑜𝑟𝑡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)≤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𝑆𝑢𝑝𝑝𝑜𝑟𝑡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2113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1816199"/>
                <a:ext cx="10420952" cy="1800493"/>
              </a:xfrm>
              <a:prstGeom prst="rect">
                <a:avLst/>
              </a:prstGeom>
              <a:blipFill>
                <a:blip r:embed="rId3"/>
                <a:stretch>
                  <a:fillRect l="-761" t="-2712" b="-37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6"/>
          <p:cNvSpPr txBox="1"/>
          <p:nvPr/>
        </p:nvSpPr>
        <p:spPr>
          <a:xfrm>
            <a:off x="1573792" y="4587211"/>
            <a:ext cx="9094208" cy="124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u="sng" dirty="0" err="1">
                <a:solidFill>
                  <a:srgbClr val="FF0000"/>
                </a:solidFill>
              </a:rPr>
              <a:t>Apriori</a:t>
            </a:r>
            <a:r>
              <a:rPr lang="en-US" sz="2000" b="1" u="sng" dirty="0">
                <a:solidFill>
                  <a:srgbClr val="FF0000"/>
                </a:solidFill>
              </a:rPr>
              <a:t> principle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70C0"/>
                </a:solidFill>
              </a:rPr>
              <a:t>	-- if an itemset is frequent, then all of its subsets must also be frequent 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Conversely, if an itemset is infrequent, then all of its supersets must be infrequent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64208" y="3612371"/>
            <a:ext cx="0" cy="816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950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60" y="142122"/>
            <a:ext cx="88677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043" y="748739"/>
            <a:ext cx="31881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Support-based pruning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800726" y="944646"/>
            <a:ext cx="8831263" cy="5235575"/>
            <a:chOff x="144" y="686"/>
            <a:chExt cx="5563" cy="3298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 dirty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 dirty="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2390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781926" y="944646"/>
            <a:ext cx="6850063" cy="5235575"/>
            <a:chOff x="1392" y="686"/>
            <a:chExt cx="4315" cy="3298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name="Visio" r:id="rId6" imgW="9866478" imgH="7377618" progId="Visio.Drawing.6">
                    <p:embed/>
                  </p:oleObj>
                </mc:Choice>
                <mc:Fallback>
                  <p:oleObj name="Visio" r:id="rId6" imgW="9866478" imgH="7377618" progId="Visio.Drawing.6">
                    <p:embed/>
                    <p:pic>
                      <p:nvPicPr>
                        <p:cNvPr id="12390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 dirty="0">
                  <a:solidFill>
                    <a:srgbClr val="FF0000"/>
                  </a:solidFill>
                </a:rPr>
                <a:t>Pruned supersets</a:t>
              </a:r>
              <a:endParaRPr lang="en-US" altLang="en-US" sz="2000" b="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5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54519"/>
            <a:ext cx="10058400" cy="1450757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75094"/>
              </p:ext>
            </p:extLst>
          </p:nvPr>
        </p:nvGraphicFramePr>
        <p:xfrm>
          <a:off x="1748591" y="2084916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1219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591" y="2084916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26994"/>
              </p:ext>
            </p:extLst>
          </p:nvPr>
        </p:nvGraphicFramePr>
        <p:xfrm>
          <a:off x="4796590" y="2846915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1219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590" y="2846915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0590"/>
              </p:ext>
            </p:extLst>
          </p:nvPr>
        </p:nvGraphicFramePr>
        <p:xfrm>
          <a:off x="6320591" y="5285315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Document" r:id="rId7" imgW="3124080" imgH="840600" progId="Word.Document.8">
                  <p:embed/>
                </p:oleObj>
              </mc:Choice>
              <mc:Fallback>
                <p:oleObj name="Document" r:id="rId7" imgW="3124080" imgH="840600" progId="Word.Document.8">
                  <p:embed/>
                  <p:pic>
                    <p:nvPicPr>
                      <p:cNvPr id="1219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591" y="5285315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3990457" y="2015858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7539791" y="2769128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Pairs (2-itemsets)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(No need to generate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candidates involving Coke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or Eggs)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8225591" y="4751916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Triplets (3-itemsets)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6853990" y="4751915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4263190" y="2694515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6661485" y="1195730"/>
            <a:ext cx="4458272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>
                <a:latin typeface="Tahoma" panose="020B0604030504040204" pitchFamily="34" charset="0"/>
              </a:rPr>
              <a:t>Assume: Minimum Support Count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9597" name="Text Box 13"/>
              <p:cNvSpPr txBox="1">
                <a:spLocks noChangeArrowheads="1"/>
              </p:cNvSpPr>
              <p:nvPr/>
            </p:nvSpPr>
            <p:spPr bwMode="auto">
              <a:xfrm>
                <a:off x="1097280" y="4866036"/>
                <a:ext cx="3245056" cy="120032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dirty="0">
                    <a:latin typeface="Tahoma" panose="020B0604030504040204" pitchFamily="34" charset="0"/>
                  </a:rPr>
                  <a:t>If every subset is considered, </a:t>
                </a:r>
              </a:p>
              <a:p>
                <a:r>
                  <a:rPr lang="en-US" altLang="en-US" dirty="0">
                    <a:latin typeface="Tahoma" panose="020B0604030504040204" pitchFamily="34" charset="0"/>
                  </a:rPr>
                  <a:t>	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−1=63</m:t>
                    </m:r>
                  </m:oMath>
                </a14:m>
                <a:endParaRPr lang="en-US" altLang="en-US" dirty="0">
                  <a:latin typeface="Tahoma" panose="020B0604030504040204" pitchFamily="34" charset="0"/>
                </a:endParaRPr>
              </a:p>
              <a:p>
                <a:r>
                  <a:rPr lang="en-US" altLang="en-US" dirty="0">
                    <a:latin typeface="Tahoma" panose="020B0604030504040204" pitchFamily="34" charset="0"/>
                  </a:rPr>
                  <a:t>With support-based pruning,</a:t>
                </a:r>
              </a:p>
              <a:p>
                <a:r>
                  <a:rPr lang="en-US" altLang="en-US" dirty="0">
                    <a:latin typeface="Tahoma" panose="020B0604030504040204" pitchFamily="34" charset="0"/>
                  </a:rPr>
                  <a:t>	M = 6 + 6 + 1 = 13</a:t>
                </a:r>
              </a:p>
            </p:txBody>
          </p:sp>
        </mc:Choice>
        <mc:Fallback xmlns="">
          <p:sp>
            <p:nvSpPr>
              <p:cNvPr id="121959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4866036"/>
                <a:ext cx="3245056" cy="1200329"/>
              </a:xfrm>
              <a:prstGeom prst="rect">
                <a:avLst/>
              </a:prstGeom>
              <a:blipFill>
                <a:blip r:embed="rId9"/>
                <a:stretch>
                  <a:fillRect l="-1311" t="-1508" r="-375" b="-70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99183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75339"/>
            <a:ext cx="9650931" cy="4514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0070C0"/>
                </a:solidFill>
              </a:rPr>
              <a:t> Frequent-Itemset Generation </a:t>
            </a:r>
          </a:p>
          <a:p>
            <a:pPr marL="742950" lvl="1" indent="-285750">
              <a:buNone/>
            </a:pPr>
            <a:endParaRPr lang="en-US" altLang="en-US" sz="200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Let k=1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Generate frequent itemsets of length 1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Repeat until no new frequent itemsets are identified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Generate length (k+1) candidate itemsets from length k frequent itemsets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Prune candidate itemsets containing subsets of length k that are infrequent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Count the support of each candidate by scanning the dataset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Eliminate candidates that are infrequent, leaving only those that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37906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Association-Rule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3239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 Given a frequent itemset L, find all subsets f </a:t>
            </a:r>
            <a:r>
              <a:rPr lang="en-US" altLang="en-US" sz="2200" dirty="0">
                <a:sym typeface="Symbol" panose="05050102010706020507" pitchFamily="18" charset="2"/>
              </a:rPr>
              <a:t> L such that the rule f  L – f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   satisfies the minimum confidence requirement</a:t>
            </a:r>
          </a:p>
          <a:p>
            <a:pPr marL="201168" lvl="1" indent="0"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-- e.g. If {A,B,C,D} is a frequent itemset, candidate rules: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 	ABC D, 	ABD C, 	ACD B, 	BCD A, 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	AB CD,	AC  BD, 	AD  BC, 	BC AD, 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	BD AC, 	CD AB,	</a:t>
            </a:r>
            <a:r>
              <a:rPr lang="en-US" altLang="en-US" sz="2400" dirty="0">
                <a:sym typeface="Symbol" panose="05050102010706020507" pitchFamily="18" charset="2"/>
              </a:rPr>
              <a:t>A BCD,	B ACD,	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	C ABD, 	D ABC</a:t>
            </a:r>
            <a:br>
              <a:rPr lang="en-US" altLang="en-US" sz="2200" dirty="0">
                <a:sym typeface="Symbol" panose="05050102010706020507" pitchFamily="18" charset="2"/>
              </a:rPr>
            </a:br>
            <a:endParaRPr lang="en-US" altLang="en-US" sz="1000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en-US" sz="2200" dirty="0"/>
              <a:t>   -- If |L| = k, then there are </a:t>
            </a:r>
            <a:r>
              <a:rPr lang="en-US" altLang="en-US" sz="2200" dirty="0">
                <a:solidFill>
                  <a:srgbClr val="FF0000"/>
                </a:solidFill>
              </a:rPr>
              <a:t>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k</a:t>
            </a:r>
            <a:r>
              <a:rPr lang="en-US" altLang="en-US" sz="2200" dirty="0">
                <a:solidFill>
                  <a:srgbClr val="FF0000"/>
                </a:solidFill>
              </a:rPr>
              <a:t> – 2 </a:t>
            </a:r>
            <a:r>
              <a:rPr lang="en-US" altLang="en-US" sz="2200" dirty="0"/>
              <a:t>candidate rules (ignoring L </a:t>
            </a:r>
            <a:r>
              <a:rPr lang="en-US" altLang="en-US" sz="2200" dirty="0">
                <a:sym typeface="Symbol" panose="05050102010706020507" pitchFamily="18" charset="2"/>
              </a:rPr>
              <a:t>  and   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4974" y="5342021"/>
            <a:ext cx="8481392" cy="46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Association-rule generation is also </a:t>
            </a:r>
            <a:r>
              <a:rPr lang="en-US" altLang="en-US" sz="2400" dirty="0">
                <a:solidFill>
                  <a:srgbClr val="FF0000"/>
                </a:solidFill>
              </a:rPr>
              <a:t>computationally expensive</a:t>
            </a:r>
            <a:r>
              <a:rPr lang="en-US" altLang="en-US" sz="2400" dirty="0">
                <a:cs typeface="Arial" panose="020B0604020202020204" pitchFamily="34" charset="0"/>
              </a:rPr>
              <a:t>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5260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Anti-monotone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7279" y="1845733"/>
                <a:ext cx="10234749" cy="447342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 In general, confidence does not have an anti-monotone property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-- e.g., c(ABC D) can be larger or smaller than c(AB D)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 Confidence of rules generated from the </a:t>
                </a:r>
                <a:r>
                  <a:rPr lang="en-US" altLang="en-U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same itemset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has an anti-monotone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     property</a:t>
                </a:r>
              </a:p>
              <a:p>
                <a:pPr marL="201168" lvl="1" indent="0"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   -- e.g., for L = {A,B,C,D}: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		c(ABC  D)  c(AB  CD)  c(A  BCD)</a:t>
                </a:r>
              </a:p>
              <a:p>
                <a:pPr marL="201168" lvl="1" indent="0">
                  <a:buNone/>
                </a:pPr>
                <a:endParaRPr lang="en-US" altLang="en-US" sz="800" dirty="0">
                  <a:sym typeface="Symbol" panose="05050102010706020507" pitchFamily="18" charset="2"/>
                </a:endParaRPr>
              </a:p>
              <a:p>
                <a:pPr marL="201168" lvl="1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WHY?</a:t>
                </a:r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𝐴𝐵𝐶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𝐴𝐵𝐶𝐷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𝐴𝐵𝐶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  <m:r>
                      <a:rPr lang="en-US" alt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 ,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𝐴𝐵𝐶𝐷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  ,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𝐵𝐶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𝐴𝐵𝐶𝐷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               and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𝐴𝐵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  -- </a:t>
                </a:r>
                <a:r>
                  <a:rPr lang="en-US" altLang="en-US" sz="2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anti-monotone property of support</a:t>
                </a: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45733"/>
                <a:ext cx="10234749" cy="4473423"/>
              </a:xfrm>
              <a:blipFill>
                <a:blip r:embed="rId3"/>
                <a:stretch>
                  <a:fillRect l="-1668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967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72584" y="631540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748739"/>
            <a:ext cx="360947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Confidence-based pruning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39780"/>
              </p:ext>
            </p:extLst>
          </p:nvPr>
        </p:nvGraphicFramePr>
        <p:xfrm>
          <a:off x="2983831" y="1371099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Visio" r:id="rId4" imgW="8671306" imgH="4782859" progId="Visio.Drawing.6">
                  <p:embed/>
                </p:oleObj>
              </mc:Choice>
              <mc:Fallback>
                <p:oleObj name="Visio" r:id="rId4" imgW="8671306" imgH="4782859" progId="Visio.Drawing.6">
                  <p:embed/>
                  <p:pic>
                    <p:nvPicPr>
                      <p:cNvPr id="127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831" y="1371099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2450431" y="1371099"/>
            <a:ext cx="8153400" cy="4784725"/>
            <a:chOff x="96" y="894"/>
            <a:chExt cx="5136" cy="3014"/>
          </a:xfrm>
        </p:grpSpPr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name="Visio" r:id="rId6" imgW="8671306" imgH="4782859" progId="Visio.Drawing.6">
                    <p:embed/>
                  </p:oleObj>
                </mc:Choice>
                <mc:Fallback>
                  <p:oleObj name="Visio" r:id="rId6" imgW="8671306" imgH="4782859" progId="Visio.Drawing.6">
                    <p:embed/>
                    <p:pic>
                      <p:nvPicPr>
                        <p:cNvPr id="1278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3136231" y="2237874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374231" y="1552074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Low Confidence Rule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2708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75339"/>
            <a:ext cx="9650931" cy="4514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0070C0"/>
                </a:solidFill>
              </a:rPr>
              <a:t> Association-Rule Generation </a:t>
            </a:r>
          </a:p>
          <a:p>
            <a:pPr marL="742950" lvl="1" indent="-285750">
              <a:buNone/>
            </a:pPr>
            <a:endParaRPr lang="en-US" altLang="en-US" sz="200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For each frequent k-itemset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Let m = 1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Generate 1-item-consequent rules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en-US" sz="2200" dirty="0"/>
              <a:t>Repeat until no new rules are identified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Generate (m+1)-item-consequent candidate rules from m-item consequent rules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Prune candidate rules using the confidence-based pruning strategy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Calculate the confidence of each candidate rule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Eliminate candidates whose confidence is less then </a:t>
            </a:r>
            <a:r>
              <a:rPr lang="en-US" altLang="en-US" sz="2000" i="1" dirty="0" err="1"/>
              <a:t>minconf</a:t>
            </a:r>
            <a:endParaRPr lang="en-US" alt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25777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Use of 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573497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 many other applications, you may apply this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Movie database: how often some actors collaborate?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Social network: user groups who view/like/dislike the same posts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Variations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Spatio-temporal association patterns (co-location / cascading patterns)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Different stores often located in close proximity to each other</a:t>
            </a:r>
          </a:p>
          <a:p>
            <a:pPr lvl="2"/>
            <a:r>
              <a:rPr lang="en-US" sz="2000" dirty="0"/>
              <a:t>Gas stations (Kum-Go vs. Casey's, competitors)</a:t>
            </a:r>
          </a:p>
          <a:p>
            <a:pPr lvl="2"/>
            <a:r>
              <a:rPr lang="en-US" sz="2000" dirty="0"/>
              <a:t>Walmart vs. Subways (collaborators)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Animals habitats</a:t>
            </a:r>
          </a:p>
          <a:p>
            <a:pPr lvl="2"/>
            <a:r>
              <a:rPr lang="en-US" sz="2000" dirty="0"/>
              <a:t>Bird nests + specific tree types</a:t>
            </a:r>
          </a:p>
          <a:p>
            <a:pPr lvl="2"/>
            <a:r>
              <a:rPr lang="en-US" sz="2000" dirty="0"/>
              <a:t>Predators and preys (fox vs. Rabbits)</a:t>
            </a:r>
          </a:p>
          <a:p>
            <a:pPr lvl="2"/>
            <a:r>
              <a:rPr lang="en-US" sz="2000" dirty="0"/>
              <a:t>Unknown associations......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Crimes:  Bar closing --&gt; crimes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8388" y="4600874"/>
            <a:ext cx="433203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Note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: association rules do not necessarily indicate causality. We are observing high-frequency co-occurrences of events but that does not tell us if they are cause-effect related (although sometimes very likely)</a:t>
            </a:r>
          </a:p>
        </p:txBody>
      </p:sp>
    </p:spTree>
    <p:extLst>
      <p:ext uri="{BB962C8B-B14F-4D97-AF65-F5344CB8AC3E}">
        <p14:creationId xmlns:p14="http://schemas.microsoft.com/office/powerpoint/2010/main" val="7431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55202" b="49221"/>
          <a:stretch/>
        </p:blipFill>
        <p:spPr>
          <a:xfrm>
            <a:off x="3949988" y="1234882"/>
            <a:ext cx="7262495" cy="4977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8703" y="680063"/>
            <a:ext cx="720516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Different seeds result in different selection of initial centroids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41477" y="1107965"/>
            <a:ext cx="1759" cy="21864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156"/>
          <p:cNvSpPr/>
          <p:nvPr/>
        </p:nvSpPr>
        <p:spPr>
          <a:xfrm>
            <a:off x="6260374" y="3294434"/>
            <a:ext cx="1409786" cy="26376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Shape 156"/>
          <p:cNvSpPr/>
          <p:nvPr/>
        </p:nvSpPr>
        <p:spPr>
          <a:xfrm>
            <a:off x="8851863" y="3294434"/>
            <a:ext cx="1048595" cy="26376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9900458" y="2524170"/>
            <a:ext cx="179331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Normalization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900458" y="2955057"/>
            <a:ext cx="945568" cy="3393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56"/>
          <p:cNvSpPr/>
          <p:nvPr/>
        </p:nvSpPr>
        <p:spPr>
          <a:xfrm>
            <a:off x="5604192" y="3722338"/>
            <a:ext cx="1312364" cy="298428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615462" y="3506894"/>
            <a:ext cx="2853241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Iteratively perform K-means with K=2, 3, …, 10, and generate a plot for choosing the “best” K with elbow method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68702" y="3722338"/>
            <a:ext cx="21272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5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625"/>
          <a:stretch/>
        </p:blipFill>
        <p:spPr>
          <a:xfrm>
            <a:off x="2097662" y="1815943"/>
            <a:ext cx="8886825" cy="4412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454" y="661481"/>
            <a:ext cx="365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 example using DVD basket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392" y="661481"/>
            <a:ext cx="416409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You may lower support while raising Confidence in order to gain more rules, and sort by confidence or support or lift</a:t>
            </a:r>
          </a:p>
        </p:txBody>
      </p:sp>
    </p:spTree>
    <p:extLst>
      <p:ext uri="{BB962C8B-B14F-4D97-AF65-F5344CB8AC3E}">
        <p14:creationId xmlns:p14="http://schemas.microsoft.com/office/powerpoint/2010/main" val="37030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454" y="661481"/>
            <a:ext cx="365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 example using DVD basket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6005" b="14992"/>
          <a:stretch/>
        </p:blipFill>
        <p:spPr>
          <a:xfrm>
            <a:off x="2756035" y="1438253"/>
            <a:ext cx="7144423" cy="45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10" y="947737"/>
            <a:ext cx="6381750" cy="4962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966" y="516850"/>
            <a:ext cx="189881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Elbow method</a:t>
            </a:r>
          </a:p>
        </p:txBody>
      </p:sp>
      <p:sp>
        <p:nvSpPr>
          <p:cNvPr id="5" name="Oval 4"/>
          <p:cNvSpPr/>
          <p:nvPr/>
        </p:nvSpPr>
        <p:spPr>
          <a:xfrm>
            <a:off x="5427383" y="3011656"/>
            <a:ext cx="528320" cy="487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244477"/>
            <a:ext cx="6496050" cy="4333875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7157669" y="3065494"/>
            <a:ext cx="1048595" cy="26376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785310" y="549821"/>
            <a:ext cx="179331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Multiple runs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7681966" y="980708"/>
            <a:ext cx="1" cy="20847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156"/>
          <p:cNvSpPr/>
          <p:nvPr/>
        </p:nvSpPr>
        <p:spPr>
          <a:xfrm>
            <a:off x="4906106" y="3065494"/>
            <a:ext cx="879231" cy="29316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494691" y="2850052"/>
            <a:ext cx="11234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Set K=4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18138" y="3065494"/>
            <a:ext cx="2287968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hape 156"/>
          <p:cNvSpPr/>
          <p:nvPr/>
        </p:nvSpPr>
        <p:spPr>
          <a:xfrm>
            <a:off x="5134455" y="3447924"/>
            <a:ext cx="1231175" cy="29316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5223613" y="5626677"/>
            <a:ext cx="335500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Uncheck “Iterate Clusters”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85337" y="3742430"/>
            <a:ext cx="0" cy="18842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0" y="249481"/>
            <a:ext cx="10182225" cy="5972175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864210" y="604993"/>
            <a:ext cx="1720728" cy="72405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903784" y="751576"/>
            <a:ext cx="337624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Well-balanced in size (good)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84939" y="967020"/>
            <a:ext cx="131884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hape 156"/>
          <p:cNvSpPr/>
          <p:nvPr/>
        </p:nvSpPr>
        <p:spPr>
          <a:xfrm>
            <a:off x="864209" y="3085725"/>
            <a:ext cx="10182225" cy="241825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7446080" y="944326"/>
            <a:ext cx="3766403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Find patterns/characteristics of individual clusters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34046" y="1713767"/>
            <a:ext cx="0" cy="13719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56"/>
          <p:cNvSpPr/>
          <p:nvPr/>
        </p:nvSpPr>
        <p:spPr>
          <a:xfrm>
            <a:off x="864209" y="5605323"/>
            <a:ext cx="3882033" cy="61633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19" name="TextBox 4"/>
          <p:cNvSpPr txBox="1"/>
          <p:nvPr/>
        </p:nvSpPr>
        <p:spPr>
          <a:xfrm>
            <a:off x="6065089" y="5670391"/>
            <a:ext cx="383536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WSS (i.e., SSE): quality measure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46244" y="5885835"/>
            <a:ext cx="131884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2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5" y="302235"/>
            <a:ext cx="620077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3631" y="1604281"/>
            <a:ext cx="3305908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Additional cluster statistics and measures of the goodness of the clustering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9705" y="788010"/>
            <a:ext cx="0" cy="816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099539" y="2158279"/>
            <a:ext cx="13778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hape 156"/>
          <p:cNvSpPr/>
          <p:nvPr/>
        </p:nvSpPr>
        <p:spPr>
          <a:xfrm>
            <a:off x="3730502" y="302235"/>
            <a:ext cx="718406" cy="4857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190" y="788010"/>
            <a:ext cx="4381500" cy="5400675"/>
          </a:xfrm>
          <a:prstGeom prst="rect">
            <a:avLst/>
          </a:prstGeom>
        </p:spPr>
      </p:pic>
      <p:sp>
        <p:nvSpPr>
          <p:cNvPr id="20" name="Shape 156"/>
          <p:cNvSpPr/>
          <p:nvPr/>
        </p:nvSpPr>
        <p:spPr>
          <a:xfrm>
            <a:off x="6540190" y="5741996"/>
            <a:ext cx="1847672" cy="44669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9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08" y="284651"/>
            <a:ext cx="62007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65" y="911103"/>
            <a:ext cx="6391275" cy="52387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34348" y="1608363"/>
            <a:ext cx="3313238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070C0"/>
                </a:solidFill>
              </a:rPr>
              <a:t>Illustrate how the clusters are distributed across different pairs of attributes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00966" y="770426"/>
            <a:ext cx="0" cy="816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315200" y="2162361"/>
            <a:ext cx="819148" cy="5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hape 156"/>
          <p:cNvSpPr/>
          <p:nvPr/>
        </p:nvSpPr>
        <p:spPr>
          <a:xfrm>
            <a:off x="8841763" y="284651"/>
            <a:ext cx="583591" cy="4857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68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56222</TotalTime>
  <Words>1804</Words>
  <Application>Microsoft Office PowerPoint</Application>
  <PresentationFormat>Widescreen</PresentationFormat>
  <Paragraphs>320</Paragraphs>
  <Slides>41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ＭＳ Ｐゴシック</vt:lpstr>
      <vt:lpstr>Arial</vt:lpstr>
      <vt:lpstr>Calibri</vt:lpstr>
      <vt:lpstr>Calibri Light</vt:lpstr>
      <vt:lpstr>Cambria Math</vt:lpstr>
      <vt:lpstr>Courier New</vt:lpstr>
      <vt:lpstr>Monotype Sorts</vt:lpstr>
      <vt:lpstr>Symbol</vt:lpstr>
      <vt:lpstr>Tahoma</vt:lpstr>
      <vt:lpstr>Times New Roman</vt:lpstr>
      <vt:lpstr>Wingdings</vt:lpstr>
      <vt:lpstr>Retrospect</vt:lpstr>
      <vt:lpstr>Worksheet</vt:lpstr>
      <vt:lpstr>Document</vt:lpstr>
      <vt:lpstr>VISIO</vt:lpstr>
      <vt:lpstr>Visio</vt:lpstr>
      <vt:lpstr>Data Science</vt:lpstr>
      <vt:lpstr>Outline</vt:lpstr>
      <vt:lpstr>Exercise on clustering with Rattle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 Analysis</vt:lpstr>
      <vt:lpstr>Diaper and Beer</vt:lpstr>
      <vt:lpstr>Market Basket</vt:lpstr>
      <vt:lpstr>Frequent Itemset</vt:lpstr>
      <vt:lpstr>Association Rule (1)</vt:lpstr>
      <vt:lpstr>Rule Evaluation Metrics (1)</vt:lpstr>
      <vt:lpstr>Rule Evaluation Metrics (2)</vt:lpstr>
      <vt:lpstr>Rule Evaluation Metrics (3)</vt:lpstr>
      <vt:lpstr>Exercise</vt:lpstr>
      <vt:lpstr>Association Rule Mining</vt:lpstr>
      <vt:lpstr>An Important Observation</vt:lpstr>
      <vt:lpstr>Two-Step Approach</vt:lpstr>
      <vt:lpstr>PowerPoint Presentation</vt:lpstr>
      <vt:lpstr>An Important Property</vt:lpstr>
      <vt:lpstr>PowerPoint Presentation</vt:lpstr>
      <vt:lpstr>PowerPoint Presentation</vt:lpstr>
      <vt:lpstr>Example</vt:lpstr>
      <vt:lpstr>Apriori Algorithm</vt:lpstr>
      <vt:lpstr>Association-Rule Generation</vt:lpstr>
      <vt:lpstr>Anti-monotone Property</vt:lpstr>
      <vt:lpstr>PowerPoint Presentation</vt:lpstr>
      <vt:lpstr>Apriori Algorithm</vt:lpstr>
      <vt:lpstr>Broader Use of Association Rule Mining</vt:lpstr>
      <vt:lpstr>PowerPoint Presentation</vt:lpstr>
      <vt:lpstr>PowerPoint Presentation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Wenjun Wang</dc:creator>
  <cp:lastModifiedBy>Kuntla, Purna Chandra R</cp:lastModifiedBy>
  <cp:revision>2742</cp:revision>
  <cp:lastPrinted>2017-03-27T20:51:26Z</cp:lastPrinted>
  <dcterms:created xsi:type="dcterms:W3CDTF">2014-09-09T01:52:12Z</dcterms:created>
  <dcterms:modified xsi:type="dcterms:W3CDTF">2017-12-11T03:54:11Z</dcterms:modified>
</cp:coreProperties>
</file>