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1"/>
  </p:sldMasterIdLst>
  <p:notesMasterIdLst>
    <p:notesMasterId r:id="rId33"/>
  </p:notesMasterIdLst>
  <p:sldIdLst>
    <p:sldId id="513" r:id="rId2"/>
    <p:sldId id="713" r:id="rId3"/>
    <p:sldId id="813" r:id="rId4"/>
    <p:sldId id="760" r:id="rId5"/>
    <p:sldId id="811" r:id="rId6"/>
    <p:sldId id="814" r:id="rId7"/>
    <p:sldId id="815" r:id="rId8"/>
    <p:sldId id="816" r:id="rId9"/>
    <p:sldId id="817" r:id="rId10"/>
    <p:sldId id="818" r:id="rId11"/>
    <p:sldId id="819" r:id="rId12"/>
    <p:sldId id="823" r:id="rId13"/>
    <p:sldId id="820" r:id="rId14"/>
    <p:sldId id="821" r:id="rId15"/>
    <p:sldId id="822" r:id="rId16"/>
    <p:sldId id="824" r:id="rId17"/>
    <p:sldId id="825" r:id="rId18"/>
    <p:sldId id="826" r:id="rId19"/>
    <p:sldId id="827" r:id="rId20"/>
    <p:sldId id="828" r:id="rId21"/>
    <p:sldId id="829" r:id="rId22"/>
    <p:sldId id="830" r:id="rId23"/>
    <p:sldId id="831" r:id="rId24"/>
    <p:sldId id="832" r:id="rId25"/>
    <p:sldId id="833" r:id="rId26"/>
    <p:sldId id="834" r:id="rId27"/>
    <p:sldId id="838" r:id="rId28"/>
    <p:sldId id="835" r:id="rId29"/>
    <p:sldId id="836" r:id="rId30"/>
    <p:sldId id="837" r:id="rId31"/>
    <p:sldId id="839" r:id="rId3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48" autoAdjust="0"/>
    <p:restoredTop sz="78509" autoAdjust="0"/>
  </p:normalViewPr>
  <p:slideViewPr>
    <p:cSldViewPr snapToGrid="0">
      <p:cViewPr varScale="1">
        <p:scale>
          <a:sx n="103" d="100"/>
          <a:sy n="103" d="100"/>
        </p:scale>
        <p:origin x="51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DBAEB7E-867D-4282-8DE5-F36A179E3AC7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000BA66-FF30-40C0-A8D7-30028C97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19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14A7EA-C4DD-4593-ACB6-49A38D6736C0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151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DC10F8-55CF-465E-A583-2714F6F1DDAC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27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1686EA-4AB0-4535-9886-E6485035C378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151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12A017-A59B-4CAD-A279-49715CCE7224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951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5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55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64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31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84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85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05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60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69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8200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821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889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18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51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35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18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59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42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6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14A7EA-C4DD-4593-ACB6-49A38D6736C0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718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2AF0-9EB6-4DA0-AA18-4D452EF1FC35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6D57-56A4-4768-98BC-B1DCE3579E3C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8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54B-6BF3-4F64-AA49-C79910828BAA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7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56117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54D9-3FC8-4F5A-9887-8169F77364C0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2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39E-5580-4DD5-8F06-2604FE426769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8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2ED-3FA5-4E29-AD84-CBD2ED8A40E8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34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719D-44E6-47A2-84AB-0AB0DB21914A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5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2FE4-6D64-44AB-8717-E7988512E516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4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0149-D071-4618-B927-DAD5ED66D149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0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D1A81E-A393-41C9-9B38-2D3A71971022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4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7BDC-98EC-441F-8CC2-C970B2D9F19F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5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73FADF-1024-4215-908D-689AC4B31A34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2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Data Science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MSCI:6070 Spring 2017</a:t>
            </a:r>
          </a:p>
          <a:p>
            <a:endParaRPr lang="en-US" dirty="0"/>
          </a:p>
          <a:p>
            <a:r>
              <a:rPr lang="en-US" dirty="0" smtClean="0"/>
              <a:t>Lecture 11 (4/10/17)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4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Noise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138" y="1011981"/>
            <a:ext cx="88201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3106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Bias-Variance Trade-off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203" y="4656062"/>
            <a:ext cx="3571875" cy="102521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 smtClean="0"/>
              <a:t>Models with too few parameters are inaccurate because of a large bias (not enough flexibility)</a:t>
            </a:r>
          </a:p>
        </p:txBody>
      </p:sp>
      <p:pic>
        <p:nvPicPr>
          <p:cNvPr id="87044" name="Picture 2" descr="C:\Users\hays\Desktop\143 Computer Vision\slides\09\bias_variance_bias_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203" y="2106892"/>
            <a:ext cx="3571875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3" descr="C:\Users\hays\Desktop\143 Computer Vision\slides\09\bias_variance_var_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183" y="2106892"/>
            <a:ext cx="3571875" cy="21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173184" y="4656062"/>
            <a:ext cx="3571875" cy="105938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 smtClean="0"/>
              <a:t>Models with too many parameters are inaccurate because of a large variance (too much sensitivity to the sample)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Bias-Variance Trade-off (2)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55351" y="2655219"/>
            <a:ext cx="4000329" cy="17267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“simple” model </a:t>
            </a:r>
            <a:r>
              <a:rPr lang="en-US" dirty="0" smtClean="0">
                <a:sym typeface="Wingdings" panose="05000000000000000000" pitchFamily="2" charset="2"/>
              </a:rPr>
              <a:t> low variance, but  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                              high bias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“complex” </a:t>
            </a:r>
            <a:r>
              <a:rPr lang="en-US" dirty="0"/>
              <a:t>model </a:t>
            </a:r>
            <a:r>
              <a:rPr lang="en-US" dirty="0">
                <a:sym typeface="Wingdings" panose="05000000000000000000" pitchFamily="2" charset="2"/>
              </a:rPr>
              <a:t> low </a:t>
            </a:r>
            <a:r>
              <a:rPr lang="en-US" dirty="0" smtClean="0">
                <a:sym typeface="Wingdings" panose="05000000000000000000" pitchFamily="2" charset="2"/>
              </a:rPr>
              <a:t>bias, </a:t>
            </a:r>
            <a:r>
              <a:rPr lang="en-US" dirty="0">
                <a:sym typeface="Wingdings" panose="05000000000000000000" pitchFamily="2" charset="2"/>
              </a:rPr>
              <a:t>but  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>
                <a:sym typeface="Wingdings" panose="05000000000000000000" pitchFamily="2" charset="2"/>
              </a:rPr>
              <a:t>                                       </a:t>
            </a:r>
            <a:r>
              <a:rPr lang="en-US" dirty="0" smtClean="0">
                <a:sym typeface="Wingdings" panose="05000000000000000000" pitchFamily="2" charset="2"/>
              </a:rPr>
              <a:t>   high variance</a:t>
            </a:r>
            <a:endParaRPr lang="en-US" dirty="0"/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671" y="2493820"/>
            <a:ext cx="4839717" cy="3106852"/>
          </a:xfrm>
          <a:prstGeom prst="rect">
            <a:avLst/>
          </a:prstGeom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5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Bias-variance tradeoff (3)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024142" y="5275289"/>
            <a:ext cx="168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Training error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100341" y="4208489"/>
            <a:ext cx="124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Test error</a:t>
            </a:r>
          </a:p>
        </p:txBody>
      </p:sp>
      <p:sp>
        <p:nvSpPr>
          <p:cNvPr id="18" name="Freeform 17"/>
          <p:cNvSpPr/>
          <p:nvPr/>
        </p:nvSpPr>
        <p:spPr>
          <a:xfrm>
            <a:off x="3430042" y="4656164"/>
            <a:ext cx="4284663" cy="1155700"/>
          </a:xfrm>
          <a:custGeom>
            <a:avLst/>
            <a:gdLst>
              <a:gd name="connsiteX0" fmla="*/ 0 w 4283901"/>
              <a:gd name="connsiteY0" fmla="*/ 0 h 1156249"/>
              <a:gd name="connsiteX1" fmla="*/ 313151 w 4283901"/>
              <a:gd name="connsiteY1" fmla="*/ 162839 h 1156249"/>
              <a:gd name="connsiteX2" fmla="*/ 375781 w 4283901"/>
              <a:gd name="connsiteY2" fmla="*/ 200417 h 1156249"/>
              <a:gd name="connsiteX3" fmla="*/ 413359 w 4283901"/>
              <a:gd name="connsiteY3" fmla="*/ 212943 h 1156249"/>
              <a:gd name="connsiteX4" fmla="*/ 488515 w 4283901"/>
              <a:gd name="connsiteY4" fmla="*/ 263047 h 1156249"/>
              <a:gd name="connsiteX5" fmla="*/ 563671 w 4283901"/>
              <a:gd name="connsiteY5" fmla="*/ 300625 h 1156249"/>
              <a:gd name="connsiteX6" fmla="*/ 601249 w 4283901"/>
              <a:gd name="connsiteY6" fmla="*/ 325677 h 1156249"/>
              <a:gd name="connsiteX7" fmla="*/ 701458 w 4283901"/>
              <a:gd name="connsiteY7" fmla="*/ 363255 h 1156249"/>
              <a:gd name="connsiteX8" fmla="*/ 751562 w 4283901"/>
              <a:gd name="connsiteY8" fmla="*/ 375781 h 1156249"/>
              <a:gd name="connsiteX9" fmla="*/ 789140 w 4283901"/>
              <a:gd name="connsiteY9" fmla="*/ 388307 h 1156249"/>
              <a:gd name="connsiteX10" fmla="*/ 1027134 w 4283901"/>
              <a:gd name="connsiteY10" fmla="*/ 413359 h 1156249"/>
              <a:gd name="connsiteX11" fmla="*/ 1114816 w 4283901"/>
              <a:gd name="connsiteY11" fmla="*/ 450937 h 1156249"/>
              <a:gd name="connsiteX12" fmla="*/ 1189973 w 4283901"/>
              <a:gd name="connsiteY12" fmla="*/ 501042 h 1156249"/>
              <a:gd name="connsiteX13" fmla="*/ 1227551 w 4283901"/>
              <a:gd name="connsiteY13" fmla="*/ 526094 h 1156249"/>
              <a:gd name="connsiteX14" fmla="*/ 1265129 w 4283901"/>
              <a:gd name="connsiteY14" fmla="*/ 538620 h 1156249"/>
              <a:gd name="connsiteX15" fmla="*/ 1302707 w 4283901"/>
              <a:gd name="connsiteY15" fmla="*/ 563672 h 1156249"/>
              <a:gd name="connsiteX16" fmla="*/ 1427967 w 4283901"/>
              <a:gd name="connsiteY16" fmla="*/ 601250 h 1156249"/>
              <a:gd name="connsiteX17" fmla="*/ 1515649 w 4283901"/>
              <a:gd name="connsiteY17" fmla="*/ 613776 h 1156249"/>
              <a:gd name="connsiteX18" fmla="*/ 1590805 w 4283901"/>
              <a:gd name="connsiteY18" fmla="*/ 626302 h 1156249"/>
              <a:gd name="connsiteX19" fmla="*/ 1703540 w 4283901"/>
              <a:gd name="connsiteY19" fmla="*/ 651354 h 1156249"/>
              <a:gd name="connsiteX20" fmla="*/ 1816274 w 4283901"/>
              <a:gd name="connsiteY20" fmla="*/ 688932 h 1156249"/>
              <a:gd name="connsiteX21" fmla="*/ 1903956 w 4283901"/>
              <a:gd name="connsiteY21" fmla="*/ 713984 h 1156249"/>
              <a:gd name="connsiteX22" fmla="*/ 1929008 w 4283901"/>
              <a:gd name="connsiteY22" fmla="*/ 751562 h 1156249"/>
              <a:gd name="connsiteX23" fmla="*/ 2016690 w 4283901"/>
              <a:gd name="connsiteY23" fmla="*/ 789140 h 1156249"/>
              <a:gd name="connsiteX24" fmla="*/ 2066794 w 4283901"/>
              <a:gd name="connsiteY24" fmla="*/ 801666 h 1156249"/>
              <a:gd name="connsiteX25" fmla="*/ 2104373 w 4283901"/>
              <a:gd name="connsiteY25" fmla="*/ 814192 h 1156249"/>
              <a:gd name="connsiteX26" fmla="*/ 2229633 w 4283901"/>
              <a:gd name="connsiteY26" fmla="*/ 826718 h 1156249"/>
              <a:gd name="connsiteX27" fmla="*/ 2342367 w 4283901"/>
              <a:gd name="connsiteY27" fmla="*/ 839244 h 1156249"/>
              <a:gd name="connsiteX28" fmla="*/ 2430049 w 4283901"/>
              <a:gd name="connsiteY28" fmla="*/ 864296 h 1156249"/>
              <a:gd name="connsiteX29" fmla="*/ 2505205 w 4283901"/>
              <a:gd name="connsiteY29" fmla="*/ 889348 h 1156249"/>
              <a:gd name="connsiteX30" fmla="*/ 2580362 w 4283901"/>
              <a:gd name="connsiteY30" fmla="*/ 914400 h 1156249"/>
              <a:gd name="connsiteX31" fmla="*/ 2617940 w 4283901"/>
              <a:gd name="connsiteY31" fmla="*/ 926927 h 1156249"/>
              <a:gd name="connsiteX32" fmla="*/ 2668044 w 4283901"/>
              <a:gd name="connsiteY32" fmla="*/ 939453 h 1156249"/>
              <a:gd name="connsiteX33" fmla="*/ 2743200 w 4283901"/>
              <a:gd name="connsiteY33" fmla="*/ 964505 h 1156249"/>
              <a:gd name="connsiteX34" fmla="*/ 2793304 w 4283901"/>
              <a:gd name="connsiteY34" fmla="*/ 977031 h 1156249"/>
              <a:gd name="connsiteX35" fmla="*/ 2830882 w 4283901"/>
              <a:gd name="connsiteY35" fmla="*/ 1002083 h 1156249"/>
              <a:gd name="connsiteX36" fmla="*/ 2956142 w 4283901"/>
              <a:gd name="connsiteY36" fmla="*/ 1039661 h 1156249"/>
              <a:gd name="connsiteX37" fmla="*/ 3031299 w 4283901"/>
              <a:gd name="connsiteY37" fmla="*/ 1052187 h 1156249"/>
              <a:gd name="connsiteX38" fmla="*/ 3219189 w 4283901"/>
              <a:gd name="connsiteY38" fmla="*/ 1114817 h 1156249"/>
              <a:gd name="connsiteX39" fmla="*/ 3306871 w 4283901"/>
              <a:gd name="connsiteY39" fmla="*/ 1139869 h 1156249"/>
              <a:gd name="connsiteX40" fmla="*/ 3382027 w 4283901"/>
              <a:gd name="connsiteY40" fmla="*/ 1152395 h 1156249"/>
              <a:gd name="connsiteX41" fmla="*/ 4283901 w 4283901"/>
              <a:gd name="connsiteY41" fmla="*/ 1152395 h 115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283901" h="1156249">
                <a:moveTo>
                  <a:pt x="0" y="0"/>
                </a:moveTo>
                <a:cubicBezTo>
                  <a:pt x="135194" y="45068"/>
                  <a:pt x="39042" y="10556"/>
                  <a:pt x="313151" y="162839"/>
                </a:cubicBezTo>
                <a:cubicBezTo>
                  <a:pt x="334433" y="174663"/>
                  <a:pt x="354005" y="189529"/>
                  <a:pt x="375781" y="200417"/>
                </a:cubicBezTo>
                <a:cubicBezTo>
                  <a:pt x="387591" y="206322"/>
                  <a:pt x="401817" y="206531"/>
                  <a:pt x="413359" y="212943"/>
                </a:cubicBezTo>
                <a:cubicBezTo>
                  <a:pt x="439679" y="227565"/>
                  <a:pt x="461585" y="249582"/>
                  <a:pt x="488515" y="263047"/>
                </a:cubicBezTo>
                <a:cubicBezTo>
                  <a:pt x="513567" y="275573"/>
                  <a:pt x="539187" y="287023"/>
                  <a:pt x="563671" y="300625"/>
                </a:cubicBezTo>
                <a:cubicBezTo>
                  <a:pt x="576831" y="307936"/>
                  <a:pt x="587784" y="318944"/>
                  <a:pt x="601249" y="325677"/>
                </a:cubicBezTo>
                <a:cubicBezTo>
                  <a:pt x="618901" y="334503"/>
                  <a:pt x="676160" y="356027"/>
                  <a:pt x="701458" y="363255"/>
                </a:cubicBezTo>
                <a:cubicBezTo>
                  <a:pt x="718011" y="367984"/>
                  <a:pt x="735009" y="371052"/>
                  <a:pt x="751562" y="375781"/>
                </a:cubicBezTo>
                <a:cubicBezTo>
                  <a:pt x="764258" y="379408"/>
                  <a:pt x="776193" y="385718"/>
                  <a:pt x="789140" y="388307"/>
                </a:cubicBezTo>
                <a:cubicBezTo>
                  <a:pt x="859270" y="402333"/>
                  <a:pt x="962050" y="407935"/>
                  <a:pt x="1027134" y="413359"/>
                </a:cubicBezTo>
                <a:cubicBezTo>
                  <a:pt x="1066009" y="426317"/>
                  <a:pt x="1076120" y="427720"/>
                  <a:pt x="1114816" y="450937"/>
                </a:cubicBezTo>
                <a:cubicBezTo>
                  <a:pt x="1140634" y="466428"/>
                  <a:pt x="1164921" y="484340"/>
                  <a:pt x="1189973" y="501042"/>
                </a:cubicBezTo>
                <a:cubicBezTo>
                  <a:pt x="1202499" y="509393"/>
                  <a:pt x="1213269" y="521333"/>
                  <a:pt x="1227551" y="526094"/>
                </a:cubicBezTo>
                <a:cubicBezTo>
                  <a:pt x="1240077" y="530269"/>
                  <a:pt x="1253319" y="532715"/>
                  <a:pt x="1265129" y="538620"/>
                </a:cubicBezTo>
                <a:cubicBezTo>
                  <a:pt x="1278594" y="545353"/>
                  <a:pt x="1288950" y="557558"/>
                  <a:pt x="1302707" y="563672"/>
                </a:cubicBezTo>
                <a:cubicBezTo>
                  <a:pt x="1325333" y="573728"/>
                  <a:pt x="1397137" y="595644"/>
                  <a:pt x="1427967" y="601250"/>
                </a:cubicBezTo>
                <a:cubicBezTo>
                  <a:pt x="1457015" y="606531"/>
                  <a:pt x="1486468" y="609287"/>
                  <a:pt x="1515649" y="613776"/>
                </a:cubicBezTo>
                <a:cubicBezTo>
                  <a:pt x="1540751" y="617638"/>
                  <a:pt x="1565817" y="621759"/>
                  <a:pt x="1590805" y="626302"/>
                </a:cubicBezTo>
                <a:cubicBezTo>
                  <a:pt x="1618726" y="631378"/>
                  <a:pt x="1674498" y="642418"/>
                  <a:pt x="1703540" y="651354"/>
                </a:cubicBezTo>
                <a:cubicBezTo>
                  <a:pt x="1741399" y="663003"/>
                  <a:pt x="1777846" y="679325"/>
                  <a:pt x="1816274" y="688932"/>
                </a:cubicBezTo>
                <a:cubicBezTo>
                  <a:pt x="1879187" y="704660"/>
                  <a:pt x="1850046" y="696014"/>
                  <a:pt x="1903956" y="713984"/>
                </a:cubicBezTo>
                <a:cubicBezTo>
                  <a:pt x="1912307" y="726510"/>
                  <a:pt x="1917443" y="741924"/>
                  <a:pt x="1929008" y="751562"/>
                </a:cubicBezTo>
                <a:cubicBezTo>
                  <a:pt x="1946435" y="766085"/>
                  <a:pt x="1992854" y="782330"/>
                  <a:pt x="2016690" y="789140"/>
                </a:cubicBezTo>
                <a:cubicBezTo>
                  <a:pt x="2033243" y="793869"/>
                  <a:pt x="2050241" y="796937"/>
                  <a:pt x="2066794" y="801666"/>
                </a:cubicBezTo>
                <a:cubicBezTo>
                  <a:pt x="2079490" y="805293"/>
                  <a:pt x="2091323" y="812184"/>
                  <a:pt x="2104373" y="814192"/>
                </a:cubicBezTo>
                <a:cubicBezTo>
                  <a:pt x="2145847" y="820573"/>
                  <a:pt x="2187902" y="822325"/>
                  <a:pt x="2229633" y="826718"/>
                </a:cubicBezTo>
                <a:lnTo>
                  <a:pt x="2342367" y="839244"/>
                </a:lnTo>
                <a:cubicBezTo>
                  <a:pt x="2468655" y="881340"/>
                  <a:pt x="2272766" y="817111"/>
                  <a:pt x="2430049" y="864296"/>
                </a:cubicBezTo>
                <a:cubicBezTo>
                  <a:pt x="2455342" y="871884"/>
                  <a:pt x="2480153" y="880997"/>
                  <a:pt x="2505205" y="889348"/>
                </a:cubicBezTo>
                <a:lnTo>
                  <a:pt x="2580362" y="914400"/>
                </a:lnTo>
                <a:cubicBezTo>
                  <a:pt x="2592888" y="918576"/>
                  <a:pt x="2605131" y="923725"/>
                  <a:pt x="2617940" y="926927"/>
                </a:cubicBezTo>
                <a:cubicBezTo>
                  <a:pt x="2634641" y="931102"/>
                  <a:pt x="2651555" y="934506"/>
                  <a:pt x="2668044" y="939453"/>
                </a:cubicBezTo>
                <a:cubicBezTo>
                  <a:pt x="2693337" y="947041"/>
                  <a:pt x="2717581" y="958100"/>
                  <a:pt x="2743200" y="964505"/>
                </a:cubicBezTo>
                <a:lnTo>
                  <a:pt x="2793304" y="977031"/>
                </a:lnTo>
                <a:cubicBezTo>
                  <a:pt x="2805830" y="985382"/>
                  <a:pt x="2817125" y="995969"/>
                  <a:pt x="2830882" y="1002083"/>
                </a:cubicBezTo>
                <a:cubicBezTo>
                  <a:pt x="2857026" y="1013702"/>
                  <a:pt x="2923019" y="1033036"/>
                  <a:pt x="2956142" y="1039661"/>
                </a:cubicBezTo>
                <a:cubicBezTo>
                  <a:pt x="2981047" y="1044642"/>
                  <a:pt x="3006247" y="1048012"/>
                  <a:pt x="3031299" y="1052187"/>
                </a:cubicBezTo>
                <a:lnTo>
                  <a:pt x="3219189" y="1114817"/>
                </a:lnTo>
                <a:cubicBezTo>
                  <a:pt x="3255004" y="1126755"/>
                  <a:pt x="3267550" y="1132005"/>
                  <a:pt x="3306871" y="1139869"/>
                </a:cubicBezTo>
                <a:cubicBezTo>
                  <a:pt x="3331775" y="1144850"/>
                  <a:pt x="3356632" y="1152069"/>
                  <a:pt x="3382027" y="1152395"/>
                </a:cubicBezTo>
                <a:cubicBezTo>
                  <a:pt x="3682627" y="1156249"/>
                  <a:pt x="3983276" y="1152395"/>
                  <a:pt x="4283901" y="1152395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0000FF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3442742" y="2852764"/>
            <a:ext cx="4422775" cy="1252538"/>
          </a:xfrm>
          <a:custGeom>
            <a:avLst/>
            <a:gdLst>
              <a:gd name="connsiteX0" fmla="*/ 0 w 4423249"/>
              <a:gd name="connsiteY0" fmla="*/ 0 h 1252602"/>
              <a:gd name="connsiteX1" fmla="*/ 62630 w 4423249"/>
              <a:gd name="connsiteY1" fmla="*/ 12526 h 1252602"/>
              <a:gd name="connsiteX2" fmla="*/ 162838 w 4423249"/>
              <a:gd name="connsiteY2" fmla="*/ 25052 h 1252602"/>
              <a:gd name="connsiteX3" fmla="*/ 237995 w 4423249"/>
              <a:gd name="connsiteY3" fmla="*/ 50104 h 1252602"/>
              <a:gd name="connsiteX4" fmla="*/ 275573 w 4423249"/>
              <a:gd name="connsiteY4" fmla="*/ 75156 h 1252602"/>
              <a:gd name="connsiteX5" fmla="*/ 313151 w 4423249"/>
              <a:gd name="connsiteY5" fmla="*/ 87682 h 1252602"/>
              <a:gd name="connsiteX6" fmla="*/ 713984 w 4423249"/>
              <a:gd name="connsiteY6" fmla="*/ 100208 h 1252602"/>
              <a:gd name="connsiteX7" fmla="*/ 789140 w 4423249"/>
              <a:gd name="connsiteY7" fmla="*/ 125260 h 1252602"/>
              <a:gd name="connsiteX8" fmla="*/ 926926 w 4423249"/>
              <a:gd name="connsiteY8" fmla="*/ 150312 h 1252602"/>
              <a:gd name="connsiteX9" fmla="*/ 989556 w 4423249"/>
              <a:gd name="connsiteY9" fmla="*/ 187890 h 1252602"/>
              <a:gd name="connsiteX10" fmla="*/ 1027134 w 4423249"/>
              <a:gd name="connsiteY10" fmla="*/ 200416 h 1252602"/>
              <a:gd name="connsiteX11" fmla="*/ 1102290 w 4423249"/>
              <a:gd name="connsiteY11" fmla="*/ 237994 h 1252602"/>
              <a:gd name="connsiteX12" fmla="*/ 1277655 w 4423249"/>
              <a:gd name="connsiteY12" fmla="*/ 250520 h 1252602"/>
              <a:gd name="connsiteX13" fmla="*/ 1352811 w 4423249"/>
              <a:gd name="connsiteY13" fmla="*/ 275572 h 1252602"/>
              <a:gd name="connsiteX14" fmla="*/ 1427967 w 4423249"/>
              <a:gd name="connsiteY14" fmla="*/ 350728 h 1252602"/>
              <a:gd name="connsiteX15" fmla="*/ 1503123 w 4423249"/>
              <a:gd name="connsiteY15" fmla="*/ 413358 h 1252602"/>
              <a:gd name="connsiteX16" fmla="*/ 1678488 w 4423249"/>
              <a:gd name="connsiteY16" fmla="*/ 450937 h 1252602"/>
              <a:gd name="connsiteX17" fmla="*/ 1778696 w 4423249"/>
              <a:gd name="connsiteY17" fmla="*/ 463463 h 1252602"/>
              <a:gd name="connsiteX18" fmla="*/ 1954060 w 4423249"/>
              <a:gd name="connsiteY18" fmla="*/ 488515 h 1252602"/>
              <a:gd name="connsiteX19" fmla="*/ 2029216 w 4423249"/>
              <a:gd name="connsiteY19" fmla="*/ 526093 h 1252602"/>
              <a:gd name="connsiteX20" fmla="*/ 2054268 w 4423249"/>
              <a:gd name="connsiteY20" fmla="*/ 563671 h 1252602"/>
              <a:gd name="connsiteX21" fmla="*/ 2091847 w 4423249"/>
              <a:gd name="connsiteY21" fmla="*/ 588723 h 1252602"/>
              <a:gd name="connsiteX22" fmla="*/ 2141951 w 4423249"/>
              <a:gd name="connsiteY22" fmla="*/ 626301 h 1252602"/>
              <a:gd name="connsiteX23" fmla="*/ 2179529 w 4423249"/>
              <a:gd name="connsiteY23" fmla="*/ 651353 h 1252602"/>
              <a:gd name="connsiteX24" fmla="*/ 2217107 w 4423249"/>
              <a:gd name="connsiteY24" fmla="*/ 688931 h 1252602"/>
              <a:gd name="connsiteX25" fmla="*/ 2292263 w 4423249"/>
              <a:gd name="connsiteY25" fmla="*/ 713983 h 1252602"/>
              <a:gd name="connsiteX26" fmla="*/ 2329841 w 4423249"/>
              <a:gd name="connsiteY26" fmla="*/ 739035 h 1252602"/>
              <a:gd name="connsiteX27" fmla="*/ 2505205 w 4423249"/>
              <a:gd name="connsiteY27" fmla="*/ 764087 h 1252602"/>
              <a:gd name="connsiteX28" fmla="*/ 2605414 w 4423249"/>
              <a:gd name="connsiteY28" fmla="*/ 814191 h 1252602"/>
              <a:gd name="connsiteX29" fmla="*/ 2655518 w 4423249"/>
              <a:gd name="connsiteY29" fmla="*/ 826717 h 1252602"/>
              <a:gd name="connsiteX30" fmla="*/ 2730674 w 4423249"/>
              <a:gd name="connsiteY30" fmla="*/ 851769 h 1252602"/>
              <a:gd name="connsiteX31" fmla="*/ 2793304 w 4423249"/>
              <a:gd name="connsiteY31" fmla="*/ 864295 h 1252602"/>
              <a:gd name="connsiteX32" fmla="*/ 2830882 w 4423249"/>
              <a:gd name="connsiteY32" fmla="*/ 889347 h 1252602"/>
              <a:gd name="connsiteX33" fmla="*/ 2880986 w 4423249"/>
              <a:gd name="connsiteY33" fmla="*/ 901874 h 1252602"/>
              <a:gd name="connsiteX34" fmla="*/ 2918564 w 4423249"/>
              <a:gd name="connsiteY34" fmla="*/ 914400 h 1252602"/>
              <a:gd name="connsiteX35" fmla="*/ 3006247 w 4423249"/>
              <a:gd name="connsiteY35" fmla="*/ 939452 h 1252602"/>
              <a:gd name="connsiteX36" fmla="*/ 3118981 w 4423249"/>
              <a:gd name="connsiteY36" fmla="*/ 989556 h 1252602"/>
              <a:gd name="connsiteX37" fmla="*/ 3156559 w 4423249"/>
              <a:gd name="connsiteY37" fmla="*/ 1002082 h 1252602"/>
              <a:gd name="connsiteX38" fmla="*/ 3194137 w 4423249"/>
              <a:gd name="connsiteY38" fmla="*/ 1014608 h 1252602"/>
              <a:gd name="connsiteX39" fmla="*/ 3231715 w 4423249"/>
              <a:gd name="connsiteY39" fmla="*/ 1039660 h 1252602"/>
              <a:gd name="connsiteX40" fmla="*/ 3306871 w 4423249"/>
              <a:gd name="connsiteY40" fmla="*/ 1064712 h 1252602"/>
              <a:gd name="connsiteX41" fmla="*/ 3294345 w 4423249"/>
              <a:gd name="connsiteY41" fmla="*/ 1027134 h 1252602"/>
              <a:gd name="connsiteX42" fmla="*/ 3344449 w 4423249"/>
              <a:gd name="connsiteY42" fmla="*/ 1039660 h 1252602"/>
              <a:gd name="connsiteX43" fmla="*/ 3419605 w 4423249"/>
              <a:gd name="connsiteY43" fmla="*/ 1052186 h 1252602"/>
              <a:gd name="connsiteX44" fmla="*/ 3544866 w 4423249"/>
              <a:gd name="connsiteY44" fmla="*/ 1152394 h 1252602"/>
              <a:gd name="connsiteX45" fmla="*/ 3582444 w 4423249"/>
              <a:gd name="connsiteY45" fmla="*/ 1177446 h 1252602"/>
              <a:gd name="connsiteX46" fmla="*/ 3695178 w 4423249"/>
              <a:gd name="connsiteY46" fmla="*/ 1215024 h 1252602"/>
              <a:gd name="connsiteX47" fmla="*/ 3732756 w 4423249"/>
              <a:gd name="connsiteY47" fmla="*/ 1227550 h 1252602"/>
              <a:gd name="connsiteX48" fmla="*/ 3770334 w 4423249"/>
              <a:gd name="connsiteY48" fmla="*/ 1252602 h 1252602"/>
              <a:gd name="connsiteX49" fmla="*/ 4058433 w 4423249"/>
              <a:gd name="connsiteY49" fmla="*/ 1240076 h 1252602"/>
              <a:gd name="connsiteX50" fmla="*/ 4096011 w 4423249"/>
              <a:gd name="connsiteY50" fmla="*/ 1215024 h 1252602"/>
              <a:gd name="connsiteX51" fmla="*/ 4171167 w 4423249"/>
              <a:gd name="connsiteY51" fmla="*/ 1189972 h 1252602"/>
              <a:gd name="connsiteX52" fmla="*/ 4271375 w 4423249"/>
              <a:gd name="connsiteY52" fmla="*/ 1152394 h 1252602"/>
              <a:gd name="connsiteX53" fmla="*/ 4296427 w 4423249"/>
              <a:gd name="connsiteY53" fmla="*/ 1114816 h 1252602"/>
              <a:gd name="connsiteX54" fmla="*/ 4334005 w 4423249"/>
              <a:gd name="connsiteY54" fmla="*/ 1089764 h 1252602"/>
              <a:gd name="connsiteX55" fmla="*/ 4396636 w 4423249"/>
              <a:gd name="connsiteY55" fmla="*/ 1039660 h 1252602"/>
              <a:gd name="connsiteX56" fmla="*/ 4421688 w 4423249"/>
              <a:gd name="connsiteY56" fmla="*/ 1002082 h 125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423249" h="1252602">
                <a:moveTo>
                  <a:pt x="0" y="0"/>
                </a:moveTo>
                <a:cubicBezTo>
                  <a:pt x="20877" y="4175"/>
                  <a:pt x="41587" y="9289"/>
                  <a:pt x="62630" y="12526"/>
                </a:cubicBezTo>
                <a:cubicBezTo>
                  <a:pt x="95901" y="17645"/>
                  <a:pt x="129923" y="17999"/>
                  <a:pt x="162838" y="25052"/>
                </a:cubicBezTo>
                <a:cubicBezTo>
                  <a:pt x="188659" y="30585"/>
                  <a:pt x="237995" y="50104"/>
                  <a:pt x="237995" y="50104"/>
                </a:cubicBezTo>
                <a:cubicBezTo>
                  <a:pt x="250521" y="58455"/>
                  <a:pt x="262108" y="68423"/>
                  <a:pt x="275573" y="75156"/>
                </a:cubicBezTo>
                <a:cubicBezTo>
                  <a:pt x="287383" y="81061"/>
                  <a:pt x="299969" y="86929"/>
                  <a:pt x="313151" y="87682"/>
                </a:cubicBezTo>
                <a:cubicBezTo>
                  <a:pt x="446610" y="95308"/>
                  <a:pt x="580373" y="96033"/>
                  <a:pt x="713984" y="100208"/>
                </a:cubicBezTo>
                <a:cubicBezTo>
                  <a:pt x="739036" y="108559"/>
                  <a:pt x="763092" y="120919"/>
                  <a:pt x="789140" y="125260"/>
                </a:cubicBezTo>
                <a:cubicBezTo>
                  <a:pt x="885296" y="141286"/>
                  <a:pt x="839392" y="132805"/>
                  <a:pt x="926926" y="150312"/>
                </a:cubicBezTo>
                <a:cubicBezTo>
                  <a:pt x="947803" y="162838"/>
                  <a:pt x="967780" y="177002"/>
                  <a:pt x="989556" y="187890"/>
                </a:cubicBezTo>
                <a:cubicBezTo>
                  <a:pt x="1001366" y="193795"/>
                  <a:pt x="1015324" y="194511"/>
                  <a:pt x="1027134" y="200416"/>
                </a:cubicBezTo>
                <a:cubicBezTo>
                  <a:pt x="1063512" y="218605"/>
                  <a:pt x="1061118" y="233150"/>
                  <a:pt x="1102290" y="237994"/>
                </a:cubicBezTo>
                <a:cubicBezTo>
                  <a:pt x="1160493" y="244841"/>
                  <a:pt x="1219200" y="246345"/>
                  <a:pt x="1277655" y="250520"/>
                </a:cubicBezTo>
                <a:cubicBezTo>
                  <a:pt x="1302707" y="258871"/>
                  <a:pt x="1334138" y="256899"/>
                  <a:pt x="1352811" y="275572"/>
                </a:cubicBezTo>
                <a:lnTo>
                  <a:pt x="1427967" y="350728"/>
                </a:lnTo>
                <a:cubicBezTo>
                  <a:pt x="1446875" y="369636"/>
                  <a:pt x="1475719" y="403393"/>
                  <a:pt x="1503123" y="413358"/>
                </a:cubicBezTo>
                <a:cubicBezTo>
                  <a:pt x="1547750" y="429586"/>
                  <a:pt x="1628544" y="443802"/>
                  <a:pt x="1678488" y="450937"/>
                </a:cubicBezTo>
                <a:cubicBezTo>
                  <a:pt x="1711812" y="455698"/>
                  <a:pt x="1745342" y="458915"/>
                  <a:pt x="1778696" y="463463"/>
                </a:cubicBezTo>
                <a:lnTo>
                  <a:pt x="1954060" y="488515"/>
                </a:lnTo>
                <a:cubicBezTo>
                  <a:pt x="1984623" y="498703"/>
                  <a:pt x="2004934" y="501811"/>
                  <a:pt x="2029216" y="526093"/>
                </a:cubicBezTo>
                <a:cubicBezTo>
                  <a:pt x="2039861" y="536738"/>
                  <a:pt x="2043623" y="553026"/>
                  <a:pt x="2054268" y="563671"/>
                </a:cubicBezTo>
                <a:cubicBezTo>
                  <a:pt x="2064913" y="574316"/>
                  <a:pt x="2079596" y="579973"/>
                  <a:pt x="2091847" y="588723"/>
                </a:cubicBezTo>
                <a:cubicBezTo>
                  <a:pt x="2108835" y="600857"/>
                  <a:pt x="2124963" y="614167"/>
                  <a:pt x="2141951" y="626301"/>
                </a:cubicBezTo>
                <a:cubicBezTo>
                  <a:pt x="2154201" y="635051"/>
                  <a:pt x="2167964" y="641715"/>
                  <a:pt x="2179529" y="651353"/>
                </a:cubicBezTo>
                <a:cubicBezTo>
                  <a:pt x="2193138" y="662694"/>
                  <a:pt x="2201622" y="680328"/>
                  <a:pt x="2217107" y="688931"/>
                </a:cubicBezTo>
                <a:cubicBezTo>
                  <a:pt x="2240191" y="701755"/>
                  <a:pt x="2270291" y="699335"/>
                  <a:pt x="2292263" y="713983"/>
                </a:cubicBezTo>
                <a:cubicBezTo>
                  <a:pt x="2304789" y="722334"/>
                  <a:pt x="2316376" y="732302"/>
                  <a:pt x="2329841" y="739035"/>
                </a:cubicBezTo>
                <a:cubicBezTo>
                  <a:pt x="2378036" y="763133"/>
                  <a:pt x="2470002" y="760887"/>
                  <a:pt x="2505205" y="764087"/>
                </a:cubicBezTo>
                <a:cubicBezTo>
                  <a:pt x="2538608" y="780788"/>
                  <a:pt x="2569183" y="805133"/>
                  <a:pt x="2605414" y="814191"/>
                </a:cubicBezTo>
                <a:cubicBezTo>
                  <a:pt x="2622115" y="818366"/>
                  <a:pt x="2639029" y="821770"/>
                  <a:pt x="2655518" y="826717"/>
                </a:cubicBezTo>
                <a:cubicBezTo>
                  <a:pt x="2680811" y="834305"/>
                  <a:pt x="2704780" y="846590"/>
                  <a:pt x="2730674" y="851769"/>
                </a:cubicBezTo>
                <a:lnTo>
                  <a:pt x="2793304" y="864295"/>
                </a:lnTo>
                <a:cubicBezTo>
                  <a:pt x="2805830" y="872646"/>
                  <a:pt x="2817045" y="883417"/>
                  <a:pt x="2830882" y="889347"/>
                </a:cubicBezTo>
                <a:cubicBezTo>
                  <a:pt x="2846705" y="896129"/>
                  <a:pt x="2864433" y="897144"/>
                  <a:pt x="2880986" y="901874"/>
                </a:cubicBezTo>
                <a:cubicBezTo>
                  <a:pt x="2893682" y="905501"/>
                  <a:pt x="2905868" y="910773"/>
                  <a:pt x="2918564" y="914400"/>
                </a:cubicBezTo>
                <a:cubicBezTo>
                  <a:pt x="3028672" y="945859"/>
                  <a:pt x="2916139" y="909417"/>
                  <a:pt x="3006247" y="939452"/>
                </a:cubicBezTo>
                <a:cubicBezTo>
                  <a:pt x="3065797" y="979152"/>
                  <a:pt x="3029543" y="959743"/>
                  <a:pt x="3118981" y="989556"/>
                </a:cubicBezTo>
                <a:lnTo>
                  <a:pt x="3156559" y="1002082"/>
                </a:lnTo>
                <a:cubicBezTo>
                  <a:pt x="3169085" y="1006257"/>
                  <a:pt x="3183151" y="1007284"/>
                  <a:pt x="3194137" y="1014608"/>
                </a:cubicBezTo>
                <a:cubicBezTo>
                  <a:pt x="3206663" y="1022959"/>
                  <a:pt x="3217958" y="1033546"/>
                  <a:pt x="3231715" y="1039660"/>
                </a:cubicBezTo>
                <a:cubicBezTo>
                  <a:pt x="3255846" y="1050385"/>
                  <a:pt x="3306871" y="1064712"/>
                  <a:pt x="3306871" y="1064712"/>
                </a:cubicBezTo>
                <a:cubicBezTo>
                  <a:pt x="3302696" y="1052186"/>
                  <a:pt x="3283359" y="1034458"/>
                  <a:pt x="3294345" y="1027134"/>
                </a:cubicBezTo>
                <a:cubicBezTo>
                  <a:pt x="3308669" y="1017585"/>
                  <a:pt x="3327568" y="1036284"/>
                  <a:pt x="3344449" y="1039660"/>
                </a:cubicBezTo>
                <a:cubicBezTo>
                  <a:pt x="3369353" y="1044641"/>
                  <a:pt x="3394553" y="1048011"/>
                  <a:pt x="3419605" y="1052186"/>
                </a:cubicBezTo>
                <a:cubicBezTo>
                  <a:pt x="3491000" y="1123580"/>
                  <a:pt x="3450057" y="1089188"/>
                  <a:pt x="3544866" y="1152394"/>
                </a:cubicBezTo>
                <a:cubicBezTo>
                  <a:pt x="3557392" y="1160745"/>
                  <a:pt x="3568162" y="1172685"/>
                  <a:pt x="3582444" y="1177446"/>
                </a:cubicBezTo>
                <a:lnTo>
                  <a:pt x="3695178" y="1215024"/>
                </a:lnTo>
                <a:cubicBezTo>
                  <a:pt x="3707704" y="1219199"/>
                  <a:pt x="3721770" y="1220226"/>
                  <a:pt x="3732756" y="1227550"/>
                </a:cubicBezTo>
                <a:lnTo>
                  <a:pt x="3770334" y="1252602"/>
                </a:lnTo>
                <a:cubicBezTo>
                  <a:pt x="3866367" y="1248427"/>
                  <a:pt x="3962943" y="1251094"/>
                  <a:pt x="4058433" y="1240076"/>
                </a:cubicBezTo>
                <a:cubicBezTo>
                  <a:pt x="4073388" y="1238350"/>
                  <a:pt x="4082254" y="1221138"/>
                  <a:pt x="4096011" y="1215024"/>
                </a:cubicBezTo>
                <a:cubicBezTo>
                  <a:pt x="4120142" y="1204299"/>
                  <a:pt x="4149195" y="1204620"/>
                  <a:pt x="4171167" y="1189972"/>
                </a:cubicBezTo>
                <a:cubicBezTo>
                  <a:pt x="4226459" y="1153110"/>
                  <a:pt x="4193983" y="1167872"/>
                  <a:pt x="4271375" y="1152394"/>
                </a:cubicBezTo>
                <a:cubicBezTo>
                  <a:pt x="4279726" y="1139868"/>
                  <a:pt x="4285782" y="1125461"/>
                  <a:pt x="4296427" y="1114816"/>
                </a:cubicBezTo>
                <a:cubicBezTo>
                  <a:pt x="4307072" y="1104171"/>
                  <a:pt x="4322249" y="1099168"/>
                  <a:pt x="4334005" y="1089764"/>
                </a:cubicBezTo>
                <a:cubicBezTo>
                  <a:pt x="4423249" y="1018370"/>
                  <a:pt x="4280976" y="1116767"/>
                  <a:pt x="4396636" y="1039660"/>
                </a:cubicBezTo>
                <a:lnTo>
                  <a:pt x="4421688" y="1002082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214141" y="1998689"/>
            <a:ext cx="1492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Underfitting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176542" y="1998689"/>
            <a:ext cx="1350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Overfitting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3710235" y="2645595"/>
            <a:ext cx="5334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7213848" y="3104384"/>
            <a:ext cx="1295400" cy="15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90341" y="2379689"/>
            <a:ext cx="53340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66541" y="3903689"/>
            <a:ext cx="57531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91149" name="Group 12"/>
          <p:cNvGrpSpPr>
            <a:grpSpLocks/>
          </p:cNvGrpSpPr>
          <p:nvPr/>
        </p:nvGrpSpPr>
        <p:grpSpPr bwMode="auto">
          <a:xfrm>
            <a:off x="3034755" y="2636865"/>
            <a:ext cx="5329237" cy="3629025"/>
            <a:chOff x="1535668" y="2667794"/>
            <a:chExt cx="5328262" cy="3630493"/>
          </a:xfrm>
        </p:grpSpPr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304640" y="4267054"/>
              <a:ext cx="3200107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905487" y="5867901"/>
              <a:ext cx="44187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153" name="TextBox 7"/>
            <p:cNvSpPr txBox="1">
              <a:spLocks noChangeArrowheads="1"/>
            </p:cNvSpPr>
            <p:nvPr/>
          </p:nvSpPr>
          <p:spPr bwMode="auto">
            <a:xfrm>
              <a:off x="3550796" y="5867400"/>
              <a:ext cx="13260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Complexity</a:t>
              </a:r>
            </a:p>
          </p:txBody>
        </p:sp>
        <p:sp>
          <p:nvSpPr>
            <p:cNvPr id="91154" name="TextBox 8"/>
            <p:cNvSpPr txBox="1">
              <a:spLocks noChangeArrowheads="1"/>
            </p:cNvSpPr>
            <p:nvPr/>
          </p:nvSpPr>
          <p:spPr bwMode="auto">
            <a:xfrm>
              <a:off x="5791200" y="5867400"/>
              <a:ext cx="107273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dirty="0">
                  <a:solidFill>
                    <a:srgbClr val="000000"/>
                  </a:solidFill>
                </a:rPr>
                <a:t>Low Bias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dirty="0">
                  <a:solidFill>
                    <a:srgbClr val="000000"/>
                  </a:solidFill>
                </a:rPr>
                <a:t>High Variance</a:t>
              </a:r>
            </a:p>
          </p:txBody>
        </p:sp>
        <p:sp>
          <p:nvSpPr>
            <p:cNvPr id="91155" name="TextBox 9"/>
            <p:cNvSpPr txBox="1">
              <a:spLocks noChangeArrowheads="1"/>
            </p:cNvSpPr>
            <p:nvPr/>
          </p:nvSpPr>
          <p:spPr bwMode="auto">
            <a:xfrm>
              <a:off x="1676400" y="5867400"/>
              <a:ext cx="104067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High Bias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Low Variance</a:t>
              </a:r>
            </a:p>
          </p:txBody>
        </p:sp>
        <p:sp>
          <p:nvSpPr>
            <p:cNvPr id="91156" name="TextBox 10"/>
            <p:cNvSpPr txBox="1">
              <a:spLocks noChangeArrowheads="1"/>
            </p:cNvSpPr>
            <p:nvPr/>
          </p:nvSpPr>
          <p:spPr bwMode="auto">
            <a:xfrm rot="-5400000">
              <a:off x="1371520" y="4141636"/>
              <a:ext cx="6976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Error</a:t>
              </a:r>
            </a:p>
          </p:txBody>
        </p:sp>
      </p:grp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9119641" y="1314027"/>
            <a:ext cx="20826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Fixed </a:t>
            </a:r>
            <a:r>
              <a:rPr lang="en-US" altLang="en-US" sz="1800" dirty="0" smtClean="0">
                <a:solidFill>
                  <a:srgbClr val="000000"/>
                </a:solidFill>
              </a:rPr>
              <a:t>training data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 smtClean="0"/>
              <a:t>1</a:t>
            </a:r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1" grpId="0"/>
      <p:bldP spid="22" grpId="0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Bias-variance tradeoff (4)</a:t>
            </a:r>
          </a:p>
        </p:txBody>
      </p:sp>
      <p:sp>
        <p:nvSpPr>
          <p:cNvPr id="10" name="Freeform 9"/>
          <p:cNvSpPr/>
          <p:nvPr/>
        </p:nvSpPr>
        <p:spPr>
          <a:xfrm>
            <a:off x="5022549" y="3871675"/>
            <a:ext cx="4359275" cy="1827212"/>
          </a:xfrm>
          <a:custGeom>
            <a:avLst/>
            <a:gdLst>
              <a:gd name="connsiteX0" fmla="*/ 0 w 4359058"/>
              <a:gd name="connsiteY0" fmla="*/ 0 h 1826490"/>
              <a:gd name="connsiteX1" fmla="*/ 413359 w 4359058"/>
              <a:gd name="connsiteY1" fmla="*/ 12526 h 1826490"/>
              <a:gd name="connsiteX2" fmla="*/ 450937 w 4359058"/>
              <a:gd name="connsiteY2" fmla="*/ 25052 h 1826490"/>
              <a:gd name="connsiteX3" fmla="*/ 488515 w 4359058"/>
              <a:gd name="connsiteY3" fmla="*/ 50104 h 1826490"/>
              <a:gd name="connsiteX4" fmla="*/ 551145 w 4359058"/>
              <a:gd name="connsiteY4" fmla="*/ 62630 h 1826490"/>
              <a:gd name="connsiteX5" fmla="*/ 601250 w 4359058"/>
              <a:gd name="connsiteY5" fmla="*/ 75156 h 1826490"/>
              <a:gd name="connsiteX6" fmla="*/ 676406 w 4359058"/>
              <a:gd name="connsiteY6" fmla="*/ 100208 h 1826490"/>
              <a:gd name="connsiteX7" fmla="*/ 713984 w 4359058"/>
              <a:gd name="connsiteY7" fmla="*/ 137786 h 1826490"/>
              <a:gd name="connsiteX8" fmla="*/ 764088 w 4359058"/>
              <a:gd name="connsiteY8" fmla="*/ 150312 h 1826490"/>
              <a:gd name="connsiteX9" fmla="*/ 876822 w 4359058"/>
              <a:gd name="connsiteY9" fmla="*/ 187890 h 1826490"/>
              <a:gd name="connsiteX10" fmla="*/ 914400 w 4359058"/>
              <a:gd name="connsiteY10" fmla="*/ 200416 h 1826490"/>
              <a:gd name="connsiteX11" fmla="*/ 977030 w 4359058"/>
              <a:gd name="connsiteY11" fmla="*/ 212942 h 1826490"/>
              <a:gd name="connsiteX12" fmla="*/ 1052187 w 4359058"/>
              <a:gd name="connsiteY12" fmla="*/ 237994 h 1826490"/>
              <a:gd name="connsiteX13" fmla="*/ 1089765 w 4359058"/>
              <a:gd name="connsiteY13" fmla="*/ 250520 h 1826490"/>
              <a:gd name="connsiteX14" fmla="*/ 1127343 w 4359058"/>
              <a:gd name="connsiteY14" fmla="*/ 288098 h 1826490"/>
              <a:gd name="connsiteX15" fmla="*/ 1164921 w 4359058"/>
              <a:gd name="connsiteY15" fmla="*/ 300624 h 1826490"/>
              <a:gd name="connsiteX16" fmla="*/ 1202499 w 4359058"/>
              <a:gd name="connsiteY16" fmla="*/ 325676 h 1826490"/>
              <a:gd name="connsiteX17" fmla="*/ 1215025 w 4359058"/>
              <a:gd name="connsiteY17" fmla="*/ 363254 h 1826490"/>
              <a:gd name="connsiteX18" fmla="*/ 1240077 w 4359058"/>
              <a:gd name="connsiteY18" fmla="*/ 388307 h 1826490"/>
              <a:gd name="connsiteX19" fmla="*/ 1277655 w 4359058"/>
              <a:gd name="connsiteY19" fmla="*/ 413359 h 1826490"/>
              <a:gd name="connsiteX20" fmla="*/ 1390389 w 4359058"/>
              <a:gd name="connsiteY20" fmla="*/ 438411 h 1826490"/>
              <a:gd name="connsiteX21" fmla="*/ 1465545 w 4359058"/>
              <a:gd name="connsiteY21" fmla="*/ 463463 h 1826490"/>
              <a:gd name="connsiteX22" fmla="*/ 1503124 w 4359058"/>
              <a:gd name="connsiteY22" fmla="*/ 475989 h 1826490"/>
              <a:gd name="connsiteX23" fmla="*/ 1590806 w 4359058"/>
              <a:gd name="connsiteY23" fmla="*/ 576197 h 1826490"/>
              <a:gd name="connsiteX24" fmla="*/ 1665962 w 4359058"/>
              <a:gd name="connsiteY24" fmla="*/ 663879 h 1826490"/>
              <a:gd name="connsiteX25" fmla="*/ 1703540 w 4359058"/>
              <a:gd name="connsiteY25" fmla="*/ 739035 h 1826490"/>
              <a:gd name="connsiteX26" fmla="*/ 1816274 w 4359058"/>
              <a:gd name="connsiteY26" fmla="*/ 801665 h 1826490"/>
              <a:gd name="connsiteX27" fmla="*/ 1891430 w 4359058"/>
              <a:gd name="connsiteY27" fmla="*/ 839243 h 1826490"/>
              <a:gd name="connsiteX28" fmla="*/ 1916482 w 4359058"/>
              <a:gd name="connsiteY28" fmla="*/ 864296 h 1826490"/>
              <a:gd name="connsiteX29" fmla="*/ 1954061 w 4359058"/>
              <a:gd name="connsiteY29" fmla="*/ 889348 h 1826490"/>
              <a:gd name="connsiteX30" fmla="*/ 1979113 w 4359058"/>
              <a:gd name="connsiteY30" fmla="*/ 926926 h 1826490"/>
              <a:gd name="connsiteX31" fmla="*/ 2016691 w 4359058"/>
              <a:gd name="connsiteY31" fmla="*/ 964504 h 1826490"/>
              <a:gd name="connsiteX32" fmla="*/ 2041743 w 4359058"/>
              <a:gd name="connsiteY32" fmla="*/ 1002082 h 1826490"/>
              <a:gd name="connsiteX33" fmla="*/ 2079321 w 4359058"/>
              <a:gd name="connsiteY33" fmla="*/ 1027134 h 1826490"/>
              <a:gd name="connsiteX34" fmla="*/ 2141951 w 4359058"/>
              <a:gd name="connsiteY34" fmla="*/ 1089764 h 1826490"/>
              <a:gd name="connsiteX35" fmla="*/ 2204581 w 4359058"/>
              <a:gd name="connsiteY35" fmla="*/ 1202498 h 1826490"/>
              <a:gd name="connsiteX36" fmla="*/ 2229633 w 4359058"/>
              <a:gd name="connsiteY36" fmla="*/ 1240076 h 1826490"/>
              <a:gd name="connsiteX37" fmla="*/ 2329841 w 4359058"/>
              <a:gd name="connsiteY37" fmla="*/ 1327759 h 1826490"/>
              <a:gd name="connsiteX38" fmla="*/ 2404998 w 4359058"/>
              <a:gd name="connsiteY38" fmla="*/ 1352811 h 1826490"/>
              <a:gd name="connsiteX39" fmla="*/ 2442576 w 4359058"/>
              <a:gd name="connsiteY39" fmla="*/ 1365337 h 1826490"/>
              <a:gd name="connsiteX40" fmla="*/ 2467628 w 4359058"/>
              <a:gd name="connsiteY40" fmla="*/ 1402915 h 1826490"/>
              <a:gd name="connsiteX41" fmla="*/ 2592888 w 4359058"/>
              <a:gd name="connsiteY41" fmla="*/ 1440493 h 1826490"/>
              <a:gd name="connsiteX42" fmla="*/ 2668044 w 4359058"/>
              <a:gd name="connsiteY42" fmla="*/ 1465545 h 1826490"/>
              <a:gd name="connsiteX43" fmla="*/ 2743200 w 4359058"/>
              <a:gd name="connsiteY43" fmla="*/ 1503123 h 1826490"/>
              <a:gd name="connsiteX44" fmla="*/ 2931091 w 4359058"/>
              <a:gd name="connsiteY44" fmla="*/ 1515649 h 1826490"/>
              <a:gd name="connsiteX45" fmla="*/ 3118981 w 4359058"/>
              <a:gd name="connsiteY45" fmla="*/ 1553227 h 1826490"/>
              <a:gd name="connsiteX46" fmla="*/ 3206663 w 4359058"/>
              <a:gd name="connsiteY46" fmla="*/ 1615857 h 1826490"/>
              <a:gd name="connsiteX47" fmla="*/ 3306871 w 4359058"/>
              <a:gd name="connsiteY47" fmla="*/ 1640909 h 1826490"/>
              <a:gd name="connsiteX48" fmla="*/ 3369502 w 4359058"/>
              <a:gd name="connsiteY48" fmla="*/ 1665961 h 1826490"/>
              <a:gd name="connsiteX49" fmla="*/ 3933173 w 4359058"/>
              <a:gd name="connsiteY49" fmla="*/ 1691013 h 1826490"/>
              <a:gd name="connsiteX50" fmla="*/ 4008329 w 4359058"/>
              <a:gd name="connsiteY50" fmla="*/ 1653435 h 1826490"/>
              <a:gd name="connsiteX51" fmla="*/ 4083485 w 4359058"/>
              <a:gd name="connsiteY51" fmla="*/ 1628383 h 1826490"/>
              <a:gd name="connsiteX52" fmla="*/ 4121063 w 4359058"/>
              <a:gd name="connsiteY52" fmla="*/ 1603331 h 1826490"/>
              <a:gd name="connsiteX53" fmla="*/ 4196219 w 4359058"/>
              <a:gd name="connsiteY53" fmla="*/ 1578279 h 1826490"/>
              <a:gd name="connsiteX54" fmla="*/ 4271376 w 4359058"/>
              <a:gd name="connsiteY54" fmla="*/ 1540701 h 1826490"/>
              <a:gd name="connsiteX55" fmla="*/ 4308954 w 4359058"/>
              <a:gd name="connsiteY55" fmla="*/ 1515649 h 1826490"/>
              <a:gd name="connsiteX56" fmla="*/ 4359058 w 4359058"/>
              <a:gd name="connsiteY56" fmla="*/ 1465545 h 182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359058" h="1826490">
                <a:moveTo>
                  <a:pt x="0" y="0"/>
                </a:moveTo>
                <a:cubicBezTo>
                  <a:pt x="137786" y="4175"/>
                  <a:pt x="275722" y="4879"/>
                  <a:pt x="413359" y="12526"/>
                </a:cubicBezTo>
                <a:cubicBezTo>
                  <a:pt x="426542" y="13258"/>
                  <a:pt x="439127" y="19147"/>
                  <a:pt x="450937" y="25052"/>
                </a:cubicBezTo>
                <a:cubicBezTo>
                  <a:pt x="464402" y="31785"/>
                  <a:pt x="474419" y="44818"/>
                  <a:pt x="488515" y="50104"/>
                </a:cubicBezTo>
                <a:cubicBezTo>
                  <a:pt x="508450" y="57579"/>
                  <a:pt x="530362" y="58012"/>
                  <a:pt x="551145" y="62630"/>
                </a:cubicBezTo>
                <a:cubicBezTo>
                  <a:pt x="567951" y="66365"/>
                  <a:pt x="584760" y="70209"/>
                  <a:pt x="601250" y="75156"/>
                </a:cubicBezTo>
                <a:cubicBezTo>
                  <a:pt x="626543" y="82744"/>
                  <a:pt x="676406" y="100208"/>
                  <a:pt x="676406" y="100208"/>
                </a:cubicBezTo>
                <a:cubicBezTo>
                  <a:pt x="688932" y="112734"/>
                  <a:pt x="698604" y="128997"/>
                  <a:pt x="713984" y="137786"/>
                </a:cubicBezTo>
                <a:cubicBezTo>
                  <a:pt x="728931" y="146327"/>
                  <a:pt x="747599" y="145365"/>
                  <a:pt x="764088" y="150312"/>
                </a:cubicBezTo>
                <a:lnTo>
                  <a:pt x="876822" y="187890"/>
                </a:lnTo>
                <a:cubicBezTo>
                  <a:pt x="889348" y="192065"/>
                  <a:pt x="901453" y="197827"/>
                  <a:pt x="914400" y="200416"/>
                </a:cubicBezTo>
                <a:cubicBezTo>
                  <a:pt x="935277" y="204591"/>
                  <a:pt x="956490" y="207340"/>
                  <a:pt x="977030" y="212942"/>
                </a:cubicBezTo>
                <a:cubicBezTo>
                  <a:pt x="1002507" y="219890"/>
                  <a:pt x="1027135" y="229643"/>
                  <a:pt x="1052187" y="237994"/>
                </a:cubicBezTo>
                <a:lnTo>
                  <a:pt x="1089765" y="250520"/>
                </a:lnTo>
                <a:cubicBezTo>
                  <a:pt x="1102291" y="263046"/>
                  <a:pt x="1112604" y="278272"/>
                  <a:pt x="1127343" y="288098"/>
                </a:cubicBezTo>
                <a:cubicBezTo>
                  <a:pt x="1138329" y="295422"/>
                  <a:pt x="1153111" y="294719"/>
                  <a:pt x="1164921" y="300624"/>
                </a:cubicBezTo>
                <a:cubicBezTo>
                  <a:pt x="1178386" y="307357"/>
                  <a:pt x="1189973" y="317325"/>
                  <a:pt x="1202499" y="325676"/>
                </a:cubicBezTo>
                <a:cubicBezTo>
                  <a:pt x="1206674" y="338202"/>
                  <a:pt x="1208232" y="351932"/>
                  <a:pt x="1215025" y="363254"/>
                </a:cubicBezTo>
                <a:cubicBezTo>
                  <a:pt x="1221101" y="373381"/>
                  <a:pt x="1230855" y="380929"/>
                  <a:pt x="1240077" y="388307"/>
                </a:cubicBezTo>
                <a:cubicBezTo>
                  <a:pt x="1251832" y="397712"/>
                  <a:pt x="1264190" y="406626"/>
                  <a:pt x="1277655" y="413359"/>
                </a:cubicBezTo>
                <a:cubicBezTo>
                  <a:pt x="1313493" y="431278"/>
                  <a:pt x="1351902" y="428789"/>
                  <a:pt x="1390389" y="438411"/>
                </a:cubicBezTo>
                <a:cubicBezTo>
                  <a:pt x="1416008" y="444816"/>
                  <a:pt x="1440493" y="455112"/>
                  <a:pt x="1465545" y="463463"/>
                </a:cubicBezTo>
                <a:lnTo>
                  <a:pt x="1503124" y="475989"/>
                </a:lnTo>
                <a:cubicBezTo>
                  <a:pt x="1609595" y="546970"/>
                  <a:pt x="1444669" y="430060"/>
                  <a:pt x="1590806" y="576197"/>
                </a:cubicBezTo>
                <a:cubicBezTo>
                  <a:pt x="1643146" y="628537"/>
                  <a:pt x="1617755" y="599603"/>
                  <a:pt x="1665962" y="663879"/>
                </a:cubicBezTo>
                <a:cubicBezTo>
                  <a:pt x="1674897" y="690684"/>
                  <a:pt x="1680686" y="719038"/>
                  <a:pt x="1703540" y="739035"/>
                </a:cubicBezTo>
                <a:cubicBezTo>
                  <a:pt x="1808859" y="831189"/>
                  <a:pt x="1741723" y="764389"/>
                  <a:pt x="1816274" y="801665"/>
                </a:cubicBezTo>
                <a:cubicBezTo>
                  <a:pt x="1913402" y="850229"/>
                  <a:pt x="1796977" y="807759"/>
                  <a:pt x="1891430" y="839243"/>
                </a:cubicBezTo>
                <a:cubicBezTo>
                  <a:pt x="1899781" y="847594"/>
                  <a:pt x="1907260" y="856918"/>
                  <a:pt x="1916482" y="864296"/>
                </a:cubicBezTo>
                <a:cubicBezTo>
                  <a:pt x="1928238" y="873701"/>
                  <a:pt x="1943416" y="878703"/>
                  <a:pt x="1954061" y="889348"/>
                </a:cubicBezTo>
                <a:cubicBezTo>
                  <a:pt x="1964706" y="899993"/>
                  <a:pt x="1969475" y="915361"/>
                  <a:pt x="1979113" y="926926"/>
                </a:cubicBezTo>
                <a:cubicBezTo>
                  <a:pt x="1990454" y="940535"/>
                  <a:pt x="2005350" y="950895"/>
                  <a:pt x="2016691" y="964504"/>
                </a:cubicBezTo>
                <a:cubicBezTo>
                  <a:pt x="2026329" y="976069"/>
                  <a:pt x="2031098" y="991437"/>
                  <a:pt x="2041743" y="1002082"/>
                </a:cubicBezTo>
                <a:cubicBezTo>
                  <a:pt x="2052388" y="1012727"/>
                  <a:pt x="2067991" y="1017221"/>
                  <a:pt x="2079321" y="1027134"/>
                </a:cubicBezTo>
                <a:cubicBezTo>
                  <a:pt x="2101540" y="1046576"/>
                  <a:pt x="2121074" y="1068887"/>
                  <a:pt x="2141951" y="1089764"/>
                </a:cubicBezTo>
                <a:cubicBezTo>
                  <a:pt x="2163998" y="1155906"/>
                  <a:pt x="2147153" y="1116356"/>
                  <a:pt x="2204581" y="1202498"/>
                </a:cubicBezTo>
                <a:lnTo>
                  <a:pt x="2229633" y="1240076"/>
                </a:lnTo>
                <a:cubicBezTo>
                  <a:pt x="2258860" y="1283916"/>
                  <a:pt x="2267212" y="1306883"/>
                  <a:pt x="2329841" y="1327759"/>
                </a:cubicBezTo>
                <a:lnTo>
                  <a:pt x="2404998" y="1352811"/>
                </a:lnTo>
                <a:lnTo>
                  <a:pt x="2442576" y="1365337"/>
                </a:lnTo>
                <a:cubicBezTo>
                  <a:pt x="2450927" y="1377863"/>
                  <a:pt x="2454862" y="1394936"/>
                  <a:pt x="2467628" y="1402915"/>
                </a:cubicBezTo>
                <a:cubicBezTo>
                  <a:pt x="2494881" y="1419948"/>
                  <a:pt x="2559041" y="1430339"/>
                  <a:pt x="2592888" y="1440493"/>
                </a:cubicBezTo>
                <a:cubicBezTo>
                  <a:pt x="2618181" y="1448081"/>
                  <a:pt x="2646072" y="1450897"/>
                  <a:pt x="2668044" y="1465545"/>
                </a:cubicBezTo>
                <a:cubicBezTo>
                  <a:pt x="2692956" y="1482153"/>
                  <a:pt x="2712084" y="1499666"/>
                  <a:pt x="2743200" y="1503123"/>
                </a:cubicBezTo>
                <a:cubicBezTo>
                  <a:pt x="2805585" y="1510055"/>
                  <a:pt x="2868461" y="1511474"/>
                  <a:pt x="2931091" y="1515649"/>
                </a:cubicBezTo>
                <a:cubicBezTo>
                  <a:pt x="3042116" y="1552657"/>
                  <a:pt x="2980001" y="1537785"/>
                  <a:pt x="3118981" y="1553227"/>
                </a:cubicBezTo>
                <a:cubicBezTo>
                  <a:pt x="3291986" y="1639730"/>
                  <a:pt x="3054318" y="1514294"/>
                  <a:pt x="3206663" y="1615857"/>
                </a:cubicBezTo>
                <a:cubicBezTo>
                  <a:pt x="3224698" y="1627881"/>
                  <a:pt x="3295373" y="1637460"/>
                  <a:pt x="3306871" y="1640909"/>
                </a:cubicBezTo>
                <a:cubicBezTo>
                  <a:pt x="3328408" y="1647370"/>
                  <a:pt x="3348625" y="1657610"/>
                  <a:pt x="3369502" y="1665961"/>
                </a:cubicBezTo>
                <a:cubicBezTo>
                  <a:pt x="3530031" y="1826490"/>
                  <a:pt x="3400114" y="1714704"/>
                  <a:pt x="3933173" y="1691013"/>
                </a:cubicBezTo>
                <a:cubicBezTo>
                  <a:pt x="3971242" y="1689321"/>
                  <a:pt x="3975489" y="1668030"/>
                  <a:pt x="4008329" y="1653435"/>
                </a:cubicBezTo>
                <a:cubicBezTo>
                  <a:pt x="4032460" y="1642710"/>
                  <a:pt x="4061513" y="1643031"/>
                  <a:pt x="4083485" y="1628383"/>
                </a:cubicBezTo>
                <a:cubicBezTo>
                  <a:pt x="4096011" y="1620032"/>
                  <a:pt x="4107306" y="1609445"/>
                  <a:pt x="4121063" y="1603331"/>
                </a:cubicBezTo>
                <a:cubicBezTo>
                  <a:pt x="4145194" y="1592606"/>
                  <a:pt x="4174247" y="1592927"/>
                  <a:pt x="4196219" y="1578279"/>
                </a:cubicBezTo>
                <a:cubicBezTo>
                  <a:pt x="4303921" y="1506480"/>
                  <a:pt x="4167650" y="1592564"/>
                  <a:pt x="4271376" y="1540701"/>
                </a:cubicBezTo>
                <a:cubicBezTo>
                  <a:pt x="4284841" y="1533968"/>
                  <a:pt x="4296428" y="1524000"/>
                  <a:pt x="4308954" y="1515649"/>
                </a:cubicBezTo>
                <a:cubicBezTo>
                  <a:pt x="4339185" y="1470303"/>
                  <a:pt x="4320541" y="1484804"/>
                  <a:pt x="4359058" y="1465545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5035249" y="2293700"/>
            <a:ext cx="4359275" cy="1257300"/>
          </a:xfrm>
          <a:custGeom>
            <a:avLst/>
            <a:gdLst>
              <a:gd name="connsiteX0" fmla="*/ 0 w 4359058"/>
              <a:gd name="connsiteY0" fmla="*/ 989556 h 1257062"/>
              <a:gd name="connsiteX1" fmla="*/ 100208 w 4359058"/>
              <a:gd name="connsiteY1" fmla="*/ 1039660 h 1257062"/>
              <a:gd name="connsiteX2" fmla="*/ 137787 w 4359058"/>
              <a:gd name="connsiteY2" fmla="*/ 1052187 h 1257062"/>
              <a:gd name="connsiteX3" fmla="*/ 338203 w 4359058"/>
              <a:gd name="connsiteY3" fmla="*/ 1077239 h 1257062"/>
              <a:gd name="connsiteX4" fmla="*/ 413359 w 4359058"/>
              <a:gd name="connsiteY4" fmla="*/ 1102291 h 1257062"/>
              <a:gd name="connsiteX5" fmla="*/ 450937 w 4359058"/>
              <a:gd name="connsiteY5" fmla="*/ 1114817 h 1257062"/>
              <a:gd name="connsiteX6" fmla="*/ 526093 w 4359058"/>
              <a:gd name="connsiteY6" fmla="*/ 1164921 h 1257062"/>
              <a:gd name="connsiteX7" fmla="*/ 739036 w 4359058"/>
              <a:gd name="connsiteY7" fmla="*/ 1215025 h 1257062"/>
              <a:gd name="connsiteX8" fmla="*/ 776614 w 4359058"/>
              <a:gd name="connsiteY8" fmla="*/ 1227551 h 1257062"/>
              <a:gd name="connsiteX9" fmla="*/ 876822 w 4359058"/>
              <a:gd name="connsiteY9" fmla="*/ 1252603 h 1257062"/>
              <a:gd name="connsiteX10" fmla="*/ 1252603 w 4359058"/>
              <a:gd name="connsiteY10" fmla="*/ 1240077 h 1257062"/>
              <a:gd name="connsiteX11" fmla="*/ 1327759 w 4359058"/>
              <a:gd name="connsiteY11" fmla="*/ 1177447 h 1257062"/>
              <a:gd name="connsiteX12" fmla="*/ 1402915 w 4359058"/>
              <a:gd name="connsiteY12" fmla="*/ 1152395 h 1257062"/>
              <a:gd name="connsiteX13" fmla="*/ 1453019 w 4359058"/>
              <a:gd name="connsiteY13" fmla="*/ 1139869 h 1257062"/>
              <a:gd name="connsiteX14" fmla="*/ 1565754 w 4359058"/>
              <a:gd name="connsiteY14" fmla="*/ 1127343 h 1257062"/>
              <a:gd name="connsiteX15" fmla="*/ 1653436 w 4359058"/>
              <a:gd name="connsiteY15" fmla="*/ 1114817 h 1257062"/>
              <a:gd name="connsiteX16" fmla="*/ 1766170 w 4359058"/>
              <a:gd name="connsiteY16" fmla="*/ 1077239 h 1257062"/>
              <a:gd name="connsiteX17" fmla="*/ 1803748 w 4359058"/>
              <a:gd name="connsiteY17" fmla="*/ 1064713 h 1257062"/>
              <a:gd name="connsiteX18" fmla="*/ 1891430 w 4359058"/>
              <a:gd name="connsiteY18" fmla="*/ 1052187 h 1257062"/>
              <a:gd name="connsiteX19" fmla="*/ 1916482 w 4359058"/>
              <a:gd name="connsiteY19" fmla="*/ 1027134 h 1257062"/>
              <a:gd name="connsiteX20" fmla="*/ 1979113 w 4359058"/>
              <a:gd name="connsiteY20" fmla="*/ 1014608 h 1257062"/>
              <a:gd name="connsiteX21" fmla="*/ 2091847 w 4359058"/>
              <a:gd name="connsiteY21" fmla="*/ 989556 h 1257062"/>
              <a:gd name="connsiteX22" fmla="*/ 2167003 w 4359058"/>
              <a:gd name="connsiteY22" fmla="*/ 939452 h 1257062"/>
              <a:gd name="connsiteX23" fmla="*/ 2204581 w 4359058"/>
              <a:gd name="connsiteY23" fmla="*/ 914400 h 1257062"/>
              <a:gd name="connsiteX24" fmla="*/ 2279737 w 4359058"/>
              <a:gd name="connsiteY24" fmla="*/ 889348 h 1257062"/>
              <a:gd name="connsiteX25" fmla="*/ 2317315 w 4359058"/>
              <a:gd name="connsiteY25" fmla="*/ 876822 h 1257062"/>
              <a:gd name="connsiteX26" fmla="*/ 2354893 w 4359058"/>
              <a:gd name="connsiteY26" fmla="*/ 851770 h 1257062"/>
              <a:gd name="connsiteX27" fmla="*/ 2480154 w 4359058"/>
              <a:gd name="connsiteY27" fmla="*/ 814192 h 1257062"/>
              <a:gd name="connsiteX28" fmla="*/ 2592888 w 4359058"/>
              <a:gd name="connsiteY28" fmla="*/ 789140 h 1257062"/>
              <a:gd name="connsiteX29" fmla="*/ 2668044 w 4359058"/>
              <a:gd name="connsiteY29" fmla="*/ 751562 h 1257062"/>
              <a:gd name="connsiteX30" fmla="*/ 2718148 w 4359058"/>
              <a:gd name="connsiteY30" fmla="*/ 739036 h 1257062"/>
              <a:gd name="connsiteX31" fmla="*/ 2768252 w 4359058"/>
              <a:gd name="connsiteY31" fmla="*/ 713984 h 1257062"/>
              <a:gd name="connsiteX32" fmla="*/ 2918565 w 4359058"/>
              <a:gd name="connsiteY32" fmla="*/ 688932 h 1257062"/>
              <a:gd name="connsiteX33" fmla="*/ 3043825 w 4359058"/>
              <a:gd name="connsiteY33" fmla="*/ 663880 h 1257062"/>
              <a:gd name="connsiteX34" fmla="*/ 3093929 w 4359058"/>
              <a:gd name="connsiteY34" fmla="*/ 651354 h 1257062"/>
              <a:gd name="connsiteX35" fmla="*/ 3169085 w 4359058"/>
              <a:gd name="connsiteY35" fmla="*/ 626302 h 1257062"/>
              <a:gd name="connsiteX36" fmla="*/ 3206663 w 4359058"/>
              <a:gd name="connsiteY36" fmla="*/ 613776 h 1257062"/>
              <a:gd name="connsiteX37" fmla="*/ 3256767 w 4359058"/>
              <a:gd name="connsiteY37" fmla="*/ 601250 h 1257062"/>
              <a:gd name="connsiteX38" fmla="*/ 3331924 w 4359058"/>
              <a:gd name="connsiteY38" fmla="*/ 576197 h 1257062"/>
              <a:gd name="connsiteX39" fmla="*/ 3369502 w 4359058"/>
              <a:gd name="connsiteY39" fmla="*/ 563671 h 1257062"/>
              <a:gd name="connsiteX40" fmla="*/ 3432132 w 4359058"/>
              <a:gd name="connsiteY40" fmla="*/ 551145 h 1257062"/>
              <a:gd name="connsiteX41" fmla="*/ 3507288 w 4359058"/>
              <a:gd name="connsiteY41" fmla="*/ 526093 h 1257062"/>
              <a:gd name="connsiteX42" fmla="*/ 3594970 w 4359058"/>
              <a:gd name="connsiteY42" fmla="*/ 501041 h 1257062"/>
              <a:gd name="connsiteX43" fmla="*/ 3645074 w 4359058"/>
              <a:gd name="connsiteY43" fmla="*/ 475989 h 1257062"/>
              <a:gd name="connsiteX44" fmla="*/ 3682652 w 4359058"/>
              <a:gd name="connsiteY44" fmla="*/ 463463 h 1257062"/>
              <a:gd name="connsiteX45" fmla="*/ 3770335 w 4359058"/>
              <a:gd name="connsiteY45" fmla="*/ 413359 h 1257062"/>
              <a:gd name="connsiteX46" fmla="*/ 3807913 w 4359058"/>
              <a:gd name="connsiteY46" fmla="*/ 400833 h 1257062"/>
              <a:gd name="connsiteX47" fmla="*/ 3983277 w 4359058"/>
              <a:gd name="connsiteY47" fmla="*/ 300625 h 1257062"/>
              <a:gd name="connsiteX48" fmla="*/ 4020855 w 4359058"/>
              <a:gd name="connsiteY48" fmla="*/ 275573 h 1257062"/>
              <a:gd name="connsiteX49" fmla="*/ 4058433 w 4359058"/>
              <a:gd name="connsiteY49" fmla="*/ 250521 h 1257062"/>
              <a:gd name="connsiteX50" fmla="*/ 4096011 w 4359058"/>
              <a:gd name="connsiteY50" fmla="*/ 237995 h 1257062"/>
              <a:gd name="connsiteX51" fmla="*/ 4133589 w 4359058"/>
              <a:gd name="connsiteY51" fmla="*/ 212943 h 1257062"/>
              <a:gd name="connsiteX52" fmla="*/ 4208745 w 4359058"/>
              <a:gd name="connsiteY52" fmla="*/ 187891 h 1257062"/>
              <a:gd name="connsiteX53" fmla="*/ 4233798 w 4359058"/>
              <a:gd name="connsiteY53" fmla="*/ 162839 h 1257062"/>
              <a:gd name="connsiteX54" fmla="*/ 4283902 w 4359058"/>
              <a:gd name="connsiteY54" fmla="*/ 87682 h 1257062"/>
              <a:gd name="connsiteX55" fmla="*/ 4321480 w 4359058"/>
              <a:gd name="connsiteY55" fmla="*/ 62630 h 1257062"/>
              <a:gd name="connsiteX56" fmla="*/ 4359058 w 4359058"/>
              <a:gd name="connsiteY56" fmla="*/ 0 h 1257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359058" h="1257062">
                <a:moveTo>
                  <a:pt x="0" y="989556"/>
                </a:moveTo>
                <a:cubicBezTo>
                  <a:pt x="162987" y="1016720"/>
                  <a:pt x="17808" y="973740"/>
                  <a:pt x="100208" y="1039660"/>
                </a:cubicBezTo>
                <a:cubicBezTo>
                  <a:pt x="110519" y="1047908"/>
                  <a:pt x="124977" y="1048984"/>
                  <a:pt x="137787" y="1052187"/>
                </a:cubicBezTo>
                <a:cubicBezTo>
                  <a:pt x="211740" y="1070676"/>
                  <a:pt x="252648" y="1069461"/>
                  <a:pt x="338203" y="1077239"/>
                </a:cubicBezTo>
                <a:lnTo>
                  <a:pt x="413359" y="1102291"/>
                </a:lnTo>
                <a:cubicBezTo>
                  <a:pt x="425885" y="1106466"/>
                  <a:pt x="439951" y="1107493"/>
                  <a:pt x="450937" y="1114817"/>
                </a:cubicBezTo>
                <a:lnTo>
                  <a:pt x="526093" y="1164921"/>
                </a:lnTo>
                <a:cubicBezTo>
                  <a:pt x="587520" y="1257062"/>
                  <a:pt x="529631" y="1191758"/>
                  <a:pt x="739036" y="1215025"/>
                </a:cubicBezTo>
                <a:cubicBezTo>
                  <a:pt x="752159" y="1216483"/>
                  <a:pt x="763805" y="1224349"/>
                  <a:pt x="776614" y="1227551"/>
                </a:cubicBezTo>
                <a:lnTo>
                  <a:pt x="876822" y="1252603"/>
                </a:lnTo>
                <a:cubicBezTo>
                  <a:pt x="1002082" y="1248428"/>
                  <a:pt x="1127788" y="1251424"/>
                  <a:pt x="1252603" y="1240077"/>
                </a:cubicBezTo>
                <a:cubicBezTo>
                  <a:pt x="1279292" y="1237651"/>
                  <a:pt x="1309692" y="1187484"/>
                  <a:pt x="1327759" y="1177447"/>
                </a:cubicBezTo>
                <a:cubicBezTo>
                  <a:pt x="1350843" y="1164623"/>
                  <a:pt x="1377296" y="1158800"/>
                  <a:pt x="1402915" y="1152395"/>
                </a:cubicBezTo>
                <a:cubicBezTo>
                  <a:pt x="1419616" y="1148220"/>
                  <a:pt x="1436004" y="1142487"/>
                  <a:pt x="1453019" y="1139869"/>
                </a:cubicBezTo>
                <a:cubicBezTo>
                  <a:pt x="1490389" y="1134120"/>
                  <a:pt x="1528236" y="1132033"/>
                  <a:pt x="1565754" y="1127343"/>
                </a:cubicBezTo>
                <a:cubicBezTo>
                  <a:pt x="1595050" y="1123681"/>
                  <a:pt x="1624209" y="1118992"/>
                  <a:pt x="1653436" y="1114817"/>
                </a:cubicBezTo>
                <a:lnTo>
                  <a:pt x="1766170" y="1077239"/>
                </a:lnTo>
                <a:cubicBezTo>
                  <a:pt x="1778696" y="1073064"/>
                  <a:pt x="1790677" y="1066580"/>
                  <a:pt x="1803748" y="1064713"/>
                </a:cubicBezTo>
                <a:lnTo>
                  <a:pt x="1891430" y="1052187"/>
                </a:lnTo>
                <a:cubicBezTo>
                  <a:pt x="1899781" y="1043836"/>
                  <a:pt x="1905627" y="1031786"/>
                  <a:pt x="1916482" y="1027134"/>
                </a:cubicBezTo>
                <a:cubicBezTo>
                  <a:pt x="1936051" y="1018747"/>
                  <a:pt x="1958166" y="1018417"/>
                  <a:pt x="1979113" y="1014608"/>
                </a:cubicBezTo>
                <a:cubicBezTo>
                  <a:pt x="2000332" y="1010750"/>
                  <a:pt x="2064986" y="1004479"/>
                  <a:pt x="2091847" y="989556"/>
                </a:cubicBezTo>
                <a:cubicBezTo>
                  <a:pt x="2118167" y="974934"/>
                  <a:pt x="2141951" y="956153"/>
                  <a:pt x="2167003" y="939452"/>
                </a:cubicBezTo>
                <a:cubicBezTo>
                  <a:pt x="2179529" y="931101"/>
                  <a:pt x="2190299" y="919161"/>
                  <a:pt x="2204581" y="914400"/>
                </a:cubicBezTo>
                <a:lnTo>
                  <a:pt x="2279737" y="889348"/>
                </a:lnTo>
                <a:cubicBezTo>
                  <a:pt x="2292263" y="885173"/>
                  <a:pt x="2306329" y="884146"/>
                  <a:pt x="2317315" y="876822"/>
                </a:cubicBezTo>
                <a:cubicBezTo>
                  <a:pt x="2329841" y="868471"/>
                  <a:pt x="2341136" y="857884"/>
                  <a:pt x="2354893" y="851770"/>
                </a:cubicBezTo>
                <a:cubicBezTo>
                  <a:pt x="2386117" y="837893"/>
                  <a:pt x="2443719" y="822289"/>
                  <a:pt x="2480154" y="814192"/>
                </a:cubicBezTo>
                <a:cubicBezTo>
                  <a:pt x="2538271" y="801277"/>
                  <a:pt x="2539429" y="804414"/>
                  <a:pt x="2592888" y="789140"/>
                </a:cubicBezTo>
                <a:cubicBezTo>
                  <a:pt x="2698450" y="758979"/>
                  <a:pt x="2558250" y="798617"/>
                  <a:pt x="2668044" y="751562"/>
                </a:cubicBezTo>
                <a:cubicBezTo>
                  <a:pt x="2683867" y="744781"/>
                  <a:pt x="2702029" y="745081"/>
                  <a:pt x="2718148" y="739036"/>
                </a:cubicBezTo>
                <a:cubicBezTo>
                  <a:pt x="2735632" y="732480"/>
                  <a:pt x="2750768" y="720540"/>
                  <a:pt x="2768252" y="713984"/>
                </a:cubicBezTo>
                <a:cubicBezTo>
                  <a:pt x="2813354" y="697071"/>
                  <a:pt x="2874914" y="696207"/>
                  <a:pt x="2918565" y="688932"/>
                </a:cubicBezTo>
                <a:cubicBezTo>
                  <a:pt x="2960566" y="681932"/>
                  <a:pt x="3002516" y="674207"/>
                  <a:pt x="3043825" y="663880"/>
                </a:cubicBezTo>
                <a:cubicBezTo>
                  <a:pt x="3060526" y="659705"/>
                  <a:pt x="3077440" y="656301"/>
                  <a:pt x="3093929" y="651354"/>
                </a:cubicBezTo>
                <a:cubicBezTo>
                  <a:pt x="3119222" y="643766"/>
                  <a:pt x="3144033" y="634653"/>
                  <a:pt x="3169085" y="626302"/>
                </a:cubicBezTo>
                <a:cubicBezTo>
                  <a:pt x="3181611" y="622127"/>
                  <a:pt x="3193854" y="616978"/>
                  <a:pt x="3206663" y="613776"/>
                </a:cubicBezTo>
                <a:cubicBezTo>
                  <a:pt x="3223364" y="609601"/>
                  <a:pt x="3240278" y="606197"/>
                  <a:pt x="3256767" y="601250"/>
                </a:cubicBezTo>
                <a:cubicBezTo>
                  <a:pt x="3282061" y="593662"/>
                  <a:pt x="3306872" y="584548"/>
                  <a:pt x="3331924" y="576197"/>
                </a:cubicBezTo>
                <a:cubicBezTo>
                  <a:pt x="3344450" y="572022"/>
                  <a:pt x="3356555" y="566260"/>
                  <a:pt x="3369502" y="563671"/>
                </a:cubicBezTo>
                <a:cubicBezTo>
                  <a:pt x="3390379" y="559496"/>
                  <a:pt x="3411592" y="556747"/>
                  <a:pt x="3432132" y="551145"/>
                </a:cubicBezTo>
                <a:cubicBezTo>
                  <a:pt x="3457609" y="544197"/>
                  <a:pt x="3481669" y="532498"/>
                  <a:pt x="3507288" y="526093"/>
                </a:cubicBezTo>
                <a:cubicBezTo>
                  <a:pt x="3532713" y="519737"/>
                  <a:pt x="3569812" y="511823"/>
                  <a:pt x="3594970" y="501041"/>
                </a:cubicBezTo>
                <a:cubicBezTo>
                  <a:pt x="3612133" y="493685"/>
                  <a:pt x="3627911" y="483345"/>
                  <a:pt x="3645074" y="475989"/>
                </a:cubicBezTo>
                <a:cubicBezTo>
                  <a:pt x="3657210" y="470788"/>
                  <a:pt x="3670842" y="469368"/>
                  <a:pt x="3682652" y="463463"/>
                </a:cubicBezTo>
                <a:cubicBezTo>
                  <a:pt x="3808449" y="400564"/>
                  <a:pt x="3616612" y="479239"/>
                  <a:pt x="3770335" y="413359"/>
                </a:cubicBezTo>
                <a:cubicBezTo>
                  <a:pt x="3782471" y="408158"/>
                  <a:pt x="3795893" y="406297"/>
                  <a:pt x="3807913" y="400833"/>
                </a:cubicBezTo>
                <a:cubicBezTo>
                  <a:pt x="3907807" y="355427"/>
                  <a:pt x="3899013" y="356801"/>
                  <a:pt x="3983277" y="300625"/>
                </a:cubicBezTo>
                <a:lnTo>
                  <a:pt x="4020855" y="275573"/>
                </a:lnTo>
                <a:cubicBezTo>
                  <a:pt x="4033381" y="267222"/>
                  <a:pt x="4044151" y="255282"/>
                  <a:pt x="4058433" y="250521"/>
                </a:cubicBezTo>
                <a:cubicBezTo>
                  <a:pt x="4070959" y="246346"/>
                  <a:pt x="4084201" y="243900"/>
                  <a:pt x="4096011" y="237995"/>
                </a:cubicBezTo>
                <a:cubicBezTo>
                  <a:pt x="4109476" y="231262"/>
                  <a:pt x="4119832" y="219057"/>
                  <a:pt x="4133589" y="212943"/>
                </a:cubicBezTo>
                <a:cubicBezTo>
                  <a:pt x="4157720" y="202218"/>
                  <a:pt x="4208745" y="187891"/>
                  <a:pt x="4208745" y="187891"/>
                </a:cubicBezTo>
                <a:cubicBezTo>
                  <a:pt x="4217096" y="179540"/>
                  <a:pt x="4226712" y="172287"/>
                  <a:pt x="4233798" y="162839"/>
                </a:cubicBezTo>
                <a:cubicBezTo>
                  <a:pt x="4251863" y="138752"/>
                  <a:pt x="4258850" y="104383"/>
                  <a:pt x="4283902" y="87682"/>
                </a:cubicBezTo>
                <a:lnTo>
                  <a:pt x="4321480" y="62630"/>
                </a:lnTo>
                <a:cubicBezTo>
                  <a:pt x="4351711" y="17284"/>
                  <a:pt x="4339799" y="38517"/>
                  <a:pt x="4359058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967235" y="4409837"/>
            <a:ext cx="2800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Many training examples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110236" y="2962037"/>
            <a:ext cx="2659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Few training examples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82090" y="1875020"/>
            <a:ext cx="57531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93192" name="Group 12"/>
          <p:cNvGrpSpPr>
            <a:grpSpLocks/>
          </p:cNvGrpSpPr>
          <p:nvPr/>
        </p:nvGrpSpPr>
        <p:grpSpPr bwMode="auto">
          <a:xfrm>
            <a:off x="4616149" y="2582626"/>
            <a:ext cx="5329237" cy="3629025"/>
            <a:chOff x="1535703" y="2667794"/>
            <a:chExt cx="5328227" cy="3630493"/>
          </a:xfrm>
        </p:grpSpPr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304674" y="4267053"/>
              <a:ext cx="3200106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1905520" y="5867900"/>
              <a:ext cx="44187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197" name="TextBox 7"/>
            <p:cNvSpPr txBox="1">
              <a:spLocks noChangeArrowheads="1"/>
            </p:cNvSpPr>
            <p:nvPr/>
          </p:nvSpPr>
          <p:spPr bwMode="auto">
            <a:xfrm>
              <a:off x="3550796" y="5867400"/>
              <a:ext cx="13260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Complexity</a:t>
              </a:r>
            </a:p>
          </p:txBody>
        </p:sp>
        <p:sp>
          <p:nvSpPr>
            <p:cNvPr id="93198" name="TextBox 8"/>
            <p:cNvSpPr txBox="1">
              <a:spLocks noChangeArrowheads="1"/>
            </p:cNvSpPr>
            <p:nvPr/>
          </p:nvSpPr>
          <p:spPr bwMode="auto">
            <a:xfrm>
              <a:off x="5791200" y="5867400"/>
              <a:ext cx="107273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Low Bias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High Variance</a:t>
              </a:r>
            </a:p>
          </p:txBody>
        </p:sp>
        <p:sp>
          <p:nvSpPr>
            <p:cNvPr id="93199" name="TextBox 9"/>
            <p:cNvSpPr txBox="1">
              <a:spLocks noChangeArrowheads="1"/>
            </p:cNvSpPr>
            <p:nvPr/>
          </p:nvSpPr>
          <p:spPr bwMode="auto">
            <a:xfrm>
              <a:off x="1676400" y="5867400"/>
              <a:ext cx="104067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High Bias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Low Variance</a:t>
              </a:r>
            </a:p>
          </p:txBody>
        </p:sp>
        <p:sp>
          <p:nvSpPr>
            <p:cNvPr id="93200" name="TextBox 10"/>
            <p:cNvSpPr txBox="1">
              <a:spLocks noChangeArrowheads="1"/>
            </p:cNvSpPr>
            <p:nvPr/>
          </p:nvSpPr>
          <p:spPr bwMode="auto">
            <a:xfrm rot="-5400000">
              <a:off x="1127593" y="4141670"/>
              <a:ext cx="1185483" cy="369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Test Error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5024135" y="3724037"/>
            <a:ext cx="47625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097280" y="1866978"/>
            <a:ext cx="3518869" cy="17267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/>
              <a:t> </a:t>
            </a:r>
            <a:r>
              <a:rPr lang="en-US" dirty="0" smtClean="0"/>
              <a:t>In general, more training data </a:t>
            </a:r>
          </a:p>
          <a:p>
            <a:pPr marL="0" indent="0">
              <a:buNone/>
              <a:defRPr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 lower bias, lower variance</a:t>
            </a:r>
          </a:p>
          <a:p>
            <a:pPr marL="0" indent="0">
              <a:buNone/>
              <a:defRPr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 lower generalization error</a:t>
            </a:r>
            <a:endParaRPr lang="en-US" dirty="0"/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 smtClean="0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5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Effect of Training Size</a:t>
            </a:r>
          </a:p>
        </p:txBody>
      </p:sp>
      <p:sp>
        <p:nvSpPr>
          <p:cNvPr id="10" name="Freeform 9"/>
          <p:cNvSpPr/>
          <p:nvPr/>
        </p:nvSpPr>
        <p:spPr>
          <a:xfrm>
            <a:off x="3452814" y="3644901"/>
            <a:ext cx="4384675" cy="1349375"/>
          </a:xfrm>
          <a:custGeom>
            <a:avLst/>
            <a:gdLst>
              <a:gd name="connsiteX0" fmla="*/ 0 w 4384110"/>
              <a:gd name="connsiteY0" fmla="*/ 0 h 1349049"/>
              <a:gd name="connsiteX1" fmla="*/ 25052 w 4384110"/>
              <a:gd name="connsiteY1" fmla="*/ 112734 h 1349049"/>
              <a:gd name="connsiteX2" fmla="*/ 75156 w 4384110"/>
              <a:gd name="connsiteY2" fmla="*/ 187890 h 1349049"/>
              <a:gd name="connsiteX3" fmla="*/ 112734 w 4384110"/>
              <a:gd name="connsiteY3" fmla="*/ 212942 h 1349049"/>
              <a:gd name="connsiteX4" fmla="*/ 137787 w 4384110"/>
              <a:gd name="connsiteY4" fmla="*/ 237994 h 1349049"/>
              <a:gd name="connsiteX5" fmla="*/ 212943 w 4384110"/>
              <a:gd name="connsiteY5" fmla="*/ 263047 h 1349049"/>
              <a:gd name="connsiteX6" fmla="*/ 250521 w 4384110"/>
              <a:gd name="connsiteY6" fmla="*/ 275573 h 1349049"/>
              <a:gd name="connsiteX7" fmla="*/ 275573 w 4384110"/>
              <a:gd name="connsiteY7" fmla="*/ 313151 h 1349049"/>
              <a:gd name="connsiteX8" fmla="*/ 313151 w 4384110"/>
              <a:gd name="connsiteY8" fmla="*/ 325677 h 1349049"/>
              <a:gd name="connsiteX9" fmla="*/ 350729 w 4384110"/>
              <a:gd name="connsiteY9" fmla="*/ 350729 h 1349049"/>
              <a:gd name="connsiteX10" fmla="*/ 425885 w 4384110"/>
              <a:gd name="connsiteY10" fmla="*/ 375781 h 1349049"/>
              <a:gd name="connsiteX11" fmla="*/ 463463 w 4384110"/>
              <a:gd name="connsiteY11" fmla="*/ 388307 h 1349049"/>
              <a:gd name="connsiteX12" fmla="*/ 513567 w 4384110"/>
              <a:gd name="connsiteY12" fmla="*/ 400833 h 1349049"/>
              <a:gd name="connsiteX13" fmla="*/ 563671 w 4384110"/>
              <a:gd name="connsiteY13" fmla="*/ 425885 h 1349049"/>
              <a:gd name="connsiteX14" fmla="*/ 651354 w 4384110"/>
              <a:gd name="connsiteY14" fmla="*/ 450937 h 1349049"/>
              <a:gd name="connsiteX15" fmla="*/ 688932 w 4384110"/>
              <a:gd name="connsiteY15" fmla="*/ 475989 h 1349049"/>
              <a:gd name="connsiteX16" fmla="*/ 776614 w 4384110"/>
              <a:gd name="connsiteY16" fmla="*/ 501041 h 1349049"/>
              <a:gd name="connsiteX17" fmla="*/ 814192 w 4384110"/>
              <a:gd name="connsiteY17" fmla="*/ 526093 h 1349049"/>
              <a:gd name="connsiteX18" fmla="*/ 939452 w 4384110"/>
              <a:gd name="connsiteY18" fmla="*/ 563671 h 1349049"/>
              <a:gd name="connsiteX19" fmla="*/ 977030 w 4384110"/>
              <a:gd name="connsiteY19" fmla="*/ 588723 h 1349049"/>
              <a:gd name="connsiteX20" fmla="*/ 1064713 w 4384110"/>
              <a:gd name="connsiteY20" fmla="*/ 613775 h 1349049"/>
              <a:gd name="connsiteX21" fmla="*/ 1139869 w 4384110"/>
              <a:gd name="connsiteY21" fmla="*/ 638827 h 1349049"/>
              <a:gd name="connsiteX22" fmla="*/ 1177447 w 4384110"/>
              <a:gd name="connsiteY22" fmla="*/ 651353 h 1349049"/>
              <a:gd name="connsiteX23" fmla="*/ 1215025 w 4384110"/>
              <a:gd name="connsiteY23" fmla="*/ 676405 h 1349049"/>
              <a:gd name="connsiteX24" fmla="*/ 1277655 w 4384110"/>
              <a:gd name="connsiteY24" fmla="*/ 688931 h 1349049"/>
              <a:gd name="connsiteX25" fmla="*/ 1315233 w 4384110"/>
              <a:gd name="connsiteY25" fmla="*/ 713984 h 1349049"/>
              <a:gd name="connsiteX26" fmla="*/ 1402915 w 4384110"/>
              <a:gd name="connsiteY26" fmla="*/ 739036 h 1349049"/>
              <a:gd name="connsiteX27" fmla="*/ 1478071 w 4384110"/>
              <a:gd name="connsiteY27" fmla="*/ 789140 h 1349049"/>
              <a:gd name="connsiteX28" fmla="*/ 1515650 w 4384110"/>
              <a:gd name="connsiteY28" fmla="*/ 814192 h 1349049"/>
              <a:gd name="connsiteX29" fmla="*/ 1665962 w 4384110"/>
              <a:gd name="connsiteY29" fmla="*/ 864296 h 1349049"/>
              <a:gd name="connsiteX30" fmla="*/ 1703540 w 4384110"/>
              <a:gd name="connsiteY30" fmla="*/ 876822 h 1349049"/>
              <a:gd name="connsiteX31" fmla="*/ 1741118 w 4384110"/>
              <a:gd name="connsiteY31" fmla="*/ 889348 h 1349049"/>
              <a:gd name="connsiteX32" fmla="*/ 1853852 w 4384110"/>
              <a:gd name="connsiteY32" fmla="*/ 951978 h 1349049"/>
              <a:gd name="connsiteX33" fmla="*/ 1891430 w 4384110"/>
              <a:gd name="connsiteY33" fmla="*/ 977030 h 1349049"/>
              <a:gd name="connsiteX34" fmla="*/ 1929008 w 4384110"/>
              <a:gd name="connsiteY34" fmla="*/ 1014608 h 1349049"/>
              <a:gd name="connsiteX35" fmla="*/ 2004165 w 4384110"/>
              <a:gd name="connsiteY35" fmla="*/ 1039660 h 1349049"/>
              <a:gd name="connsiteX36" fmla="*/ 2041743 w 4384110"/>
              <a:gd name="connsiteY36" fmla="*/ 1052186 h 1349049"/>
              <a:gd name="connsiteX37" fmla="*/ 2718148 w 4384110"/>
              <a:gd name="connsiteY37" fmla="*/ 1077238 h 1349049"/>
              <a:gd name="connsiteX38" fmla="*/ 2956143 w 4384110"/>
              <a:gd name="connsiteY38" fmla="*/ 1102290 h 1349049"/>
              <a:gd name="connsiteX39" fmla="*/ 3018773 w 4384110"/>
              <a:gd name="connsiteY39" fmla="*/ 1114816 h 1349049"/>
              <a:gd name="connsiteX40" fmla="*/ 3081403 w 4384110"/>
              <a:gd name="connsiteY40" fmla="*/ 1152394 h 1349049"/>
              <a:gd name="connsiteX41" fmla="*/ 3331924 w 4384110"/>
              <a:gd name="connsiteY41" fmla="*/ 1189973 h 1349049"/>
              <a:gd name="connsiteX42" fmla="*/ 3457184 w 4384110"/>
              <a:gd name="connsiteY42" fmla="*/ 1215025 h 1349049"/>
              <a:gd name="connsiteX43" fmla="*/ 3507288 w 4384110"/>
              <a:gd name="connsiteY43" fmla="*/ 1227551 h 1349049"/>
              <a:gd name="connsiteX44" fmla="*/ 3620022 w 4384110"/>
              <a:gd name="connsiteY44" fmla="*/ 1240077 h 1349049"/>
              <a:gd name="connsiteX45" fmla="*/ 3657600 w 4384110"/>
              <a:gd name="connsiteY45" fmla="*/ 1252603 h 1349049"/>
              <a:gd name="connsiteX46" fmla="*/ 4296428 w 4384110"/>
              <a:gd name="connsiteY46" fmla="*/ 1277655 h 1349049"/>
              <a:gd name="connsiteX47" fmla="*/ 4384110 w 4384110"/>
              <a:gd name="connsiteY47" fmla="*/ 1315233 h 1349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384110" h="1349049">
                <a:moveTo>
                  <a:pt x="0" y="0"/>
                </a:moveTo>
                <a:cubicBezTo>
                  <a:pt x="3399" y="20392"/>
                  <a:pt x="10368" y="86303"/>
                  <a:pt x="25052" y="112734"/>
                </a:cubicBezTo>
                <a:cubicBezTo>
                  <a:pt x="39674" y="139054"/>
                  <a:pt x="50104" y="171189"/>
                  <a:pt x="75156" y="187890"/>
                </a:cubicBezTo>
                <a:cubicBezTo>
                  <a:pt x="87682" y="196241"/>
                  <a:pt x="100978" y="203538"/>
                  <a:pt x="112734" y="212942"/>
                </a:cubicBezTo>
                <a:cubicBezTo>
                  <a:pt x="121956" y="220319"/>
                  <a:pt x="127224" y="232712"/>
                  <a:pt x="137787" y="237994"/>
                </a:cubicBezTo>
                <a:cubicBezTo>
                  <a:pt x="161406" y="249804"/>
                  <a:pt x="187891" y="254696"/>
                  <a:pt x="212943" y="263047"/>
                </a:cubicBezTo>
                <a:lnTo>
                  <a:pt x="250521" y="275573"/>
                </a:lnTo>
                <a:cubicBezTo>
                  <a:pt x="258872" y="288099"/>
                  <a:pt x="263818" y="303747"/>
                  <a:pt x="275573" y="313151"/>
                </a:cubicBezTo>
                <a:cubicBezTo>
                  <a:pt x="285883" y="321399"/>
                  <a:pt x="301341" y="319772"/>
                  <a:pt x="313151" y="325677"/>
                </a:cubicBezTo>
                <a:cubicBezTo>
                  <a:pt x="326616" y="332410"/>
                  <a:pt x="336972" y="344615"/>
                  <a:pt x="350729" y="350729"/>
                </a:cubicBezTo>
                <a:cubicBezTo>
                  <a:pt x="374860" y="361454"/>
                  <a:pt x="400833" y="367430"/>
                  <a:pt x="425885" y="375781"/>
                </a:cubicBezTo>
                <a:cubicBezTo>
                  <a:pt x="438411" y="379956"/>
                  <a:pt x="450654" y="385105"/>
                  <a:pt x="463463" y="388307"/>
                </a:cubicBezTo>
                <a:cubicBezTo>
                  <a:pt x="480164" y="392482"/>
                  <a:pt x="497448" y="394788"/>
                  <a:pt x="513567" y="400833"/>
                </a:cubicBezTo>
                <a:cubicBezTo>
                  <a:pt x="531051" y="407389"/>
                  <a:pt x="546508" y="418530"/>
                  <a:pt x="563671" y="425885"/>
                </a:cubicBezTo>
                <a:cubicBezTo>
                  <a:pt x="588827" y="436666"/>
                  <a:pt x="625931" y="444581"/>
                  <a:pt x="651354" y="450937"/>
                </a:cubicBezTo>
                <a:cubicBezTo>
                  <a:pt x="663880" y="459288"/>
                  <a:pt x="675467" y="469256"/>
                  <a:pt x="688932" y="475989"/>
                </a:cubicBezTo>
                <a:cubicBezTo>
                  <a:pt x="706902" y="484974"/>
                  <a:pt x="760561" y="497028"/>
                  <a:pt x="776614" y="501041"/>
                </a:cubicBezTo>
                <a:cubicBezTo>
                  <a:pt x="789140" y="509392"/>
                  <a:pt x="800355" y="520163"/>
                  <a:pt x="814192" y="526093"/>
                </a:cubicBezTo>
                <a:cubicBezTo>
                  <a:pt x="863207" y="547099"/>
                  <a:pt x="888932" y="529991"/>
                  <a:pt x="939452" y="563671"/>
                </a:cubicBezTo>
                <a:cubicBezTo>
                  <a:pt x="951978" y="572022"/>
                  <a:pt x="963565" y="581990"/>
                  <a:pt x="977030" y="588723"/>
                </a:cubicBezTo>
                <a:cubicBezTo>
                  <a:pt x="998079" y="599248"/>
                  <a:pt x="1044645" y="607755"/>
                  <a:pt x="1064713" y="613775"/>
                </a:cubicBezTo>
                <a:cubicBezTo>
                  <a:pt x="1090006" y="621363"/>
                  <a:pt x="1114817" y="630476"/>
                  <a:pt x="1139869" y="638827"/>
                </a:cubicBezTo>
                <a:cubicBezTo>
                  <a:pt x="1152395" y="643002"/>
                  <a:pt x="1166461" y="644029"/>
                  <a:pt x="1177447" y="651353"/>
                </a:cubicBezTo>
                <a:cubicBezTo>
                  <a:pt x="1189973" y="659704"/>
                  <a:pt x="1200929" y="671119"/>
                  <a:pt x="1215025" y="676405"/>
                </a:cubicBezTo>
                <a:cubicBezTo>
                  <a:pt x="1234960" y="683880"/>
                  <a:pt x="1256778" y="684756"/>
                  <a:pt x="1277655" y="688931"/>
                </a:cubicBezTo>
                <a:cubicBezTo>
                  <a:pt x="1290181" y="697282"/>
                  <a:pt x="1301396" y="708054"/>
                  <a:pt x="1315233" y="713984"/>
                </a:cubicBezTo>
                <a:cubicBezTo>
                  <a:pt x="1343613" y="726147"/>
                  <a:pt x="1375491" y="723800"/>
                  <a:pt x="1402915" y="739036"/>
                </a:cubicBezTo>
                <a:cubicBezTo>
                  <a:pt x="1429235" y="753658"/>
                  <a:pt x="1453019" y="772439"/>
                  <a:pt x="1478071" y="789140"/>
                </a:cubicBezTo>
                <a:cubicBezTo>
                  <a:pt x="1490597" y="797491"/>
                  <a:pt x="1501368" y="809431"/>
                  <a:pt x="1515650" y="814192"/>
                </a:cubicBezTo>
                <a:lnTo>
                  <a:pt x="1665962" y="864296"/>
                </a:lnTo>
                <a:lnTo>
                  <a:pt x="1703540" y="876822"/>
                </a:lnTo>
                <a:cubicBezTo>
                  <a:pt x="1716066" y="880997"/>
                  <a:pt x="1730132" y="882024"/>
                  <a:pt x="1741118" y="889348"/>
                </a:cubicBezTo>
                <a:cubicBezTo>
                  <a:pt x="1825817" y="945814"/>
                  <a:pt x="1720920" y="878127"/>
                  <a:pt x="1853852" y="951978"/>
                </a:cubicBezTo>
                <a:cubicBezTo>
                  <a:pt x="1867012" y="959289"/>
                  <a:pt x="1879865" y="967392"/>
                  <a:pt x="1891430" y="977030"/>
                </a:cubicBezTo>
                <a:cubicBezTo>
                  <a:pt x="1905039" y="988371"/>
                  <a:pt x="1913523" y="1006005"/>
                  <a:pt x="1929008" y="1014608"/>
                </a:cubicBezTo>
                <a:cubicBezTo>
                  <a:pt x="1952092" y="1027433"/>
                  <a:pt x="1979113" y="1031309"/>
                  <a:pt x="2004165" y="1039660"/>
                </a:cubicBezTo>
                <a:cubicBezTo>
                  <a:pt x="2016691" y="1043835"/>
                  <a:pt x="2028545" y="1051809"/>
                  <a:pt x="2041743" y="1052186"/>
                </a:cubicBezTo>
                <a:cubicBezTo>
                  <a:pt x="2559563" y="1066981"/>
                  <a:pt x="2334159" y="1057028"/>
                  <a:pt x="2718148" y="1077238"/>
                </a:cubicBezTo>
                <a:cubicBezTo>
                  <a:pt x="2825020" y="1112862"/>
                  <a:pt x="2713179" y="1079151"/>
                  <a:pt x="2956143" y="1102290"/>
                </a:cubicBezTo>
                <a:cubicBezTo>
                  <a:pt x="2977337" y="1104308"/>
                  <a:pt x="2997896" y="1110641"/>
                  <a:pt x="3018773" y="1114816"/>
                </a:cubicBezTo>
                <a:cubicBezTo>
                  <a:pt x="3039650" y="1127342"/>
                  <a:pt x="3059239" y="1142319"/>
                  <a:pt x="3081403" y="1152394"/>
                </a:cubicBezTo>
                <a:cubicBezTo>
                  <a:pt x="3170790" y="1193025"/>
                  <a:pt x="3222018" y="1182123"/>
                  <a:pt x="3331924" y="1189973"/>
                </a:cubicBezTo>
                <a:cubicBezTo>
                  <a:pt x="3373677" y="1198324"/>
                  <a:pt x="3415875" y="1204698"/>
                  <a:pt x="3457184" y="1215025"/>
                </a:cubicBezTo>
                <a:cubicBezTo>
                  <a:pt x="3473885" y="1219200"/>
                  <a:pt x="3490273" y="1224933"/>
                  <a:pt x="3507288" y="1227551"/>
                </a:cubicBezTo>
                <a:cubicBezTo>
                  <a:pt x="3544658" y="1233300"/>
                  <a:pt x="3582444" y="1235902"/>
                  <a:pt x="3620022" y="1240077"/>
                </a:cubicBezTo>
                <a:cubicBezTo>
                  <a:pt x="3632548" y="1244252"/>
                  <a:pt x="3644417" y="1251871"/>
                  <a:pt x="3657600" y="1252603"/>
                </a:cubicBezTo>
                <a:cubicBezTo>
                  <a:pt x="3870378" y="1264424"/>
                  <a:pt x="4296428" y="1277655"/>
                  <a:pt x="4296428" y="1277655"/>
                </a:cubicBezTo>
                <a:cubicBezTo>
                  <a:pt x="4376497" y="1331034"/>
                  <a:pt x="4350294" y="1349049"/>
                  <a:pt x="4384110" y="1315233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440114" y="5308600"/>
            <a:ext cx="4371975" cy="541338"/>
          </a:xfrm>
          <a:custGeom>
            <a:avLst/>
            <a:gdLst>
              <a:gd name="connsiteX0" fmla="*/ 0 w 4371584"/>
              <a:gd name="connsiteY0" fmla="*/ 541208 h 541208"/>
              <a:gd name="connsiteX1" fmla="*/ 450937 w 4371584"/>
              <a:gd name="connsiteY1" fmla="*/ 528682 h 541208"/>
              <a:gd name="connsiteX2" fmla="*/ 563671 w 4371584"/>
              <a:gd name="connsiteY2" fmla="*/ 491104 h 541208"/>
              <a:gd name="connsiteX3" fmla="*/ 626302 w 4371584"/>
              <a:gd name="connsiteY3" fmla="*/ 478578 h 541208"/>
              <a:gd name="connsiteX4" fmla="*/ 776614 w 4371584"/>
              <a:gd name="connsiteY4" fmla="*/ 453526 h 541208"/>
              <a:gd name="connsiteX5" fmla="*/ 851770 w 4371584"/>
              <a:gd name="connsiteY5" fmla="*/ 415948 h 541208"/>
              <a:gd name="connsiteX6" fmla="*/ 889348 w 4371584"/>
              <a:gd name="connsiteY6" fmla="*/ 403421 h 541208"/>
              <a:gd name="connsiteX7" fmla="*/ 914400 w 4371584"/>
              <a:gd name="connsiteY7" fmla="*/ 365843 h 541208"/>
              <a:gd name="connsiteX8" fmla="*/ 951978 w 4371584"/>
              <a:gd name="connsiteY8" fmla="*/ 353317 h 541208"/>
              <a:gd name="connsiteX9" fmla="*/ 1052186 w 4371584"/>
              <a:gd name="connsiteY9" fmla="*/ 328265 h 541208"/>
              <a:gd name="connsiteX10" fmla="*/ 1177447 w 4371584"/>
              <a:gd name="connsiteY10" fmla="*/ 303213 h 541208"/>
              <a:gd name="connsiteX11" fmla="*/ 1778696 w 4371584"/>
              <a:gd name="connsiteY11" fmla="*/ 278161 h 541208"/>
              <a:gd name="connsiteX12" fmla="*/ 2167003 w 4371584"/>
              <a:gd name="connsiteY12" fmla="*/ 253109 h 541208"/>
              <a:gd name="connsiteX13" fmla="*/ 2217107 w 4371584"/>
              <a:gd name="connsiteY13" fmla="*/ 240583 h 541208"/>
              <a:gd name="connsiteX14" fmla="*/ 2342367 w 4371584"/>
              <a:gd name="connsiteY14" fmla="*/ 215531 h 541208"/>
              <a:gd name="connsiteX15" fmla="*/ 2392471 w 4371584"/>
              <a:gd name="connsiteY15" fmla="*/ 203005 h 541208"/>
              <a:gd name="connsiteX16" fmla="*/ 2592888 w 4371584"/>
              <a:gd name="connsiteY16" fmla="*/ 190479 h 541208"/>
              <a:gd name="connsiteX17" fmla="*/ 2680570 w 4371584"/>
              <a:gd name="connsiteY17" fmla="*/ 165427 h 541208"/>
              <a:gd name="connsiteX18" fmla="*/ 2743200 w 4371584"/>
              <a:gd name="connsiteY18" fmla="*/ 152901 h 541208"/>
              <a:gd name="connsiteX19" fmla="*/ 2793304 w 4371584"/>
              <a:gd name="connsiteY19" fmla="*/ 140375 h 541208"/>
              <a:gd name="connsiteX20" fmla="*/ 3068877 w 4371584"/>
              <a:gd name="connsiteY20" fmla="*/ 127849 h 541208"/>
              <a:gd name="connsiteX21" fmla="*/ 3519814 w 4371584"/>
              <a:gd name="connsiteY21" fmla="*/ 102797 h 541208"/>
              <a:gd name="connsiteX22" fmla="*/ 3807913 w 4371584"/>
              <a:gd name="connsiteY22" fmla="*/ 90271 h 541208"/>
              <a:gd name="connsiteX23" fmla="*/ 3945699 w 4371584"/>
              <a:gd name="connsiteY23" fmla="*/ 52693 h 541208"/>
              <a:gd name="connsiteX24" fmla="*/ 3983277 w 4371584"/>
              <a:gd name="connsiteY24" fmla="*/ 40167 h 541208"/>
              <a:gd name="connsiteX25" fmla="*/ 4221271 w 4371584"/>
              <a:gd name="connsiteY25" fmla="*/ 27641 h 541208"/>
              <a:gd name="connsiteX26" fmla="*/ 4271376 w 4371584"/>
              <a:gd name="connsiteY26" fmla="*/ 15115 h 541208"/>
              <a:gd name="connsiteX27" fmla="*/ 4308954 w 4371584"/>
              <a:gd name="connsiteY27" fmla="*/ 2589 h 541208"/>
              <a:gd name="connsiteX28" fmla="*/ 4371584 w 4371584"/>
              <a:gd name="connsiteY28" fmla="*/ 2589 h 541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371584" h="541208">
                <a:moveTo>
                  <a:pt x="0" y="541208"/>
                </a:moveTo>
                <a:cubicBezTo>
                  <a:pt x="150312" y="537033"/>
                  <a:pt x="300949" y="539395"/>
                  <a:pt x="450937" y="528682"/>
                </a:cubicBezTo>
                <a:cubicBezTo>
                  <a:pt x="489909" y="525898"/>
                  <a:pt x="525396" y="498759"/>
                  <a:pt x="563671" y="491104"/>
                </a:cubicBezTo>
                <a:cubicBezTo>
                  <a:pt x="584548" y="486929"/>
                  <a:pt x="605301" y="482078"/>
                  <a:pt x="626302" y="478578"/>
                </a:cubicBezTo>
                <a:cubicBezTo>
                  <a:pt x="689933" y="467973"/>
                  <a:pt x="717575" y="468286"/>
                  <a:pt x="776614" y="453526"/>
                </a:cubicBezTo>
                <a:cubicBezTo>
                  <a:pt x="839580" y="437784"/>
                  <a:pt x="790543" y="446562"/>
                  <a:pt x="851770" y="415948"/>
                </a:cubicBezTo>
                <a:cubicBezTo>
                  <a:pt x="863580" y="410043"/>
                  <a:pt x="876822" y="407597"/>
                  <a:pt x="889348" y="403421"/>
                </a:cubicBezTo>
                <a:cubicBezTo>
                  <a:pt x="897699" y="390895"/>
                  <a:pt x="902645" y="375247"/>
                  <a:pt x="914400" y="365843"/>
                </a:cubicBezTo>
                <a:cubicBezTo>
                  <a:pt x="924710" y="357595"/>
                  <a:pt x="939240" y="356791"/>
                  <a:pt x="951978" y="353317"/>
                </a:cubicBezTo>
                <a:cubicBezTo>
                  <a:pt x="985195" y="344258"/>
                  <a:pt x="1018424" y="335017"/>
                  <a:pt x="1052186" y="328265"/>
                </a:cubicBezTo>
                <a:lnTo>
                  <a:pt x="1177447" y="303213"/>
                </a:lnTo>
                <a:cubicBezTo>
                  <a:pt x="1416179" y="255467"/>
                  <a:pt x="1218781" y="291182"/>
                  <a:pt x="1778696" y="278161"/>
                </a:cubicBezTo>
                <a:cubicBezTo>
                  <a:pt x="1931317" y="227287"/>
                  <a:pt x="1767086" y="278104"/>
                  <a:pt x="2167003" y="253109"/>
                </a:cubicBezTo>
                <a:cubicBezTo>
                  <a:pt x="2184185" y="252035"/>
                  <a:pt x="2200274" y="244190"/>
                  <a:pt x="2217107" y="240583"/>
                </a:cubicBezTo>
                <a:cubicBezTo>
                  <a:pt x="2258742" y="231661"/>
                  <a:pt x="2301058" y="225858"/>
                  <a:pt x="2342367" y="215531"/>
                </a:cubicBezTo>
                <a:cubicBezTo>
                  <a:pt x="2359068" y="211356"/>
                  <a:pt x="2375341" y="204718"/>
                  <a:pt x="2392471" y="203005"/>
                </a:cubicBezTo>
                <a:cubicBezTo>
                  <a:pt x="2459075" y="196345"/>
                  <a:pt x="2526082" y="194654"/>
                  <a:pt x="2592888" y="190479"/>
                </a:cubicBezTo>
                <a:cubicBezTo>
                  <a:pt x="2634735" y="176530"/>
                  <a:pt x="2633385" y="175913"/>
                  <a:pt x="2680570" y="165427"/>
                </a:cubicBezTo>
                <a:cubicBezTo>
                  <a:pt x="2701353" y="160809"/>
                  <a:pt x="2722417" y="157519"/>
                  <a:pt x="2743200" y="152901"/>
                </a:cubicBezTo>
                <a:cubicBezTo>
                  <a:pt x="2760005" y="149166"/>
                  <a:pt x="2776139" y="141695"/>
                  <a:pt x="2793304" y="140375"/>
                </a:cubicBezTo>
                <a:cubicBezTo>
                  <a:pt x="2884986" y="133323"/>
                  <a:pt x="2977019" y="132024"/>
                  <a:pt x="3068877" y="127849"/>
                </a:cubicBezTo>
                <a:cubicBezTo>
                  <a:pt x="3237973" y="71484"/>
                  <a:pt x="3085502" y="118308"/>
                  <a:pt x="3519814" y="102797"/>
                </a:cubicBezTo>
                <a:lnTo>
                  <a:pt x="3807913" y="90271"/>
                </a:lnTo>
                <a:cubicBezTo>
                  <a:pt x="3896437" y="72566"/>
                  <a:pt x="3850345" y="84478"/>
                  <a:pt x="3945699" y="52693"/>
                </a:cubicBezTo>
                <a:cubicBezTo>
                  <a:pt x="3958225" y="48518"/>
                  <a:pt x="3970092" y="40861"/>
                  <a:pt x="3983277" y="40167"/>
                </a:cubicBezTo>
                <a:lnTo>
                  <a:pt x="4221271" y="27641"/>
                </a:lnTo>
                <a:cubicBezTo>
                  <a:pt x="4237973" y="23466"/>
                  <a:pt x="4254823" y="19844"/>
                  <a:pt x="4271376" y="15115"/>
                </a:cubicBezTo>
                <a:cubicBezTo>
                  <a:pt x="4284072" y="11488"/>
                  <a:pt x="4295852" y="4227"/>
                  <a:pt x="4308954" y="2589"/>
                </a:cubicBezTo>
                <a:cubicBezTo>
                  <a:pt x="4329669" y="0"/>
                  <a:pt x="4350707" y="2589"/>
                  <a:pt x="4371584" y="2589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781801" y="4354514"/>
            <a:ext cx="989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Testing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629401" y="5497514"/>
            <a:ext cx="1082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Training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3544094" y="4990306"/>
            <a:ext cx="1295400" cy="1588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267200" y="4800600"/>
            <a:ext cx="2249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Generalization Error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41700" y="5257800"/>
            <a:ext cx="6235700" cy="63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43288" y="3009900"/>
            <a:ext cx="62357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95243" name="Group 3"/>
          <p:cNvGrpSpPr>
            <a:grpSpLocks/>
          </p:cNvGrpSpPr>
          <p:nvPr/>
        </p:nvGrpSpPr>
        <p:grpSpPr bwMode="auto">
          <a:xfrm>
            <a:off x="3059114" y="2668588"/>
            <a:ext cx="4789487" cy="3568700"/>
            <a:chOff x="1535668" y="2667794"/>
            <a:chExt cx="4788932" cy="3568938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905512" y="5866819"/>
              <a:ext cx="441908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247" name="TextBox 6"/>
            <p:cNvSpPr txBox="1">
              <a:spLocks noChangeArrowheads="1"/>
            </p:cNvSpPr>
            <p:nvPr/>
          </p:nvSpPr>
          <p:spPr bwMode="auto">
            <a:xfrm>
              <a:off x="2743200" y="5867400"/>
              <a:ext cx="32240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Number of Training Examples</a:t>
              </a:r>
            </a:p>
          </p:txBody>
        </p:sp>
        <p:sp>
          <p:nvSpPr>
            <p:cNvPr id="95248" name="TextBox 9"/>
            <p:cNvSpPr txBox="1">
              <a:spLocks noChangeArrowheads="1"/>
            </p:cNvSpPr>
            <p:nvPr/>
          </p:nvSpPr>
          <p:spPr bwMode="auto">
            <a:xfrm rot="-5400000">
              <a:off x="1371520" y="4141636"/>
              <a:ext cx="6976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Error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304413" y="4267307"/>
              <a:ext cx="3200613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244" name="Rectangle 19"/>
          <p:cNvSpPr>
            <a:spLocks noChangeArrowheads="1"/>
          </p:cNvSpPr>
          <p:nvPr/>
        </p:nvSpPr>
        <p:spPr bwMode="auto">
          <a:xfrm>
            <a:off x="4572001" y="1981200"/>
            <a:ext cx="250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Fixed prediction model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35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1" grpId="0"/>
      <p:bldP spid="15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Nearest Neighbor Classifier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7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KNN</a:t>
            </a:r>
            <a:endParaRPr lang="en-US" altLang="en-US" dirty="0"/>
          </a:p>
        </p:txBody>
      </p:sp>
      <p:sp>
        <p:nvSpPr>
          <p:cNvPr id="1055747" name="Rectangle 3"/>
          <p:cNvSpPr>
            <a:spLocks noChangeArrowheads="1"/>
          </p:cNvSpPr>
          <p:nvPr/>
        </p:nvSpPr>
        <p:spPr bwMode="auto">
          <a:xfrm>
            <a:off x="721723" y="1816669"/>
            <a:ext cx="7037614" cy="397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Arial" panose="020B0604020202020204" pitchFamily="34" charset="0"/>
              </a:rPr>
              <a:t>Requires three things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latin typeface="Arial" panose="020B0604020202020204" pitchFamily="34" charset="0"/>
              </a:rPr>
              <a:t>The set of </a:t>
            </a:r>
            <a:r>
              <a:rPr lang="en-US" altLang="en-US" sz="2000" dirty="0" smtClean="0">
                <a:latin typeface="Arial" panose="020B0604020202020204" pitchFamily="34" charset="0"/>
              </a:rPr>
              <a:t>training data points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latin typeface="Arial" panose="020B0604020202020204" pitchFamily="34" charset="0"/>
              </a:rPr>
              <a:t>Distance </a:t>
            </a:r>
            <a:r>
              <a:rPr lang="en-US" altLang="en-US" sz="2000" dirty="0" smtClean="0">
                <a:latin typeface="Arial" panose="020B0604020202020204" pitchFamily="34" charset="0"/>
              </a:rPr>
              <a:t>metric </a:t>
            </a:r>
            <a:r>
              <a:rPr lang="en-US" altLang="en-US" sz="2000" dirty="0">
                <a:latin typeface="Arial" panose="020B0604020202020204" pitchFamily="34" charset="0"/>
              </a:rPr>
              <a:t>to compute distance between </a:t>
            </a:r>
            <a:r>
              <a:rPr lang="en-US" altLang="en-US" sz="2000" dirty="0" smtClean="0">
                <a:latin typeface="Arial" panose="020B0604020202020204" pitchFamily="34" charset="0"/>
              </a:rPr>
              <a:t>points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10000"/>
              </a:spcBef>
              <a:spcAft>
                <a:spcPts val="2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latin typeface="Arial" panose="020B0604020202020204" pitchFamily="34" charset="0"/>
              </a:rPr>
              <a:t>The value of </a:t>
            </a:r>
            <a:r>
              <a:rPr lang="en-US" altLang="en-US" sz="2000" i="1" dirty="0">
                <a:latin typeface="Arial" panose="020B0604020202020204" pitchFamily="34" charset="0"/>
              </a:rPr>
              <a:t>k</a:t>
            </a:r>
            <a:r>
              <a:rPr lang="en-US" altLang="en-US" sz="2000" dirty="0">
                <a:latin typeface="Arial" panose="020B0604020202020204" pitchFamily="34" charset="0"/>
              </a:rPr>
              <a:t>, the number of </a:t>
            </a:r>
            <a:r>
              <a:rPr lang="en-US" altLang="en-US" sz="2000" dirty="0" smtClean="0">
                <a:latin typeface="Arial" panose="020B0604020202020204" pitchFamily="34" charset="0"/>
              </a:rPr>
              <a:t>nearest neighbors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Arial" panose="020B0604020202020204" pitchFamily="34" charset="0"/>
              </a:rPr>
              <a:t>To classify </a:t>
            </a:r>
            <a:r>
              <a:rPr lang="en-US" altLang="en-US" sz="2000" dirty="0" smtClean="0">
                <a:latin typeface="Arial" panose="020B0604020202020204" pitchFamily="34" charset="0"/>
              </a:rPr>
              <a:t>a new data point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latin typeface="Arial" panose="020B0604020202020204" pitchFamily="34" charset="0"/>
              </a:rPr>
              <a:t>Compute distance to </a:t>
            </a:r>
            <a:r>
              <a:rPr lang="en-US" altLang="en-US" sz="2000" dirty="0" smtClean="0">
                <a:latin typeface="Arial" panose="020B0604020202020204" pitchFamily="34" charset="0"/>
              </a:rPr>
              <a:t>all training points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latin typeface="Arial" panose="020B0604020202020204" pitchFamily="34" charset="0"/>
              </a:rPr>
              <a:t>Identify </a:t>
            </a:r>
            <a:r>
              <a:rPr lang="en-US" altLang="en-US" sz="2000" i="1" dirty="0">
                <a:latin typeface="Arial" panose="020B0604020202020204" pitchFamily="34" charset="0"/>
              </a:rPr>
              <a:t>k</a:t>
            </a:r>
            <a:r>
              <a:rPr lang="en-US" altLang="en-US" sz="2000" dirty="0">
                <a:latin typeface="Arial" panose="020B0604020202020204" pitchFamily="34" charset="0"/>
              </a:rPr>
              <a:t> nearest </a:t>
            </a:r>
            <a:r>
              <a:rPr lang="en-US" altLang="en-US" sz="2000" dirty="0" smtClean="0">
                <a:latin typeface="Arial" panose="020B0604020202020204" pitchFamily="34" charset="0"/>
              </a:rPr>
              <a:t>neighbors 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 smtClean="0">
                <a:latin typeface="Arial" panose="020B0604020202020204" pitchFamily="34" charset="0"/>
              </a:rPr>
              <a:t>Use class labels of nearest neighbors to determine the class label (e.g., majority vote)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graphicFrame>
        <p:nvGraphicFramePr>
          <p:cNvPr id="1055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114910"/>
              </p:ext>
            </p:extLst>
          </p:nvPr>
        </p:nvGraphicFramePr>
        <p:xfrm>
          <a:off x="7759337" y="1816669"/>
          <a:ext cx="3769729" cy="4458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Visio" r:id="rId4" imgW="7007454" imgH="8108144" progId="Visio.Drawing.6">
                  <p:embed/>
                </p:oleObj>
              </mc:Choice>
              <mc:Fallback>
                <p:oleObj name="Visio" r:id="rId4" imgW="7007454" imgH="810814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9337" y="1816669"/>
                        <a:ext cx="3769729" cy="4458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6031667" y="5208814"/>
            <a:ext cx="4952" cy="62498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40530" y="5790109"/>
            <a:ext cx="351064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Lazy</a:t>
            </a:r>
            <a:r>
              <a:rPr lang="en-US" sz="2000" dirty="0" smtClean="0">
                <a:solidFill>
                  <a:srgbClr val="0070C0"/>
                </a:solidFill>
              </a:rPr>
              <a:t> learner (vs. </a:t>
            </a:r>
            <a:r>
              <a:rPr lang="en-US" sz="2000" dirty="0" smtClean="0">
                <a:solidFill>
                  <a:srgbClr val="FF0000"/>
                </a:solidFill>
              </a:rPr>
              <a:t>eager</a:t>
            </a:r>
            <a:r>
              <a:rPr lang="en-US" sz="2000" dirty="0" smtClean="0">
                <a:solidFill>
                  <a:srgbClr val="0070C0"/>
                </a:solidFill>
              </a:rPr>
              <a:t> learner)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2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82039" y="1841883"/>
                <a:ext cx="9317923" cy="46309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sz="2200" dirty="0" smtClean="0"/>
                  <a:t>Let </a:t>
                </a:r>
                <a:r>
                  <a:rPr lang="en-US" altLang="en-US" sz="2200" b="1" dirty="0"/>
                  <a:t>x</a:t>
                </a:r>
                <a:r>
                  <a:rPr lang="en-US" altLang="en-US" sz="2200" dirty="0"/>
                  <a:t> = (x</a:t>
                </a:r>
                <a:r>
                  <a:rPr lang="en-US" altLang="en-US" sz="2200" baseline="-25000" dirty="0"/>
                  <a:t>1</a:t>
                </a:r>
                <a:r>
                  <a:rPr lang="en-US" altLang="en-US" sz="2200" dirty="0"/>
                  <a:t>,…,</a:t>
                </a:r>
                <a:r>
                  <a:rPr lang="en-US" altLang="en-US" sz="2200" dirty="0" err="1"/>
                  <a:t>x</a:t>
                </a:r>
                <a:r>
                  <a:rPr lang="en-US" altLang="en-US" sz="2200" baseline="-25000" dirty="0" err="1"/>
                  <a:t>n</a:t>
                </a:r>
                <a:r>
                  <a:rPr lang="en-US" altLang="en-US" sz="2200" dirty="0"/>
                  <a:t>) and </a:t>
                </a:r>
                <a:r>
                  <a:rPr lang="en-US" altLang="en-US" sz="2200" b="1" dirty="0"/>
                  <a:t>y</a:t>
                </a:r>
                <a:r>
                  <a:rPr lang="en-US" altLang="en-US" sz="2200" dirty="0"/>
                  <a:t> = (y</a:t>
                </a:r>
                <a:r>
                  <a:rPr lang="en-US" altLang="en-US" sz="2200" baseline="-25000" dirty="0"/>
                  <a:t>1</a:t>
                </a:r>
                <a:r>
                  <a:rPr lang="en-US" altLang="en-US" sz="2200" dirty="0"/>
                  <a:t>,…</a:t>
                </a:r>
                <a:r>
                  <a:rPr lang="en-US" altLang="en-US" sz="2200" dirty="0" err="1"/>
                  <a:t>y</a:t>
                </a:r>
                <a:r>
                  <a:rPr lang="en-US" altLang="en-US" sz="2200" baseline="-25000" dirty="0" err="1"/>
                  <a:t>n</a:t>
                </a:r>
                <a:r>
                  <a:rPr lang="en-US" altLang="en-US" sz="2200" dirty="0"/>
                  <a:t>) be n-dimensional </a:t>
                </a:r>
                <a:r>
                  <a:rPr lang="en-US" altLang="en-US" sz="2200" dirty="0" smtClean="0"/>
                  <a:t>vectors </a:t>
                </a:r>
                <a:r>
                  <a:rPr lang="en-US" altLang="en-US" sz="2200" dirty="0"/>
                  <a:t>of </a:t>
                </a:r>
                <a:r>
                  <a:rPr lang="en-US" altLang="en-US" sz="2200" dirty="0" smtClean="0"/>
                  <a:t>two objects </a:t>
                </a:r>
                <a:r>
                  <a:rPr lang="en-US" altLang="en-US" sz="2200" b="1" dirty="0" smtClean="0"/>
                  <a:t>X</a:t>
                </a:r>
                <a:r>
                  <a:rPr lang="en-US" altLang="en-US" sz="2200" dirty="0" smtClean="0"/>
                  <a:t> </a:t>
                </a:r>
                <a:r>
                  <a:rPr lang="en-US" altLang="en-US" sz="2200" dirty="0"/>
                  <a:t>and </a:t>
                </a:r>
                <a:r>
                  <a:rPr lang="en-US" altLang="en-US" sz="2200" b="1" dirty="0" smtClean="0"/>
                  <a:t>Y</a:t>
                </a:r>
                <a:endParaRPr lang="en-US" altLang="en-US" sz="2200" b="1" baseline="-250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200" dirty="0" smtClean="0">
                    <a:latin typeface="Calibri" panose="020F0502020204030204" pitchFamily="34" charset="0"/>
                  </a:rPr>
                  <a:t> </a:t>
                </a:r>
                <a:r>
                  <a:rPr lang="en-US" sz="2200" b="1" dirty="0" smtClean="0">
                    <a:latin typeface="Calibri" panose="020F0502020204030204" pitchFamily="34" charset="0"/>
                  </a:rPr>
                  <a:t>Manhattan</a:t>
                </a:r>
                <a:r>
                  <a:rPr lang="en-US" sz="2200" dirty="0" smtClean="0">
                    <a:latin typeface="Calibri" panose="020F0502020204030204" pitchFamily="34" charset="0"/>
                  </a:rPr>
                  <a:t> distance (L1 norm)</a:t>
                </a:r>
              </a:p>
              <a:p>
                <a:pPr marL="475488" lvl="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𝑀𝑎𝑛h𝑎𝑡𝑡𝑎𝑛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 smtClean="0">
                  <a:latin typeface="Calibri" panose="020F0502020204030204" pitchFamily="34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200" dirty="0" smtClean="0">
                    <a:latin typeface="Calibri" panose="020F0502020204030204" pitchFamily="34" charset="0"/>
                  </a:rPr>
                  <a:t> </a:t>
                </a:r>
                <a:r>
                  <a:rPr lang="en-US" sz="2200" b="1" dirty="0" smtClean="0">
                    <a:latin typeface="Calibri" panose="020F0502020204030204" pitchFamily="34" charset="0"/>
                  </a:rPr>
                  <a:t>Euclidean</a:t>
                </a:r>
                <a:r>
                  <a:rPr lang="en-US" sz="2200" dirty="0" smtClean="0">
                    <a:latin typeface="Calibri" panose="020F0502020204030204" pitchFamily="34" charset="0"/>
                  </a:rPr>
                  <a:t> </a:t>
                </a:r>
                <a:r>
                  <a:rPr lang="en-US" sz="2200" dirty="0">
                    <a:latin typeface="Calibri" panose="020F0502020204030204" pitchFamily="34" charset="0"/>
                  </a:rPr>
                  <a:t>distance (</a:t>
                </a:r>
                <a:r>
                  <a:rPr lang="en-US" sz="2200" dirty="0" smtClean="0">
                    <a:latin typeface="Calibri" panose="020F0502020204030204" pitchFamily="34" charset="0"/>
                  </a:rPr>
                  <a:t>L2 </a:t>
                </a:r>
                <a:r>
                  <a:rPr lang="en-US" sz="2200" dirty="0">
                    <a:latin typeface="Calibri" panose="020F0502020204030204" pitchFamily="34" charset="0"/>
                  </a:rPr>
                  <a:t>norm)</a:t>
                </a:r>
              </a:p>
              <a:p>
                <a:pPr marL="475488" lvl="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𝐸𝑢𝑐𝑙𝑖𝑑𝑒𝑎𝑛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1800" dirty="0" smtClean="0">
                  <a:latin typeface="Calibri" panose="020F0502020204030204" pitchFamily="34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200" dirty="0">
                    <a:latin typeface="Calibri" panose="020F0502020204030204" pitchFamily="34" charset="0"/>
                  </a:rPr>
                  <a:t> </a:t>
                </a:r>
                <a:r>
                  <a:rPr lang="en-US" sz="2200" b="1" dirty="0" smtClean="0">
                    <a:latin typeface="Calibri" panose="020F0502020204030204" pitchFamily="34" charset="0"/>
                  </a:rPr>
                  <a:t>Cosine</a:t>
                </a:r>
                <a:r>
                  <a:rPr lang="en-US" sz="2200" dirty="0" smtClean="0">
                    <a:latin typeface="Calibri" panose="020F0502020204030204" pitchFamily="34" charset="0"/>
                  </a:rPr>
                  <a:t> distance</a:t>
                </a:r>
                <a:endParaRPr lang="en-US" sz="2200" dirty="0">
                  <a:latin typeface="Calibri" panose="020F0502020204030204" pitchFamily="34" charset="0"/>
                </a:endParaRPr>
              </a:p>
              <a:p>
                <a:pPr marL="475488" lvl="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𝑐𝑜𝑠𝑖𝑛𝑒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2039" y="1841883"/>
                <a:ext cx="9317923" cy="4630979"/>
              </a:xfrm>
              <a:blipFill rotWithShape="0">
                <a:blip r:embed="rId3"/>
                <a:stretch>
                  <a:fillRect l="-1766" t="-1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>
            <a:off x="7521153" y="2777982"/>
            <a:ext cx="0" cy="290945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521153" y="5687437"/>
            <a:ext cx="4184072" cy="923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811570" y="4105280"/>
            <a:ext cx="873957" cy="2718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tIns="0" rtlCol="0">
            <a:spAutoFit/>
          </a:bodyPr>
          <a:lstStyle/>
          <a:p>
            <a:r>
              <a:rPr lang="en-US" sz="2200" baseline="-25000" dirty="0"/>
              <a:t>Euclidian</a:t>
            </a:r>
          </a:p>
        </p:txBody>
      </p:sp>
      <p:sp>
        <p:nvSpPr>
          <p:cNvPr id="8" name="Oval 7"/>
          <p:cNvSpPr/>
          <p:nvPr/>
        </p:nvSpPr>
        <p:spPr>
          <a:xfrm>
            <a:off x="10040621" y="4097366"/>
            <a:ext cx="116732" cy="1556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97028" y="4954411"/>
            <a:ext cx="116732" cy="1556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9656291" y="5726667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D</a:t>
            </a:r>
            <a:r>
              <a:rPr lang="en-US" baseline="-25000" dirty="0" smtClean="0">
                <a:latin typeface="Calibri" panose="020F0502020204030204" pitchFamily="34" charset="0"/>
              </a:rPr>
              <a:t>1</a:t>
            </a:r>
            <a:endParaRPr lang="en-US" baseline="-25000" dirty="0"/>
          </a:p>
        </p:txBody>
      </p:sp>
      <p:sp>
        <p:nvSpPr>
          <p:cNvPr id="88" name="Rectangle 87"/>
          <p:cNvSpPr/>
          <p:nvPr/>
        </p:nvSpPr>
        <p:spPr>
          <a:xfrm>
            <a:off x="7053960" y="3953926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D</a:t>
            </a:r>
            <a:r>
              <a:rPr lang="en-US" baseline="-25000" dirty="0" smtClean="0">
                <a:latin typeface="Calibri" panose="020F0502020204030204" pitchFamily="34" charset="0"/>
              </a:rPr>
              <a:t>2</a:t>
            </a:r>
            <a:endParaRPr lang="en-US" baseline="-25000" dirty="0"/>
          </a:p>
        </p:txBody>
      </p:sp>
      <p:sp>
        <p:nvSpPr>
          <p:cNvPr id="52" name="Rectangle 51"/>
          <p:cNvSpPr/>
          <p:nvPr/>
        </p:nvSpPr>
        <p:spPr>
          <a:xfrm>
            <a:off x="8518852" y="4912193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X</a:t>
            </a:r>
            <a:endParaRPr lang="en-US" baseline="30000" dirty="0"/>
          </a:p>
        </p:txBody>
      </p:sp>
      <p:sp>
        <p:nvSpPr>
          <p:cNvPr id="56" name="Rectangle 55"/>
          <p:cNvSpPr/>
          <p:nvPr/>
        </p:nvSpPr>
        <p:spPr>
          <a:xfrm>
            <a:off x="10098987" y="4026273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Y</a:t>
            </a:r>
            <a:endParaRPr lang="en-US" baseline="30000" dirty="0"/>
          </a:p>
        </p:txBody>
      </p:sp>
      <p:cxnSp>
        <p:nvCxnSpPr>
          <p:cNvPr id="5" name="Straight Connector 4"/>
          <p:cNvCxnSpPr>
            <a:stCxn id="40" idx="7"/>
            <a:endCxn id="8" idx="2"/>
          </p:cNvCxnSpPr>
          <p:nvPr/>
        </p:nvCxnSpPr>
        <p:spPr>
          <a:xfrm flipV="1">
            <a:off x="8896665" y="4175187"/>
            <a:ext cx="1143956" cy="802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845249" y="3708339"/>
            <a:ext cx="116732" cy="1556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8401272" y="3341248"/>
            <a:ext cx="116732" cy="1556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Connector 59"/>
          <p:cNvCxnSpPr>
            <a:endCxn id="58" idx="3"/>
          </p:cNvCxnSpPr>
          <p:nvPr/>
        </p:nvCxnSpPr>
        <p:spPr>
          <a:xfrm flipV="1">
            <a:off x="7530661" y="3841188"/>
            <a:ext cx="331683" cy="18854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59" idx="4"/>
          </p:cNvCxnSpPr>
          <p:nvPr/>
        </p:nvCxnSpPr>
        <p:spPr>
          <a:xfrm flipV="1">
            <a:off x="7530660" y="3496890"/>
            <a:ext cx="928978" cy="21997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7734527" y="4008742"/>
            <a:ext cx="469831" cy="395308"/>
          </a:xfrm>
          <a:prstGeom prst="arc">
            <a:avLst>
              <a:gd name="adj1" fmla="val 1361849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745854" y="2948243"/>
            <a:ext cx="694421" cy="2718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tIns="0" rtlCol="0" anchor="ctr">
            <a:spAutoFit/>
          </a:bodyPr>
          <a:lstStyle/>
          <a:p>
            <a:pPr algn="ctr"/>
            <a:r>
              <a:rPr lang="en-US" sz="2200" baseline="-25000" dirty="0"/>
              <a:t>Cosine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en-US" dirty="0" smtClean="0"/>
              <a:t>Distance Metrics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8913760" y="5055025"/>
            <a:ext cx="1226498" cy="52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56" idx="1"/>
          </p:cNvCxnSpPr>
          <p:nvPr/>
        </p:nvCxnSpPr>
        <p:spPr>
          <a:xfrm flipH="1" flipV="1">
            <a:off x="10098987" y="4210939"/>
            <a:ext cx="23568" cy="8440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202649" y="5018080"/>
            <a:ext cx="1030731" cy="2718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tIns="0" rtlCol="0">
            <a:spAutoFit/>
          </a:bodyPr>
          <a:lstStyle/>
          <a:p>
            <a:r>
              <a:rPr lang="en-US" sz="2200" baseline="-25000" dirty="0" smtClean="0"/>
              <a:t>Manhattan</a:t>
            </a:r>
            <a:endParaRPr lang="en-US" sz="2200" baseline="-25000" dirty="0"/>
          </a:p>
        </p:txBody>
      </p:sp>
      <p:sp>
        <p:nvSpPr>
          <p:cNvPr id="38" name="Shape 156"/>
          <p:cNvSpPr/>
          <p:nvPr/>
        </p:nvSpPr>
        <p:spPr>
          <a:xfrm>
            <a:off x="3459480" y="5258684"/>
            <a:ext cx="1234440" cy="837315"/>
          </a:xfrm>
          <a:prstGeom prst="rect">
            <a:avLst/>
          </a:prstGeom>
          <a:ln w="317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r>
              <a:rPr lang="en-US" dirty="0" smtClean="0"/>
              <a:t> </a:t>
            </a:r>
            <a:endParaRPr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4703426" y="5677341"/>
            <a:ext cx="722384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25810" y="5487095"/>
            <a:ext cx="188600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Cosine similarity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4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K Nearest Neighbors</a:t>
            </a:r>
            <a:endParaRPr lang="en-US" altLang="en-US" dirty="0"/>
          </a:p>
        </p:txBody>
      </p:sp>
      <p:graphicFrame>
        <p:nvGraphicFramePr>
          <p:cNvPr id="1056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697039"/>
              </p:ext>
            </p:extLst>
          </p:nvPr>
        </p:nvGraphicFramePr>
        <p:xfrm>
          <a:off x="2202180" y="2008415"/>
          <a:ext cx="78486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VISIO" r:id="rId3" imgW="9756360" imgH="4523760" progId="Visio.Drawing.6">
                  <p:embed/>
                </p:oleObj>
              </mc:Choice>
              <mc:Fallback>
                <p:oleObj name="VISIO" r:id="rId3" imgW="9756360" imgH="4523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2180" y="2008415"/>
                        <a:ext cx="7848600" cy="364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772" name="Rectangle 4"/>
          <p:cNvSpPr>
            <a:spLocks noChangeArrowheads="1"/>
          </p:cNvSpPr>
          <p:nvPr/>
        </p:nvSpPr>
        <p:spPr bwMode="auto">
          <a:xfrm>
            <a:off x="853984" y="5648553"/>
            <a:ext cx="10544991" cy="65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altLang="en-US" sz="2000" dirty="0">
                <a:latin typeface="Arial" panose="020B0604020202020204" pitchFamily="34" charset="0"/>
              </a:rPr>
              <a:t>    K-nearest neighbors of </a:t>
            </a:r>
            <a:r>
              <a:rPr lang="en-US" altLang="en-US" sz="2000" dirty="0" smtClean="0">
                <a:latin typeface="Arial" panose="020B0604020202020204" pitchFamily="34" charset="0"/>
              </a:rPr>
              <a:t>x </a:t>
            </a:r>
            <a:r>
              <a:rPr lang="en-US" altLang="en-US" sz="2000" dirty="0">
                <a:latin typeface="Arial" panose="020B0604020202020204" pitchFamily="34" charset="0"/>
              </a:rPr>
              <a:t>are </a:t>
            </a:r>
            <a:r>
              <a:rPr lang="en-US" altLang="en-US" sz="2000" dirty="0" smtClean="0">
                <a:latin typeface="Arial" panose="020B0604020202020204" pitchFamily="34" charset="0"/>
              </a:rPr>
              <a:t>the K closest data </a:t>
            </a:r>
            <a:r>
              <a:rPr lang="en-US" altLang="en-US" sz="2000" dirty="0">
                <a:latin typeface="Arial" panose="020B0604020202020204" pitchFamily="34" charset="0"/>
              </a:rPr>
              <a:t>points </a:t>
            </a:r>
            <a:r>
              <a:rPr lang="en-US" altLang="en-US" sz="2000" dirty="0" smtClean="0">
                <a:latin typeface="Arial" panose="020B0604020202020204" pitchFamily="34" charset="0"/>
              </a:rPr>
              <a:t>to x (based on the distance metric)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Outline</a:t>
            </a:r>
            <a:endParaRPr dirty="0"/>
          </a:p>
        </p:txBody>
      </p:sp>
      <p:sp>
        <p:nvSpPr>
          <p:cNvPr id="558" name="Shape 5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 dirty="0"/>
          </a:p>
        </p:txBody>
      </p:sp>
      <p:sp>
        <p:nvSpPr>
          <p:cNvPr id="78" name="Shape 456"/>
          <p:cNvSpPr>
            <a:spLocks noGrp="1"/>
          </p:cNvSpPr>
          <p:nvPr/>
        </p:nvSpPr>
        <p:spPr>
          <a:xfrm>
            <a:off x="1200996" y="2015412"/>
            <a:ext cx="9196071" cy="42025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600" dirty="0" smtClean="0">
                <a:solidFill>
                  <a:srgbClr val="0070C0"/>
                </a:solidFill>
              </a:rPr>
              <a:t> Bias vs. Variance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600" dirty="0" smtClean="0">
                <a:solidFill>
                  <a:srgbClr val="0070C0"/>
                </a:solidFill>
              </a:rPr>
              <a:t> Nearest Neighbor Classifier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smtClean="0">
                <a:solidFill>
                  <a:srgbClr val="0070C0"/>
                </a:solidFill>
              </a:rPr>
              <a:t>Feature Selection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smtClean="0">
                <a:solidFill>
                  <a:srgbClr val="FF0000"/>
                </a:solidFill>
              </a:rPr>
              <a:t>Final-exam Review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1730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KNN Classification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88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97280" y="1845734"/>
                <a:ext cx="10058400" cy="442806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altLang="en-US" dirty="0" smtClean="0"/>
                  <a:t> Determine </a:t>
                </a:r>
                <a:r>
                  <a:rPr lang="en-US" altLang="en-US" dirty="0"/>
                  <a:t>the class from </a:t>
                </a:r>
                <a:r>
                  <a:rPr lang="en-US" altLang="en-US" dirty="0" smtClean="0"/>
                  <a:t>the K nearest neighbors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en-US" dirty="0"/>
                  <a:t> </a:t>
                </a:r>
                <a:r>
                  <a:rPr lang="en-US" altLang="en-US" dirty="0" smtClean="0"/>
                  <a:t>    --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en-US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dirty="0" smtClean="0"/>
                  <a:t> be a new test point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en-US" dirty="0" smtClean="0"/>
                  <a:t> is its class label to be determined), 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en-US" b="0" dirty="0"/>
                  <a:t> </a:t>
                </a:r>
                <a:r>
                  <a:rPr lang="en-US" altLang="en-US" b="0" dirty="0" smtClean="0"/>
                  <a:t>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be the set of K nearest neighbors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en-US" dirty="0" smtClean="0"/>
              </a:p>
              <a:p>
                <a:pPr lvl="2">
                  <a:spcBef>
                    <a:spcPts val="1200"/>
                  </a:spcBef>
                  <a:buFont typeface="Wingdings" panose="05000000000000000000" pitchFamily="2" charset="2"/>
                  <a:buChar char="v"/>
                </a:pPr>
                <a:r>
                  <a:rPr lang="en-US" altLang="en-US" sz="2000" dirty="0" smtClean="0">
                    <a:solidFill>
                      <a:srgbClr val="0070C0"/>
                    </a:solidFill>
                  </a:rPr>
                  <a:t>Majority Voting</a:t>
                </a:r>
              </a:p>
              <a:p>
                <a:pPr marL="384048" lvl="2" indent="0">
                  <a:buNone/>
                </a:pPr>
                <a:r>
                  <a:rPr lang="en-US" altLang="en-US" sz="2000" dirty="0" smtClean="0"/>
                  <a:t>     -- take </a:t>
                </a:r>
                <a:r>
                  <a:rPr lang="en-US" altLang="en-US" sz="2000" dirty="0"/>
                  <a:t>the majority vote of class labels among the k-nearest </a:t>
                </a:r>
                <a:r>
                  <a:rPr lang="en-US" altLang="en-US" sz="2000" dirty="0" smtClean="0"/>
                  <a:t>neighbors</a:t>
                </a:r>
              </a:p>
              <a:p>
                <a:pPr marL="384048" lvl="2" indent="0">
                  <a:buNone/>
                </a:pPr>
                <a:r>
                  <a:rPr lang="en-US" altLang="en-US" sz="2000" dirty="0" smtClean="0"/>
                  <a:t>	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2000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en-US" sz="20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altLang="en-US" sz="2000" dirty="0" smtClean="0"/>
              </a:p>
              <a:p>
                <a:pPr lvl="2">
                  <a:spcBef>
                    <a:spcPts val="600"/>
                  </a:spcBef>
                  <a:buFont typeface="Wingdings" panose="05000000000000000000" pitchFamily="2" charset="2"/>
                  <a:buChar char="v"/>
                </a:pPr>
                <a:r>
                  <a:rPr lang="en-US" altLang="en-US" sz="2000" dirty="0" smtClean="0">
                    <a:solidFill>
                      <a:srgbClr val="0070C0"/>
                    </a:solidFill>
                  </a:rPr>
                  <a:t>Distance-weighted Voting</a:t>
                </a:r>
                <a:endParaRPr lang="en-US" altLang="en-US" sz="2000" dirty="0">
                  <a:solidFill>
                    <a:srgbClr val="0070C0"/>
                  </a:solidFill>
                </a:endParaRPr>
              </a:p>
              <a:p>
                <a:pPr marL="384048" lvl="2" indent="0">
                  <a:buNone/>
                </a:pPr>
                <a:r>
                  <a:rPr lang="en-US" altLang="en-US" sz="2000" dirty="0"/>
                  <a:t>     </a:t>
                </a:r>
                <a:r>
                  <a:rPr lang="en-US" altLang="en-US" sz="2000" dirty="0" smtClean="0"/>
                  <a:t>-- weight the vote of each nearest neighbor according to its distance </a:t>
                </a:r>
                <a:r>
                  <a:rPr lang="en-US" alt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en-US" sz="2000" dirty="0"/>
              </a:p>
              <a:p>
                <a:pPr marL="384048" lvl="2" indent="0">
                  <a:buNone/>
                </a:pPr>
                <a:r>
                  <a:rPr lang="en-US" altLang="en-US" sz="2000" dirty="0" smtClean="0"/>
                  <a:t> 	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20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en-US" sz="20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altLang="en-US" sz="2000" dirty="0" smtClean="0"/>
              </a:p>
              <a:p>
                <a:pPr marL="384048" lvl="2" indent="0">
                  <a:buNone/>
                </a:pPr>
                <a:r>
                  <a:rPr lang="en-US" altLang="en-US" sz="2000" dirty="0"/>
                  <a:t> </a:t>
                </a:r>
                <a:r>
                  <a:rPr lang="en-US" altLang="en-US" sz="2000" dirty="0" smtClean="0"/>
                  <a:t>    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en-US" sz="2000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en-US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1058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97280" y="1845734"/>
                <a:ext cx="10058400" cy="4428066"/>
              </a:xfrm>
              <a:blipFill rotWithShape="0">
                <a:blip r:embed="rId3"/>
                <a:stretch>
                  <a:fillRect l="-1455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hape 156"/>
          <p:cNvSpPr/>
          <p:nvPr/>
        </p:nvSpPr>
        <p:spPr>
          <a:xfrm>
            <a:off x="5605780" y="3721100"/>
            <a:ext cx="1234440" cy="438905"/>
          </a:xfrm>
          <a:prstGeom prst="rect">
            <a:avLst/>
          </a:prstGeom>
          <a:ln w="317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r>
              <a:rPr lang="en-US" dirty="0" smtClean="0"/>
              <a:t> </a:t>
            </a:r>
            <a:endParaRPr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849726" y="3950142"/>
            <a:ext cx="722384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72110" y="3759895"/>
            <a:ext cx="1886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solidFill>
                  <a:srgbClr val="0070C0"/>
                </a:solidFill>
              </a:rPr>
              <a:t>Indicator function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2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Choose K</a:t>
            </a:r>
            <a:endParaRPr lang="en-US" altLang="en-US" dirty="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45734"/>
            <a:ext cx="9936480" cy="44280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 </a:t>
            </a:r>
            <a:r>
              <a:rPr lang="en-US" altLang="en-US" dirty="0" smtClean="0"/>
              <a:t>If K </a:t>
            </a:r>
            <a:r>
              <a:rPr lang="en-US" altLang="en-US" dirty="0"/>
              <a:t>is too small, sensitive to noise </a:t>
            </a:r>
            <a:r>
              <a:rPr lang="en-US" altLang="en-US" dirty="0" smtClean="0"/>
              <a:t>points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 </a:t>
            </a:r>
            <a:r>
              <a:rPr lang="en-US" altLang="en-US" dirty="0" smtClean="0"/>
              <a:t>If K </a:t>
            </a:r>
            <a:r>
              <a:rPr lang="en-US" altLang="en-US" dirty="0"/>
              <a:t>is too large, neighborhood may include points from other classes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altLang="en-US" b="0" dirty="0"/>
              <a:t> </a:t>
            </a:r>
            <a:endParaRPr lang="en-US" altLang="en-US" sz="2000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985607"/>
              </p:ext>
            </p:extLst>
          </p:nvPr>
        </p:nvGraphicFramePr>
        <p:xfrm>
          <a:off x="1679068" y="2926804"/>
          <a:ext cx="3738563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Visio" r:id="rId4" imgW="6582512" imgH="5298053" progId="Visio.Drawing.6">
                  <p:embed/>
                </p:oleObj>
              </mc:Choice>
              <mc:Fallback>
                <p:oleObj name="Visio" r:id="rId4" imgW="6582512" imgH="529805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068" y="2926804"/>
                        <a:ext cx="3738563" cy="317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6774352" y="3525649"/>
            <a:ext cx="0" cy="187688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753541" y="5392602"/>
            <a:ext cx="4053696" cy="2891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16200000">
            <a:off x="6263759" y="4275936"/>
            <a:ext cx="651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sym typeface="Symbol" panose="05050102010706020507" pitchFamily="18" charset="2"/>
              </a:rPr>
              <a:t>error</a:t>
            </a:r>
            <a:endParaRPr lang="en-US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7995028" y="5392602"/>
            <a:ext cx="2137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sym typeface="Symbol" panose="05050102010706020507" pitchFamily="18" charset="2"/>
              </a:rPr>
              <a:t>Complexity “k”</a:t>
            </a:r>
            <a:endParaRPr lang="en-US" baseline="-25000" dirty="0"/>
          </a:p>
        </p:txBody>
      </p:sp>
      <p:sp>
        <p:nvSpPr>
          <p:cNvPr id="20" name="Freeform 19"/>
          <p:cNvSpPr/>
          <p:nvPr/>
        </p:nvSpPr>
        <p:spPr>
          <a:xfrm>
            <a:off x="7050405" y="3543300"/>
            <a:ext cx="4105275" cy="1436108"/>
          </a:xfrm>
          <a:custGeom>
            <a:avLst/>
            <a:gdLst>
              <a:gd name="connsiteX0" fmla="*/ 0 w 4105275"/>
              <a:gd name="connsiteY0" fmla="*/ 0 h 1436108"/>
              <a:gd name="connsiteX1" fmla="*/ 1409700 w 4105275"/>
              <a:gd name="connsiteY1" fmla="*/ 1352550 h 1436108"/>
              <a:gd name="connsiteX2" fmla="*/ 3114675 w 4105275"/>
              <a:gd name="connsiteY2" fmla="*/ 1209675 h 1436108"/>
              <a:gd name="connsiteX3" fmla="*/ 4105275 w 4105275"/>
              <a:gd name="connsiteY3" fmla="*/ 542925 h 1436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5275" h="1436108">
                <a:moveTo>
                  <a:pt x="0" y="0"/>
                </a:moveTo>
                <a:cubicBezTo>
                  <a:pt x="445294" y="575469"/>
                  <a:pt x="890588" y="1150938"/>
                  <a:pt x="1409700" y="1352550"/>
                </a:cubicBezTo>
                <a:cubicBezTo>
                  <a:pt x="1928813" y="1554163"/>
                  <a:pt x="2665413" y="1344612"/>
                  <a:pt x="3114675" y="1209675"/>
                </a:cubicBezTo>
                <a:cubicBezTo>
                  <a:pt x="3563937" y="1074738"/>
                  <a:pt x="3834606" y="808831"/>
                  <a:pt x="4105275" y="542925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817995" y="5450725"/>
            <a:ext cx="3193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n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6969906" y="5285378"/>
            <a:ext cx="0" cy="23430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0551795" y="5412625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1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0703706" y="5247278"/>
            <a:ext cx="0" cy="23430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804362" y="4142591"/>
            <a:ext cx="2664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sym typeface="Symbol" panose="05050102010706020507" pitchFamily="18" charset="2"/>
              </a:rPr>
              <a:t>Tuning k: start w/ k=1, 3, 5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2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  <p:bldP spid="23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Characteristics of KNN</a:t>
            </a:r>
            <a:endParaRPr lang="en-US" altLang="en-US" dirty="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45734"/>
            <a:ext cx="9936480" cy="442806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altLang="en-US" dirty="0"/>
              <a:t> </a:t>
            </a:r>
            <a:r>
              <a:rPr lang="en-US" altLang="en-US" dirty="0" smtClean="0"/>
              <a:t>An instance-based learning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smtClean="0">
                <a:sym typeface="Wingdings" panose="05000000000000000000" pitchFamily="2" charset="2"/>
              </a:rPr>
              <a:t>         prediction based on specific training points</a:t>
            </a:r>
            <a:endParaRPr lang="en-US" altLang="en-US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altLang="en-US" dirty="0"/>
              <a:t> </a:t>
            </a:r>
            <a:r>
              <a:rPr lang="en-US" altLang="en-US" dirty="0" smtClean="0"/>
              <a:t>An lazy learner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smtClean="0">
                <a:sym typeface="Wingdings" panose="05000000000000000000" pitchFamily="2" charset="2"/>
              </a:rPr>
              <a:t>         no model is built until classifying a data point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smtClean="0">
                <a:sym typeface="Wingdings" panose="05000000000000000000" pitchFamily="2" charset="2"/>
              </a:rPr>
              <a:t>         testing is quite expensive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smtClean="0">
                <a:sym typeface="Wingdings" panose="05000000000000000000" pitchFamily="2" charset="2"/>
              </a:rPr>
              <a:t>Prediction based on local info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smtClean="0">
                <a:sym typeface="Wingdings" panose="05000000000000000000" pitchFamily="2" charset="2"/>
              </a:rPr>
              <a:t>         without building a global model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smtClean="0">
                <a:sym typeface="Wingdings" panose="05000000000000000000" pitchFamily="2" charset="2"/>
              </a:rPr>
              <a:t>         susceptible to noise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altLang="en-US" dirty="0">
                <a:sym typeface="Wingdings" panose="05000000000000000000" pitchFamily="2" charset="2"/>
              </a:rPr>
              <a:t> A</a:t>
            </a:r>
            <a:r>
              <a:rPr lang="en-US" altLang="en-US" dirty="0" smtClean="0">
                <a:sym typeface="Wingdings" panose="05000000000000000000" pitchFamily="2" charset="2"/>
              </a:rPr>
              <a:t>rbitrarily shaped decision boundaries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 smtClean="0">
                <a:sym typeface="Wingdings" panose="05000000000000000000" pitchFamily="2" charset="2"/>
              </a:rPr>
              <a:t>          high variability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smtClean="0">
                <a:sym typeface="Wingdings" panose="05000000000000000000" pitchFamily="2" charset="2"/>
              </a:rPr>
              <a:t>Appropriate distance measure</a:t>
            </a:r>
            <a:endParaRPr lang="en-US" altLang="en-US" dirty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sym typeface="Wingdings" panose="05000000000000000000" pitchFamily="2" charset="2"/>
              </a:rPr>
              <a:t>          </a:t>
            </a:r>
            <a:r>
              <a:rPr lang="en-US" altLang="en-US" dirty="0" smtClean="0">
                <a:sym typeface="Wingdings" panose="05000000000000000000" pitchFamily="2" charset="2"/>
              </a:rPr>
              <a:t>sensitive; wrong prediction  </a:t>
            </a:r>
            <a:endParaRPr lang="en-US" altLang="en-US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altLang="en-US" dirty="0" smtClean="0">
                <a:sym typeface="Wingdings" panose="05000000000000000000" pitchFamily="2" charset="2"/>
              </a:rPr>
              <a:t> Scaling issues </a:t>
            </a:r>
            <a:endParaRPr lang="en-US" altLang="en-US" dirty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sym typeface="Wingdings" panose="05000000000000000000" pitchFamily="2" charset="2"/>
              </a:rPr>
              <a:t>          </a:t>
            </a:r>
            <a:r>
              <a:rPr lang="en-US" altLang="en-US" dirty="0" smtClean="0">
                <a:sym typeface="Wingdings" panose="05000000000000000000" pitchFamily="2" charset="2"/>
              </a:rPr>
              <a:t>normalize attributes (e.g., height vs. income)</a:t>
            </a:r>
            <a:endParaRPr lang="en-US" altLang="en-US" dirty="0"/>
          </a:p>
          <a:p>
            <a:pPr marL="0" indent="0">
              <a:spcBef>
                <a:spcPts val="0"/>
              </a:spcBef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dirty="0" smtClean="0"/>
          </a:p>
          <a:p>
            <a:pPr marL="0" indent="0">
              <a:spcBef>
                <a:spcPts val="600"/>
              </a:spcBef>
              <a:buNone/>
            </a:pPr>
            <a:endParaRPr lang="en-US" altLang="en-US" sz="2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825740" y="2827741"/>
            <a:ext cx="0" cy="316611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804929" y="5983923"/>
            <a:ext cx="4053696" cy="2891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831777" y="6012842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sym typeface="Symbol" panose="05050102010706020507" pitchFamily="18" charset="2"/>
              </a:rPr>
              <a:t>X</a:t>
            </a:r>
            <a:r>
              <a:rPr lang="en-US" i="1" baseline="-25000" dirty="0">
                <a:latin typeface="Calibri" panose="020F0502020204030204" pitchFamily="34" charset="0"/>
                <a:sym typeface="Symbol" panose="05050102010706020507" pitchFamily="18" charset="2"/>
              </a:rPr>
              <a:t>1</a:t>
            </a:r>
            <a:endParaRPr lang="en-US" baseline="-25000" dirty="0"/>
          </a:p>
        </p:txBody>
      </p:sp>
      <p:sp>
        <p:nvSpPr>
          <p:cNvPr id="28" name="Rectangle 27"/>
          <p:cNvSpPr/>
          <p:nvPr/>
        </p:nvSpPr>
        <p:spPr>
          <a:xfrm>
            <a:off x="7927266" y="3485085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sym typeface="Symbol" panose="05050102010706020507" pitchFamily="18" charset="2"/>
              </a:rPr>
              <a:t>+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8536120" y="386604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sym typeface="Symbol" panose="05050102010706020507" pitchFamily="18" charset="2"/>
              </a:rPr>
              <a:t>+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8536120" y="321608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sym typeface="Symbol" panose="05050102010706020507" pitchFamily="18" charset="2"/>
              </a:rPr>
              <a:t>+</a:t>
            </a:r>
            <a:endParaRPr lang="en-US" sz="2800" dirty="0"/>
          </a:p>
        </p:txBody>
      </p:sp>
      <p:sp>
        <p:nvSpPr>
          <p:cNvPr id="31" name="Rectangle 30"/>
          <p:cNvSpPr/>
          <p:nvPr/>
        </p:nvSpPr>
        <p:spPr>
          <a:xfrm>
            <a:off x="10126795" y="3223475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sym typeface="Symbol" panose="05050102010706020507" pitchFamily="18" charset="2"/>
              </a:rPr>
              <a:t>+</a:t>
            </a:r>
            <a:endParaRPr lang="en-US" sz="2800" dirty="0"/>
          </a:p>
        </p:txBody>
      </p:sp>
      <p:sp>
        <p:nvSpPr>
          <p:cNvPr id="32" name="Rectangle 31"/>
          <p:cNvSpPr/>
          <p:nvPr/>
        </p:nvSpPr>
        <p:spPr>
          <a:xfrm>
            <a:off x="10490997" y="3992137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sym typeface="Symbol" panose="05050102010706020507" pitchFamily="18" charset="2"/>
              </a:rPr>
              <a:t>+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8612066" y="481815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sym typeface="Symbol" panose="05050102010706020507" pitchFamily="18" charset="2"/>
              </a:rPr>
              <a:t>+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8021123" y="4472894"/>
            <a:ext cx="2952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sym typeface="Symbol" panose="05050102010706020507" pitchFamily="18" charset="2"/>
              </a:rPr>
              <a:t>-</a:t>
            </a:r>
            <a:endParaRPr lang="en-US" sz="2800" dirty="0"/>
          </a:p>
        </p:txBody>
      </p:sp>
      <p:sp>
        <p:nvSpPr>
          <p:cNvPr id="35" name="Rectangle 34"/>
          <p:cNvSpPr/>
          <p:nvPr/>
        </p:nvSpPr>
        <p:spPr>
          <a:xfrm>
            <a:off x="9412165" y="2815494"/>
            <a:ext cx="2952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sym typeface="Symbol" panose="05050102010706020507" pitchFamily="18" charset="2"/>
              </a:rPr>
              <a:t>-</a:t>
            </a:r>
            <a:endParaRPr lang="en-US" sz="2800" dirty="0"/>
          </a:p>
        </p:txBody>
      </p:sp>
      <p:sp>
        <p:nvSpPr>
          <p:cNvPr id="36" name="Rectangle 35"/>
          <p:cNvSpPr/>
          <p:nvPr/>
        </p:nvSpPr>
        <p:spPr>
          <a:xfrm>
            <a:off x="8383269" y="4261774"/>
            <a:ext cx="2952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sym typeface="Symbol" panose="05050102010706020507" pitchFamily="18" charset="2"/>
              </a:rPr>
              <a:t>-</a:t>
            </a:r>
            <a:endParaRPr lang="en-US" sz="2800" dirty="0"/>
          </a:p>
        </p:txBody>
      </p:sp>
      <p:sp>
        <p:nvSpPr>
          <p:cNvPr id="37" name="Rectangle 36"/>
          <p:cNvSpPr/>
          <p:nvPr/>
        </p:nvSpPr>
        <p:spPr>
          <a:xfrm>
            <a:off x="8974212" y="4389266"/>
            <a:ext cx="2952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sym typeface="Symbol" panose="05050102010706020507" pitchFamily="18" charset="2"/>
              </a:rPr>
              <a:t>-</a:t>
            </a:r>
            <a:endParaRPr lang="en-US" sz="2800" dirty="0"/>
          </a:p>
        </p:txBody>
      </p:sp>
      <p:sp>
        <p:nvSpPr>
          <p:cNvPr id="38" name="Rectangle 37"/>
          <p:cNvSpPr/>
          <p:nvPr/>
        </p:nvSpPr>
        <p:spPr>
          <a:xfrm>
            <a:off x="9347764" y="4008305"/>
            <a:ext cx="2952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sym typeface="Symbol" panose="05050102010706020507" pitchFamily="18" charset="2"/>
              </a:rPr>
              <a:t>-</a:t>
            </a:r>
            <a:endParaRPr lang="en-US" sz="2800" dirty="0"/>
          </a:p>
        </p:txBody>
      </p:sp>
      <p:sp>
        <p:nvSpPr>
          <p:cNvPr id="39" name="Rectangle 38"/>
          <p:cNvSpPr/>
          <p:nvPr/>
        </p:nvSpPr>
        <p:spPr>
          <a:xfrm>
            <a:off x="9573679" y="3803303"/>
            <a:ext cx="2952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sym typeface="Symbol" panose="05050102010706020507" pitchFamily="18" charset="2"/>
              </a:rPr>
              <a:t>-</a:t>
            </a:r>
            <a:endParaRPr lang="en-US" sz="2800" dirty="0"/>
          </a:p>
        </p:txBody>
      </p:sp>
      <p:sp>
        <p:nvSpPr>
          <p:cNvPr id="40" name="Rectangle 39"/>
          <p:cNvSpPr/>
          <p:nvPr/>
        </p:nvSpPr>
        <p:spPr>
          <a:xfrm>
            <a:off x="9721316" y="4539572"/>
            <a:ext cx="2952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sym typeface="Symbol" panose="05050102010706020507" pitchFamily="18" charset="2"/>
              </a:rPr>
              <a:t>-</a:t>
            </a:r>
            <a:endParaRPr lang="en-US" sz="2800" dirty="0"/>
          </a:p>
        </p:txBody>
      </p:sp>
      <p:sp>
        <p:nvSpPr>
          <p:cNvPr id="41" name="Rectangle 40"/>
          <p:cNvSpPr/>
          <p:nvPr/>
        </p:nvSpPr>
        <p:spPr>
          <a:xfrm>
            <a:off x="9643038" y="5187219"/>
            <a:ext cx="2952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sym typeface="Symbol" panose="05050102010706020507" pitchFamily="18" charset="2"/>
              </a:rPr>
              <a:t>-</a:t>
            </a:r>
            <a:endParaRPr lang="en-US" sz="2800" dirty="0"/>
          </a:p>
        </p:txBody>
      </p:sp>
      <p:sp>
        <p:nvSpPr>
          <p:cNvPr id="42" name="Rectangle 41"/>
          <p:cNvSpPr/>
          <p:nvPr/>
        </p:nvSpPr>
        <p:spPr>
          <a:xfrm>
            <a:off x="8984166" y="5248650"/>
            <a:ext cx="2952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sym typeface="Symbol" panose="05050102010706020507" pitchFamily="18" charset="2"/>
              </a:rPr>
              <a:t>-</a:t>
            </a:r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8071266" y="5228408"/>
            <a:ext cx="2952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sym typeface="Symbol" panose="05050102010706020507" pitchFamily="18" charset="2"/>
              </a:rPr>
              <a:t>-</a:t>
            </a:r>
            <a:endParaRPr lang="en-US" sz="2800" dirty="0"/>
          </a:p>
        </p:txBody>
      </p:sp>
      <p:sp>
        <p:nvSpPr>
          <p:cNvPr id="44" name="Freeform 43"/>
          <p:cNvSpPr/>
          <p:nvPr/>
        </p:nvSpPr>
        <p:spPr>
          <a:xfrm>
            <a:off x="7858125" y="3726901"/>
            <a:ext cx="3333750" cy="2000250"/>
          </a:xfrm>
          <a:custGeom>
            <a:avLst/>
            <a:gdLst>
              <a:gd name="connsiteX0" fmla="*/ 0 w 3333750"/>
              <a:gd name="connsiteY0" fmla="*/ 180975 h 2000250"/>
              <a:gd name="connsiteX1" fmla="*/ 600075 w 3333750"/>
              <a:gd name="connsiteY1" fmla="*/ 276225 h 2000250"/>
              <a:gd name="connsiteX2" fmla="*/ 762000 w 3333750"/>
              <a:gd name="connsiteY2" fmla="*/ 704850 h 2000250"/>
              <a:gd name="connsiteX3" fmla="*/ 1866900 w 3333750"/>
              <a:gd name="connsiteY3" fmla="*/ 0 h 2000250"/>
              <a:gd name="connsiteX4" fmla="*/ 2352675 w 3333750"/>
              <a:gd name="connsiteY4" fmla="*/ 457200 h 2000250"/>
              <a:gd name="connsiteX5" fmla="*/ 2428875 w 3333750"/>
              <a:gd name="connsiteY5" fmla="*/ 781050 h 2000250"/>
              <a:gd name="connsiteX6" fmla="*/ 2219325 w 3333750"/>
              <a:gd name="connsiteY6" fmla="*/ 1247775 h 2000250"/>
              <a:gd name="connsiteX7" fmla="*/ 3333750 w 3333750"/>
              <a:gd name="connsiteY7" fmla="*/ 2000250 h 2000250"/>
              <a:gd name="connsiteX8" fmla="*/ 3333750 w 3333750"/>
              <a:gd name="connsiteY8" fmla="*/ 2000250 h 2000250"/>
              <a:gd name="connsiteX9" fmla="*/ 3333750 w 3333750"/>
              <a:gd name="connsiteY9" fmla="*/ 200025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3750" h="2000250">
                <a:moveTo>
                  <a:pt x="0" y="180975"/>
                </a:moveTo>
                <a:lnTo>
                  <a:pt x="600075" y="276225"/>
                </a:lnTo>
                <a:lnTo>
                  <a:pt x="762000" y="704850"/>
                </a:lnTo>
                <a:lnTo>
                  <a:pt x="1866900" y="0"/>
                </a:lnTo>
                <a:lnTo>
                  <a:pt x="2352675" y="457200"/>
                </a:lnTo>
                <a:lnTo>
                  <a:pt x="2428875" y="781050"/>
                </a:lnTo>
                <a:lnTo>
                  <a:pt x="2219325" y="1247775"/>
                </a:lnTo>
                <a:lnTo>
                  <a:pt x="3333750" y="2000250"/>
                </a:lnTo>
                <a:lnTo>
                  <a:pt x="3333750" y="2000250"/>
                </a:lnTo>
                <a:lnTo>
                  <a:pt x="3333750" y="200025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8448675" y="4860376"/>
            <a:ext cx="733425" cy="600075"/>
          </a:xfrm>
          <a:custGeom>
            <a:avLst/>
            <a:gdLst>
              <a:gd name="connsiteX0" fmla="*/ 85725 w 733425"/>
              <a:gd name="connsiteY0" fmla="*/ 95250 h 600075"/>
              <a:gd name="connsiteX1" fmla="*/ 0 w 733425"/>
              <a:gd name="connsiteY1" fmla="*/ 466725 h 600075"/>
              <a:gd name="connsiteX2" fmla="*/ 257175 w 733425"/>
              <a:gd name="connsiteY2" fmla="*/ 600075 h 600075"/>
              <a:gd name="connsiteX3" fmla="*/ 628650 w 733425"/>
              <a:gd name="connsiteY3" fmla="*/ 419100 h 600075"/>
              <a:gd name="connsiteX4" fmla="*/ 733425 w 733425"/>
              <a:gd name="connsiteY4" fmla="*/ 161925 h 600075"/>
              <a:gd name="connsiteX5" fmla="*/ 571500 w 733425"/>
              <a:gd name="connsiteY5" fmla="*/ 0 h 600075"/>
              <a:gd name="connsiteX6" fmla="*/ 104775 w 733425"/>
              <a:gd name="connsiteY6" fmla="*/ 4762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3425" h="600075">
                <a:moveTo>
                  <a:pt x="85725" y="95250"/>
                </a:moveTo>
                <a:lnTo>
                  <a:pt x="0" y="466725"/>
                </a:lnTo>
                <a:lnTo>
                  <a:pt x="257175" y="600075"/>
                </a:lnTo>
                <a:lnTo>
                  <a:pt x="628650" y="419100"/>
                </a:lnTo>
                <a:lnTo>
                  <a:pt x="733425" y="161925"/>
                </a:lnTo>
                <a:lnTo>
                  <a:pt x="571500" y="0"/>
                </a:lnTo>
                <a:lnTo>
                  <a:pt x="104775" y="47625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8991600" y="2841076"/>
            <a:ext cx="1543050" cy="609600"/>
          </a:xfrm>
          <a:custGeom>
            <a:avLst/>
            <a:gdLst>
              <a:gd name="connsiteX0" fmla="*/ 0 w 1543050"/>
              <a:gd name="connsiteY0" fmla="*/ 66675 h 609600"/>
              <a:gd name="connsiteX1" fmla="*/ 704850 w 1543050"/>
              <a:gd name="connsiteY1" fmla="*/ 609600 h 609600"/>
              <a:gd name="connsiteX2" fmla="*/ 1543050 w 1543050"/>
              <a:gd name="connsiteY2" fmla="*/ 0 h 609600"/>
              <a:gd name="connsiteX3" fmla="*/ 1543050 w 1543050"/>
              <a:gd name="connsiteY3" fmla="*/ 0 h 609600"/>
              <a:gd name="connsiteX4" fmla="*/ 1543050 w 1543050"/>
              <a:gd name="connsiteY4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3050" h="609600">
                <a:moveTo>
                  <a:pt x="0" y="66675"/>
                </a:moveTo>
                <a:lnTo>
                  <a:pt x="704850" y="609600"/>
                </a:lnTo>
                <a:lnTo>
                  <a:pt x="1543050" y="0"/>
                </a:lnTo>
                <a:lnTo>
                  <a:pt x="1543050" y="0"/>
                </a:lnTo>
                <a:lnTo>
                  <a:pt x="1543050" y="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442302" y="3108366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sym typeface="Symbol" panose="05050102010706020507" pitchFamily="18" charset="2"/>
              </a:rPr>
              <a:t>X</a:t>
            </a:r>
            <a:r>
              <a:rPr lang="en-US" i="1" baseline="-25000" dirty="0">
                <a:latin typeface="Calibri" panose="020F0502020204030204" pitchFamily="34" charset="0"/>
                <a:sym typeface="Symbol" panose="05050102010706020507" pitchFamily="18" charset="2"/>
              </a:rPr>
              <a:t>2</a:t>
            </a:r>
            <a:endParaRPr lang="en-US" baseline="-25000" dirty="0"/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62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Another Issue…</a:t>
            </a:r>
            <a:endParaRPr lang="en-US" altLang="en-US" dirty="0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250" y="1845734"/>
            <a:ext cx="9917430" cy="44979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 smtClean="0">
                <a:solidFill>
                  <a:srgbClr val="FF0000"/>
                </a:solidFill>
              </a:rPr>
              <a:t> Curse </a:t>
            </a:r>
            <a:r>
              <a:rPr lang="en-US" altLang="en-US" sz="2400" dirty="0">
                <a:solidFill>
                  <a:srgbClr val="FF0000"/>
                </a:solidFill>
              </a:rPr>
              <a:t>of </a:t>
            </a:r>
            <a:r>
              <a:rPr lang="en-US" altLang="en-US" sz="2400" dirty="0" smtClean="0">
                <a:solidFill>
                  <a:srgbClr val="FF0000"/>
                </a:solidFill>
              </a:rPr>
              <a:t>Dimensionality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marL="20116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 smtClean="0"/>
              <a:t>  -- high dimensional data can produce counter-intuitive results</a:t>
            </a:r>
          </a:p>
          <a:p>
            <a:pPr marL="20116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-- dimensionality increases </a:t>
            </a:r>
            <a:r>
              <a:rPr lang="en-US" altLang="en-US" sz="2000" dirty="0" smtClean="0">
                <a:sym typeface="Wingdings" panose="05000000000000000000" pitchFamily="2" charset="2"/>
              </a:rPr>
              <a:t> data becomes increasingly sparse in the instance space</a:t>
            </a:r>
          </a:p>
          <a:p>
            <a:pPr marL="201168" lvl="1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 smtClean="0">
                <a:sym typeface="Wingdings" panose="05000000000000000000" pitchFamily="2" charset="2"/>
              </a:rPr>
              <a:t> -- many classification/clustering algorithms have trouble with high-dimensional data</a:t>
            </a:r>
          </a:p>
          <a:p>
            <a:pPr marL="201168" lvl="1" indent="0">
              <a:buNone/>
            </a:pPr>
            <a:endParaRPr lang="en-US" altLang="en-US" sz="2000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1733550" y="3438841"/>
            <a:ext cx="2865120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1 1 1 1 1 1 1 1 1 1 1 0</a:t>
            </a:r>
          </a:p>
        </p:txBody>
      </p:sp>
      <p:sp>
        <p:nvSpPr>
          <p:cNvPr id="1061893" name="Text Box 5"/>
          <p:cNvSpPr txBox="1">
            <a:spLocks noChangeArrowheads="1"/>
          </p:cNvSpPr>
          <p:nvPr/>
        </p:nvSpPr>
        <p:spPr bwMode="auto">
          <a:xfrm>
            <a:off x="1733550" y="4124641"/>
            <a:ext cx="2865120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0 1 1 1 1 1 1 1 1 1 1 1</a:t>
            </a:r>
          </a:p>
        </p:txBody>
      </p:sp>
      <p:sp>
        <p:nvSpPr>
          <p:cNvPr id="1061894" name="Text Box 6"/>
          <p:cNvSpPr txBox="1">
            <a:spLocks noChangeArrowheads="1"/>
          </p:cNvSpPr>
          <p:nvPr/>
        </p:nvSpPr>
        <p:spPr bwMode="auto">
          <a:xfrm>
            <a:off x="6153150" y="3451541"/>
            <a:ext cx="2838450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1 0 0 0 0 0 0 0 0 0 0 0</a:t>
            </a:r>
          </a:p>
        </p:txBody>
      </p:sp>
      <p:sp>
        <p:nvSpPr>
          <p:cNvPr id="1061895" name="Text Box 7"/>
          <p:cNvSpPr txBox="1">
            <a:spLocks noChangeArrowheads="1"/>
          </p:cNvSpPr>
          <p:nvPr/>
        </p:nvSpPr>
        <p:spPr bwMode="auto">
          <a:xfrm>
            <a:off x="6153150" y="4137341"/>
            <a:ext cx="2838450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0 0 0 0 0 0 0 0 0 0 0 1</a:t>
            </a:r>
          </a:p>
        </p:txBody>
      </p:sp>
      <p:sp>
        <p:nvSpPr>
          <p:cNvPr id="1061896" name="Rectangle 8"/>
          <p:cNvSpPr>
            <a:spLocks noChangeArrowheads="1"/>
          </p:cNvSpPr>
          <p:nvPr/>
        </p:nvSpPr>
        <p:spPr bwMode="auto">
          <a:xfrm>
            <a:off x="5238750" y="3756341"/>
            <a:ext cx="55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altLang="en-US">
                <a:latin typeface="Arial" panose="020B0604020202020204" pitchFamily="34" charset="0"/>
              </a:rPr>
              <a:t>vs</a:t>
            </a:r>
          </a:p>
        </p:txBody>
      </p:sp>
      <p:sp>
        <p:nvSpPr>
          <p:cNvPr id="1061897" name="Text Box 9"/>
          <p:cNvSpPr txBox="1">
            <a:spLocks noChangeArrowheads="1"/>
          </p:cNvSpPr>
          <p:nvPr/>
        </p:nvSpPr>
        <p:spPr bwMode="auto">
          <a:xfrm>
            <a:off x="2571750" y="4734242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d = 1.4142</a:t>
            </a:r>
          </a:p>
        </p:txBody>
      </p:sp>
      <p:sp>
        <p:nvSpPr>
          <p:cNvPr id="1061898" name="Text Box 10"/>
          <p:cNvSpPr txBox="1">
            <a:spLocks noChangeArrowheads="1"/>
          </p:cNvSpPr>
          <p:nvPr/>
        </p:nvSpPr>
        <p:spPr bwMode="auto">
          <a:xfrm>
            <a:off x="6991350" y="4734242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d = 1.4142</a:t>
            </a:r>
          </a:p>
        </p:txBody>
      </p:sp>
      <p:sp>
        <p:nvSpPr>
          <p:cNvPr id="1061899" name="Rectangle 11"/>
          <p:cNvSpPr>
            <a:spLocks noChangeArrowheads="1"/>
          </p:cNvSpPr>
          <p:nvPr/>
        </p:nvSpPr>
        <p:spPr bwMode="auto">
          <a:xfrm>
            <a:off x="821690" y="5344046"/>
            <a:ext cx="9392920" cy="104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2"/>
            <a:r>
              <a:rPr lang="en-US" altLang="en-US" sz="2000" dirty="0" smtClean="0"/>
              <a:t> Solution 1: </a:t>
            </a:r>
            <a:r>
              <a:rPr lang="en-US" altLang="en-US" sz="2000" dirty="0"/>
              <a:t>Normalize the vectors to unit </a:t>
            </a:r>
            <a:r>
              <a:rPr lang="en-US" altLang="en-US" sz="2000" dirty="0" smtClean="0"/>
              <a:t>length</a:t>
            </a:r>
          </a:p>
          <a:p>
            <a:pPr lvl="2"/>
            <a:r>
              <a:rPr lang="en-US" altLang="en-US" sz="2000" dirty="0"/>
              <a:t> </a:t>
            </a:r>
            <a:r>
              <a:rPr lang="en-US" altLang="en-US" sz="2000" dirty="0" smtClean="0"/>
              <a:t>Solution 2: </a:t>
            </a:r>
            <a:r>
              <a:rPr lang="en-US" altLang="en-US" sz="2000" dirty="0" smtClean="0">
                <a:solidFill>
                  <a:srgbClr val="FF0000"/>
                </a:solidFill>
              </a:rPr>
              <a:t>Feature Selection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 smtClean="0"/>
              <a:t>2</a:t>
            </a:r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6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897" grpId="0" autoUpdateAnimBg="0"/>
      <p:bldP spid="1061898" grpId="0" autoUpdateAnimBg="0"/>
      <p:bldP spid="106189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Feature Selection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7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Approaches (1)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2759" name="Rectangle 7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  <a:buFont typeface="Wingdings" panose="05000000000000000000" pitchFamily="2" charset="2"/>
                  <a:buChar char="q"/>
                </a:pPr>
                <a:r>
                  <a:rPr lang="en-US" altLang="en-US" sz="2400" dirty="0" smtClean="0"/>
                  <a:t> An important </a:t>
                </a:r>
                <a:r>
                  <a:rPr lang="en-US" altLang="en-US" sz="2400" dirty="0"/>
                  <a:t>way to reduce dimensionality of </a:t>
                </a:r>
                <a:r>
                  <a:rPr lang="en-US" altLang="en-US" sz="2400" dirty="0" smtClean="0"/>
                  <a:t>data</a:t>
                </a:r>
                <a:endParaRPr lang="en-US" altLang="en-US" dirty="0"/>
              </a:p>
              <a:p>
                <a:pPr lvl="2">
                  <a:buFont typeface="Wingdings" panose="05000000000000000000" pitchFamily="2" charset="2"/>
                  <a:buChar char="v"/>
                </a:pPr>
                <a:r>
                  <a:rPr lang="en-US" altLang="en-US" sz="2200" dirty="0" smtClean="0"/>
                  <a:t> </a:t>
                </a:r>
                <a:r>
                  <a:rPr lang="en-US" altLang="en-US" sz="2200" u="sng" dirty="0" smtClean="0"/>
                  <a:t>Redundant </a:t>
                </a:r>
                <a:r>
                  <a:rPr lang="en-US" altLang="en-US" sz="2200" u="sng" dirty="0"/>
                  <a:t>features </a:t>
                </a:r>
              </a:p>
              <a:p>
                <a:pPr marL="201168" lvl="1" indent="0">
                  <a:lnSpc>
                    <a:spcPct val="90000"/>
                  </a:lnSpc>
                  <a:spcAft>
                    <a:spcPts val="0"/>
                  </a:spcAft>
                  <a:buNone/>
                </a:pPr>
                <a:r>
                  <a:rPr lang="en-US" altLang="en-US" sz="2200" dirty="0" smtClean="0"/>
                  <a:t>        -- duplicate </a:t>
                </a:r>
                <a:r>
                  <a:rPr lang="en-US" altLang="en-US" sz="2200" dirty="0"/>
                  <a:t>much or all of the information </a:t>
                </a:r>
                <a:r>
                  <a:rPr lang="en-US" altLang="en-US" sz="2200" dirty="0" smtClean="0"/>
                  <a:t>in </a:t>
                </a:r>
                <a:r>
                  <a:rPr lang="en-US" altLang="en-US" sz="2200" dirty="0"/>
                  <a:t>one or more other attributes</a:t>
                </a:r>
              </a:p>
              <a:p>
                <a:pPr marL="201168" lvl="1" indent="0">
                  <a:lnSpc>
                    <a:spcPct val="90000"/>
                  </a:lnSpc>
                  <a:spcAft>
                    <a:spcPts val="1200"/>
                  </a:spcAft>
                  <a:buNone/>
                </a:pPr>
                <a:r>
                  <a:rPr lang="en-US" altLang="en-US" sz="2200" dirty="0" smtClean="0"/>
                  <a:t>            e.g., purchase </a:t>
                </a:r>
                <a:r>
                  <a:rPr lang="en-US" altLang="en-US" sz="2200" dirty="0"/>
                  <a:t>price of a product and the amount of sales tax </a:t>
                </a:r>
                <a:r>
                  <a:rPr lang="en-US" altLang="en-US" sz="2200" dirty="0" smtClean="0"/>
                  <a:t>paid</a:t>
                </a:r>
                <a:endParaRPr lang="en-US" altLang="en-US" sz="2200" dirty="0"/>
              </a:p>
              <a:p>
                <a:pPr lvl="2">
                  <a:buFont typeface="Wingdings" panose="05000000000000000000" pitchFamily="2" charset="2"/>
                  <a:buChar char="v"/>
                </a:pPr>
                <a:r>
                  <a:rPr lang="en-US" altLang="en-US" sz="2200" dirty="0" smtClean="0"/>
                  <a:t> </a:t>
                </a:r>
                <a:r>
                  <a:rPr lang="en-US" altLang="en-US" sz="2200" u="sng" dirty="0" smtClean="0"/>
                  <a:t>Irrelevant </a:t>
                </a:r>
                <a:r>
                  <a:rPr lang="en-US" altLang="en-US" sz="2200" u="sng" dirty="0"/>
                  <a:t>features</a:t>
                </a:r>
              </a:p>
              <a:p>
                <a:pPr marL="201168" lvl="1" indent="0">
                  <a:lnSpc>
                    <a:spcPct val="90000"/>
                  </a:lnSpc>
                  <a:spcAft>
                    <a:spcPts val="0"/>
                  </a:spcAft>
                  <a:buNone/>
                </a:pPr>
                <a:r>
                  <a:rPr lang="en-US" altLang="en-US" sz="2200" dirty="0" smtClean="0"/>
                  <a:t>        -- contain </a:t>
                </a:r>
                <a:r>
                  <a:rPr lang="en-US" altLang="en-US" sz="2200" dirty="0"/>
                  <a:t>no information that is useful for the data mining task at hand</a:t>
                </a:r>
              </a:p>
              <a:p>
                <a:pPr marL="201168" lvl="1" indent="0">
                  <a:lnSpc>
                    <a:spcPct val="90000"/>
                  </a:lnSpc>
                  <a:spcAft>
                    <a:spcPts val="1200"/>
                  </a:spcAft>
                  <a:buNone/>
                </a:pPr>
                <a:r>
                  <a:rPr lang="en-US" altLang="en-US" sz="2200" dirty="0" smtClean="0"/>
                  <a:t>            e.g., students</a:t>
                </a:r>
                <a:r>
                  <a:rPr lang="en-US" altLang="en-US" sz="2200" dirty="0"/>
                  <a:t>' </a:t>
                </a:r>
                <a:r>
                  <a:rPr lang="en-US" altLang="en-US" sz="2200" dirty="0" smtClean="0"/>
                  <a:t>ID </a:t>
                </a:r>
                <a:r>
                  <a:rPr lang="en-US" altLang="en-US" sz="2200" dirty="0"/>
                  <a:t>is often irrelevant to </a:t>
                </a:r>
                <a:r>
                  <a:rPr lang="en-US" altLang="en-US" sz="2200" dirty="0" smtClean="0"/>
                  <a:t>predicting </a:t>
                </a:r>
                <a:r>
                  <a:rPr lang="en-US" altLang="en-US" sz="2200" dirty="0"/>
                  <a:t>students' </a:t>
                </a:r>
                <a:r>
                  <a:rPr lang="en-US" altLang="en-US" sz="2200" dirty="0" smtClean="0"/>
                  <a:t>GPA</a:t>
                </a:r>
              </a:p>
              <a:p>
                <a:pPr lvl="2">
                  <a:buFont typeface="Wingdings" panose="05000000000000000000" pitchFamily="2" charset="2"/>
                  <a:buChar char="v"/>
                </a:pPr>
                <a:r>
                  <a:rPr lang="en-US" altLang="en-US" sz="2200" dirty="0"/>
                  <a:t> </a:t>
                </a:r>
                <a:r>
                  <a:rPr lang="en-US" altLang="en-US" sz="2200" u="sng" dirty="0"/>
                  <a:t>Brute-force approach</a:t>
                </a:r>
              </a:p>
              <a:p>
                <a:pPr marL="384048" lvl="2" indent="0">
                  <a:buNone/>
                </a:pPr>
                <a:r>
                  <a:rPr lang="en-US" altLang="en-US" sz="2200" dirty="0"/>
                  <a:t>    </a:t>
                </a:r>
                <a:r>
                  <a:rPr lang="en-US" altLang="en-US" sz="2200" dirty="0" smtClean="0"/>
                  <a:t> -- </a:t>
                </a:r>
                <a:r>
                  <a:rPr lang="en-US" altLang="en-US" sz="2200" dirty="0"/>
                  <a:t>Try all possible feature subsets as input to data mining </a:t>
                </a:r>
                <a:r>
                  <a:rPr lang="en-US" altLang="en-US" sz="2200" dirty="0" smtClean="0"/>
                  <a:t>algorithm</a:t>
                </a:r>
              </a:p>
              <a:p>
                <a:pPr marL="384048" lvl="2" indent="0">
                  <a:buNone/>
                </a:pPr>
                <a:r>
                  <a:rPr lang="en-US" altLang="en-US" sz="2200" dirty="0"/>
                  <a:t> </a:t>
                </a:r>
                <a:r>
                  <a:rPr lang="en-US" altLang="en-US" sz="2200" dirty="0" smtClean="0"/>
                  <a:t>    --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2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en-US" sz="2200" dirty="0"/>
                  <a:t> </a:t>
                </a:r>
                <a:r>
                  <a:rPr lang="en-US" altLang="en-US" sz="2200" dirty="0" smtClean="0"/>
                  <a:t>possible subsets </a:t>
                </a:r>
                <a:r>
                  <a:rPr lang="en-US" altLang="en-US" sz="2200" dirty="0" smtClean="0">
                    <a:sym typeface="Wingdings" panose="05000000000000000000" pitchFamily="2" charset="2"/>
                  </a:rPr>
                  <a:t></a:t>
                </a:r>
                <a:r>
                  <a:rPr lang="en-US" altLang="en-US" sz="2200" dirty="0" smtClean="0"/>
                  <a:t> infeasible</a:t>
                </a:r>
                <a:endParaRPr lang="en-US" altLang="en-US" sz="2200" dirty="0"/>
              </a:p>
              <a:p>
                <a:pPr marL="201168" lvl="1" indent="0">
                  <a:lnSpc>
                    <a:spcPct val="90000"/>
                  </a:lnSpc>
                  <a:buNone/>
                </a:pPr>
                <a:endParaRPr lang="en-US" altLang="en-US" sz="2200" dirty="0"/>
              </a:p>
            </p:txBody>
          </p:sp>
        </mc:Choice>
        <mc:Fallback xmlns="">
          <p:sp>
            <p:nvSpPr>
              <p:cNvPr id="842759" name="Rectang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697" t="-2121" b="-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2756" name="Text Box 4"/>
          <p:cNvSpPr txBox="1">
            <a:spLocks noChangeArrowheads="1"/>
          </p:cNvSpPr>
          <p:nvPr/>
        </p:nvSpPr>
        <p:spPr bwMode="auto">
          <a:xfrm>
            <a:off x="3200400" y="3657600"/>
            <a:ext cx="1600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842757" name="Rectangle 5"/>
          <p:cNvSpPr>
            <a:spLocks noChangeArrowheads="1"/>
          </p:cNvSpPr>
          <p:nvPr/>
        </p:nvSpPr>
        <p:spPr bwMode="auto">
          <a:xfrm>
            <a:off x="3241676" y="59848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90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Approaches (2)</a:t>
            </a:r>
            <a:endParaRPr lang="en-US" altLang="en-US" dirty="0"/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885950"/>
            <a:ext cx="10058400" cy="462915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200" dirty="0" smtClean="0"/>
              <a:t> </a:t>
            </a:r>
            <a:r>
              <a:rPr lang="en-US" altLang="en-US" sz="2200" u="sng" dirty="0" smtClean="0"/>
              <a:t>Embedded approach</a:t>
            </a:r>
            <a:endParaRPr lang="en-US" altLang="en-US" sz="2200" u="sng" dirty="0"/>
          </a:p>
          <a:p>
            <a:pPr marL="384048" lvl="2" indent="0">
              <a:spcAft>
                <a:spcPts val="600"/>
              </a:spcAft>
              <a:buNone/>
            </a:pPr>
            <a:r>
              <a:rPr lang="en-US" altLang="en-US" sz="1800" dirty="0" smtClean="0"/>
              <a:t>    -- Features are selected naturally as part of the data mining algorithm (e.g., DT)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200" dirty="0" smtClean="0"/>
              <a:t> </a:t>
            </a:r>
            <a:r>
              <a:rPr lang="en-US" altLang="en-US" sz="2200" u="sng" dirty="0" smtClean="0"/>
              <a:t>Filter approach</a:t>
            </a:r>
          </a:p>
          <a:p>
            <a:pPr marL="384048" lvl="2" indent="0">
              <a:spcAft>
                <a:spcPts val="600"/>
              </a:spcAft>
              <a:buNone/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   -- Features are selected before data mining algorithm is run (e.g., pairwise correlation analysis)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200" dirty="0" smtClean="0"/>
              <a:t> </a:t>
            </a:r>
            <a:r>
              <a:rPr lang="en-US" altLang="en-US" sz="2200" u="sng" dirty="0" smtClean="0"/>
              <a:t>Wrapper approach</a:t>
            </a:r>
            <a:endParaRPr lang="en-US" altLang="en-US" sz="2200" u="sng" dirty="0"/>
          </a:p>
          <a:p>
            <a:pPr marL="384048" lvl="2" indent="0">
              <a:spcAft>
                <a:spcPts val="0"/>
              </a:spcAft>
              <a:buNone/>
            </a:pPr>
            <a:r>
              <a:rPr lang="en-US" altLang="en-US" sz="1800" dirty="0" smtClean="0"/>
              <a:t>    -- Use </a:t>
            </a:r>
            <a:r>
              <a:rPr lang="en-US" altLang="en-US" sz="1800" dirty="0"/>
              <a:t>the data mining algorithm as a black box to find best subset of </a:t>
            </a:r>
            <a:r>
              <a:rPr lang="en-US" altLang="en-US" sz="1800" dirty="0" smtClean="0"/>
              <a:t>attributes</a:t>
            </a:r>
            <a:endParaRPr lang="en-US" alt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1790700" y="4067175"/>
            <a:ext cx="936498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748" lvl="1" indent="-342900" defTabSz="324493">
              <a:buFont typeface="Courier New" panose="02070309020205020404" pitchFamily="49" charset="0"/>
              <a:buChar char="o"/>
              <a:defRPr sz="2844"/>
            </a:pPr>
            <a:r>
              <a:rPr lang="en-US" sz="2000" b="1" u="sng" dirty="0" smtClean="0"/>
              <a:t>sequential </a:t>
            </a:r>
            <a:r>
              <a:rPr lang="en-US" sz="2000" b="1" u="sng" dirty="0"/>
              <a:t>forward selection</a:t>
            </a:r>
            <a:r>
              <a:rPr lang="en-US" sz="2000" dirty="0"/>
              <a:t> (SFS)</a:t>
            </a:r>
          </a:p>
          <a:p>
            <a:pPr marL="384048" lvl="2" indent="0" defTabSz="324493">
              <a:spcBef>
                <a:spcPts val="0"/>
              </a:spcBef>
              <a:spcAft>
                <a:spcPts val="0"/>
              </a:spcAft>
              <a:buNone/>
              <a:defRPr sz="2844"/>
            </a:pPr>
            <a:r>
              <a:rPr lang="en-US" sz="2000" dirty="0" smtClean="0"/>
              <a:t>-- starting </a:t>
            </a:r>
            <a:r>
              <a:rPr lang="en-US" sz="2000" dirty="0"/>
              <a:t>with an empty feature set, recursively add the “best” feature </a:t>
            </a:r>
          </a:p>
          <a:p>
            <a:pPr marL="384048" lvl="2" indent="0" defTabSz="324493">
              <a:spcBef>
                <a:spcPts val="0"/>
              </a:spcBef>
              <a:spcAft>
                <a:spcPts val="600"/>
              </a:spcAft>
              <a:buNone/>
              <a:defRPr sz="2844"/>
            </a:pPr>
            <a:r>
              <a:rPr lang="en-US" sz="2000" dirty="0"/>
              <a:t>    </a:t>
            </a:r>
            <a:r>
              <a:rPr lang="en-US" sz="2000" dirty="0" smtClean="0"/>
              <a:t>until </a:t>
            </a:r>
            <a:r>
              <a:rPr lang="en-US" sz="2000" dirty="0"/>
              <a:t>no improvement of generalization accuracy on the validation set </a:t>
            </a:r>
          </a:p>
          <a:p>
            <a:pPr marL="86868" indent="-342900" defTabSz="324493">
              <a:buFont typeface="Courier New" panose="02070309020205020404" pitchFamily="49" charset="0"/>
              <a:buChar char="o"/>
              <a:defRPr sz="2844"/>
            </a:pPr>
            <a:r>
              <a:rPr lang="en-US" sz="2000" b="1" u="sng" dirty="0" smtClean="0"/>
              <a:t>sequential </a:t>
            </a:r>
            <a:r>
              <a:rPr lang="en-US" sz="2000" b="1" u="sng" dirty="0"/>
              <a:t>backward elimination</a:t>
            </a:r>
            <a:r>
              <a:rPr lang="en-US" sz="2000" b="1" dirty="0"/>
              <a:t> </a:t>
            </a:r>
            <a:r>
              <a:rPr lang="en-US" sz="2000" dirty="0" smtClean="0"/>
              <a:t>(SBE)</a:t>
            </a:r>
            <a:endParaRPr lang="en-US" sz="2000" dirty="0"/>
          </a:p>
          <a:p>
            <a:pPr marL="201168" lvl="1" indent="0" defTabSz="324493">
              <a:spcBef>
                <a:spcPts val="0"/>
              </a:spcBef>
              <a:spcAft>
                <a:spcPts val="0"/>
              </a:spcAft>
              <a:buNone/>
              <a:defRPr sz="2844"/>
            </a:pPr>
            <a:r>
              <a:rPr lang="en-US" sz="2000" dirty="0"/>
              <a:t>   </a:t>
            </a:r>
            <a:r>
              <a:rPr lang="en-US" sz="2000" dirty="0" smtClean="0"/>
              <a:t>-- starting </a:t>
            </a:r>
            <a:r>
              <a:rPr lang="en-US" sz="2000" dirty="0"/>
              <a:t>with a full feature set, continue to discard features one at a time </a:t>
            </a:r>
          </a:p>
          <a:p>
            <a:pPr marL="201168" lvl="1" indent="0" defTabSz="324493">
              <a:spcBef>
                <a:spcPts val="0"/>
              </a:spcBef>
              <a:spcAft>
                <a:spcPts val="600"/>
              </a:spcAft>
              <a:buNone/>
              <a:defRPr sz="2844"/>
            </a:pPr>
            <a:r>
              <a:rPr lang="en-US" sz="2000" dirty="0"/>
              <a:t>      </a:t>
            </a:r>
            <a:r>
              <a:rPr lang="en-US" sz="2000" dirty="0" smtClean="0"/>
              <a:t> </a:t>
            </a:r>
            <a:r>
              <a:rPr lang="en-US" sz="2000" dirty="0"/>
              <a:t>until no performance loss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60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Final-exam Review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5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098" y="1828800"/>
            <a:ext cx="10861241" cy="44200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</a:rPr>
              <a:t> Time 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dirty="0" smtClean="0"/>
              <a:t> 4/17/17 (Monday)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b="1" dirty="0" smtClean="0"/>
              <a:t>120 minutes (from 6:30 pm – 8:30 pm)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</a:rPr>
              <a:t> Location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 smtClean="0"/>
              <a:t> In class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100" b="1" dirty="0" smtClean="0">
                <a:solidFill>
                  <a:srgbClr val="0070C0"/>
                </a:solidFill>
              </a:rPr>
              <a:t> Format</a:t>
            </a:r>
            <a:endParaRPr lang="en-US" sz="2100" b="1" dirty="0">
              <a:solidFill>
                <a:srgbClr val="0070C0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 smtClean="0"/>
              <a:t>Close book, close notes: </a:t>
            </a:r>
            <a:r>
              <a:rPr lang="en-US" sz="1800" dirty="0" smtClean="0">
                <a:solidFill>
                  <a:srgbClr val="FF0000"/>
                </a:solidFill>
              </a:rPr>
              <a:t>One cheat sheet (A4 size, two-sided)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 smtClean="0"/>
              <a:t>No electronic devices except a calculator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 smtClean="0"/>
              <a:t>Focus on 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half (materials after midterm, but may touch some concepts/algorithms from the 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half)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 smtClean="0"/>
              <a:t>T/F questions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 smtClean="0"/>
              <a:t>Multiple-choice questions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 smtClean="0"/>
              <a:t>Short-answer questions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 smtClean="0"/>
              <a:t>Some computation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 smtClean="0"/>
              <a:t>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0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098" y="1828800"/>
            <a:ext cx="10861241" cy="44200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Everything from the first half </a:t>
            </a:r>
            <a:endParaRPr lang="en-US" sz="2400" b="1" dirty="0" smtClean="0"/>
          </a:p>
          <a:p>
            <a:pPr lvl="2"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/>
              <a:t> ONLY basic concepts/algorithms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Model-performance visualization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 smtClean="0"/>
              <a:t> Profit curves</a:t>
            </a:r>
            <a:endParaRPr lang="en-US" sz="20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 smtClean="0"/>
              <a:t> ROC</a:t>
            </a:r>
            <a:endParaRPr lang="en-US" sz="20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 smtClean="0"/>
              <a:t> CR curve</a:t>
            </a:r>
          </a:p>
          <a:p>
            <a:pPr lvl="2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/>
              <a:t> Lift curve</a:t>
            </a:r>
            <a:endParaRPr lang="en-US" sz="2000" dirty="0"/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000" dirty="0" smtClean="0">
                <a:sym typeface="Wingdings" panose="05000000000000000000" pitchFamily="2" charset="2"/>
              </a:rPr>
              <a:t> Given a cutoff (threshold) value, calculate the expected profit and lift value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Draw ROC and calculate AUC </a:t>
            </a:r>
            <a:r>
              <a:rPr lang="en-US" sz="2000" b="1" dirty="0" smtClean="0">
                <a:sym typeface="Wingdings" panose="05000000000000000000" pitchFamily="2" charset="2"/>
              </a:rPr>
              <a:t>by hand</a:t>
            </a:r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8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Bias vs. Variance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099" y="1828800"/>
            <a:ext cx="8987394" cy="442009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Ensemble methods</a:t>
            </a:r>
            <a:endParaRPr lang="en-US" b="1" dirty="0" smtClean="0"/>
          </a:p>
          <a:p>
            <a:pPr lvl="2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dirty="0" smtClean="0"/>
              <a:t>Logical view, necessary conditions on base classifiers</a:t>
            </a:r>
          </a:p>
          <a:p>
            <a:pPr lvl="2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dirty="0" smtClean="0"/>
              <a:t>Bagging vs. Boosting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smtClean="0">
                <a:sym typeface="Wingdings" panose="05000000000000000000" pitchFamily="2" charset="2"/>
              </a:rPr>
              <a:t> understand how/why they work as well as their characteristics</a:t>
            </a:r>
            <a:endParaRPr lang="en-US" b="1" dirty="0" smtClean="0"/>
          </a:p>
          <a:p>
            <a:pPr lvl="2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smtClean="0"/>
              <a:t>Random Forests</a:t>
            </a:r>
          </a:p>
          <a:p>
            <a:pPr marL="384048" lvl="2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smtClean="0">
                <a:sym typeface="Wingdings" panose="05000000000000000000" pitchFamily="2" charset="2"/>
              </a:rPr>
              <a:t> how it works; what techniques are used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Cluster Analysis</a:t>
            </a:r>
            <a:endParaRPr lang="en-US" b="1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 smtClean="0"/>
              <a:t>Fundamental concepts: unsupervised/descriptive model; types of clustering/clusters</a:t>
            </a:r>
            <a:endParaRPr lang="en-US" sz="18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 smtClean="0"/>
              <a:t>Distance metrics: Manhattan, Euclidean, cosine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 smtClean="0"/>
              <a:t>K-means</a:t>
            </a:r>
          </a:p>
          <a:p>
            <a:pPr marL="384048" lvl="2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smtClean="0">
                <a:sym typeface="Wingdings" panose="05000000000000000000" pitchFamily="2" charset="2"/>
              </a:rPr>
              <a:t> how it works (clustering by hand)</a:t>
            </a:r>
          </a:p>
          <a:p>
            <a:pPr marL="384048" lvl="2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smtClean="0">
                <a:sym typeface="Wingdings" panose="05000000000000000000" pitchFamily="2" charset="2"/>
              </a:rPr>
              <a:t>    how to choose initial centroids</a:t>
            </a:r>
          </a:p>
          <a:p>
            <a:pPr marL="384048" lvl="2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smtClean="0">
                <a:sym typeface="Wingdings" panose="05000000000000000000" pitchFamily="2" charset="2"/>
              </a:rPr>
              <a:t>    how to choose K (elbow method)</a:t>
            </a:r>
          </a:p>
          <a:p>
            <a:pPr marL="384048" lvl="2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smtClean="0">
                <a:sym typeface="Wingdings" panose="05000000000000000000" pitchFamily="2" charset="2"/>
              </a:rPr>
              <a:t>    how to interpret (English description)</a:t>
            </a:r>
            <a:endParaRPr lang="en-US" sz="21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62599" y="4571890"/>
            <a:ext cx="52519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Agglomerative hierarchical clustering</a:t>
            </a:r>
          </a:p>
          <a:p>
            <a:pPr marL="384048" lvl="2" indent="0">
              <a:buNone/>
            </a:pPr>
            <a:r>
              <a:rPr lang="en-US" dirty="0"/>
              <a:t>   </a:t>
            </a:r>
            <a:r>
              <a:rPr lang="en-US" dirty="0" smtClean="0"/>
              <a:t>            </a:t>
            </a:r>
            <a:r>
              <a:rPr lang="en-US" dirty="0">
                <a:sym typeface="Wingdings" panose="05000000000000000000" pitchFamily="2" charset="2"/>
              </a:rPr>
              <a:t> how it works</a:t>
            </a:r>
          </a:p>
          <a:p>
            <a:pPr marL="384048" lvl="2" indent="0">
              <a:buNone/>
            </a:pPr>
            <a:r>
              <a:rPr lang="en-US" dirty="0">
                <a:sym typeface="Wingdings" panose="05000000000000000000" pitchFamily="2" charset="2"/>
              </a:rPr>
              <a:t>    </a:t>
            </a:r>
            <a:r>
              <a:rPr lang="en-US" dirty="0" smtClean="0">
                <a:sym typeface="Wingdings" panose="05000000000000000000" pitchFamily="2" charset="2"/>
              </a:rPr>
              <a:t>            </a:t>
            </a:r>
            <a:r>
              <a:rPr lang="en-US" dirty="0">
                <a:sym typeface="Wingdings" panose="05000000000000000000" pitchFamily="2" charset="2"/>
              </a:rPr>
              <a:t>cluster proximity metrics: MIN, MAX, </a:t>
            </a:r>
            <a:r>
              <a:rPr lang="en-US" dirty="0" smtClean="0">
                <a:sym typeface="Wingdings" panose="05000000000000000000" pitchFamily="2" charset="2"/>
              </a:rPr>
              <a:t>  </a:t>
            </a:r>
          </a:p>
          <a:p>
            <a:pPr marL="384048" lvl="2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           Group </a:t>
            </a:r>
            <a:r>
              <a:rPr lang="en-US" dirty="0">
                <a:sym typeface="Wingdings" panose="05000000000000000000" pitchFamily="2" charset="2"/>
              </a:rPr>
              <a:t>Average, Ward’s method</a:t>
            </a:r>
          </a:p>
          <a:p>
            <a:pPr marL="384048" lvl="2" indent="0">
              <a:buNone/>
            </a:pPr>
            <a:r>
              <a:rPr lang="en-US" dirty="0">
                <a:sym typeface="Wingdings" panose="05000000000000000000" pitchFamily="2" charset="2"/>
              </a:rPr>
              <a:t>    </a:t>
            </a:r>
            <a:r>
              <a:rPr lang="en-US" dirty="0" smtClean="0">
                <a:sym typeface="Wingdings" panose="05000000000000000000" pitchFamily="2" charset="2"/>
              </a:rPr>
              <a:t>            </a:t>
            </a:r>
            <a:r>
              <a:rPr lang="en-US" dirty="0">
                <a:sym typeface="Wingdings" panose="05000000000000000000" pitchFamily="2" charset="2"/>
              </a:rPr>
              <a:t>draw </a:t>
            </a:r>
            <a:r>
              <a:rPr lang="en-US" dirty="0" err="1">
                <a:sym typeface="Wingdings" panose="05000000000000000000" pitchFamily="2" charset="2"/>
              </a:rPr>
              <a:t>dendrogram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30</a:t>
            </a:fld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73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099" y="1828800"/>
            <a:ext cx="8987394" cy="44200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Association Analysis</a:t>
            </a:r>
            <a:endParaRPr lang="en-US" b="1" dirty="0" smtClean="0"/>
          </a:p>
          <a:p>
            <a:pPr lvl="2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dirty="0" smtClean="0"/>
              <a:t>Frequent </a:t>
            </a:r>
            <a:r>
              <a:rPr lang="en-US" sz="1800" dirty="0" err="1" smtClean="0"/>
              <a:t>itemset</a:t>
            </a:r>
            <a:r>
              <a:rPr lang="en-US" sz="1800" dirty="0" smtClean="0"/>
              <a:t>, 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smtClean="0">
                <a:sym typeface="Wingdings" panose="05000000000000000000" pitchFamily="2" charset="2"/>
              </a:rPr>
              <a:t> definition; support(X)</a:t>
            </a:r>
            <a:endParaRPr lang="en-US" sz="1800" dirty="0" smtClean="0"/>
          </a:p>
          <a:p>
            <a:pPr lvl="2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smtClean="0"/>
              <a:t>Association rule</a:t>
            </a:r>
          </a:p>
          <a:p>
            <a:pPr marL="384048" lvl="2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smtClean="0">
                <a:sym typeface="Wingdings" panose="05000000000000000000" pitchFamily="2" charset="2"/>
              </a:rPr>
              <a:t> definition; support(XY); confidence(XY); lift(XY); leverage(XY)</a:t>
            </a:r>
          </a:p>
          <a:p>
            <a:pPr marL="384048" lvl="2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smtClean="0">
                <a:sym typeface="Wingdings" panose="05000000000000000000" pitchFamily="2" charset="2"/>
              </a:rPr>
              <a:t>    Anti-monotone property; </a:t>
            </a:r>
            <a:r>
              <a:rPr lang="en-US" sz="1800" dirty="0" err="1" smtClean="0">
                <a:sym typeface="Wingdings" panose="05000000000000000000" pitchFamily="2" charset="2"/>
              </a:rPr>
              <a:t>Apriori</a:t>
            </a:r>
            <a:r>
              <a:rPr lang="en-US" sz="1800" dirty="0" smtClean="0">
                <a:sym typeface="Wingdings" panose="05000000000000000000" pitchFamily="2" charset="2"/>
              </a:rPr>
              <a:t> principle; support/confidence-based pruning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Today’s lecture</a:t>
            </a:r>
            <a:endParaRPr lang="en-US" b="1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b="1" dirty="0" smtClean="0"/>
              <a:t>Bias, variance</a:t>
            </a:r>
            <a:r>
              <a:rPr lang="en-US" sz="1800" dirty="0" smtClean="0"/>
              <a:t>: decomposition, trade-off</a:t>
            </a:r>
            <a:endParaRPr lang="en-US" sz="18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b="1" dirty="0" smtClean="0"/>
              <a:t>KNN</a:t>
            </a:r>
          </a:p>
          <a:p>
            <a:pPr marL="384048" lvl="2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smtClean="0">
                <a:sym typeface="Wingdings" panose="05000000000000000000" pitchFamily="2" charset="2"/>
              </a:rPr>
              <a:t> how it works</a:t>
            </a:r>
          </a:p>
          <a:p>
            <a:pPr marL="384048" lvl="2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smtClean="0">
                <a:sym typeface="Wingdings" panose="05000000000000000000" pitchFamily="2" charset="2"/>
              </a:rPr>
              <a:t>    voting schemes; characteristics</a:t>
            </a:r>
            <a:endParaRPr lang="en-US" sz="18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b="1" dirty="0" smtClean="0"/>
              <a:t>Feature selection</a:t>
            </a:r>
          </a:p>
          <a:p>
            <a:pPr marL="384048" lvl="2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smtClean="0">
                <a:sym typeface="Wingdings" panose="05000000000000000000" pitchFamily="2" charset="2"/>
              </a:rPr>
              <a:t> different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31</a:t>
            </a:fld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9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9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Bias-Variance Decomposition (1)</a:t>
            </a:r>
            <a:endParaRPr lang="en-US" altLang="en-US" dirty="0"/>
          </a:p>
        </p:txBody>
      </p:sp>
      <p:sp>
        <p:nvSpPr>
          <p:cNvPr id="15349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50937" y="1781016"/>
            <a:ext cx="10132106" cy="13971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/>
              <a:t> A formal method for analyzing the prediction error of a predictive model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70C0"/>
                </a:solidFill>
              </a:rPr>
              <a:t> Bias</a:t>
            </a:r>
            <a:r>
              <a:rPr lang="en-US" dirty="0"/>
              <a:t>: </a:t>
            </a:r>
            <a:r>
              <a:rPr lang="en-US" dirty="0" smtClean="0"/>
              <a:t>distance between the </a:t>
            </a:r>
            <a:r>
              <a:rPr lang="en-US" dirty="0"/>
              <a:t>target position and the </a:t>
            </a:r>
            <a:r>
              <a:rPr lang="en-US" dirty="0" smtClean="0"/>
              <a:t>average location </a:t>
            </a:r>
            <a:r>
              <a:rPr lang="en-US" dirty="0"/>
              <a:t>where the projectile hits the floor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rgbClr val="0070C0"/>
                </a:solidFill>
              </a:rPr>
              <a:t> Variance</a:t>
            </a:r>
            <a:r>
              <a:rPr lang="en-US" dirty="0" smtClean="0"/>
              <a:t>: deviation of each launch from the average location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Noise</a:t>
            </a:r>
            <a:r>
              <a:rPr lang="en-US" dirty="0" smtClean="0"/>
              <a:t>: variability/uncertainty of the target position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642" y="3836825"/>
            <a:ext cx="7305675" cy="2324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863" y="3412671"/>
            <a:ext cx="3924817" cy="309854"/>
          </a:xfrm>
          <a:prstGeom prst="rect">
            <a:avLst/>
          </a:prstGeom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9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Bias-Variance Decomposition </a:t>
            </a:r>
            <a:r>
              <a:rPr lang="en-US" altLang="en-US" dirty="0" smtClean="0"/>
              <a:t>(2)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50302" y="1867988"/>
                <a:ext cx="9760598" cy="4433422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400" dirty="0" smtClean="0"/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True function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pPr lvl="1">
                  <a:spcAft>
                    <a:spcPts val="0"/>
                  </a:spcAft>
                  <a:buFont typeface="Wingdings" panose="05000000000000000000" pitchFamily="2" charset="2"/>
                  <a:buChar char="v"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000" dirty="0" smtClean="0"/>
              </a:p>
              <a:p>
                <a:pPr marL="201168" lvl="1" indent="0">
                  <a:spcAft>
                    <a:spcPts val="600"/>
                  </a:spcAft>
                  <a:buNone/>
                </a:pPr>
                <a:r>
                  <a:rPr lang="en-US" sz="2000" dirty="0" smtClean="0"/>
                  <a:t>     --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 smtClean="0"/>
                  <a:t>: is the noise (normally distributed with zero mean and </a:t>
                </a:r>
                <a:r>
                  <a:rPr lang="en-US" sz="2000" dirty="0" err="1" smtClean="0"/>
                  <a:t>std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201168" lvl="1" indent="0">
                  <a:spcAft>
                    <a:spcPts val="600"/>
                  </a:spcAft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-- neither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 smtClean="0"/>
                  <a:t> or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 smtClean="0"/>
                  <a:t> is known</a:t>
                </a:r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Predictive model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 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pPr lvl="1">
                  <a:spcAft>
                    <a:spcPts val="0"/>
                  </a:spcAft>
                  <a:buFont typeface="Wingdings" panose="05000000000000000000" pitchFamily="2" charset="2"/>
                  <a:buChar char="v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201168" lvl="1" indent="0">
                  <a:spcAft>
                    <a:spcPts val="0"/>
                  </a:spcAft>
                  <a:buNone/>
                </a:pPr>
                <a:r>
                  <a:rPr lang="en-US" sz="2000" dirty="0"/>
                  <a:t>     -- </a:t>
                </a:r>
                <a:r>
                  <a:rPr lang="en-US" sz="2000" dirty="0" smtClean="0"/>
                  <a:t>estimate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 smtClean="0"/>
                  <a:t> with fitted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and parameter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000" dirty="0"/>
              </a:p>
              <a:p>
                <a:pPr marL="201168" lvl="1" indent="0">
                  <a:spcAft>
                    <a:spcPts val="600"/>
                  </a:spcAft>
                  <a:buNone/>
                </a:pPr>
                <a:r>
                  <a:rPr lang="en-US" sz="2000" dirty="0" smtClean="0"/>
                  <a:t>     --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000" dirty="0" smtClean="0"/>
                  <a:t> is learned from a training dataset</a:t>
                </a: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Prediction error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 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pPr lvl="1">
                  <a:spcAft>
                    <a:spcPts val="0"/>
                  </a:spcAft>
                  <a:buFont typeface="Wingdings" panose="05000000000000000000" pitchFamily="2" charset="2"/>
                  <a:buChar char="v"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Mean Squared Error: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marL="201168" lvl="1" indent="0">
                  <a:spcAft>
                    <a:spcPts val="0"/>
                  </a:spcAft>
                  <a:buNone/>
                </a:pPr>
                <a:r>
                  <a:rPr lang="en-US" sz="2000" dirty="0"/>
                  <a:t>     --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 </a:t>
                </a:r>
                <a:r>
                  <a:rPr lang="en-US" sz="2000" dirty="0" smtClean="0"/>
                  <a:t>predicted value of the model</a:t>
                </a:r>
                <a:endParaRPr lang="en-US" sz="2000" dirty="0"/>
              </a:p>
              <a:p>
                <a:pPr marL="201168" lvl="1" indent="0">
                  <a:spcAft>
                    <a:spcPts val="600"/>
                  </a:spcAft>
                  <a:buNone/>
                </a:pPr>
                <a:r>
                  <a:rPr lang="en-US" sz="2000" dirty="0"/>
                  <a:t>     --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 smtClean="0"/>
                  <a:t> 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 observed value</a:t>
                </a:r>
                <a:endParaRPr lang="en-US" sz="2000" dirty="0"/>
              </a:p>
              <a:p>
                <a:pPr marL="201168" lvl="1" indent="0">
                  <a:spcAft>
                    <a:spcPts val="600"/>
                  </a:spcAft>
                  <a:buNone/>
                </a:pPr>
                <a:endParaRPr lang="en-US" sz="2000" dirty="0"/>
              </a:p>
              <a:p>
                <a:pPr marL="201168" lvl="1" indent="0">
                  <a:spcAft>
                    <a:spcPts val="0"/>
                  </a:spcAft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0302" y="1867988"/>
                <a:ext cx="9760598" cy="4433422"/>
              </a:xfrm>
              <a:blipFill>
                <a:blip r:embed="rId3"/>
                <a:stretch>
                  <a:fillRect l="-1749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7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9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Bias-Variance Decomposition </a:t>
            </a:r>
            <a:r>
              <a:rPr lang="en-US" altLang="en-US" dirty="0" smtClean="0"/>
              <a:t>(3)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50302" y="1867988"/>
                <a:ext cx="9760598" cy="2014464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[(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200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200" b="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200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2200" i="1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+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+ 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marL="201168" lvl="1" indent="0">
                  <a:spcAft>
                    <a:spcPts val="0"/>
                  </a:spcAft>
                  <a:buNone/>
                </a:pPr>
                <a:endParaRPr lang="en-US" sz="2000" dirty="0" smtClean="0"/>
              </a:p>
              <a:p>
                <a:pPr marL="201168" lvl="1" indent="0">
                  <a:spcAft>
                    <a:spcPts val="0"/>
                  </a:spcAft>
                  <a:buNone/>
                </a:pPr>
                <a:endParaRPr lang="en-US" sz="2000" dirty="0"/>
              </a:p>
              <a:p>
                <a:pPr marL="201168" lvl="1" indent="0">
                  <a:spcAft>
                    <a:spcPts val="0"/>
                  </a:spcAft>
                  <a:buNone/>
                </a:pPr>
                <a:endParaRPr lang="en-US" sz="2000" dirty="0" smtClean="0"/>
              </a:p>
              <a:p>
                <a:pPr marL="201168" lvl="1" indent="0">
                  <a:spcAft>
                    <a:spcPts val="0"/>
                  </a:spcAft>
                  <a:buNone/>
                </a:pPr>
                <a:endParaRPr lang="en-US" sz="2000" dirty="0"/>
              </a:p>
              <a:p>
                <a:pPr marL="201168" lvl="1" indent="0">
                  <a:spcAft>
                    <a:spcPts val="600"/>
                  </a:spcAft>
                  <a:buNone/>
                </a:pPr>
                <a:endParaRPr lang="en-US" sz="2000" dirty="0"/>
              </a:p>
              <a:p>
                <a:pPr marL="201168" lvl="1" indent="0">
                  <a:spcAft>
                    <a:spcPts val="0"/>
                  </a:spcAft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0302" y="1867988"/>
                <a:ext cx="9760598" cy="201446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hape 156"/>
          <p:cNvSpPr/>
          <p:nvPr/>
        </p:nvSpPr>
        <p:spPr>
          <a:xfrm>
            <a:off x="2701228" y="2908092"/>
            <a:ext cx="2860123" cy="419724"/>
          </a:xfrm>
          <a:prstGeom prst="rect">
            <a:avLst/>
          </a:prstGeom>
          <a:ln w="317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r>
              <a:rPr lang="en-US" dirty="0" smtClean="0"/>
              <a:t> </a:t>
            </a:r>
            <a:endParaRPr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130134" y="3364558"/>
            <a:ext cx="2810" cy="39797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7200" y="3769293"/>
                <a:ext cx="3792512" cy="70788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70C0"/>
                    </a:solidFill>
                  </a:rPr>
                  <a:t>Variance: how much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varies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               across different datasets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00" y="3769293"/>
                <a:ext cx="3792512" cy="707886"/>
              </a:xfrm>
              <a:prstGeom prst="rect">
                <a:avLst/>
              </a:prstGeom>
              <a:blipFill>
                <a:blip r:embed="rId4"/>
                <a:stretch>
                  <a:fillRect l="-1608" t="-4310" r="-1929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hape 156"/>
          <p:cNvSpPr/>
          <p:nvPr/>
        </p:nvSpPr>
        <p:spPr>
          <a:xfrm>
            <a:off x="5929419" y="2908092"/>
            <a:ext cx="2495053" cy="456466"/>
          </a:xfrm>
          <a:prstGeom prst="rect">
            <a:avLst/>
          </a:prstGeom>
          <a:ln w="317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r>
              <a:rPr lang="en-US" dirty="0" smtClean="0"/>
              <a:t> </a:t>
            </a:r>
            <a:endParaRPr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126480" y="3364559"/>
            <a:ext cx="0" cy="126011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71446" y="4609157"/>
                <a:ext cx="3633617" cy="70788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𝐵𝑖𝑎𝑠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: average/systematic error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    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  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446" y="4609157"/>
                <a:ext cx="3633617" cy="707886"/>
              </a:xfrm>
              <a:prstGeom prst="rect">
                <a:avLst/>
              </a:prstGeom>
              <a:blipFill>
                <a:blip r:embed="rId5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hape 156"/>
          <p:cNvSpPr/>
          <p:nvPr/>
        </p:nvSpPr>
        <p:spPr>
          <a:xfrm>
            <a:off x="8723121" y="2908092"/>
            <a:ext cx="2069798" cy="456466"/>
          </a:xfrm>
          <a:prstGeom prst="rect">
            <a:avLst/>
          </a:prstGeom>
          <a:ln w="317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r>
              <a:rPr lang="en-US" dirty="0" smtClean="0"/>
              <a:t> </a:t>
            </a:r>
            <a:endParaRPr dirty="0"/>
          </a:p>
        </p:txBody>
      </p:sp>
      <p:cxnSp>
        <p:nvCxnSpPr>
          <p:cNvPr id="21" name="Straight Arrow Connector 20"/>
          <p:cNvCxnSpPr>
            <a:stCxn id="22" idx="0"/>
          </p:cNvCxnSpPr>
          <p:nvPr/>
        </p:nvCxnSpPr>
        <p:spPr>
          <a:xfrm flipH="1" flipV="1">
            <a:off x="9683646" y="3364559"/>
            <a:ext cx="1094" cy="18774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961965" y="5241961"/>
                <a:ext cx="3445550" cy="70788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𝑁𝑜𝑖𝑠𝑒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: how much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varies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             from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965" y="5241961"/>
                <a:ext cx="3445550" cy="707886"/>
              </a:xfrm>
              <a:prstGeom prst="rect">
                <a:avLst/>
              </a:prstGeom>
              <a:blipFill>
                <a:blip r:embed="rId6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4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408" y="286603"/>
            <a:ext cx="707707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4354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Bias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563" y="1011981"/>
            <a:ext cx="88773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4697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Variance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017" y="863418"/>
            <a:ext cx="89344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2443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57697</TotalTime>
  <Words>1305</Words>
  <Application>Microsoft Office PowerPoint</Application>
  <PresentationFormat>Widescreen</PresentationFormat>
  <Paragraphs>332</Paragraphs>
  <Slides>31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Courier New</vt:lpstr>
      <vt:lpstr>Symbol</vt:lpstr>
      <vt:lpstr>Wingdings</vt:lpstr>
      <vt:lpstr>Retrospect</vt:lpstr>
      <vt:lpstr>Visio</vt:lpstr>
      <vt:lpstr>VISIO</vt:lpstr>
      <vt:lpstr>Data Science</vt:lpstr>
      <vt:lpstr>Outline</vt:lpstr>
      <vt:lpstr>Bias vs. Variance</vt:lpstr>
      <vt:lpstr>Bias-Variance Decomposition (1)</vt:lpstr>
      <vt:lpstr>Bias-Variance Decomposition (2)</vt:lpstr>
      <vt:lpstr>Bias-Variance Decomposition (3)</vt:lpstr>
      <vt:lpstr>Example </vt:lpstr>
      <vt:lpstr>Bias</vt:lpstr>
      <vt:lpstr>Variance</vt:lpstr>
      <vt:lpstr>Noise</vt:lpstr>
      <vt:lpstr>Bias-Variance Trade-off (1)</vt:lpstr>
      <vt:lpstr>Bias-Variance Trade-off (2)</vt:lpstr>
      <vt:lpstr>Bias-variance tradeoff (3)</vt:lpstr>
      <vt:lpstr>Bias-variance tradeoff (4)</vt:lpstr>
      <vt:lpstr>Effect of Training Size</vt:lpstr>
      <vt:lpstr>Nearest Neighbor Classifier</vt:lpstr>
      <vt:lpstr>KNN</vt:lpstr>
      <vt:lpstr>Distance Metrics</vt:lpstr>
      <vt:lpstr>K Nearest Neighbors</vt:lpstr>
      <vt:lpstr>KNN Classification</vt:lpstr>
      <vt:lpstr>Choose K</vt:lpstr>
      <vt:lpstr>Characteristics of KNN</vt:lpstr>
      <vt:lpstr>Another Issue…</vt:lpstr>
      <vt:lpstr>Feature Selection</vt:lpstr>
      <vt:lpstr>Approaches (1)</vt:lpstr>
      <vt:lpstr>Approaches (2)</vt:lpstr>
      <vt:lpstr>Final-exam Review</vt:lpstr>
      <vt:lpstr>Final Exam (1)</vt:lpstr>
      <vt:lpstr>Final Exam (2)</vt:lpstr>
      <vt:lpstr>Final Exam (3)</vt:lpstr>
      <vt:lpstr>Final Exam (4)</vt:lpstr>
    </vt:vector>
  </TitlesOfParts>
  <Company>Tippie College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Wenjun Wang</dc:creator>
  <cp:lastModifiedBy>Wang, Wenjun</cp:lastModifiedBy>
  <cp:revision>2732</cp:revision>
  <cp:lastPrinted>2017-03-27T20:51:26Z</cp:lastPrinted>
  <dcterms:created xsi:type="dcterms:W3CDTF">2014-09-09T01:52:12Z</dcterms:created>
  <dcterms:modified xsi:type="dcterms:W3CDTF">2017-05-10T04:50:12Z</dcterms:modified>
</cp:coreProperties>
</file>