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39"/>
  </p:notesMasterIdLst>
  <p:sldIdLst>
    <p:sldId id="256" r:id="rId2"/>
    <p:sldId id="468" r:id="rId3"/>
    <p:sldId id="469" r:id="rId4"/>
    <p:sldId id="418" r:id="rId5"/>
    <p:sldId id="470" r:id="rId6"/>
    <p:sldId id="471" r:id="rId7"/>
    <p:sldId id="472" r:id="rId8"/>
    <p:sldId id="473" r:id="rId9"/>
    <p:sldId id="419" r:id="rId10"/>
    <p:sldId id="474" r:id="rId11"/>
    <p:sldId id="475" r:id="rId12"/>
    <p:sldId id="476" r:id="rId13"/>
    <p:sldId id="477" r:id="rId14"/>
    <p:sldId id="478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9" r:id="rId23"/>
    <p:sldId id="490" r:id="rId24"/>
    <p:sldId id="488" r:id="rId25"/>
    <p:sldId id="491" r:id="rId26"/>
    <p:sldId id="492" r:id="rId27"/>
    <p:sldId id="494" r:id="rId28"/>
    <p:sldId id="495" r:id="rId29"/>
    <p:sldId id="497" r:id="rId30"/>
    <p:sldId id="511" r:id="rId31"/>
    <p:sldId id="498" r:id="rId32"/>
    <p:sldId id="499" r:id="rId33"/>
    <p:sldId id="500" r:id="rId34"/>
    <p:sldId id="501" r:id="rId35"/>
    <p:sldId id="503" r:id="rId36"/>
    <p:sldId id="512" r:id="rId37"/>
    <p:sldId id="50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81620" autoAdjust="0"/>
  </p:normalViewPr>
  <p:slideViewPr>
    <p:cSldViewPr snapToGrid="0">
      <p:cViewPr varScale="1">
        <p:scale>
          <a:sx n="99" d="100"/>
          <a:sy n="99" d="100"/>
        </p:scale>
        <p:origin x="7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5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56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0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4" name="Shape 4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012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95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93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5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043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5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2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90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79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80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Aft>
                <a:spcPts val="0"/>
              </a:spcAft>
              <a:buClr>
                <a:srgbClr val="1CADE4"/>
              </a:buClr>
              <a:buFont typeface="Courier New" panose="02070309020205020404" pitchFamily="49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239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413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211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2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07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8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27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907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27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049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807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049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16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29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3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68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ttle.togaware.com/" TargetMode="External"/><Relationship Id="rId4" Type="http://schemas.openxmlformats.org/officeDocument/2006/relationships/hyperlink" Target="http://www.rstudio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MSCI:6070 Spring 2017</a:t>
            </a:r>
          </a:p>
          <a:p>
            <a:endParaRPr lang="en-US" dirty="0"/>
          </a:p>
          <a:p>
            <a:r>
              <a:rPr lang="en-US" dirty="0" smtClean="0"/>
              <a:t>Lecture 2 (1/30/17)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9923647" cy="447259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dirty="0" smtClean="0"/>
              <a:t> 3 independent subsets </a:t>
            </a:r>
            <a:endParaRPr lang="en-US" sz="2800" b="1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training</a:t>
            </a:r>
            <a:r>
              <a:rPr lang="en-US" sz="2600" dirty="0" smtClean="0"/>
              <a:t> dataset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-- build the model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validation</a:t>
            </a:r>
            <a:r>
              <a:rPr lang="en-US" sz="2600" dirty="0" smtClean="0"/>
              <a:t> dataset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-- assess the performance of the model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-- fine-tune the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testing </a:t>
            </a:r>
            <a:r>
              <a:rPr lang="en-US" sz="2600" dirty="0" smtClean="0"/>
              <a:t>dataset</a:t>
            </a:r>
          </a:p>
          <a:p>
            <a:pPr marL="20116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  -- reevaluate the model </a:t>
            </a:r>
          </a:p>
          <a:p>
            <a:pPr marL="20116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  -- also called holdout or out-of-sample dataset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  -- provide an </a:t>
            </a:r>
            <a:r>
              <a:rPr lang="en-US" sz="2100" dirty="0" smtClean="0">
                <a:solidFill>
                  <a:srgbClr val="FF0000"/>
                </a:solidFill>
              </a:rPr>
              <a:t>unbiased</a:t>
            </a:r>
            <a:r>
              <a:rPr lang="en-US" sz="2100" dirty="0" smtClean="0"/>
              <a:t> estimate of the true performance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dirty="0"/>
              <a:t> </a:t>
            </a:r>
            <a:r>
              <a:rPr lang="en-US" sz="2800" b="1" dirty="0" smtClean="0"/>
              <a:t>Random numbers</a:t>
            </a:r>
            <a:endParaRPr lang="en-US" sz="2800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dirty="0"/>
              <a:t>      -- </a:t>
            </a:r>
            <a:r>
              <a:rPr lang="en-US" sz="2100" dirty="0" smtClean="0"/>
              <a:t>used to select samples for data partitioning (and reduction)</a:t>
            </a:r>
            <a:endParaRPr lang="en-US" sz="21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100" dirty="0"/>
              <a:t>      -- </a:t>
            </a:r>
            <a:r>
              <a:rPr lang="en-US" sz="2100" dirty="0" smtClean="0"/>
              <a:t>different </a:t>
            </a:r>
            <a:r>
              <a:rPr lang="en-US" sz="2100" dirty="0" smtClean="0">
                <a:solidFill>
                  <a:srgbClr val="FF0000"/>
                </a:solidFill>
              </a:rPr>
              <a:t>seeds</a:t>
            </a:r>
            <a:r>
              <a:rPr lang="en-US" sz="2100" dirty="0" smtClean="0"/>
              <a:t> generate different sequences of random numbers</a:t>
            </a:r>
            <a:endParaRPr lang="en-US" sz="2100" b="1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 b="1" dirty="0"/>
              <a:t>      </a:t>
            </a:r>
            <a:r>
              <a:rPr lang="en-US" sz="2100" dirty="0"/>
              <a:t>--</a:t>
            </a:r>
            <a:r>
              <a:rPr lang="en-US" sz="2100" b="1" dirty="0"/>
              <a:t> </a:t>
            </a:r>
            <a:r>
              <a:rPr lang="en-US" sz="2100" dirty="0" smtClean="0"/>
              <a:t>use different seeds to explore sensitivity of the </a:t>
            </a:r>
            <a:r>
              <a:rPr lang="en-US" dirty="0" smtClean="0"/>
              <a:t>model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 dirty="0">
                <a:solidFill>
                  <a:srgbClr val="FF0000"/>
                </a:solidFill>
              </a:rPr>
              <a:t>      </a:t>
            </a:r>
            <a:r>
              <a:rPr lang="en-US" sz="2100" dirty="0" smtClean="0"/>
              <a:t>--</a:t>
            </a:r>
            <a:r>
              <a:rPr lang="en-US" sz="2100" dirty="0" smtClean="0">
                <a:solidFill>
                  <a:srgbClr val="FF0000"/>
                </a:solidFill>
              </a:rPr>
              <a:t> Each of you selects a different seed for HW1 (record the seed in your report)</a:t>
            </a:r>
            <a:endParaRPr lang="en-US" sz="2100" b="1" dirty="0" smtClean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5217" y="2068723"/>
            <a:ext cx="4101253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 smtClean="0">
                <a:solidFill>
                  <a:srgbClr val="FF0000"/>
                </a:solidFill>
              </a:rPr>
              <a:t>Important notes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: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b="1" u="sng" dirty="0" smtClean="0">
                <a:solidFill>
                  <a:srgbClr val="0070C0"/>
                </a:solidFill>
              </a:rPr>
              <a:t>Validation dataset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can NOT be used for final testing;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 smtClean="0">
                <a:solidFill>
                  <a:srgbClr val="0070C0"/>
                </a:solidFill>
              </a:rPr>
              <a:t>Training dataset</a:t>
            </a:r>
            <a:r>
              <a:rPr lang="en-US" sz="2000" b="1" dirty="0" smtClean="0">
                <a:solidFill>
                  <a:srgbClr val="0070C0"/>
                </a:solidFill>
              </a:rPr>
              <a:t> can NOT be used for testing or validation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Data: 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067" y="1845732"/>
            <a:ext cx="9767859" cy="485986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Summary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 Numeric variables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         -- min, 1</a:t>
            </a:r>
            <a:r>
              <a:rPr lang="en-US" baseline="30000" dirty="0" smtClean="0"/>
              <a:t>st</a:t>
            </a:r>
            <a:r>
              <a:rPr lang="en-US" dirty="0" smtClean="0"/>
              <a:t> quartile, median, mean, 3</a:t>
            </a:r>
            <a:r>
              <a:rPr lang="en-US" baseline="30000" dirty="0" smtClean="0"/>
              <a:t>rd</a:t>
            </a:r>
            <a:r>
              <a:rPr lang="en-US" dirty="0" smtClean="0"/>
              <a:t> quartile, max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 Categorical variables</a:t>
            </a:r>
            <a:endParaRPr lang="en-US" sz="2200" b="1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show all different levels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-- List the top few most frequent levels with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their frequency counts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 Missing values (NAs)</a:t>
            </a:r>
          </a:p>
          <a:p>
            <a:pPr marL="201168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 dirty="0" smtClean="0"/>
              <a:t>      -- counted and reported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Describe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-- </a:t>
            </a:r>
            <a:r>
              <a:rPr lang="en-US" i="1" dirty="0" smtClean="0"/>
              <a:t>install.packages(“</a:t>
            </a:r>
            <a:r>
              <a:rPr lang="en-US" i="1" dirty="0" err="1" smtClean="0"/>
              <a:t>Hmisc</a:t>
            </a:r>
            <a:r>
              <a:rPr lang="en-US" i="1" dirty="0" smtClean="0"/>
              <a:t>”)</a:t>
            </a:r>
            <a:r>
              <a:rPr lang="en-US" dirty="0" smtClean="0"/>
              <a:t>,</a:t>
            </a:r>
            <a:r>
              <a:rPr lang="en-US" i="1" dirty="0" smtClean="0"/>
              <a:t> library(</a:t>
            </a:r>
            <a:r>
              <a:rPr lang="en-US" i="1" dirty="0" err="1" smtClean="0"/>
              <a:t>Hmisc</a:t>
            </a:r>
            <a:r>
              <a:rPr lang="en-US" i="1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    -- </a:t>
            </a:r>
            <a:r>
              <a:rPr lang="en-US" dirty="0"/>
              <a:t>more detailed </a:t>
            </a:r>
            <a:r>
              <a:rPr lang="en-US" dirty="0" smtClean="0"/>
              <a:t>summary: 5%, 10%, 90%, 95%</a:t>
            </a:r>
            <a:endParaRPr lang="en-US" b="1" dirty="0" smtClean="0"/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/>
              <a:t> </a:t>
            </a:r>
            <a:r>
              <a:rPr lang="en-US" sz="2400" b="1" dirty="0" smtClean="0"/>
              <a:t>Basics</a:t>
            </a:r>
            <a:endParaRPr lang="en-US" sz="24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-- </a:t>
            </a:r>
            <a:r>
              <a:rPr lang="en-US" i="1" dirty="0"/>
              <a:t>install.packages</a:t>
            </a:r>
            <a:r>
              <a:rPr lang="en-US" i="1" dirty="0" smtClean="0"/>
              <a:t>(“</a:t>
            </a:r>
            <a:r>
              <a:rPr lang="en-US" i="1" dirty="0" err="1" smtClean="0"/>
              <a:t>fBasics</a:t>
            </a:r>
            <a:r>
              <a:rPr lang="en-US" i="1" dirty="0" smtClean="0"/>
              <a:t>”)</a:t>
            </a:r>
            <a:r>
              <a:rPr lang="en-US" dirty="0" smtClean="0"/>
              <a:t>,</a:t>
            </a:r>
            <a:r>
              <a:rPr lang="en-US" i="1" dirty="0" smtClean="0"/>
              <a:t> library(</a:t>
            </a:r>
            <a:r>
              <a:rPr lang="en-US" i="1" dirty="0" err="1" smtClean="0"/>
              <a:t>fBasics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-- </a:t>
            </a:r>
            <a:r>
              <a:rPr lang="en-US" dirty="0" smtClean="0"/>
              <a:t>even more </a:t>
            </a:r>
            <a:r>
              <a:rPr lang="en-US" dirty="0"/>
              <a:t>detailed </a:t>
            </a:r>
            <a:r>
              <a:rPr lang="en-US" dirty="0" smtClean="0"/>
              <a:t>summary of numeric variables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smtClean="0"/>
              <a:t>     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2674" y="1882581"/>
            <a:ext cx="3718252" cy="2215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13512" indent="-413512" defTabSz="514095">
              <a:spcBef>
                <a:spcPts val="600"/>
              </a:spcBef>
              <a:defRPr sz="3168"/>
            </a:pPr>
            <a:r>
              <a:rPr lang="en-US" sz="1600" dirty="0" smtClean="0">
                <a:solidFill>
                  <a:srgbClr val="0070C0"/>
                </a:solidFill>
              </a:rPr>
              <a:t>q</a:t>
            </a:r>
            <a:r>
              <a:rPr lang="en-US" sz="1600" dirty="0">
                <a:solidFill>
                  <a:srgbClr val="0070C0"/>
                </a:solidFill>
              </a:rPr>
              <a:t>% - quantile </a:t>
            </a:r>
            <a:r>
              <a:rPr lang="en-US" sz="1600" dirty="0"/>
              <a:t>(0&lt;=q&lt;=100): The value for which q% of the values are smaller and 100-q% are larger. The median is the 50% quantile</a:t>
            </a:r>
          </a:p>
          <a:p>
            <a:pPr marL="413512" indent="-413512" defTabSz="514095">
              <a:spcBef>
                <a:spcPts val="600"/>
              </a:spcBef>
              <a:defRPr sz="3168"/>
            </a:pPr>
            <a:r>
              <a:rPr lang="en-US" sz="1600" dirty="0">
                <a:solidFill>
                  <a:srgbClr val="0070C0"/>
                </a:solidFill>
              </a:rPr>
              <a:t>Quartile</a:t>
            </a:r>
            <a:r>
              <a:rPr lang="en-US" sz="1600" dirty="0"/>
              <a:t>s: 25%-</a:t>
            </a:r>
            <a:r>
              <a:rPr lang="en-US" sz="1600" dirty="0" smtClean="0"/>
              <a:t>quantile </a:t>
            </a:r>
            <a:r>
              <a:rPr lang="en-US" sz="1600" dirty="0"/>
              <a:t>(1</a:t>
            </a:r>
            <a:r>
              <a:rPr lang="en-US" sz="1600" baseline="31999" dirty="0"/>
              <a:t>st</a:t>
            </a:r>
            <a:r>
              <a:rPr lang="en-US" sz="1600" dirty="0"/>
              <a:t>), median (2</a:t>
            </a:r>
            <a:r>
              <a:rPr lang="en-US" sz="1600" baseline="31999" dirty="0"/>
              <a:t>nd</a:t>
            </a:r>
            <a:r>
              <a:rPr lang="en-US" sz="1600" dirty="0"/>
              <a:t>), 75%-quantile (3</a:t>
            </a:r>
            <a:r>
              <a:rPr lang="en-US" sz="1600" baseline="31999" dirty="0"/>
              <a:t>rd</a:t>
            </a:r>
            <a:r>
              <a:rPr lang="en-US" sz="1600" dirty="0"/>
              <a:t>)</a:t>
            </a:r>
          </a:p>
          <a:p>
            <a:pPr marL="413512" indent="-413512" defTabSz="514095">
              <a:spcBef>
                <a:spcPts val="600"/>
              </a:spcBef>
              <a:defRPr sz="3168"/>
            </a:pPr>
            <a:r>
              <a:rPr lang="en-US" sz="1600" dirty="0">
                <a:solidFill>
                  <a:srgbClr val="0070C0"/>
                </a:solidFill>
              </a:rPr>
              <a:t>Interquartile range</a:t>
            </a:r>
            <a:r>
              <a:rPr lang="en-US" sz="1600" dirty="0"/>
              <a:t>: 3</a:t>
            </a:r>
            <a:r>
              <a:rPr lang="en-US" sz="1600" baseline="31999" dirty="0"/>
              <a:t>rd</a:t>
            </a:r>
            <a:r>
              <a:rPr lang="en-US" sz="1600" dirty="0"/>
              <a:t> quantile - 1</a:t>
            </a:r>
            <a:r>
              <a:rPr lang="en-US" sz="1600" baseline="31999" dirty="0"/>
              <a:t>st</a:t>
            </a:r>
            <a:r>
              <a:rPr lang="en-US" sz="1600" dirty="0"/>
              <a:t> quantile (the middle half)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2674" y="4598181"/>
            <a:ext cx="3718252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 smtClean="0"/>
          </a:p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/>
          </a:p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 smtClean="0"/>
          </a:p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/>
          </a:p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31261" y="4797746"/>
            <a:ext cx="2962349" cy="2542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summary(weather)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431262" y="5327268"/>
            <a:ext cx="298432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describe(weather[3])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1262" y="5813927"/>
            <a:ext cx="296234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basicStats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(weather[3])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021" y="4210263"/>
            <a:ext cx="4695031" cy="1878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300" y="1813088"/>
            <a:ext cx="3770475" cy="2173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Data: Summary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845732"/>
            <a:ext cx="10406563" cy="481224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Kurtosis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smtClean="0"/>
              <a:t>nature of the </a:t>
            </a:r>
            <a:r>
              <a:rPr lang="en-US" sz="2200" dirty="0" smtClean="0">
                <a:solidFill>
                  <a:srgbClr val="FF0000"/>
                </a:solidFill>
              </a:rPr>
              <a:t>peak</a:t>
            </a:r>
            <a:r>
              <a:rPr lang="en-US" sz="2200" dirty="0" smtClean="0"/>
              <a:t>s of distribution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 A larger value indicates</a:t>
            </a:r>
            <a:endParaRPr lang="en-US" sz="22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sharper peak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-- smaller variance and/or fewer extreme values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-- positive value: acute peak</a:t>
            </a:r>
          </a:p>
          <a:p>
            <a:pPr marL="201168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smtClean="0"/>
              <a:t>      -- negative value: flat peak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Skewness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smtClean="0"/>
              <a:t>how </a:t>
            </a:r>
            <a:r>
              <a:rPr lang="en-US" sz="2200" dirty="0" smtClean="0">
                <a:solidFill>
                  <a:srgbClr val="FF0000"/>
                </a:solidFill>
              </a:rPr>
              <a:t>asymmetrical</a:t>
            </a:r>
            <a:r>
              <a:rPr lang="en-US" sz="2200" dirty="0" smtClean="0"/>
              <a:t>ly the data is distributed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smtClean="0"/>
              <a:t>When it is greater than 1,</a:t>
            </a:r>
            <a:endParaRPr lang="en-US" sz="2200" b="1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/>
              <a:t>        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 smtClean="0"/>
              <a:t>quite an obvious extended spread in one direction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         -- </a:t>
            </a:r>
            <a:r>
              <a:rPr lang="en-US" dirty="0" smtClean="0"/>
              <a:t>positive: the spread is more to the right (</a:t>
            </a:r>
            <a:r>
              <a:rPr lang="en-US" dirty="0" smtClean="0">
                <a:solidFill>
                  <a:srgbClr val="0070C0"/>
                </a:solidFill>
              </a:rPr>
              <a:t>longer right tail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/>
              <a:t>         -- negative: more to the left (longer left tail)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    -- the greater skewness, the greater distortion</a:t>
            </a:r>
          </a:p>
          <a:p>
            <a:pPr marL="201168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(the worse for DM in generally)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Data: Summary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25" y="1845732"/>
            <a:ext cx="9792201" cy="481224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Missing Values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smtClean="0"/>
              <a:t>present challenges to DM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dirty="0" smtClean="0"/>
              <a:t> many reasons for missing values</a:t>
            </a:r>
            <a:endParaRPr lang="en-US" sz="22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not recorded purposely (e.g., spouse income for a housewife)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-- not available when recording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-- hard to collect (e.g., an expensive medical test)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b="1" dirty="0" smtClean="0"/>
              <a:t> </a:t>
            </a:r>
            <a:r>
              <a:rPr lang="en-US" sz="2200" dirty="0" smtClean="0"/>
              <a:t>knowing the reason is important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 smtClean="0"/>
              <a:t>        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 smtClean="0"/>
              <a:t>help guide us in dealing with the missing values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77454" y="3211958"/>
            <a:ext cx="3535029" cy="984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 smtClean="0"/>
          </a:p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/>
          </a:p>
          <a:p>
            <a:pPr marL="413512" indent="-413512" defTabSz="514095">
              <a:spcBef>
                <a:spcPts val="600"/>
              </a:spcBef>
              <a:defRPr sz="3168"/>
            </a:pPr>
            <a:endParaRPr lang="en-US" sz="16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71738" y="3267725"/>
            <a:ext cx="338394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("mice")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771738" y="3587081"/>
            <a:ext cx="338394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library(mice)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771738" y="3891962"/>
            <a:ext cx="338394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md.pattern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(weather[,7:10]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62" y="4577141"/>
            <a:ext cx="6850275" cy="1700536"/>
          </a:xfrm>
          <a:prstGeom prst="rect">
            <a:avLst/>
          </a:prstGeom>
        </p:spPr>
      </p:pic>
      <p:sp>
        <p:nvSpPr>
          <p:cNvPr id="14" name="Shape 156"/>
          <p:cNvSpPr/>
          <p:nvPr/>
        </p:nvSpPr>
        <p:spPr>
          <a:xfrm>
            <a:off x="4669125" y="5009338"/>
            <a:ext cx="4357686" cy="257909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 flipV="1">
            <a:off x="2603485" y="5138293"/>
            <a:ext cx="2065640" cy="786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7338" y="5508842"/>
            <a:ext cx="10461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a pattern of missing values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9" name="Shape 156"/>
          <p:cNvSpPr/>
          <p:nvPr/>
        </p:nvSpPr>
        <p:spPr>
          <a:xfrm>
            <a:off x="9162935" y="5009338"/>
            <a:ext cx="265478" cy="257909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20" name="Straight Arrow Connector 19"/>
          <p:cNvCxnSpPr>
            <a:stCxn id="21" idx="1"/>
            <a:endCxn id="19" idx="3"/>
          </p:cNvCxnSpPr>
          <p:nvPr/>
        </p:nvCxnSpPr>
        <p:spPr>
          <a:xfrm flipH="1" flipV="1">
            <a:off x="9428413" y="5138293"/>
            <a:ext cx="459458" cy="421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7871" y="5267247"/>
            <a:ext cx="128427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 of missing entries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Shape 156"/>
          <p:cNvSpPr/>
          <p:nvPr/>
        </p:nvSpPr>
        <p:spPr>
          <a:xfrm>
            <a:off x="2822081" y="5018440"/>
            <a:ext cx="347255" cy="248807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45" name="Straight Arrow Connector 44"/>
          <p:cNvCxnSpPr>
            <a:stCxn id="46" idx="3"/>
            <a:endCxn id="44" idx="1"/>
          </p:cNvCxnSpPr>
          <p:nvPr/>
        </p:nvCxnSpPr>
        <p:spPr>
          <a:xfrm>
            <a:off x="2046723" y="5021429"/>
            <a:ext cx="775358" cy="121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0576" y="4852152"/>
            <a:ext cx="10461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# of rows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6" grpId="0" animBg="1"/>
      <p:bldP spid="19" grpId="0" animBg="1"/>
      <p:bldP spid="21" grpId="0" animBg="1"/>
      <p:bldP spid="44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Visualizing </a:t>
            </a:r>
            <a:r>
              <a:rPr dirty="0" smtClean="0"/>
              <a:t>Distribution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379" name="Shape 379"/>
          <p:cNvSpPr>
            <a:spLocks noGrp="1"/>
          </p:cNvSpPr>
          <p:nvPr>
            <p:ph type="body" idx="1"/>
          </p:nvPr>
        </p:nvSpPr>
        <p:spPr>
          <a:xfrm>
            <a:off x="1219200" y="1845733"/>
            <a:ext cx="9936480" cy="433493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08063">
              <a:spcBef>
                <a:spcPts val="1266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 smtClean="0"/>
              <a:t> </a:t>
            </a:r>
            <a:r>
              <a:rPr dirty="0" smtClean="0"/>
              <a:t>For </a:t>
            </a:r>
            <a:r>
              <a:rPr dirty="0" smtClean="0">
                <a:solidFill>
                  <a:srgbClr val="0070C0"/>
                </a:solidFill>
              </a:rPr>
              <a:t>numeric</a:t>
            </a:r>
            <a:r>
              <a:rPr dirty="0" smtClean="0"/>
              <a:t> </a:t>
            </a:r>
            <a:r>
              <a:rPr dirty="0"/>
              <a:t>attributes:</a:t>
            </a:r>
          </a:p>
          <a:p>
            <a:pPr marL="495580" lvl="1" indent="-247790" defTabSz="308063">
              <a:spcBef>
                <a:spcPts val="1200"/>
              </a:spcBef>
              <a:defRPr sz="2700"/>
            </a:pPr>
            <a:r>
              <a:rPr dirty="0" smtClean="0"/>
              <a:t>Box </a:t>
            </a:r>
            <a:r>
              <a:rPr dirty="0"/>
              <a:t>Plot</a:t>
            </a:r>
          </a:p>
          <a:p>
            <a:pPr marL="495580" lvl="1" indent="-247790" defTabSz="308063">
              <a:spcBef>
                <a:spcPts val="1200"/>
              </a:spcBef>
              <a:spcAft>
                <a:spcPts val="1800"/>
              </a:spcAft>
              <a:defRPr sz="2700"/>
            </a:pPr>
            <a:r>
              <a:rPr dirty="0"/>
              <a:t>Histogram</a:t>
            </a:r>
          </a:p>
          <a:p>
            <a:pPr defTabSz="308063">
              <a:spcBef>
                <a:spcPts val="1266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 smtClean="0"/>
              <a:t> </a:t>
            </a:r>
            <a:r>
              <a:rPr dirty="0" smtClean="0"/>
              <a:t>For </a:t>
            </a:r>
            <a:r>
              <a:rPr dirty="0">
                <a:solidFill>
                  <a:srgbClr val="FF0000"/>
                </a:solidFill>
              </a:rPr>
              <a:t>categorical</a:t>
            </a:r>
            <a:r>
              <a:rPr dirty="0"/>
              <a:t> attributes:</a:t>
            </a:r>
          </a:p>
          <a:p>
            <a:pPr marL="495580" lvl="1" indent="-247790" defTabSz="308063">
              <a:spcBef>
                <a:spcPts val="1200"/>
              </a:spcBef>
              <a:defRPr sz="2700"/>
            </a:pPr>
            <a:r>
              <a:rPr dirty="0"/>
              <a:t>Bar Plot</a:t>
            </a:r>
          </a:p>
          <a:p>
            <a:pPr marL="495580" lvl="1" indent="-247790" defTabSz="308063">
              <a:spcBef>
                <a:spcPts val="1200"/>
              </a:spcBef>
              <a:defRPr sz="2700"/>
            </a:pPr>
            <a:r>
              <a:rPr dirty="0"/>
              <a:t>Dot Plot</a:t>
            </a:r>
          </a:p>
          <a:p>
            <a:pPr marL="495580" lvl="1" indent="-247790" defTabSz="308063">
              <a:spcBef>
                <a:spcPts val="1200"/>
              </a:spcBef>
              <a:defRPr sz="2700"/>
            </a:pPr>
            <a:r>
              <a:rPr dirty="0"/>
              <a:t>Mosaic Plot</a:t>
            </a:r>
          </a:p>
          <a:p>
            <a:pPr marL="495580" lvl="1" indent="-247790" defTabSz="308063">
              <a:spcBef>
                <a:spcPts val="1200"/>
              </a:spcBef>
              <a:defRPr sz="2700"/>
            </a:pPr>
            <a:r>
              <a:rPr dirty="0"/>
              <a:t>Scatter Plots 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822812"/>
            <a:ext cx="4779180" cy="4497414"/>
          </a:xfrm>
          <a:prstGeom prst="rect">
            <a:avLst/>
          </a:prstGeom>
        </p:spPr>
      </p:pic>
      <p:sp>
        <p:nvSpPr>
          <p:cNvPr id="6" name="Shape 156"/>
          <p:cNvSpPr/>
          <p:nvPr/>
        </p:nvSpPr>
        <p:spPr>
          <a:xfrm>
            <a:off x="7562985" y="2170736"/>
            <a:ext cx="1084626" cy="298144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175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5" y="1019444"/>
            <a:ext cx="4798266" cy="5180737"/>
          </a:xfrm>
          <a:prstGeom prst="rect">
            <a:avLst/>
          </a:prstGeom>
        </p:spPr>
      </p:pic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Plot</a:t>
            </a:r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832757" y="1737360"/>
            <a:ext cx="5894614" cy="47224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266987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q"/>
              <a:defRPr sz="2340"/>
            </a:pPr>
            <a:r>
              <a:rPr lang="en-US" sz="2200" dirty="0" smtClean="0"/>
              <a:t> </a:t>
            </a:r>
            <a:r>
              <a:rPr lang="en-US" sz="2200" dirty="0"/>
              <a:t>P</a:t>
            </a:r>
            <a:r>
              <a:rPr sz="2200" dirty="0" smtClean="0"/>
              <a:t>rovide </a:t>
            </a:r>
            <a:r>
              <a:rPr sz="2200" dirty="0"/>
              <a:t>a </a:t>
            </a:r>
            <a:r>
              <a:rPr sz="2200" dirty="0" smtClean="0"/>
              <a:t>graphical </a:t>
            </a:r>
            <a:r>
              <a:rPr sz="2200" dirty="0"/>
              <a:t>overview of </a:t>
            </a: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0070C0"/>
                </a:solidFill>
              </a:rPr>
              <a:t>basic  summaries</a:t>
            </a:r>
            <a:r>
              <a:rPr lang="en-US" sz="2200" dirty="0" smtClean="0"/>
              <a:t> 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of data distribution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aka </a:t>
            </a:r>
            <a:r>
              <a:rPr lang="en-US" sz="2200" dirty="0" smtClean="0">
                <a:solidFill>
                  <a:srgbClr val="FF0000"/>
                </a:solidFill>
              </a:rPr>
              <a:t>box-and-whisker</a:t>
            </a:r>
            <a:r>
              <a:rPr lang="en-US" sz="2200" dirty="0" smtClean="0"/>
              <a:t> plot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bottom extent: </a:t>
            </a:r>
            <a:r>
              <a:rPr lang="en-US" sz="2200" dirty="0" smtClean="0">
                <a:solidFill>
                  <a:srgbClr val="0070C0"/>
                </a:solidFill>
              </a:rPr>
              <a:t>1st quartile </a:t>
            </a:r>
            <a:r>
              <a:rPr lang="en-US" sz="2200" dirty="0" smtClean="0"/>
              <a:t>(25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quantile)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top extent: </a:t>
            </a:r>
            <a:r>
              <a:rPr lang="en-US" sz="2200" dirty="0" smtClean="0">
                <a:solidFill>
                  <a:srgbClr val="0070C0"/>
                </a:solidFill>
              </a:rPr>
              <a:t>3</a:t>
            </a:r>
            <a:r>
              <a:rPr lang="en-US" sz="2200" baseline="30000" dirty="0" smtClean="0">
                <a:solidFill>
                  <a:srgbClr val="0070C0"/>
                </a:solidFill>
              </a:rPr>
              <a:t>rd</a:t>
            </a:r>
            <a:r>
              <a:rPr lang="en-US" sz="2200" dirty="0" smtClean="0">
                <a:solidFill>
                  <a:srgbClr val="0070C0"/>
                </a:solidFill>
              </a:rPr>
              <a:t> quartile </a:t>
            </a:r>
            <a:r>
              <a:rPr lang="en-US" sz="2200" dirty="0" smtClean="0"/>
              <a:t>(75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quantile)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extent: </a:t>
            </a:r>
            <a:r>
              <a:rPr lang="en-US" sz="2200" dirty="0" smtClean="0">
                <a:solidFill>
                  <a:srgbClr val="0070C0"/>
                </a:solidFill>
              </a:rPr>
              <a:t>interquartile range</a:t>
            </a:r>
            <a:r>
              <a:rPr lang="en-US" sz="2200" dirty="0" smtClean="0"/>
              <a:t> (Q3-Q1)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thicker horizontal line: </a:t>
            </a:r>
            <a:r>
              <a:rPr lang="en-US" sz="2200" dirty="0" smtClean="0">
                <a:solidFill>
                  <a:srgbClr val="0070C0"/>
                </a:solidFill>
              </a:rPr>
              <a:t>mean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</a:t>
            </a:r>
            <a:r>
              <a:rPr lang="en-US" sz="2200" dirty="0" smtClean="0">
                <a:solidFill>
                  <a:srgbClr val="0070C0"/>
                </a:solidFill>
              </a:rPr>
              <a:t>minimum</a:t>
            </a:r>
            <a:r>
              <a:rPr lang="en-US" sz="2200" dirty="0" smtClean="0"/>
              <a:t>: mean – 1.5x(Q3-Q1)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</a:t>
            </a:r>
            <a:r>
              <a:rPr lang="en-US" sz="2200" dirty="0" smtClean="0">
                <a:solidFill>
                  <a:srgbClr val="0070C0"/>
                </a:solidFill>
              </a:rPr>
              <a:t>maximum</a:t>
            </a:r>
            <a:r>
              <a:rPr lang="en-US" sz="2200" dirty="0" smtClean="0"/>
              <a:t>: mean + 1.5x(Q3-Q1)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 smtClean="0"/>
              <a:t>     -- </a:t>
            </a:r>
            <a:r>
              <a:rPr lang="en-US" sz="2200" dirty="0" smtClean="0">
                <a:solidFill>
                  <a:srgbClr val="0070C0"/>
                </a:solidFill>
              </a:rPr>
              <a:t>outlier</a:t>
            </a:r>
            <a:r>
              <a:rPr lang="en-US" sz="2200" dirty="0" smtClean="0"/>
              <a:t>s: “&lt;min” or “&gt;max”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notch: </a:t>
            </a:r>
            <a:r>
              <a:rPr lang="en-US" sz="2200" dirty="0" smtClean="0">
                <a:solidFill>
                  <a:srgbClr val="0070C0"/>
                </a:solidFill>
              </a:rPr>
              <a:t>95% CI</a:t>
            </a:r>
            <a:r>
              <a:rPr lang="en-US" sz="2200" dirty="0" smtClean="0"/>
              <a:t> for the median</a:t>
            </a:r>
          </a:p>
          <a:p>
            <a:pPr marL="0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asterisk: </a:t>
            </a:r>
            <a:r>
              <a:rPr lang="en-US" sz="2200" dirty="0" smtClean="0">
                <a:solidFill>
                  <a:srgbClr val="0070C0"/>
                </a:solidFill>
              </a:rPr>
              <a:t>mean</a:t>
            </a:r>
          </a:p>
          <a:p>
            <a:pPr marL="0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-- width: </a:t>
            </a:r>
            <a:r>
              <a:rPr lang="en-US" sz="2200" dirty="0" smtClean="0"/>
              <a:t>proportional to size of respective subsets </a:t>
            </a:r>
          </a:p>
          <a:p>
            <a:pPr lvl="1" defTabSz="266987"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dirty="0" smtClean="0"/>
              <a:t> </a:t>
            </a:r>
            <a:r>
              <a:rPr lang="en-US" sz="2200" dirty="0" smtClean="0"/>
              <a:t>large gap between median and mean is 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an indicator of </a:t>
            </a:r>
            <a:r>
              <a:rPr lang="en-US" sz="2200" dirty="0" smtClean="0">
                <a:solidFill>
                  <a:srgbClr val="0070C0"/>
                </a:solidFill>
              </a:rPr>
              <a:t>skewed distribution</a:t>
            </a:r>
          </a:p>
          <a:p>
            <a:pPr lvl="1" defTabSz="266987"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median-YES is significantly different </a:t>
            </a:r>
          </a:p>
          <a:p>
            <a:pPr marL="201168" lvl="1" indent="0" defTabSz="266987">
              <a:spcBef>
                <a:spcPts val="0"/>
              </a:spcBef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from median-NO </a:t>
            </a:r>
            <a:r>
              <a:rPr lang="en-US" sz="2200" dirty="0" smtClean="0">
                <a:sym typeface="Wingdings" panose="05000000000000000000" pitchFamily="2" charset="2"/>
              </a:rPr>
              <a:t> Humidity3pm</a:t>
            </a:r>
            <a:r>
              <a:rPr lang="en-US" sz="2200" dirty="0" smtClean="0"/>
              <a:t> is an indictor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7536842" y="302273"/>
            <a:ext cx="338515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You can save the plot to an image file using “Export” in </a:t>
            </a:r>
            <a:r>
              <a:rPr lang="en-US" sz="1600" b="1" dirty="0" err="1" smtClean="0">
                <a:solidFill>
                  <a:srgbClr val="0070C0"/>
                </a:solidFill>
              </a:rPr>
              <a:t>RStudio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945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Histogram (1)</a:t>
            </a:r>
            <a:endParaRPr dirty="0"/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832757" y="1737360"/>
            <a:ext cx="6055934" cy="47224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266987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q"/>
              <a:defRPr sz="2340"/>
            </a:pPr>
            <a:r>
              <a:rPr lang="en-US" sz="2600" dirty="0" smtClean="0"/>
              <a:t> </a:t>
            </a:r>
            <a:r>
              <a:rPr lang="en-US" sz="2600" dirty="0"/>
              <a:t>P</a:t>
            </a:r>
            <a:r>
              <a:rPr sz="2600" dirty="0" smtClean="0"/>
              <a:t>rovide </a:t>
            </a:r>
            <a:r>
              <a:rPr sz="2600" dirty="0"/>
              <a:t>a </a:t>
            </a:r>
            <a:r>
              <a:rPr sz="2600" dirty="0" smtClean="0"/>
              <a:t>graphical view </a:t>
            </a:r>
            <a:r>
              <a:rPr sz="2600" dirty="0"/>
              <a:t>of </a:t>
            </a: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70C0"/>
                </a:solidFill>
              </a:rPr>
              <a:t>spread </a:t>
            </a:r>
            <a:r>
              <a:rPr lang="en-US" sz="2600" dirty="0" smtClean="0"/>
              <a:t>of the data, 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600" dirty="0"/>
              <a:t> </a:t>
            </a:r>
            <a:r>
              <a:rPr lang="en-US" sz="2600" dirty="0" smtClean="0"/>
              <a:t>    including an idea of its skewness and kurtosis</a:t>
            </a:r>
          </a:p>
          <a:p>
            <a:pPr lvl="1" defTabSz="266987">
              <a:spcBef>
                <a:spcPts val="0"/>
              </a:spcBef>
              <a:buFont typeface="Courier New" panose="02070309020205020404" pitchFamily="49" charset="0"/>
              <a:buChar char="o"/>
              <a:defRPr sz="2340"/>
            </a:pP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en-US" sz="2300" dirty="0" smtClean="0">
                <a:solidFill>
                  <a:srgbClr val="0070C0"/>
                </a:solidFill>
              </a:rPr>
              <a:t>Vertical bars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300" dirty="0"/>
              <a:t> </a:t>
            </a:r>
            <a:r>
              <a:rPr lang="en-US" sz="2300" dirty="0" smtClean="0"/>
              <a:t>        -- range of variable: equal-length intervals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300" dirty="0"/>
              <a:t> </a:t>
            </a:r>
            <a:r>
              <a:rPr lang="en-US" sz="2300" dirty="0" smtClean="0"/>
              <a:t>        -- the frequency of each interval is displayed as the bar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300" dirty="0"/>
              <a:t> </a:t>
            </a:r>
            <a:r>
              <a:rPr lang="en-US" sz="2300" dirty="0" smtClean="0"/>
              <a:t>        -- R chooses both the partitioning and the label</a:t>
            </a:r>
          </a:p>
          <a:p>
            <a:pPr lvl="1" defTabSz="266987">
              <a:spcBef>
                <a:spcPts val="0"/>
              </a:spcBef>
              <a:buFont typeface="Courier New" panose="02070309020205020404" pitchFamily="49" charset="0"/>
              <a:buChar char="o"/>
              <a:defRPr sz="2340"/>
            </a:pP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en-US" sz="2300" dirty="0" smtClean="0">
                <a:solidFill>
                  <a:srgbClr val="0070C0"/>
                </a:solidFill>
              </a:rPr>
              <a:t>Line plot</a:t>
            </a:r>
            <a:endParaRPr lang="en-US" sz="2300" dirty="0">
              <a:solidFill>
                <a:srgbClr val="0070C0"/>
              </a:solidFill>
            </a:endParaRP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300" dirty="0"/>
              <a:t>         -- </a:t>
            </a:r>
            <a:r>
              <a:rPr lang="en-US" sz="2300" dirty="0" smtClean="0"/>
              <a:t>show so-called density estimate</a:t>
            </a:r>
            <a:endParaRPr lang="en-US" sz="2300" dirty="0"/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300" dirty="0"/>
              <a:t>         -- </a:t>
            </a:r>
            <a:r>
              <a:rPr lang="en-US" sz="2300" dirty="0" smtClean="0"/>
              <a:t>smooth out the bars </a:t>
            </a:r>
            <a:endParaRPr lang="en-US" sz="2300" dirty="0"/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300" dirty="0"/>
              <a:t>         -- display a more accurate </a:t>
            </a:r>
            <a:r>
              <a:rPr lang="en-US" sz="2300" dirty="0" smtClean="0"/>
              <a:t>distribution</a:t>
            </a:r>
            <a:endParaRPr lang="en-US" sz="2300" dirty="0"/>
          </a:p>
          <a:p>
            <a:pPr lvl="1" defTabSz="266987">
              <a:spcBef>
                <a:spcPts val="0"/>
              </a:spcBef>
              <a:buFont typeface="Courier New" panose="02070309020205020404" pitchFamily="49" charset="0"/>
              <a:buChar char="o"/>
              <a:defRPr sz="2340"/>
            </a:pP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en-US" sz="2300" dirty="0" smtClean="0">
                <a:solidFill>
                  <a:srgbClr val="0070C0"/>
                </a:solidFill>
              </a:rPr>
              <a:t>Rug </a:t>
            </a:r>
            <a:r>
              <a:rPr lang="en-US" sz="2300" dirty="0">
                <a:solidFill>
                  <a:srgbClr val="0070C0"/>
                </a:solidFill>
              </a:rPr>
              <a:t>plot</a:t>
            </a:r>
          </a:p>
          <a:p>
            <a:pPr marL="0" indent="0" defTabSz="266987">
              <a:spcBef>
                <a:spcPts val="0"/>
              </a:spcBef>
              <a:spcAft>
                <a:spcPts val="400"/>
              </a:spcAft>
              <a:buNone/>
              <a:defRPr sz="2340"/>
            </a:pPr>
            <a:r>
              <a:rPr lang="en-US" sz="2300" dirty="0"/>
              <a:t>         -- </a:t>
            </a:r>
            <a:r>
              <a:rPr lang="en-US" sz="2300" dirty="0" smtClean="0"/>
              <a:t>a single-dimensional plot of data along the number line</a:t>
            </a:r>
            <a:endParaRPr lang="en-US" sz="2300" dirty="0"/>
          </a:p>
          <a:p>
            <a:pPr marL="0" indent="0" defTabSz="266987">
              <a:spcBef>
                <a:spcPts val="0"/>
              </a:spcBef>
              <a:spcAft>
                <a:spcPts val="1200"/>
              </a:spcAft>
              <a:buNone/>
              <a:defRPr sz="2340"/>
            </a:pPr>
            <a:r>
              <a:rPr lang="en-US" sz="2300" dirty="0"/>
              <a:t>         </a:t>
            </a:r>
            <a:r>
              <a:rPr lang="en-US" sz="2300" dirty="0" smtClean="0"/>
              <a:t>-- show exactly where data points lie </a:t>
            </a:r>
          </a:p>
          <a:p>
            <a:pPr lvl="1" defTabSz="266987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300" dirty="0" smtClean="0"/>
              <a:t>  both clearly skewed: 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300" dirty="0"/>
              <a:t> </a:t>
            </a:r>
            <a:r>
              <a:rPr lang="en-US" sz="2300" dirty="0" smtClean="0"/>
              <a:t>    -- longer right/left tail, positive/negative? [Check]</a:t>
            </a:r>
          </a:p>
          <a:p>
            <a:pPr lvl="1" defTabSz="266987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300" dirty="0" smtClean="0"/>
              <a:t> Kurtosis:</a:t>
            </a:r>
          </a:p>
          <a:p>
            <a:pPr marL="201168" lvl="1" indent="0" defTabSz="266987">
              <a:spcBef>
                <a:spcPts val="0"/>
              </a:spcBef>
              <a:spcAft>
                <a:spcPts val="200"/>
              </a:spcAft>
              <a:buNone/>
              <a:defRPr sz="2340"/>
            </a:pPr>
            <a:r>
              <a:rPr lang="en-US" sz="2300" dirty="0" smtClean="0"/>
              <a:t>     </a:t>
            </a:r>
            <a:r>
              <a:rPr lang="en-US" sz="2300" dirty="0"/>
              <a:t>-- WindSpeed9am: </a:t>
            </a:r>
            <a:r>
              <a:rPr lang="en-US" sz="2300" dirty="0" smtClean="0"/>
              <a:t>sharper peak, larger? </a:t>
            </a:r>
            <a:r>
              <a:rPr lang="en-US" sz="2300" dirty="0"/>
              <a:t>[check]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300" dirty="0"/>
              <a:t>     -- Sunshine: </a:t>
            </a:r>
            <a:r>
              <a:rPr lang="en-US" sz="2300" dirty="0" smtClean="0"/>
              <a:t>more spread-out peak, smaller? </a:t>
            </a:r>
            <a:r>
              <a:rPr lang="en-US" sz="2300" dirty="0"/>
              <a:t>[check]</a:t>
            </a:r>
            <a:endParaRPr lang="en-US" sz="2300" dirty="0" smtClean="0"/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91" y="694267"/>
            <a:ext cx="4792013" cy="5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784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Histogram</a:t>
            </a:r>
            <a:r>
              <a:rPr lang="en-US" dirty="0" smtClean="0"/>
              <a:t> (2)</a:t>
            </a:r>
            <a:endParaRPr dirty="0"/>
          </a:p>
        </p:txBody>
      </p:sp>
      <p:sp>
        <p:nvSpPr>
          <p:cNvPr id="475" name="Shape 475"/>
          <p:cNvSpPr>
            <a:spLocks noGrp="1"/>
          </p:cNvSpPr>
          <p:nvPr>
            <p:ph type="body" sz="quarter" idx="1"/>
          </p:nvPr>
        </p:nvSpPr>
        <p:spPr>
          <a:xfrm>
            <a:off x="1097280" y="1850368"/>
            <a:ext cx="10281920" cy="7596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dirty="0" smtClean="0"/>
              <a:t>The </a:t>
            </a:r>
            <a:r>
              <a:rPr dirty="0"/>
              <a:t>number of </a:t>
            </a:r>
            <a:r>
              <a:rPr dirty="0" smtClean="0">
                <a:solidFill>
                  <a:srgbClr val="FF0000"/>
                </a:solidFill>
              </a:rPr>
              <a:t>bins</a:t>
            </a:r>
            <a:r>
              <a:rPr lang="en-US" dirty="0" smtClean="0">
                <a:solidFill>
                  <a:srgbClr val="FF0000"/>
                </a:solidFill>
              </a:rPr>
              <a:t>/intervals</a:t>
            </a:r>
            <a:r>
              <a:rPr dirty="0" smtClean="0">
                <a:solidFill>
                  <a:srgbClr val="FF0000"/>
                </a:solidFill>
              </a:rPr>
              <a:t> </a:t>
            </a:r>
            <a:r>
              <a:rPr dirty="0"/>
              <a:t>is </a:t>
            </a:r>
            <a:r>
              <a:rPr lang="en-US" dirty="0" smtClean="0"/>
              <a:t>an</a:t>
            </a:r>
            <a:r>
              <a:rPr dirty="0" smtClean="0"/>
              <a:t> important</a:t>
            </a:r>
            <a:r>
              <a:rPr lang="en-US" dirty="0" smtClean="0"/>
              <a:t> parameter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Exercise: using Log tab </a:t>
            </a:r>
            <a:r>
              <a:rPr lang="en-US" dirty="0" smtClean="0">
                <a:sym typeface="Wingdings" panose="05000000000000000000" pitchFamily="2" charset="2"/>
              </a:rPr>
              <a:t> copy/paste the command  customize it  compare results </a:t>
            </a:r>
            <a:endParaRPr dirty="0"/>
          </a:p>
        </p:txBody>
      </p:sp>
      <p:sp>
        <p:nvSpPr>
          <p:cNvPr id="482" name="Shape 4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66" y="2875974"/>
            <a:ext cx="8845167" cy="34492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14539" y="2599907"/>
            <a:ext cx="444352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(…,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=c(0, 100), breaks=5, …)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25569" y="2599908"/>
            <a:ext cx="506068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(…,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=c(0, 56.13), breaks=“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”, …)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9950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 smtClean="0"/>
              <a:t>Cumulative Distribution Plot</a:t>
            </a:r>
            <a:endParaRPr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Shape 39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745067" y="1862667"/>
                <a:ext cx="6688666" cy="4335783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defTabSz="266987">
                  <a:spcBef>
                    <a:spcPts val="0"/>
                  </a:spcBef>
                  <a:spcAft>
                    <a:spcPts val="400"/>
                  </a:spcAft>
                  <a:buFont typeface="Wingdings" panose="05000000000000000000" pitchFamily="2" charset="2"/>
                  <a:buChar char="q"/>
                  <a:defRPr sz="2340"/>
                </a:pPr>
                <a:r>
                  <a:rPr lang="en-US" sz="2400" dirty="0" smtClean="0"/>
                  <a:t> Another popular plot for visualizing data distribution</a:t>
                </a:r>
              </a:p>
              <a:p>
                <a:pPr marL="0" indent="0" defTabSz="266987">
                  <a:spcBef>
                    <a:spcPts val="0"/>
                  </a:spcBef>
                  <a:spcAft>
                    <a:spcPts val="600"/>
                  </a:spcAft>
                  <a:buNone/>
                  <a:defRPr sz="2340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-- display the proportion of data with a value of X &lt;= x</a:t>
                </a:r>
              </a:p>
              <a:p>
                <a:pPr marL="0" indent="0" defTabSz="266987">
                  <a:spcBef>
                    <a:spcPts val="0"/>
                  </a:spcBef>
                  <a:spcAft>
                    <a:spcPts val="1200"/>
                  </a:spcAft>
                  <a:buNone/>
                  <a:defRPr sz="2340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-- the plot of CDF of a real-valued random variable X:</a:t>
                </a:r>
              </a:p>
              <a:p>
                <a:pPr marL="0" indent="0" defTabSz="266987">
                  <a:spcBef>
                    <a:spcPts val="0"/>
                  </a:spcBef>
                  <a:spcAft>
                    <a:spcPts val="1200"/>
                  </a:spcAft>
                  <a:buNone/>
                  <a:defRPr sz="2340"/>
                </a:pPr>
                <a:r>
                  <a:rPr lang="en-US" sz="2200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marL="0" indent="0" defTabSz="266987">
                  <a:spcBef>
                    <a:spcPts val="0"/>
                  </a:spcBef>
                  <a:spcAft>
                    <a:spcPts val="400"/>
                  </a:spcAft>
                  <a:buNone/>
                  <a:defRPr sz="2340"/>
                </a:pPr>
                <a:r>
                  <a:rPr lang="en-US" sz="2200" dirty="0" smtClean="0"/>
                  <a:t>          i.e., the probability that X takes a values less than or     </a:t>
                </a:r>
              </a:p>
              <a:p>
                <a:pPr marL="0" indent="0" defTabSz="266987">
                  <a:spcBef>
                    <a:spcPts val="0"/>
                  </a:spcBef>
                  <a:spcAft>
                    <a:spcPts val="400"/>
                  </a:spcAft>
                  <a:buNone/>
                  <a:defRPr sz="2340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       equal to x</a:t>
                </a:r>
              </a:p>
              <a:p>
                <a:pPr marL="0" indent="0" defTabSz="266987">
                  <a:spcBef>
                    <a:spcPts val="0"/>
                  </a:spcBef>
                  <a:spcAft>
                    <a:spcPts val="400"/>
                  </a:spcAft>
                  <a:buNone/>
                  <a:defRPr sz="2340"/>
                </a:pPr>
                <a:endParaRPr lang="en-US" sz="900" dirty="0" smtClean="0"/>
              </a:p>
              <a:p>
                <a:pPr lvl="1" defTabSz="266987">
                  <a:spcBef>
                    <a:spcPts val="0"/>
                  </a:spcBef>
                  <a:buFont typeface="Wingdings" panose="05000000000000000000" pitchFamily="2" charset="2"/>
                  <a:buChar char="v"/>
                  <a:defRPr sz="2340"/>
                </a:pPr>
                <a:r>
                  <a:rPr lang="en-US" sz="2000" dirty="0" smtClean="0"/>
                  <a:t> Quite different distributions –</a:t>
                </a:r>
              </a:p>
              <a:p>
                <a:pPr marL="201168" lvl="1" indent="0" defTabSz="266987">
                  <a:spcBef>
                    <a:spcPts val="0"/>
                  </a:spcBef>
                  <a:buNone/>
                  <a:defRPr sz="2340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-- WindSpeed9am: mostly at the lower end of the scale </a:t>
                </a:r>
              </a:p>
              <a:p>
                <a:pPr marL="201168" lvl="1" indent="0" defTabSz="266987">
                  <a:spcBef>
                    <a:spcPts val="0"/>
                  </a:spcBef>
                  <a:spcAft>
                    <a:spcPts val="600"/>
                  </a:spcAft>
                  <a:buNone/>
                  <a:defRPr sz="2340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-- Sunshine: a lot of more data around the middle</a:t>
                </a:r>
              </a:p>
              <a:p>
                <a:pPr lvl="1" defTabSz="266987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v"/>
                  <a:defRPr sz="2340"/>
                </a:pPr>
                <a:r>
                  <a:rPr lang="en-US" sz="2000" dirty="0" smtClean="0"/>
                  <a:t> Indication w.r.t. Sunshine:</a:t>
                </a:r>
              </a:p>
              <a:p>
                <a:pPr marL="201168" lvl="1" indent="0" defTabSz="266987">
                  <a:spcBef>
                    <a:spcPts val="0"/>
                  </a:spcBef>
                  <a:spcAft>
                    <a:spcPts val="200"/>
                  </a:spcAft>
                  <a:buNone/>
                  <a:defRPr sz="2340"/>
                </a:pPr>
                <a:r>
                  <a:rPr lang="en-US" sz="2000" dirty="0" smtClean="0"/>
                  <a:t>     </a:t>
                </a:r>
                <a:r>
                  <a:rPr lang="en-US" sz="2000" dirty="0"/>
                  <a:t>-- </a:t>
                </a:r>
                <a:r>
                  <a:rPr lang="en-US" sz="2000" dirty="0" smtClean="0"/>
                  <a:t>obvious difference between Yes-line and No-line</a:t>
                </a:r>
                <a:endParaRPr lang="en-US" sz="2000" dirty="0"/>
              </a:p>
              <a:p>
                <a:pPr marL="201168" lvl="1" indent="0" defTabSz="266987">
                  <a:spcBef>
                    <a:spcPts val="0"/>
                  </a:spcBef>
                  <a:spcAft>
                    <a:spcPts val="0"/>
                  </a:spcAft>
                  <a:buNone/>
                  <a:defRPr sz="2340"/>
                </a:pPr>
                <a:r>
                  <a:rPr lang="en-US" sz="2000" dirty="0"/>
                  <a:t>     -- </a:t>
                </a:r>
                <a:r>
                  <a:rPr lang="en-US" sz="2000" dirty="0" smtClean="0"/>
                  <a:t>“less sunshine today” may be related to “</a:t>
                </a:r>
                <a:r>
                  <a:rPr lang="en-US" sz="2000" dirty="0" err="1" smtClean="0"/>
                  <a:t>RainTomorrow</a:t>
                </a:r>
                <a:r>
                  <a:rPr lang="en-US" sz="2000" dirty="0" smtClean="0"/>
                  <a:t>”</a:t>
                </a:r>
              </a:p>
            </p:txBody>
          </p:sp>
        </mc:Choice>
        <mc:Fallback xmlns="">
          <p:sp>
            <p:nvSpPr>
              <p:cNvPr id="392" name="Shape 39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45067" y="1862667"/>
                <a:ext cx="6688666" cy="4335783"/>
              </a:xfrm>
              <a:prstGeom prst="rect">
                <a:avLst/>
              </a:prstGeom>
              <a:blipFill rotWithShape="0">
                <a:blip r:embed="rId3"/>
                <a:stretch>
                  <a:fillRect l="-2370" t="-1828" b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1" y="1181315"/>
            <a:ext cx="4297332" cy="50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5185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Bar</a:t>
            </a:r>
            <a:r>
              <a:rPr dirty="0" smtClean="0"/>
              <a:t> Plot</a:t>
            </a:r>
            <a:r>
              <a:rPr lang="en-US" dirty="0" smtClean="0"/>
              <a:t> (1)</a:t>
            </a:r>
            <a:endParaRPr dirty="0"/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1097279" y="1981200"/>
            <a:ext cx="6776721" cy="447858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66987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q"/>
              <a:defRPr sz="2340"/>
            </a:pPr>
            <a:r>
              <a:rPr lang="en-US" sz="2200" dirty="0" smtClean="0"/>
              <a:t> Much like a histogram, but for </a:t>
            </a:r>
            <a:r>
              <a:rPr lang="en-US" sz="2200" dirty="0" err="1" smtClean="0">
                <a:solidFill>
                  <a:srgbClr val="0070C0"/>
                </a:solidFill>
              </a:rPr>
              <a:t>categoric</a:t>
            </a:r>
            <a:r>
              <a:rPr lang="en-US" sz="2200" dirty="0" smtClean="0">
                <a:solidFill>
                  <a:srgbClr val="0070C0"/>
                </a:solidFill>
              </a:rPr>
              <a:t> variables</a:t>
            </a:r>
            <a:r>
              <a:rPr lang="en-US" sz="2200" dirty="0" smtClean="0"/>
              <a:t> </a:t>
            </a:r>
          </a:p>
          <a:p>
            <a:pPr marL="0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X-axis: all values of the </a:t>
            </a:r>
            <a:r>
              <a:rPr lang="en-US" sz="2200" dirty="0" err="1" smtClean="0"/>
              <a:t>categoric</a:t>
            </a:r>
            <a:r>
              <a:rPr lang="en-US" sz="2200" dirty="0" smtClean="0"/>
              <a:t> variable</a:t>
            </a:r>
          </a:p>
          <a:p>
            <a:pPr marL="0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Y-axis: count of observations of each value</a:t>
            </a:r>
          </a:p>
          <a:p>
            <a:pPr marL="0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-- When target variable is active, additional bars are </a:t>
            </a:r>
          </a:p>
          <a:p>
            <a:pPr marL="0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    drawn for each value of the target variable</a:t>
            </a:r>
          </a:p>
          <a:p>
            <a:pPr lvl="1"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dirty="0" smtClean="0"/>
              <a:t> Target variable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200" dirty="0" smtClean="0"/>
              <a:t>      -- set the role </a:t>
            </a:r>
            <a:r>
              <a:rPr lang="en-US" sz="2200" i="1" dirty="0" err="1" smtClean="0"/>
              <a:t>RainTomorrow</a:t>
            </a:r>
            <a:r>
              <a:rPr lang="en-US" sz="2200" dirty="0" smtClean="0"/>
              <a:t> to Input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 -- highly skewed: &gt;80% have “No </a:t>
            </a:r>
            <a:r>
              <a:rPr lang="en-US" sz="2200" dirty="0" err="1" smtClean="0"/>
              <a:t>RainsTomorrow</a:t>
            </a:r>
            <a:r>
              <a:rPr lang="en-US" sz="2200" dirty="0" smtClean="0"/>
              <a:t>”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 -- Typical issue in DM: </a:t>
            </a:r>
            <a:r>
              <a:rPr lang="en-US" sz="2200" dirty="0" smtClean="0">
                <a:solidFill>
                  <a:srgbClr val="FF0000"/>
                </a:solidFill>
              </a:rPr>
              <a:t>imbalanced </a:t>
            </a:r>
            <a:r>
              <a:rPr lang="en-US" sz="2200" dirty="0" smtClean="0"/>
              <a:t>class distribution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     e.g., spam detection (&lt; 1% are spams)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84" y="1141327"/>
            <a:ext cx="2917296" cy="41069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1391" y="5530864"/>
            <a:ext cx="861906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Note: 1. most </a:t>
            </a:r>
            <a:r>
              <a:rPr lang="en-US" dirty="0">
                <a:solidFill>
                  <a:srgbClr val="0070C0"/>
                </a:solidFill>
              </a:rPr>
              <a:t>data mining algorithms </a:t>
            </a:r>
            <a:r>
              <a:rPr lang="en-US" dirty="0" smtClean="0">
                <a:solidFill>
                  <a:srgbClr val="0070C0"/>
                </a:solidFill>
              </a:rPr>
              <a:t>work </a:t>
            </a:r>
            <a:r>
              <a:rPr lang="en-US" dirty="0">
                <a:solidFill>
                  <a:srgbClr val="0070C0"/>
                </a:solidFill>
              </a:rPr>
              <a:t>best </a:t>
            </a:r>
            <a:r>
              <a:rPr lang="en-US" dirty="0" smtClean="0">
                <a:solidFill>
                  <a:srgbClr val="0070C0"/>
                </a:solidFill>
              </a:rPr>
              <a:t>for relatively balanced classes; 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2. Strategies: </a:t>
            </a:r>
            <a:r>
              <a:rPr lang="en-US" dirty="0" smtClean="0">
                <a:solidFill>
                  <a:srgbClr val="FF0000"/>
                </a:solidFill>
              </a:rPr>
              <a:t>oversample</a:t>
            </a:r>
            <a:r>
              <a:rPr lang="en-US" dirty="0" smtClean="0">
                <a:solidFill>
                  <a:srgbClr val="0070C0"/>
                </a:solidFill>
              </a:rPr>
              <a:t> the minority class and/or </a:t>
            </a:r>
            <a:r>
              <a:rPr lang="en-US" dirty="0" err="1" smtClean="0">
                <a:solidFill>
                  <a:srgbClr val="FF0000"/>
                </a:solidFill>
              </a:rPr>
              <a:t>undersample</a:t>
            </a:r>
            <a:r>
              <a:rPr lang="en-US" dirty="0" smtClean="0">
                <a:solidFill>
                  <a:srgbClr val="0070C0"/>
                </a:solidFill>
              </a:rPr>
              <a:t> the majority class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405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R/</a:t>
            </a:r>
            <a:r>
              <a:rPr lang="en-US" dirty="0" err="1" smtClean="0"/>
              <a:t>RStudio</a:t>
            </a:r>
            <a:r>
              <a:rPr lang="en-US" dirty="0" smtClean="0"/>
              <a:t>/Rattle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9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R</a:t>
            </a:r>
            <a:endParaRPr lang="en-US" sz="2400" b="1" dirty="0"/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A sophisticated statistical software package (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://www.r-project.org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  <a:endParaRPr lang="en-US" sz="2000" dirty="0"/>
          </a:p>
          <a:p>
            <a:pPr marL="201168" lvl="1" indent="0">
              <a:buNone/>
            </a:pPr>
            <a:r>
              <a:rPr lang="en-US" sz="2000" dirty="0" smtClean="0"/>
              <a:t>    -- easy to install, state-of-the art, free and open source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package: </a:t>
            </a:r>
            <a:r>
              <a:rPr lang="en-US" sz="2000" i="1" dirty="0" smtClean="0"/>
              <a:t>Install.packages(“</a:t>
            </a:r>
            <a:r>
              <a:rPr lang="en-US" sz="2000" i="1" dirty="0" err="1" smtClean="0"/>
              <a:t>packagename</a:t>
            </a:r>
            <a:r>
              <a:rPr lang="en-US" sz="2000" i="1" dirty="0" smtClean="0"/>
              <a:t>”)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Load package: </a:t>
            </a:r>
            <a:r>
              <a:rPr lang="en-US" sz="2000" i="1" dirty="0" smtClean="0"/>
              <a:t>library(</a:t>
            </a:r>
            <a:r>
              <a:rPr lang="en-US" sz="2000" i="1" dirty="0" err="1" smtClean="0"/>
              <a:t>packagename</a:t>
            </a:r>
            <a:r>
              <a:rPr lang="en-US" sz="2000" i="1" dirty="0" smtClean="0"/>
              <a:t>)</a:t>
            </a: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RStudio</a:t>
            </a:r>
            <a:endParaRPr lang="en-US" sz="2400" b="1" dirty="0" smtClean="0"/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A nice integrated development environment (IDE) </a:t>
            </a:r>
            <a:r>
              <a:rPr lang="en-US" sz="2000" dirty="0"/>
              <a:t>for R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://www.rstudio.com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)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Many appealing features, e.g. syntax-highlighting editor, tools for plotting and debugging, etc.</a:t>
            </a:r>
            <a:endParaRPr lang="en-US" sz="20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800" dirty="0" smtClean="0"/>
              <a:t>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Rattle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 powerful DM tool built on R (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://rattle.togaware.com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It has a simple tab-based user interface, mimicking the CRISP-DM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1118"/>
            <a:ext cx="6191250" cy="3634908"/>
          </a:xfrm>
          <a:prstGeom prst="rect">
            <a:avLst/>
          </a:prstGeom>
        </p:spPr>
      </p:pic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Bar</a:t>
            </a:r>
            <a:r>
              <a:rPr dirty="0" smtClean="0"/>
              <a:t> Plot</a:t>
            </a:r>
            <a:r>
              <a:rPr lang="en-US" dirty="0" smtClean="0"/>
              <a:t> (2)</a:t>
            </a:r>
            <a:endParaRPr dirty="0"/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7142480" y="2281118"/>
            <a:ext cx="4013200" cy="32512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66987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  <a:defRPr sz="2340"/>
            </a:pPr>
            <a:r>
              <a:rPr lang="en-US" dirty="0" smtClean="0"/>
              <a:t> </a:t>
            </a:r>
            <a:r>
              <a:rPr lang="en-US" sz="2400" dirty="0" smtClean="0"/>
              <a:t>WindGustDir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-- </a:t>
            </a:r>
            <a:r>
              <a:rPr lang="en-US" sz="2200" dirty="0"/>
              <a:t>set the role </a:t>
            </a:r>
            <a:r>
              <a:rPr lang="en-US" sz="2200" i="1" dirty="0" err="1"/>
              <a:t>RainTomorrow</a:t>
            </a:r>
            <a:r>
              <a:rPr lang="en-US" sz="2200" dirty="0"/>
              <a:t> </a:t>
            </a:r>
          </a:p>
          <a:p>
            <a:pPr marL="201168" lvl="1" indent="0" defTabSz="266987">
              <a:spcBef>
                <a:spcPts val="0"/>
              </a:spcBef>
              <a:spcAft>
                <a:spcPts val="1200"/>
              </a:spcAft>
              <a:buNone/>
              <a:defRPr sz="2340"/>
            </a:pPr>
            <a:r>
              <a:rPr lang="en-US" sz="2200" dirty="0"/>
              <a:t>     </a:t>
            </a:r>
            <a:r>
              <a:rPr lang="en-US" sz="2200" dirty="0" smtClean="0"/>
              <a:t>  back </a:t>
            </a:r>
            <a:r>
              <a:rPr lang="en-US" sz="2200" dirty="0"/>
              <a:t>to Target     </a:t>
            </a:r>
            <a:endParaRPr lang="en-US" sz="2200" dirty="0" smtClean="0"/>
          </a:p>
          <a:p>
            <a:pPr marL="201168" lvl="1" indent="0" defTabSz="266987">
              <a:spcBef>
                <a:spcPts val="0"/>
              </a:spcBef>
              <a:spcAft>
                <a:spcPts val="12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-- 16 different values/levels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200" dirty="0" smtClean="0"/>
              <a:t>   -- the bars are sorted 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 smtClean="0"/>
              <a:t>       from left to right 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  in </a:t>
            </a:r>
            <a:r>
              <a:rPr lang="en-US" sz="2200" dirty="0" smtClean="0">
                <a:solidFill>
                  <a:srgbClr val="0070C0"/>
                </a:solidFill>
              </a:rPr>
              <a:t>descending</a:t>
            </a:r>
            <a:r>
              <a:rPr lang="en-US" sz="2200" dirty="0" smtClean="0"/>
              <a:t> order of 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  the frequency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54073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Mosaic Plot</a:t>
            </a:r>
            <a:endParaRPr dirty="0"/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7379546" y="1897239"/>
            <a:ext cx="4473787" cy="440266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340"/>
            </a:pPr>
            <a:r>
              <a:rPr lang="en-US" sz="2200" dirty="0" smtClean="0"/>
              <a:t> An effective way to visualize the </a:t>
            </a:r>
          </a:p>
          <a:p>
            <a:pPr marL="0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distribution of the data of one </a:t>
            </a:r>
          </a:p>
          <a:p>
            <a:pPr marL="0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variable (</a:t>
            </a:r>
            <a:r>
              <a:rPr lang="en-US" sz="2200" dirty="0" smtClean="0">
                <a:solidFill>
                  <a:srgbClr val="FF0000"/>
                </a:solidFill>
              </a:rPr>
              <a:t>V1</a:t>
            </a:r>
            <a:r>
              <a:rPr lang="en-US" sz="2200" dirty="0" smtClean="0"/>
              <a:t>) over the values of   </a:t>
            </a:r>
          </a:p>
          <a:p>
            <a:pPr marL="0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another variable (</a:t>
            </a:r>
            <a:r>
              <a:rPr lang="en-US" sz="2200" dirty="0" smtClean="0">
                <a:solidFill>
                  <a:srgbClr val="FF0000"/>
                </a:solidFill>
              </a:rPr>
              <a:t>V2</a:t>
            </a:r>
            <a:r>
              <a:rPr lang="en-US" sz="2200" dirty="0" smtClean="0"/>
              <a:t>)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-- find out any </a:t>
            </a:r>
            <a:r>
              <a:rPr lang="en-US" sz="1900" dirty="0" smtClean="0">
                <a:solidFill>
                  <a:srgbClr val="FF0000"/>
                </a:solidFill>
              </a:rPr>
              <a:t>relationship</a:t>
            </a:r>
            <a:r>
              <a:rPr lang="en-US" sz="1900" dirty="0" smtClean="0"/>
              <a:t> between</a:t>
            </a:r>
            <a:endParaRPr lang="en-US" sz="1900" dirty="0"/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1900" dirty="0"/>
              <a:t>     </a:t>
            </a:r>
            <a:r>
              <a:rPr lang="en-US" sz="1900" dirty="0" smtClean="0"/>
              <a:t>  these variables     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-- V1 and V2 are </a:t>
            </a:r>
            <a:r>
              <a:rPr lang="en-US" sz="1900" dirty="0" err="1" smtClean="0">
                <a:solidFill>
                  <a:srgbClr val="FF0000"/>
                </a:solidFill>
              </a:rPr>
              <a:t>categrical</a:t>
            </a:r>
            <a:endParaRPr lang="en-US" sz="1900" dirty="0" smtClean="0"/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1900" dirty="0" smtClean="0"/>
              <a:t>   -- V2 is usually the target variable </a:t>
            </a:r>
          </a:p>
          <a:p>
            <a:pPr marL="201168" lvl="1" indent="0" defTabSz="266987">
              <a:spcBef>
                <a:spcPts val="0"/>
              </a:spcBef>
              <a:spcAft>
                <a:spcPts val="200"/>
              </a:spcAft>
              <a:buNone/>
              <a:defRPr sz="2340"/>
            </a:pPr>
            <a:r>
              <a:rPr lang="en-US" sz="1900" dirty="0" smtClean="0"/>
              <a:t>   -- </a:t>
            </a:r>
            <a:r>
              <a:rPr lang="en-US" sz="1900" dirty="0" smtClean="0">
                <a:solidFill>
                  <a:srgbClr val="0070C0"/>
                </a:solidFill>
              </a:rPr>
              <a:t>area</a:t>
            </a:r>
            <a:r>
              <a:rPr lang="en-US" sz="1900" dirty="0" smtClean="0"/>
              <a:t> of each bar is proportional to</a:t>
            </a:r>
          </a:p>
          <a:p>
            <a:pPr marL="201168" lvl="1" indent="0" defTabSz="266987">
              <a:spcBef>
                <a:spcPts val="0"/>
              </a:spcBef>
              <a:spcAft>
                <a:spcPts val="20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    the frequency of the corresponding   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    value/level of V1</a:t>
            </a:r>
          </a:p>
          <a:p>
            <a:pPr marL="201168" lvl="1" indent="0" defTabSz="266987">
              <a:spcBef>
                <a:spcPts val="0"/>
              </a:spcBef>
              <a:spcAft>
                <a:spcPts val="20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-- </a:t>
            </a:r>
            <a:r>
              <a:rPr lang="en-US" sz="1900" dirty="0" smtClean="0">
                <a:solidFill>
                  <a:srgbClr val="0070C0"/>
                </a:solidFill>
              </a:rPr>
              <a:t>split</a:t>
            </a:r>
            <a:r>
              <a:rPr lang="en-US" sz="1900" dirty="0" smtClean="0"/>
              <a:t> in each bar is proportional to </a:t>
            </a:r>
          </a:p>
          <a:p>
            <a:pPr marL="201168" lvl="1" indent="0" defTabSz="266987">
              <a:spcBef>
                <a:spcPts val="0"/>
              </a:spcBef>
              <a:spcAft>
                <a:spcPts val="20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    the frequency of the corresponding 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    value/level of V2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endParaRPr lang="en-US" sz="1100" dirty="0" smtClean="0"/>
          </a:p>
          <a:p>
            <a:pPr lvl="1" defTabSz="266987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insight</a:t>
            </a:r>
            <a:r>
              <a:rPr lang="en-US" sz="1900" dirty="0" smtClean="0"/>
              <a:t>:</a:t>
            </a:r>
          </a:p>
          <a:p>
            <a:pPr marL="201168" lvl="1" indent="0" defTabSz="266987">
              <a:spcBef>
                <a:spcPts val="0"/>
              </a:spcBef>
              <a:spcAft>
                <a:spcPts val="20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 -- Wind gust of SW has the highest  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     proportion of YES (</a:t>
            </a:r>
            <a:r>
              <a:rPr lang="en-US" sz="1900" dirty="0" err="1" smtClean="0"/>
              <a:t>RainTomorrow</a:t>
            </a:r>
            <a:r>
              <a:rPr lang="en-US" sz="1900" dirty="0" smtClean="0"/>
              <a:t>), 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1900" dirty="0"/>
              <a:t> </a:t>
            </a:r>
            <a:r>
              <a:rPr lang="en-US" sz="1900" dirty="0" smtClean="0"/>
              <a:t>       followed by SSE, then W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" y="2018095"/>
            <a:ext cx="6530975" cy="40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1589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7461"/>
            <a:ext cx="8180363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0704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Correlation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zh-CN" sz="2200" dirty="0" smtClean="0"/>
              <a:t> A tool used to examine the </a:t>
            </a:r>
            <a:r>
              <a:rPr lang="en-US" altLang="zh-CN" sz="2200" dirty="0" smtClean="0">
                <a:solidFill>
                  <a:srgbClr val="FF0000"/>
                </a:solidFill>
              </a:rPr>
              <a:t>statistical relationship</a:t>
            </a:r>
            <a:r>
              <a:rPr lang="en-US" altLang="zh-CN" sz="2200" dirty="0" smtClean="0"/>
              <a:t> between two sets of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         e.g., Does </a:t>
            </a:r>
            <a:r>
              <a:rPr lang="en-US" altLang="zh-CN" dirty="0"/>
              <a:t>the price of product increase when there are more demands?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                  Do </a:t>
            </a:r>
            <a:r>
              <a:rPr lang="en-US" altLang="zh-CN" dirty="0"/>
              <a:t>people with higher age also have higher income?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 smtClean="0"/>
              <a:t>                  Does </a:t>
            </a:r>
            <a:r>
              <a:rPr lang="en-US" altLang="zh-CN" dirty="0"/>
              <a:t>house rent decrease when the distance to downtown increases?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Can indicate a </a:t>
            </a:r>
            <a:r>
              <a:rPr lang="en-US" altLang="zh-CN" sz="2200" dirty="0" smtClean="0">
                <a:solidFill>
                  <a:srgbClr val="FF0000"/>
                </a:solidFill>
              </a:rPr>
              <a:t>predictive</a:t>
            </a:r>
            <a:r>
              <a:rPr lang="en-US" altLang="zh-CN" sz="2200" dirty="0" smtClean="0"/>
              <a:t> relationship or a </a:t>
            </a:r>
            <a:r>
              <a:rPr lang="en-US" altLang="zh-CN" sz="2200" dirty="0" smtClean="0">
                <a:solidFill>
                  <a:srgbClr val="FF0000"/>
                </a:solidFill>
              </a:rPr>
              <a:t>causal</a:t>
            </a:r>
            <a:r>
              <a:rPr lang="en-US" altLang="zh-CN" sz="2200" dirty="0" smtClean="0"/>
              <a:t> relationship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         e.g</a:t>
            </a:r>
            <a:r>
              <a:rPr lang="en-US" altLang="zh-CN" dirty="0" smtClean="0"/>
              <a:t>., electricity demand and weather - extreme weather leads to higher electricity demand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zh-CN" sz="2200" dirty="0" smtClean="0"/>
              <a:t> Correlation does </a:t>
            </a:r>
            <a:r>
              <a:rPr lang="en-US" altLang="zh-CN" sz="2200" dirty="0" smtClean="0">
                <a:solidFill>
                  <a:srgbClr val="FF0000"/>
                </a:solidFill>
              </a:rPr>
              <a:t>NOT</a:t>
            </a:r>
            <a:r>
              <a:rPr lang="en-US" altLang="zh-CN" sz="2200" dirty="0" smtClean="0"/>
              <a:t> mean causality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i.e., correlation between A and B does not imply A leads to B or vice versa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         e.g</a:t>
            </a:r>
            <a:r>
              <a:rPr lang="en-US" altLang="zh-CN" dirty="0"/>
              <a:t>., </a:t>
            </a:r>
            <a:r>
              <a:rPr lang="en-US" altLang="zh-CN" dirty="0" smtClean="0"/>
              <a:t>the size of a person’s palm is negatively correlated with how long he/she will live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(True/False?)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altLang="zh-CN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 smtClean="0"/>
              <a:t> </a:t>
            </a:r>
            <a:r>
              <a:rPr lang="en-US" sz="2600" b="1" dirty="0" smtClean="0"/>
              <a:t>Pearson Correlation Coefficient </a:t>
            </a:r>
            <a:r>
              <a:rPr lang="en-US" sz="2600" b="1" dirty="0"/>
              <a:t> </a:t>
            </a:r>
            <a:r>
              <a:rPr lang="en-US" sz="2600" b="1" dirty="0" smtClean="0"/>
              <a:t>(PCC)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Corr(A, </a:t>
            </a:r>
            <a:r>
              <a:rPr lang="en-US" altLang="zh-CN" dirty="0" smtClean="0"/>
              <a:t>B) &gt; 0 means A and B have the same trend (</a:t>
            </a:r>
            <a:r>
              <a:rPr lang="en-US" altLang="zh-CN" dirty="0" smtClean="0">
                <a:solidFill>
                  <a:srgbClr val="FF0000"/>
                </a:solidFill>
              </a:rPr>
              <a:t>positively correlated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         Corr(A, </a:t>
            </a:r>
            <a:r>
              <a:rPr lang="en-US" altLang="zh-CN" dirty="0" smtClean="0"/>
              <a:t>B) = 0 means no correlation – A and B are </a:t>
            </a:r>
            <a:r>
              <a:rPr lang="en-US" altLang="zh-CN" dirty="0" smtClean="0">
                <a:solidFill>
                  <a:srgbClr val="FF0000"/>
                </a:solidFill>
              </a:rPr>
              <a:t>independent</a:t>
            </a:r>
            <a:r>
              <a:rPr lang="en-US" altLang="zh-CN" dirty="0" smtClean="0"/>
              <a:t> of each other</a:t>
            </a:r>
          </a:p>
          <a:p>
            <a:r>
              <a:rPr lang="en-US" dirty="0" smtClean="0"/>
              <a:t>         Corr(A, B) &lt; 0 means A and B have opposite trend (</a:t>
            </a:r>
            <a:r>
              <a:rPr lang="en-US" dirty="0" smtClean="0">
                <a:solidFill>
                  <a:srgbClr val="FF0000"/>
                </a:solidFill>
              </a:rPr>
              <a:t>negatively correlated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Corr(A</a:t>
            </a:r>
            <a:r>
              <a:rPr lang="en-US" dirty="0"/>
              <a:t>, B) </a:t>
            </a:r>
            <a:r>
              <a:rPr lang="en-US" dirty="0" smtClean="0"/>
              <a:t>is in between </a:t>
            </a:r>
            <a:r>
              <a:rPr lang="en-US" dirty="0"/>
              <a:t>-1 and 1.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001" r="3434"/>
          <a:stretch/>
        </p:blipFill>
        <p:spPr>
          <a:xfrm>
            <a:off x="4999233" y="2405459"/>
            <a:ext cx="2688815" cy="11355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97585" y="2716727"/>
            <a:ext cx="110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Corr(A, </a:t>
            </a:r>
            <a:r>
              <a:rPr lang="en-US" altLang="zh-CN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Pairs/Scatter </a:t>
            </a:r>
            <a:r>
              <a:rPr lang="en-US" dirty="0"/>
              <a:t>Plot</a:t>
            </a:r>
            <a:endParaRPr dirty="0"/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572348" y="1845173"/>
            <a:ext cx="4194136" cy="46146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340"/>
            </a:pPr>
            <a:r>
              <a:rPr lang="en-US" sz="2200" dirty="0" smtClean="0"/>
              <a:t> Compare variables pairwise to    </a:t>
            </a:r>
          </a:p>
          <a:p>
            <a:pPr marL="0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explore for interesting </a:t>
            </a:r>
          </a:p>
          <a:p>
            <a:pPr marL="0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200" dirty="0"/>
              <a:t> </a:t>
            </a:r>
            <a:r>
              <a:rPr lang="en-US" sz="2200" dirty="0" smtClean="0"/>
              <a:t>    correlations among them</a:t>
            </a:r>
          </a:p>
          <a:p>
            <a:pPr lvl="1"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diagonal 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000" dirty="0"/>
              <a:t> </a:t>
            </a:r>
            <a:r>
              <a:rPr lang="en-US" sz="2000" dirty="0" smtClean="0"/>
              <a:t>    -- density plot     </a:t>
            </a:r>
          </a:p>
          <a:p>
            <a:pPr lvl="1"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lower left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000" dirty="0" smtClean="0"/>
              <a:t>     -- pairwise scatter plots</a:t>
            </a:r>
          </a:p>
          <a:p>
            <a:pPr lvl="1"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upper right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r>
              <a:rPr lang="en-US" sz="2000" dirty="0"/>
              <a:t> </a:t>
            </a:r>
            <a:r>
              <a:rPr lang="en-US" sz="2000" dirty="0" smtClean="0"/>
              <a:t>    -- correlation coefficients </a:t>
            </a:r>
          </a:p>
          <a:p>
            <a:pPr marL="201168" lvl="1" indent="0" defTabSz="266987">
              <a:spcBef>
                <a:spcPts val="0"/>
              </a:spcBef>
              <a:spcAft>
                <a:spcPts val="0"/>
              </a:spcAft>
              <a:buNone/>
              <a:defRPr sz="2340"/>
            </a:pPr>
            <a:endParaRPr lang="en-US" sz="1100" dirty="0" smtClean="0"/>
          </a:p>
          <a:p>
            <a:pPr lvl="1" defTabSz="266987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insights</a:t>
            </a:r>
            <a:r>
              <a:rPr lang="en-US" sz="2000" dirty="0" smtClean="0"/>
              <a:t>:</a:t>
            </a:r>
          </a:p>
          <a:p>
            <a:pPr marL="201168" lvl="1" indent="0" defTabSz="266987">
              <a:spcBef>
                <a:spcPts val="0"/>
              </a:spcBef>
              <a:spcAft>
                <a:spcPts val="200"/>
              </a:spcAft>
              <a:buNone/>
              <a:defRPr sz="2340"/>
            </a:pPr>
            <a:r>
              <a:rPr lang="en-US" sz="2000" dirty="0"/>
              <a:t> </a:t>
            </a:r>
            <a:r>
              <a:rPr lang="en-US" sz="2000" dirty="0" smtClean="0"/>
              <a:t>   -- positive correlation between </a:t>
            </a:r>
          </a:p>
          <a:p>
            <a:pPr marL="201168" lvl="1" indent="0" defTabSz="266987">
              <a:spcBef>
                <a:spcPts val="0"/>
              </a:spcBef>
              <a:spcAft>
                <a:spcPts val="600"/>
              </a:spcAft>
              <a:buNone/>
              <a:defRPr sz="2340"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i="1" dirty="0" smtClean="0"/>
              <a:t>Sunshine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MaxTemp</a:t>
            </a:r>
            <a:r>
              <a:rPr lang="en-US" sz="2000" dirty="0" smtClean="0"/>
              <a:t>  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000" dirty="0"/>
              <a:t> </a:t>
            </a:r>
            <a:r>
              <a:rPr lang="en-US" sz="2000" dirty="0" smtClean="0"/>
              <a:t>   -- stronger (negative) correlation 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000" dirty="0"/>
              <a:t> </a:t>
            </a:r>
            <a:r>
              <a:rPr lang="en-US" sz="2000" dirty="0" smtClean="0"/>
              <a:t>       between </a:t>
            </a:r>
            <a:r>
              <a:rPr lang="en-US" sz="2000" i="1" dirty="0" smtClean="0"/>
              <a:t>Sunshine</a:t>
            </a:r>
            <a:r>
              <a:rPr lang="en-US" sz="2000" dirty="0" smtClean="0"/>
              <a:t> and </a:t>
            </a:r>
          </a:p>
          <a:p>
            <a:pPr marL="201168" lvl="1" indent="0" defTabSz="266987">
              <a:spcBef>
                <a:spcPts val="0"/>
              </a:spcBef>
              <a:spcAft>
                <a:spcPts val="300"/>
              </a:spcAft>
              <a:buNone/>
              <a:defRPr sz="2340"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i="1" dirty="0" smtClean="0"/>
              <a:t>Humidity3pm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3" y="1870853"/>
            <a:ext cx="7021734" cy="42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598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28" y="2602163"/>
            <a:ext cx="4703465" cy="368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082" y="3009120"/>
            <a:ext cx="3583509" cy="3273069"/>
          </a:xfrm>
          <a:prstGeom prst="rect">
            <a:avLst/>
          </a:prstGeom>
        </p:spPr>
      </p:pic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Correlation </a:t>
            </a:r>
            <a:r>
              <a:rPr lang="en-US" dirty="0"/>
              <a:t>Plot</a:t>
            </a:r>
            <a:endParaRPr dirty="0"/>
          </a:p>
        </p:txBody>
      </p:sp>
      <p:sp>
        <p:nvSpPr>
          <p:cNvPr id="392" name="Shape 392"/>
          <p:cNvSpPr>
            <a:spLocks noGrp="1"/>
          </p:cNvSpPr>
          <p:nvPr>
            <p:ph type="body" sz="half" idx="1"/>
          </p:nvPr>
        </p:nvSpPr>
        <p:spPr>
          <a:xfrm>
            <a:off x="1246908" y="1737360"/>
            <a:ext cx="10708023" cy="127600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340"/>
            </a:pPr>
            <a:r>
              <a:rPr lang="en-US" sz="2200" dirty="0" smtClean="0"/>
              <a:t> Calculate the correlation between each pair of numeric variable</a:t>
            </a:r>
          </a:p>
          <a:p>
            <a:pPr lvl="1"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text window</a:t>
            </a:r>
            <a:r>
              <a:rPr lang="en-US" sz="2000" dirty="0" smtClean="0"/>
              <a:t>: numerical values of the correlation coefficients [a symmetric matrix]</a:t>
            </a:r>
          </a:p>
          <a:p>
            <a:pPr lvl="1"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graphic plot</a:t>
            </a:r>
            <a:r>
              <a:rPr lang="en-US" sz="2000" dirty="0" smtClean="0"/>
              <a:t>: shape and color indicating the degree of correlation</a:t>
            </a:r>
          </a:p>
          <a:p>
            <a:pPr lvl="1" defTabSz="26698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2340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dendrogram</a:t>
            </a:r>
            <a:r>
              <a:rPr lang="en-US" sz="2000" dirty="0" smtClean="0"/>
              <a:t>: hierarchical correlation 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620" y="502808"/>
            <a:ext cx="6385311" cy="10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327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Predictive </a:t>
            </a:r>
            <a:r>
              <a:rPr dirty="0" smtClean="0"/>
              <a:t>Modeling</a:t>
            </a:r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2447752" y="2894211"/>
            <a:ext cx="1008483" cy="680408"/>
          </a:xfrm>
          <a:prstGeom prst="rect">
            <a:avLst/>
          </a:prstGeom>
          <a:solidFill>
            <a:srgbClr val="C9C3B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200"/>
            </a:lvl1pPr>
          </a:lstStyle>
          <a:p>
            <a:r>
              <a:rPr sz="2250"/>
              <a:t>X</a:t>
            </a:r>
          </a:p>
        </p:txBody>
      </p:sp>
      <p:sp>
        <p:nvSpPr>
          <p:cNvPr id="147" name="Shape 147"/>
          <p:cNvSpPr/>
          <p:nvPr/>
        </p:nvSpPr>
        <p:spPr>
          <a:xfrm>
            <a:off x="3528527" y="2880849"/>
            <a:ext cx="892969" cy="709149"/>
          </a:xfrm>
          <a:prstGeom prst="rightArrow">
            <a:avLst>
              <a:gd name="adj1" fmla="val 32000"/>
              <a:gd name="adj2" fmla="val 68589"/>
            </a:avLst>
          </a:prstGeom>
          <a:ln w="25400">
            <a:solidFill>
              <a:srgbClr val="66635F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/>
            </a:pPr>
            <a:endParaRPr sz="2250"/>
          </a:p>
        </p:txBody>
      </p:sp>
      <p:sp>
        <p:nvSpPr>
          <p:cNvPr id="148" name="Shape 148"/>
          <p:cNvSpPr/>
          <p:nvPr/>
        </p:nvSpPr>
        <p:spPr>
          <a:xfrm>
            <a:off x="2442391" y="1737360"/>
            <a:ext cx="105477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b="1"/>
            </a:lvl1pPr>
          </a:lstStyle>
          <a:p>
            <a:r>
              <a:rPr sz="2109" dirty="0"/>
              <a:t>Input (</a:t>
            </a:r>
            <a:r>
              <a:rPr sz="2109" dirty="0">
                <a:solidFill>
                  <a:srgbClr val="0070C0"/>
                </a:solidFill>
              </a:rPr>
              <a:t>X</a:t>
            </a:r>
            <a:r>
              <a:rPr sz="2109" dirty="0"/>
              <a:t>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23201" y="2923742"/>
            <a:ext cx="892969" cy="709149"/>
          </a:xfrm>
          <a:prstGeom prst="rightArrow">
            <a:avLst>
              <a:gd name="adj1" fmla="val 32000"/>
              <a:gd name="adj2" fmla="val 68589"/>
            </a:avLst>
          </a:prstGeom>
          <a:ln w="25400">
            <a:solidFill>
              <a:srgbClr val="66635F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/>
            </a:pPr>
            <a:endParaRPr sz="2250"/>
          </a:p>
        </p:txBody>
      </p:sp>
      <p:sp>
        <p:nvSpPr>
          <p:cNvPr id="150" name="Shape 150"/>
          <p:cNvSpPr/>
          <p:nvPr/>
        </p:nvSpPr>
        <p:spPr>
          <a:xfrm>
            <a:off x="7895246" y="1737360"/>
            <a:ext cx="125034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b="1"/>
            </a:lvl1pPr>
          </a:lstStyle>
          <a:p>
            <a:r>
              <a:rPr sz="2109" dirty="0"/>
              <a:t>Output (</a:t>
            </a:r>
            <a:r>
              <a:rPr sz="2109" dirty="0">
                <a:solidFill>
                  <a:srgbClr val="0070C0"/>
                </a:solidFill>
              </a:rPr>
              <a:t>Y</a:t>
            </a:r>
            <a:r>
              <a:rPr sz="2109" dirty="0"/>
              <a:t>)</a:t>
            </a:r>
          </a:p>
        </p:txBody>
      </p:sp>
      <p:sp>
        <p:nvSpPr>
          <p:cNvPr id="152" name="Shape 152"/>
          <p:cNvSpPr/>
          <p:nvPr/>
        </p:nvSpPr>
        <p:spPr>
          <a:xfrm>
            <a:off x="5097670" y="1737360"/>
            <a:ext cx="143629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b="1"/>
            </a:lvl1pPr>
          </a:lstStyle>
          <a:p>
            <a:r>
              <a:rPr sz="2109" dirty="0"/>
              <a:t>Model (</a:t>
            </a:r>
            <a:r>
              <a:rPr sz="2109" dirty="0" smtClean="0">
                <a:solidFill>
                  <a:srgbClr val="FF0000"/>
                </a:solidFill>
              </a:rPr>
              <a:t>f</a:t>
            </a:r>
            <a:r>
              <a:rPr lang="en-US" sz="2109" dirty="0" smtClean="0">
                <a:solidFill>
                  <a:srgbClr val="FF0000"/>
                </a:solidFill>
              </a:rPr>
              <a:t>(X)</a:t>
            </a:r>
            <a:r>
              <a:rPr sz="2109" dirty="0" smtClean="0"/>
              <a:t>)</a:t>
            </a:r>
            <a:endParaRPr sz="2109" dirty="0"/>
          </a:p>
        </p:txBody>
      </p:sp>
      <p:grpSp>
        <p:nvGrpSpPr>
          <p:cNvPr id="156" name="Group 156"/>
          <p:cNvGrpSpPr/>
          <p:nvPr/>
        </p:nvGrpSpPr>
        <p:grpSpPr>
          <a:xfrm>
            <a:off x="4534874" y="2385694"/>
            <a:ext cx="2503649" cy="1688096"/>
            <a:chOff x="0" y="0"/>
            <a:chExt cx="3560744" cy="2827267"/>
          </a:xfrm>
        </p:grpSpPr>
        <p:pic>
          <p:nvPicPr>
            <p:cNvPr id="155" name="dt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139700" y="139700"/>
              <a:ext cx="3281345" cy="25478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4" name="Picture 153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60745" cy="2827268"/>
            </a:xfrm>
            <a:prstGeom prst="rect">
              <a:avLst/>
            </a:prstGeom>
            <a:effectLst/>
          </p:spPr>
        </p:pic>
      </p:grpSp>
      <p:grpSp>
        <p:nvGrpSpPr>
          <p:cNvPr id="159" name="Group 159"/>
          <p:cNvGrpSpPr/>
          <p:nvPr/>
        </p:nvGrpSpPr>
        <p:grpSpPr>
          <a:xfrm>
            <a:off x="2447752" y="5098499"/>
            <a:ext cx="1973744" cy="709149"/>
            <a:chOff x="0" y="0"/>
            <a:chExt cx="2807102" cy="1008565"/>
          </a:xfrm>
        </p:grpSpPr>
        <p:sp>
          <p:nvSpPr>
            <p:cNvPr id="157" name="Shape 157"/>
            <p:cNvSpPr/>
            <p:nvPr/>
          </p:nvSpPr>
          <p:spPr>
            <a:xfrm>
              <a:off x="0" y="22721"/>
              <a:ext cx="1434287" cy="967690"/>
            </a:xfrm>
            <a:prstGeom prst="rect">
              <a:avLst/>
            </a:prstGeom>
            <a:solidFill>
              <a:srgbClr val="C9C3B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3200"/>
              </a:pPr>
              <a:r>
                <a:rPr sz="2250" dirty="0" err="1">
                  <a:solidFill>
                    <a:srgbClr val="7030A0"/>
                  </a:solidFill>
                </a:rPr>
                <a:t>X</a:t>
              </a:r>
              <a:r>
                <a:rPr sz="2250" baseline="-5999" dirty="0" err="1">
                  <a:solidFill>
                    <a:srgbClr val="7030A0"/>
                  </a:solidFill>
                </a:rPr>
                <a:t>new</a:t>
              </a:r>
              <a:endParaRPr sz="2250" baseline="-5999" dirty="0">
                <a:solidFill>
                  <a:srgbClr val="7030A0"/>
                </a:solidFill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537102" y="0"/>
              <a:ext cx="1270001" cy="1008566"/>
            </a:xfrm>
            <a:prstGeom prst="rightArrow">
              <a:avLst>
                <a:gd name="adj1" fmla="val 32000"/>
                <a:gd name="adj2" fmla="val 68589"/>
              </a:avLst>
            </a:prstGeom>
            <a:noFill/>
            <a:ln w="25400" cap="flat">
              <a:solidFill>
                <a:srgbClr val="66635F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1082019" y="2160646"/>
            <a:ext cx="8360456" cy="2020470"/>
            <a:chOff x="-100850" y="0"/>
            <a:chExt cx="11890425" cy="3251203"/>
          </a:xfrm>
        </p:grpSpPr>
        <p:sp>
          <p:nvSpPr>
            <p:cNvPr id="160" name="Shape 160"/>
            <p:cNvSpPr/>
            <p:nvPr/>
          </p:nvSpPr>
          <p:spPr>
            <a:xfrm>
              <a:off x="1551160" y="0"/>
              <a:ext cx="10238415" cy="3251203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-100850" y="915070"/>
              <a:ext cx="1623238" cy="1021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600" b="1">
                  <a:solidFill>
                    <a:schemeClr val="accent1">
                      <a:hueOff val="369194"/>
                      <a:satOff val="6343"/>
                      <a:lumOff val="-13963"/>
                    </a:schemeClr>
                  </a:solidFill>
                </a:defRPr>
              </a:lvl1pPr>
            </a:lstStyle>
            <a:p>
              <a:r>
                <a:rPr sz="1828" dirty="0" smtClean="0"/>
                <a:t>Modeling</a:t>
              </a:r>
              <a:r>
                <a:rPr lang="en-US" sz="1828" dirty="0" smtClean="0"/>
                <a:t> </a:t>
              </a:r>
            </a:p>
            <a:p>
              <a:r>
                <a:rPr lang="en-US" sz="1828" dirty="0" smtClean="0"/>
                <a:t>(induction)</a:t>
              </a:r>
              <a:endParaRPr sz="1828" dirty="0"/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447752" y="2894211"/>
            <a:ext cx="6758783" cy="683152"/>
            <a:chOff x="0" y="2283"/>
            <a:chExt cx="9612491" cy="971593"/>
          </a:xfrm>
        </p:grpSpPr>
        <p:sp>
          <p:nvSpPr>
            <p:cNvPr id="164" name="Shape 164"/>
            <p:cNvSpPr/>
            <p:nvPr/>
          </p:nvSpPr>
          <p:spPr>
            <a:xfrm>
              <a:off x="8056048" y="6186"/>
              <a:ext cx="1556443" cy="967690"/>
            </a:xfrm>
            <a:prstGeom prst="rect">
              <a:avLst/>
            </a:prstGeom>
            <a:solidFill>
              <a:srgbClr val="C9C3B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/>
              </a:lvl1pPr>
            </a:lstStyle>
            <a:p>
              <a:endParaRPr sz="225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2283"/>
              <a:ext cx="1434287" cy="967691"/>
            </a:xfrm>
            <a:prstGeom prst="rect">
              <a:avLst/>
            </a:prstGeom>
            <a:solidFill>
              <a:srgbClr val="C9C3B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3200"/>
              </a:pPr>
              <a:r>
                <a:rPr sz="2250" dirty="0" err="1"/>
                <a:t>X</a:t>
              </a:r>
              <a:r>
                <a:rPr sz="2250" baseline="-5999" dirty="0" err="1"/>
                <a:t>old</a:t>
              </a:r>
              <a:endParaRPr sz="2250" baseline="-5999" dirty="0"/>
            </a:p>
          </p:txBody>
        </p:sp>
        <p:pic>
          <p:nvPicPr>
            <p:cNvPr id="168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421569" y="219131"/>
              <a:ext cx="7366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4" name="Group 174"/>
          <p:cNvGrpSpPr/>
          <p:nvPr/>
        </p:nvGrpSpPr>
        <p:grpSpPr>
          <a:xfrm>
            <a:off x="7143398" y="5079254"/>
            <a:ext cx="2020192" cy="712339"/>
            <a:chOff x="0" y="0"/>
            <a:chExt cx="2873160" cy="1013103"/>
          </a:xfrm>
        </p:grpSpPr>
        <p:grpSp>
          <p:nvGrpSpPr>
            <p:cNvPr id="172" name="Group 172"/>
            <p:cNvGrpSpPr/>
            <p:nvPr/>
          </p:nvGrpSpPr>
          <p:grpSpPr>
            <a:xfrm>
              <a:off x="0" y="0"/>
              <a:ext cx="2873160" cy="1013103"/>
              <a:chOff x="0" y="0"/>
              <a:chExt cx="2873159" cy="1013102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1438872" y="0"/>
                <a:ext cx="1434288" cy="967690"/>
              </a:xfrm>
              <a:prstGeom prst="rect">
                <a:avLst/>
              </a:prstGeom>
              <a:solidFill>
                <a:srgbClr val="C9C3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0" y="4536"/>
                <a:ext cx="1270000" cy="1008567"/>
              </a:xfrm>
              <a:prstGeom prst="rightArrow">
                <a:avLst>
                  <a:gd name="adj1" fmla="val 32000"/>
                  <a:gd name="adj2" fmla="val 68589"/>
                </a:avLst>
              </a:prstGeom>
              <a:noFill/>
              <a:ln w="25400" cap="flat">
                <a:solidFill>
                  <a:srgbClr val="66635F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</p:grpSp>
        <p:pic>
          <p:nvPicPr>
            <p:cNvPr id="173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55473" y="261639"/>
              <a:ext cx="876300" cy="520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" name="Shape 161"/>
          <p:cNvSpPr/>
          <p:nvPr/>
        </p:nvSpPr>
        <p:spPr>
          <a:xfrm>
            <a:off x="1021105" y="4945855"/>
            <a:ext cx="1202253" cy="6347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28" dirty="0" smtClean="0"/>
              <a:t>Predicting</a:t>
            </a:r>
          </a:p>
          <a:p>
            <a:r>
              <a:rPr lang="en-US" sz="1828" dirty="0" smtClean="0"/>
              <a:t>(deduction)</a:t>
            </a:r>
            <a:endParaRPr sz="1828" dirty="0"/>
          </a:p>
        </p:txBody>
      </p:sp>
      <p:sp>
        <p:nvSpPr>
          <p:cNvPr id="38" name="Shape 160"/>
          <p:cNvSpPr/>
          <p:nvPr/>
        </p:nvSpPr>
        <p:spPr>
          <a:xfrm>
            <a:off x="2243589" y="4275650"/>
            <a:ext cx="7198886" cy="1878835"/>
          </a:xfrm>
          <a:prstGeom prst="rect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200"/>
            </a:pPr>
            <a:endParaRPr sz="2250"/>
          </a:p>
        </p:txBody>
      </p:sp>
      <p:grpSp>
        <p:nvGrpSpPr>
          <p:cNvPr id="39" name="Group 156"/>
          <p:cNvGrpSpPr/>
          <p:nvPr/>
        </p:nvGrpSpPr>
        <p:grpSpPr>
          <a:xfrm>
            <a:off x="4540235" y="4370788"/>
            <a:ext cx="2503649" cy="1688096"/>
            <a:chOff x="0" y="0"/>
            <a:chExt cx="3560744" cy="2827267"/>
          </a:xfrm>
        </p:grpSpPr>
        <p:pic>
          <p:nvPicPr>
            <p:cNvPr id="40" name="dt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139700" y="139700"/>
              <a:ext cx="3281345" cy="25478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1" name="Picture 40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60745" cy="2827268"/>
            </a:xfrm>
            <a:prstGeom prst="rect">
              <a:avLst/>
            </a:prstGeom>
            <a:effectLst/>
          </p:spPr>
        </p:pic>
      </p:grpSp>
      <p:sp>
        <p:nvSpPr>
          <p:cNvPr id="42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26</a:t>
            </a:r>
            <a:endParaRPr dirty="0"/>
          </a:p>
        </p:txBody>
      </p:sp>
      <p:sp>
        <p:nvSpPr>
          <p:cNvPr id="43" name="TextBox 42"/>
          <p:cNvSpPr txBox="1"/>
          <p:nvPr/>
        </p:nvSpPr>
        <p:spPr>
          <a:xfrm>
            <a:off x="9514767" y="2117642"/>
            <a:ext cx="1640913" cy="1908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X: features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attributes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explanatory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independent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Y: target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dependent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Shape 431"/>
          <p:cNvSpPr/>
          <p:nvPr/>
        </p:nvSpPr>
        <p:spPr>
          <a:xfrm>
            <a:off x="6533962" y="3932184"/>
            <a:ext cx="295810" cy="522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 defTabSz="914400">
              <a:defRPr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" name="TextBox 44"/>
          <p:cNvSpPr txBox="1"/>
          <p:nvPr/>
        </p:nvSpPr>
        <p:spPr>
          <a:xfrm>
            <a:off x="9534067" y="4247556"/>
            <a:ext cx="164091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formula learned from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dirty="0">
                <a:solidFill>
                  <a:srgbClr val="0070C0"/>
                </a:solidFill>
              </a:rPr>
              <a:t> data for estimating the </a:t>
            </a:r>
            <a:r>
              <a:rPr lang="en-US" dirty="0">
                <a:solidFill>
                  <a:srgbClr val="FF0000"/>
                </a:solidFill>
              </a:rPr>
              <a:t>unknown</a:t>
            </a:r>
            <a:r>
              <a:rPr lang="en-US" dirty="0">
                <a:solidFill>
                  <a:srgbClr val="0070C0"/>
                </a:solidFill>
              </a:rPr>
              <a:t> value of interest for some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06505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9" grpId="0" animBg="1"/>
      <p:bldP spid="152" grpId="0" animBg="1"/>
      <p:bldP spid="37" grpId="0"/>
      <p:bldP spid="38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Supervised Segmentation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27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10607040" cy="171185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 Classification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200" dirty="0" smtClean="0"/>
              <a:t> </a:t>
            </a:r>
            <a:r>
              <a:rPr lang="en-US" altLang="zh-CN" sz="2400" dirty="0" smtClean="0"/>
              <a:t>Given a set </a:t>
            </a:r>
            <a:r>
              <a:rPr lang="en-US" altLang="zh-CN" sz="2400" dirty="0" smtClean="0">
                <a:solidFill>
                  <a:srgbClr val="0070C0"/>
                </a:solidFill>
              </a:rPr>
              <a:t>of training data with known labels</a:t>
            </a:r>
            <a:r>
              <a:rPr lang="en-US" altLang="zh-CN" sz="2400" dirty="0" smtClean="0"/>
              <a:t> for the target variable (usually a </a:t>
            </a:r>
            <a:r>
              <a:rPr lang="en-US" altLang="zh-CN" sz="2400" dirty="0" smtClean="0">
                <a:solidFill>
                  <a:srgbClr val="0070C0"/>
                </a:solidFill>
              </a:rPr>
              <a:t>nominal</a:t>
            </a:r>
            <a:r>
              <a:rPr lang="en-US" altLang="zh-CN" sz="2400" dirty="0" smtClean="0"/>
              <a:t> variable), 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generate a predictive model (</a:t>
            </a:r>
            <a:r>
              <a:rPr lang="en-US" altLang="zh-CN" sz="2400" dirty="0" smtClean="0">
                <a:solidFill>
                  <a:srgbClr val="FF0000"/>
                </a:solidFill>
              </a:rPr>
              <a:t>classifier</a:t>
            </a:r>
            <a:r>
              <a:rPr lang="en-US" altLang="zh-CN" sz="2400" dirty="0" smtClean="0"/>
              <a:t>) to predict which class an </a:t>
            </a:r>
            <a:r>
              <a:rPr lang="en-US" altLang="zh-CN" sz="2400" dirty="0" smtClean="0">
                <a:solidFill>
                  <a:srgbClr val="FF0000"/>
                </a:solidFill>
              </a:rPr>
              <a:t>unseen/new</a:t>
            </a:r>
            <a:r>
              <a:rPr lang="en-US" altLang="zh-CN" sz="2400" dirty="0" smtClean="0"/>
              <a:t> data belongs to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dirty="0" smtClean="0"/>
              <a:t>         </a:t>
            </a:r>
            <a:r>
              <a:rPr lang="en-US" altLang="zh-CN" sz="2100" dirty="0" smtClean="0"/>
              <a:t>e.g., Will the customer churn or not when her contract expires?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2100" dirty="0" smtClean="0"/>
              <a:t>                  Is this email a spam?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sz="2100" dirty="0" smtClean="0"/>
              <a:t>                  Which customers are likely not to pay off their account balance (write-offs)?</a:t>
            </a:r>
            <a:endParaRPr lang="en-US" sz="2100" dirty="0" smtClean="0"/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altLang="zh-CN" dirty="0" smtClean="0"/>
          </a:p>
        </p:txBody>
      </p:sp>
      <p:sp>
        <p:nvSpPr>
          <p:cNvPr id="16" name="Shape 432"/>
          <p:cNvSpPr/>
          <p:nvPr/>
        </p:nvSpPr>
        <p:spPr>
          <a:xfrm>
            <a:off x="9667630" y="4383704"/>
            <a:ext cx="167329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>
                <a:solidFill>
                  <a:srgbClr val="FF0000"/>
                </a:solidFill>
              </a:rPr>
              <a:t>Binary classification problem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9254"/>
              </p:ext>
            </p:extLst>
          </p:nvPr>
        </p:nvGraphicFramePr>
        <p:xfrm>
          <a:off x="2007360" y="3557588"/>
          <a:ext cx="6615344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Write-off?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Claudio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Robert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Dora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$60,000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>
            <a:off x="8729664" y="4845368"/>
            <a:ext cx="937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07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Supervised Segmentation</a:t>
            </a:r>
          </a:p>
        </p:txBody>
      </p:sp>
      <p:sp>
        <p:nvSpPr>
          <p:cNvPr id="10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28</a:t>
            </a:r>
            <a:endParaRPr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3"/>
            <a:ext cx="10607040" cy="431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 Observations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-- the value of the target variable is determined by the input attributes 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-- only attributes that are correlated with the target variable contain the information </a:t>
            </a:r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about the value of the target variable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dirty="0" smtClean="0"/>
              <a:t>       -- different attributes provide different amount of information about the target variable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Fundamental concepts</a:t>
            </a: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dirty="0" smtClean="0"/>
              <a:t>       -- identify </a:t>
            </a:r>
            <a:r>
              <a:rPr lang="en-US" altLang="zh-CN" dirty="0" smtClean="0">
                <a:solidFill>
                  <a:srgbClr val="FF0000"/>
                </a:solidFill>
              </a:rPr>
              <a:t>informative attributes </a:t>
            </a:r>
            <a:r>
              <a:rPr lang="en-US" altLang="zh-CN" dirty="0" smtClean="0"/>
              <a:t>w.r.t the target variable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zh-CN" dirty="0" smtClean="0"/>
              <a:t>       -- segment data by </a:t>
            </a:r>
            <a:r>
              <a:rPr lang="en-US" altLang="zh-CN" dirty="0" smtClean="0">
                <a:solidFill>
                  <a:srgbClr val="FF0000"/>
                </a:solidFill>
              </a:rPr>
              <a:t>progressive attribute selection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b="1" dirty="0" smtClean="0"/>
              <a:t>Questions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-- Whether an attribute contains important info about the target variable?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-- If yes, how much info does it contain (so that we can rank the attributes)?</a:t>
            </a:r>
          </a:p>
        </p:txBody>
      </p:sp>
    </p:spTree>
    <p:extLst>
      <p:ext uri="{BB962C8B-B14F-4D97-AF65-F5344CB8AC3E}">
        <p14:creationId xmlns:p14="http://schemas.microsoft.com/office/powerpoint/2010/main" val="178976414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Select </a:t>
            </a:r>
            <a:r>
              <a:rPr dirty="0" smtClean="0"/>
              <a:t>Informative </a:t>
            </a:r>
            <a:r>
              <a:rPr dirty="0"/>
              <a:t>Attributes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5278725" y="2068724"/>
            <a:ext cx="4621733" cy="190301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369675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3420"/>
            </a:pPr>
            <a:r>
              <a:rPr lang="en-US" sz="2400" dirty="0" smtClean="0"/>
              <a:t> </a:t>
            </a:r>
            <a:r>
              <a:rPr sz="2200" b="1" dirty="0" smtClean="0"/>
              <a:t>Attributes:</a:t>
            </a:r>
            <a:endParaRPr lang="en-US" sz="2200" b="1" dirty="0" smtClean="0"/>
          </a:p>
          <a:p>
            <a:pPr lvl="1" defTabSz="369675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3420"/>
            </a:pPr>
            <a:r>
              <a:rPr sz="2000" dirty="0" smtClean="0"/>
              <a:t>head-shape</a:t>
            </a:r>
            <a:r>
              <a:rPr sz="2000" dirty="0"/>
              <a:t>: square, </a:t>
            </a:r>
            <a:r>
              <a:rPr sz="2000" dirty="0" smtClean="0"/>
              <a:t>circle</a:t>
            </a:r>
            <a:endParaRPr lang="en-US" sz="2000" dirty="0"/>
          </a:p>
          <a:p>
            <a:pPr lvl="1" defTabSz="369675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3420"/>
            </a:pPr>
            <a:r>
              <a:rPr sz="2000" dirty="0" smtClean="0"/>
              <a:t>body-shape</a:t>
            </a:r>
            <a:r>
              <a:rPr sz="2000" dirty="0"/>
              <a:t>: rectangle, </a:t>
            </a:r>
            <a:r>
              <a:rPr sz="2000" dirty="0" smtClean="0"/>
              <a:t>oval</a:t>
            </a:r>
            <a:endParaRPr lang="en-US" sz="2000" dirty="0"/>
          </a:p>
          <a:p>
            <a:pPr lvl="1" defTabSz="369675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3420"/>
            </a:pPr>
            <a:r>
              <a:rPr sz="2000" dirty="0" smtClean="0"/>
              <a:t>body-color</a:t>
            </a:r>
            <a:r>
              <a:rPr sz="2000" dirty="0"/>
              <a:t>: black, white</a:t>
            </a:r>
          </a:p>
          <a:p>
            <a:pPr defTabSz="369675">
              <a:spcBef>
                <a:spcPts val="562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3420"/>
            </a:pPr>
            <a:r>
              <a:rPr lang="en-US" sz="2400" dirty="0" smtClean="0"/>
              <a:t> </a:t>
            </a:r>
            <a:r>
              <a:rPr sz="2200" b="1" dirty="0" smtClean="0"/>
              <a:t>Target </a:t>
            </a:r>
            <a:r>
              <a:rPr sz="2200" b="1" dirty="0"/>
              <a:t>variable</a:t>
            </a:r>
            <a:r>
              <a:rPr sz="2400" dirty="0"/>
              <a:t>:  </a:t>
            </a:r>
            <a:endParaRPr lang="en-US" sz="2400" dirty="0"/>
          </a:p>
          <a:p>
            <a:pPr lvl="1" defTabSz="369675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3420"/>
            </a:pPr>
            <a:r>
              <a:rPr lang="en-US" sz="2000" dirty="0"/>
              <a:t>w</a:t>
            </a:r>
            <a:r>
              <a:rPr lang="en-US" sz="2000" dirty="0" smtClean="0"/>
              <a:t>rite-off: </a:t>
            </a:r>
            <a:r>
              <a:rPr sz="2000" dirty="0" smtClean="0"/>
              <a:t>Yes</a:t>
            </a:r>
            <a:r>
              <a:rPr sz="2000" dirty="0"/>
              <a:t>, No</a:t>
            </a:r>
          </a:p>
        </p:txBody>
      </p:sp>
      <p:grpSp>
        <p:nvGrpSpPr>
          <p:cNvPr id="221" name="Group 221"/>
          <p:cNvGrpSpPr/>
          <p:nvPr/>
        </p:nvGrpSpPr>
        <p:grpSpPr>
          <a:xfrm>
            <a:off x="1757377" y="2013932"/>
            <a:ext cx="2786048" cy="2012597"/>
            <a:chOff x="0" y="0"/>
            <a:chExt cx="4213500" cy="3079747"/>
          </a:xfrm>
        </p:grpSpPr>
        <p:pic>
          <p:nvPicPr>
            <p:cNvPr id="218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213501" cy="30797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93673" y="321512"/>
              <a:ext cx="643025" cy="626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0" name="Shape 220"/>
            <p:cNvSpPr/>
            <p:nvPr/>
          </p:nvSpPr>
          <p:spPr>
            <a:xfrm>
              <a:off x="1296259" y="947614"/>
              <a:ext cx="743682" cy="1353736"/>
            </a:xfrm>
            <a:prstGeom prst="ellipse">
              <a:avLst/>
            </a:prstGeom>
            <a:solidFill>
              <a:srgbClr val="080808"/>
            </a:solidFill>
            <a:ln w="12700" cap="flat">
              <a:solidFill>
                <a:srgbClr val="080808"/>
              </a:solidFill>
              <a:prstDash val="solid"/>
              <a:round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391"/>
            </a:p>
          </p:txBody>
        </p:sp>
      </p:grpSp>
      <p:sp>
        <p:nvSpPr>
          <p:cNvPr id="223" name="Shape 223"/>
          <p:cNvSpPr/>
          <p:nvPr/>
        </p:nvSpPr>
        <p:spPr>
          <a:xfrm>
            <a:off x="1371601" y="3829929"/>
            <a:ext cx="8843985" cy="272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marL="342900" indent="-342900" defTabSz="377890">
              <a:spcBef>
                <a:spcPts val="6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q"/>
              <a:defRPr sz="3312"/>
            </a:pPr>
            <a:r>
              <a:rPr sz="2000" dirty="0"/>
              <a:t>Which attribute is </a:t>
            </a:r>
            <a:r>
              <a:rPr sz="2000" dirty="0" smtClean="0"/>
              <a:t>most informative </a:t>
            </a:r>
            <a:r>
              <a:rPr lang="en-US" sz="2000" dirty="0" smtClean="0"/>
              <a:t>o</a:t>
            </a:r>
            <a:r>
              <a:rPr sz="2000" dirty="0" smtClean="0"/>
              <a:t>r most </a:t>
            </a:r>
            <a:r>
              <a:rPr sz="2000" dirty="0"/>
              <a:t>useful for distinguishing between “Yes” and “No”?</a:t>
            </a:r>
          </a:p>
          <a:p>
            <a:pPr marL="342900" indent="-342900" defTabSz="377890">
              <a:spcBef>
                <a:spcPts val="1547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q"/>
              <a:defRPr sz="3312"/>
            </a:pPr>
            <a:r>
              <a:rPr sz="2000" dirty="0"/>
              <a:t>If we split our data according to this </a:t>
            </a:r>
            <a:r>
              <a:rPr lang="en-US" sz="2000" dirty="0" smtClean="0"/>
              <a:t>attribute</a:t>
            </a:r>
            <a:r>
              <a:rPr sz="2000" dirty="0" smtClean="0"/>
              <a:t>, </a:t>
            </a:r>
            <a:r>
              <a:rPr sz="2000" dirty="0"/>
              <a:t>we would like the resulting </a:t>
            </a:r>
            <a:r>
              <a:rPr lang="en-US" sz="2000" dirty="0" smtClean="0"/>
              <a:t>subset</a:t>
            </a:r>
            <a:r>
              <a:rPr sz="2000" dirty="0" smtClean="0"/>
              <a:t>s </a:t>
            </a:r>
            <a:r>
              <a:rPr sz="2000" dirty="0"/>
              <a:t>to be as </a:t>
            </a:r>
            <a:r>
              <a:rPr sz="2000" i="1" dirty="0"/>
              <a:t>pure</a:t>
            </a:r>
            <a:r>
              <a:rPr sz="2000" dirty="0"/>
              <a:t> </a:t>
            </a:r>
            <a:r>
              <a:rPr lang="en-US" sz="2000" dirty="0" smtClean="0"/>
              <a:t>(homogenous) </a:t>
            </a:r>
            <a:r>
              <a:rPr sz="2000" dirty="0" smtClean="0"/>
              <a:t>as possible</a:t>
            </a:r>
            <a:r>
              <a:rPr lang="en-US" sz="2000" dirty="0" smtClean="0"/>
              <a:t> </a:t>
            </a:r>
            <a:r>
              <a:rPr sz="2000" dirty="0" smtClean="0"/>
              <a:t>w</a:t>
            </a:r>
            <a:r>
              <a:rPr lang="en-US" sz="2000" dirty="0" smtClean="0"/>
              <a:t>.</a:t>
            </a:r>
            <a:r>
              <a:rPr sz="2000" dirty="0" smtClean="0"/>
              <a:t>r</a:t>
            </a:r>
            <a:r>
              <a:rPr lang="en-US" sz="2000" dirty="0" smtClean="0"/>
              <a:t>.</a:t>
            </a:r>
            <a:r>
              <a:rPr sz="2000" dirty="0" smtClean="0"/>
              <a:t>t</a:t>
            </a:r>
            <a:r>
              <a:rPr lang="en-US" sz="2000" dirty="0" smtClean="0"/>
              <a:t>.</a:t>
            </a:r>
            <a:r>
              <a:rPr sz="2000" dirty="0" smtClean="0"/>
              <a:t> the </a:t>
            </a:r>
            <a:r>
              <a:rPr sz="2000" dirty="0"/>
              <a:t>target variable. </a:t>
            </a:r>
          </a:p>
        </p:txBody>
      </p:sp>
      <p:sp>
        <p:nvSpPr>
          <p:cNvPr id="10" name="Shape 41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3584" y="3302077"/>
            <a:ext cx="272209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>
                <a:solidFill>
                  <a:srgbClr val="0070C0"/>
                </a:solidFill>
              </a:rPr>
              <a:t> is a quantity that reduces uncertainty about something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3116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R/</a:t>
            </a:r>
            <a:r>
              <a:rPr lang="en-US" dirty="0" err="1" smtClean="0"/>
              <a:t>RStudio</a:t>
            </a:r>
            <a:r>
              <a:rPr lang="en-US" dirty="0" smtClean="0"/>
              <a:t>/Rattle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9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Starting </a:t>
            </a:r>
            <a:r>
              <a:rPr lang="en-US" sz="2400" b="1" dirty="0" err="1" smtClean="0"/>
              <a:t>RStudio</a:t>
            </a:r>
            <a:endParaRPr lang="en-US" sz="2400" b="1" dirty="0"/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i="1" dirty="0" smtClean="0"/>
              <a:t>Console window</a:t>
            </a:r>
            <a:endParaRPr lang="en-US" sz="2000" i="1" dirty="0"/>
          </a:p>
          <a:p>
            <a:pPr marL="20116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    -- aka command window: type your commands after the “&gt;” prompt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i="1" dirty="0" err="1" smtClean="0"/>
              <a:t>Enviroment</a:t>
            </a:r>
            <a:r>
              <a:rPr lang="en-US" sz="2000" i="1" dirty="0" smtClean="0"/>
              <a:t>/History window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 smtClean="0"/>
              <a:t>    -- show the data/values in the memory or what has been typed before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i="1" dirty="0" smtClean="0"/>
              <a:t>Files/Plots/Packages/Help window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open files, view plots, install and load packages or use the help function</a:t>
            </a:r>
            <a:endParaRPr lang="en-US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Starting Rattle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Load Rattle into the R library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-- </a:t>
            </a:r>
            <a:r>
              <a:rPr lang="en-US" sz="2000" i="1" dirty="0" smtClean="0"/>
              <a:t>library(rattle)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Run Rattle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-- rattle()</a:t>
            </a:r>
            <a:endParaRPr lang="en-US" sz="2000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800" dirty="0" smtClean="0"/>
              <a:t>    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Select Informative Attributes</a:t>
            </a:r>
            <a:endParaRPr dirty="0"/>
          </a:p>
        </p:txBody>
      </p:sp>
      <p:grpSp>
        <p:nvGrpSpPr>
          <p:cNvPr id="236" name="Group 236"/>
          <p:cNvGrpSpPr/>
          <p:nvPr/>
        </p:nvGrpSpPr>
        <p:grpSpPr>
          <a:xfrm>
            <a:off x="5889655" y="2027005"/>
            <a:ext cx="2553991" cy="1866772"/>
            <a:chOff x="0" y="0"/>
            <a:chExt cx="3632341" cy="2654964"/>
          </a:xfrm>
        </p:grpSpPr>
        <p:pic>
          <p:nvPicPr>
            <p:cNvPr id="233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2342" cy="2654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image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25591" y="277166"/>
              <a:ext cx="554335" cy="5397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Shape 235"/>
            <p:cNvSpPr/>
            <p:nvPr/>
          </p:nvSpPr>
          <p:spPr>
            <a:xfrm>
              <a:off x="1117469" y="816912"/>
              <a:ext cx="641107" cy="1167018"/>
            </a:xfrm>
            <a:prstGeom prst="ellipse">
              <a:avLst/>
            </a:prstGeom>
            <a:solidFill>
              <a:srgbClr val="080808"/>
            </a:solidFill>
            <a:ln w="12700" cap="flat">
              <a:solidFill>
                <a:srgbClr val="080808"/>
              </a:solidFill>
              <a:prstDash val="solid"/>
              <a:round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391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3527658" y="3605243"/>
            <a:ext cx="7135758" cy="952470"/>
            <a:chOff x="-268276" y="0"/>
            <a:chExt cx="10148629" cy="1354622"/>
          </a:xfrm>
        </p:grpSpPr>
        <p:grpSp>
          <p:nvGrpSpPr>
            <p:cNvPr id="239" name="Group 239"/>
            <p:cNvGrpSpPr/>
            <p:nvPr/>
          </p:nvGrpSpPr>
          <p:grpSpPr>
            <a:xfrm>
              <a:off x="-268276" y="0"/>
              <a:ext cx="3429017" cy="1354622"/>
              <a:chOff x="-268276" y="0"/>
              <a:chExt cx="3429016" cy="1354621"/>
            </a:xfrm>
          </p:grpSpPr>
          <p:sp>
            <p:nvSpPr>
              <p:cNvPr id="237" name="Shape 237"/>
              <p:cNvSpPr/>
              <p:nvPr/>
            </p:nvSpPr>
            <p:spPr>
              <a:xfrm flipH="1">
                <a:off x="1846890" y="0"/>
                <a:ext cx="1313850" cy="135462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-268276" y="136981"/>
                <a:ext cx="2545016" cy="45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 smtClean="0"/>
                  <a:t>head</a:t>
                </a:r>
                <a:r>
                  <a:rPr sz="1600" dirty="0" smtClean="0"/>
                  <a:t> </a:t>
                </a:r>
                <a:r>
                  <a:rPr sz="1600" dirty="0"/>
                  <a:t>shape = </a:t>
                </a:r>
                <a:r>
                  <a:rPr lang="en-US" sz="1600" dirty="0" smtClean="0"/>
                  <a:t>square</a:t>
                </a:r>
                <a:endParaRPr sz="1600" dirty="0"/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6764589" y="0"/>
              <a:ext cx="3115764" cy="1354622"/>
              <a:chOff x="180385" y="0"/>
              <a:chExt cx="3115763" cy="1354621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180385" y="0"/>
                <a:ext cx="1502624" cy="135462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931696" y="115882"/>
                <a:ext cx="2364452" cy="45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lang="en-US" sz="1600" dirty="0" smtClean="0"/>
                  <a:t>head</a:t>
                </a:r>
                <a:r>
                  <a:rPr sz="1600" dirty="0" smtClean="0"/>
                  <a:t> </a:t>
                </a:r>
                <a:r>
                  <a:rPr sz="1600" dirty="0"/>
                  <a:t>shape = </a:t>
                </a:r>
                <a:r>
                  <a:rPr lang="en-US" sz="1600" dirty="0" smtClean="0"/>
                  <a:t>circle</a:t>
                </a:r>
                <a:endParaRPr sz="1600" dirty="0"/>
              </a:p>
            </p:txBody>
          </p:sp>
        </p:grpSp>
      </p:grpSp>
      <p:sp>
        <p:nvSpPr>
          <p:cNvPr id="21" name="Shape 41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42893" y="1944728"/>
            <a:ext cx="332927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obtain </a:t>
            </a:r>
            <a:r>
              <a:rPr lang="en-US" dirty="0" smtClean="0">
                <a:solidFill>
                  <a:srgbClr val="0070C0"/>
                </a:solidFill>
              </a:rPr>
              <a:t>two subsets (one is pure, the other is </a:t>
            </a:r>
            <a:r>
              <a:rPr lang="en-US" dirty="0" smtClean="0">
                <a:solidFill>
                  <a:srgbClr val="FF0000"/>
                </a:solidFill>
              </a:rPr>
              <a:t>impure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by splitting </a:t>
            </a:r>
            <a:r>
              <a:rPr lang="en-US" dirty="0" smtClean="0">
                <a:solidFill>
                  <a:srgbClr val="0070C0"/>
                </a:solidFill>
              </a:rPr>
              <a:t>the set of people according </a:t>
            </a:r>
            <a:r>
              <a:rPr lang="en-US" dirty="0">
                <a:solidFill>
                  <a:srgbClr val="0070C0"/>
                </a:solidFill>
              </a:rPr>
              <a:t>to attribute </a:t>
            </a:r>
            <a:r>
              <a:rPr lang="en-US" i="1" dirty="0" smtClean="0">
                <a:solidFill>
                  <a:srgbClr val="7030A0"/>
                </a:solidFill>
              </a:rPr>
              <a:t>head </a:t>
            </a:r>
            <a:r>
              <a:rPr lang="en-US" i="1" dirty="0">
                <a:solidFill>
                  <a:srgbClr val="7030A0"/>
                </a:solidFill>
              </a:rPr>
              <a:t>shape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10" y="4393823"/>
            <a:ext cx="1781175" cy="177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508" y="4393823"/>
            <a:ext cx="723900" cy="17811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959375" y="2810924"/>
            <a:ext cx="21963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if  the attribute </a:t>
            </a:r>
            <a:r>
              <a:rPr lang="en-US" i="1" dirty="0" smtClean="0">
                <a:solidFill>
                  <a:srgbClr val="7030A0"/>
                </a:solidFill>
              </a:rPr>
              <a:t>body color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28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Select Informative Attributes</a:t>
            </a:r>
            <a:endParaRPr dirty="0"/>
          </a:p>
        </p:txBody>
      </p:sp>
      <p:pic>
        <p:nvPicPr>
          <p:cNvPr id="22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7489" y="4336673"/>
            <a:ext cx="1743076" cy="1828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 232"/>
          <p:cNvGrpSpPr/>
          <p:nvPr/>
        </p:nvGrpSpPr>
        <p:grpSpPr>
          <a:xfrm>
            <a:off x="9480145" y="4374772"/>
            <a:ext cx="1076325" cy="1752601"/>
            <a:chOff x="0" y="0"/>
            <a:chExt cx="1530773" cy="2492586"/>
          </a:xfrm>
        </p:grpSpPr>
        <p:pic>
          <p:nvPicPr>
            <p:cNvPr id="230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530774" cy="2492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Shape 231"/>
            <p:cNvSpPr/>
            <p:nvPr/>
          </p:nvSpPr>
          <p:spPr>
            <a:xfrm>
              <a:off x="141762" y="745068"/>
              <a:ext cx="595355" cy="1083734"/>
            </a:xfrm>
            <a:prstGeom prst="ellipse">
              <a:avLst/>
            </a:prstGeom>
            <a:solidFill>
              <a:srgbClr val="080808"/>
            </a:solidFill>
            <a:ln w="12700" cap="flat">
              <a:solidFill>
                <a:srgbClr val="080808"/>
              </a:solidFill>
              <a:prstDash val="solid"/>
              <a:round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391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5889655" y="2027005"/>
            <a:ext cx="2553991" cy="1866772"/>
            <a:chOff x="0" y="0"/>
            <a:chExt cx="3632341" cy="2654964"/>
          </a:xfrm>
        </p:grpSpPr>
        <p:pic>
          <p:nvPicPr>
            <p:cNvPr id="233" name="image4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32342" cy="26549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image5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25591" y="277166"/>
              <a:ext cx="554335" cy="5397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Shape 235"/>
            <p:cNvSpPr/>
            <p:nvPr/>
          </p:nvSpPr>
          <p:spPr>
            <a:xfrm>
              <a:off x="1117469" y="816912"/>
              <a:ext cx="641107" cy="1167018"/>
            </a:xfrm>
            <a:prstGeom prst="ellipse">
              <a:avLst/>
            </a:prstGeom>
            <a:solidFill>
              <a:srgbClr val="080808"/>
            </a:solidFill>
            <a:ln w="12700" cap="flat">
              <a:solidFill>
                <a:srgbClr val="080808"/>
              </a:solidFill>
              <a:prstDash val="solid"/>
              <a:round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391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3527658" y="3605243"/>
            <a:ext cx="7041885" cy="952470"/>
            <a:chOff x="-268276" y="0"/>
            <a:chExt cx="10015124" cy="1354622"/>
          </a:xfrm>
        </p:grpSpPr>
        <p:grpSp>
          <p:nvGrpSpPr>
            <p:cNvPr id="239" name="Group 239"/>
            <p:cNvGrpSpPr/>
            <p:nvPr/>
          </p:nvGrpSpPr>
          <p:grpSpPr>
            <a:xfrm>
              <a:off x="-268276" y="0"/>
              <a:ext cx="3429017" cy="1354622"/>
              <a:chOff x="-268276" y="0"/>
              <a:chExt cx="3429016" cy="1354621"/>
            </a:xfrm>
          </p:grpSpPr>
          <p:sp>
            <p:nvSpPr>
              <p:cNvPr id="237" name="Shape 237"/>
              <p:cNvSpPr/>
              <p:nvPr/>
            </p:nvSpPr>
            <p:spPr>
              <a:xfrm flipH="1">
                <a:off x="1846890" y="0"/>
                <a:ext cx="1313850" cy="135462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-268276" y="136981"/>
                <a:ext cx="2846955" cy="45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rectangle</a:t>
                </a:r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6764589" y="0"/>
              <a:ext cx="2982259" cy="1354622"/>
              <a:chOff x="180385" y="0"/>
              <a:chExt cx="2982258" cy="1354621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180385" y="0"/>
                <a:ext cx="1502624" cy="135462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931696" y="115882"/>
                <a:ext cx="2230947" cy="45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oval</a:t>
                </a:r>
              </a:p>
            </p:txBody>
          </p:sp>
        </p:grpSp>
      </p:grpSp>
      <p:sp>
        <p:nvSpPr>
          <p:cNvPr id="21" name="Shape 41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42893" y="1944728"/>
            <a:ext cx="3329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obtain two </a:t>
            </a:r>
            <a:r>
              <a:rPr lang="en-US" dirty="0">
                <a:solidFill>
                  <a:srgbClr val="FF0000"/>
                </a:solidFill>
              </a:rPr>
              <a:t>pure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subsets </a:t>
            </a:r>
            <a:r>
              <a:rPr lang="en-US" dirty="0">
                <a:solidFill>
                  <a:srgbClr val="0070C0"/>
                </a:solidFill>
              </a:rPr>
              <a:t>by splitting </a:t>
            </a:r>
            <a:r>
              <a:rPr lang="en-US" dirty="0" smtClean="0">
                <a:solidFill>
                  <a:srgbClr val="0070C0"/>
                </a:solidFill>
              </a:rPr>
              <a:t>the set of people according </a:t>
            </a:r>
            <a:r>
              <a:rPr lang="en-US" dirty="0">
                <a:solidFill>
                  <a:srgbClr val="0070C0"/>
                </a:solidFill>
              </a:rPr>
              <a:t>to attribute </a:t>
            </a:r>
            <a:r>
              <a:rPr lang="en-US" i="1" dirty="0">
                <a:solidFill>
                  <a:srgbClr val="7030A0"/>
                </a:solidFill>
              </a:rPr>
              <a:t>body shape</a:t>
            </a:r>
          </a:p>
        </p:txBody>
      </p:sp>
    </p:spTree>
    <p:extLst>
      <p:ext uri="{BB962C8B-B14F-4D97-AF65-F5344CB8AC3E}">
        <p14:creationId xmlns:p14="http://schemas.microsoft.com/office/powerpoint/2010/main" val="215127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Impure Segments (1)</a:t>
            </a:r>
            <a:endParaRPr dirty="0"/>
          </a:p>
        </p:txBody>
      </p:sp>
      <p:pic>
        <p:nvPicPr>
          <p:cNvPr id="25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6553" y="1819670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57" name="Group 257"/>
          <p:cNvGrpSpPr/>
          <p:nvPr/>
        </p:nvGrpSpPr>
        <p:grpSpPr>
          <a:xfrm>
            <a:off x="2674787" y="3127973"/>
            <a:ext cx="7441090" cy="1891160"/>
            <a:chOff x="-620865" y="415739"/>
            <a:chExt cx="10582881" cy="2689650"/>
          </a:xfrm>
        </p:grpSpPr>
        <p:grpSp>
          <p:nvGrpSpPr>
            <p:cNvPr id="253" name="Group 253"/>
            <p:cNvGrpSpPr/>
            <p:nvPr/>
          </p:nvGrpSpPr>
          <p:grpSpPr>
            <a:xfrm>
              <a:off x="-620865" y="415739"/>
              <a:ext cx="3414055" cy="765262"/>
              <a:chOff x="-310846" y="415739"/>
              <a:chExt cx="3414054" cy="765261"/>
            </a:xfrm>
          </p:grpSpPr>
          <p:sp>
            <p:nvSpPr>
              <p:cNvPr id="251" name="Shape 251"/>
              <p:cNvSpPr/>
              <p:nvPr/>
            </p:nvSpPr>
            <p:spPr>
              <a:xfrm flipH="1">
                <a:off x="2353502" y="415739"/>
                <a:ext cx="749706" cy="76526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-310846" y="511267"/>
                <a:ext cx="2846955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rectangle</a:t>
                </a:r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6956091" y="415739"/>
              <a:ext cx="3005925" cy="2689650"/>
              <a:chOff x="1482006" y="415740"/>
              <a:chExt cx="3005924" cy="2689648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482006" y="415740"/>
                <a:ext cx="1198763" cy="268964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256983" y="1552652"/>
                <a:ext cx="2230947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oval</a:t>
                </a:r>
              </a:p>
            </p:txBody>
          </p:sp>
        </p:grpSp>
      </p:grpSp>
      <p:grpSp>
        <p:nvGrpSpPr>
          <p:cNvPr id="261" name="Group 261"/>
          <p:cNvGrpSpPr/>
          <p:nvPr/>
        </p:nvGrpSpPr>
        <p:grpSpPr>
          <a:xfrm>
            <a:off x="5943423" y="5019132"/>
            <a:ext cx="5401209" cy="1296622"/>
            <a:chOff x="0" y="0"/>
            <a:chExt cx="7681717" cy="1844082"/>
          </a:xfrm>
        </p:grpSpPr>
        <p:pic>
          <p:nvPicPr>
            <p:cNvPr id="258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59" name="Shape 259"/>
            <p:cNvSpPr/>
            <p:nvPr/>
          </p:nvSpPr>
          <p:spPr>
            <a:xfrm>
              <a:off x="1307150" y="19050"/>
              <a:ext cx="3228464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5692496" y="19050"/>
              <a:ext cx="637787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1695653" y="3679304"/>
            <a:ext cx="5401208" cy="1296621"/>
            <a:chOff x="0" y="0"/>
            <a:chExt cx="7681716" cy="1844081"/>
          </a:xfrm>
        </p:grpSpPr>
        <p:pic>
          <p:nvPicPr>
            <p:cNvPr id="263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64" name="Shape 264"/>
            <p:cNvSpPr/>
            <p:nvPr/>
          </p:nvSpPr>
          <p:spPr>
            <a:xfrm>
              <a:off x="3338" y="19050"/>
              <a:ext cx="1292037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4539838" y="19050"/>
              <a:ext cx="1185202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344854" y="31750"/>
              <a:ext cx="1316774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1243367" y="3692699"/>
            <a:ext cx="1303026" cy="1305551"/>
            <a:chOff x="0" y="0"/>
            <a:chExt cx="1853191" cy="1856782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1853191" cy="185678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369482" y="361763"/>
              <a:ext cx="939471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3200"/>
              </a:pPr>
              <a:r>
                <a:rPr sz="2250"/>
                <a:t>5 Yes</a:t>
              </a:r>
            </a:p>
            <a:p>
              <a:pPr>
                <a:defRPr sz="3200"/>
              </a:pPr>
              <a:r>
                <a:rPr sz="2250"/>
                <a:t>1 No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7341001" y="5004532"/>
            <a:ext cx="1303026" cy="1305551"/>
            <a:chOff x="-59044" y="-22067"/>
            <a:chExt cx="1853191" cy="1856782"/>
          </a:xfrm>
        </p:grpSpPr>
        <p:sp>
          <p:nvSpPr>
            <p:cNvPr id="271" name="Shape 271"/>
            <p:cNvSpPr/>
            <p:nvPr/>
          </p:nvSpPr>
          <p:spPr>
            <a:xfrm>
              <a:off x="-59044" y="-22067"/>
              <a:ext cx="1853191" cy="185678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369482" y="361763"/>
              <a:ext cx="939471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3200"/>
              </a:pPr>
              <a:r>
                <a:rPr sz="2250" dirty="0"/>
                <a:t>2 Yes</a:t>
              </a:r>
            </a:p>
            <a:p>
              <a:pPr>
                <a:defRPr sz="3200"/>
              </a:pPr>
              <a:r>
                <a:rPr sz="2250" dirty="0"/>
                <a:t>4 No</a:t>
              </a:r>
            </a:p>
          </p:txBody>
        </p:sp>
      </p:grpSp>
      <p:sp>
        <p:nvSpPr>
          <p:cNvPr id="28" name="Shape 41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574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 advAuto="0"/>
      <p:bldP spid="261" grpId="0" animBg="1" advAuto="0"/>
      <p:bldP spid="267" grpId="0" animBg="1" advAuto="0"/>
      <p:bldP spid="270" grpId="0" animBg="1" advAuto="0"/>
      <p:bldP spid="27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Impure Segments </a:t>
            </a:r>
            <a:r>
              <a:rPr lang="en-US" dirty="0" smtClean="0"/>
              <a:t>(2)</a:t>
            </a:r>
            <a:endParaRPr dirty="0"/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5750" y="1833503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86" name="Group 286"/>
          <p:cNvGrpSpPr/>
          <p:nvPr/>
        </p:nvGrpSpPr>
        <p:grpSpPr>
          <a:xfrm>
            <a:off x="2814113" y="3143519"/>
            <a:ext cx="7207000" cy="1875005"/>
            <a:chOff x="141307" y="437849"/>
            <a:chExt cx="10249953" cy="2666674"/>
          </a:xfrm>
        </p:grpSpPr>
        <p:grpSp>
          <p:nvGrpSpPr>
            <p:cNvPr id="282" name="Group 282"/>
            <p:cNvGrpSpPr/>
            <p:nvPr/>
          </p:nvGrpSpPr>
          <p:grpSpPr>
            <a:xfrm>
              <a:off x="141307" y="437850"/>
              <a:ext cx="3475462" cy="681261"/>
              <a:chOff x="-112693" y="437850"/>
              <a:chExt cx="3475460" cy="681260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2731982" y="437850"/>
                <a:ext cx="630785" cy="681260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-112693" y="511167"/>
                <a:ext cx="2844676" cy="45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head shape = rectangle</a:t>
                </a:r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6954753" y="437849"/>
              <a:ext cx="3436507" cy="2666674"/>
              <a:chOff x="916648" y="437850"/>
              <a:chExt cx="3436506" cy="2666672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916648" y="437850"/>
                <a:ext cx="1508398" cy="2666672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1740201" y="1354979"/>
                <a:ext cx="2612953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head shape = circular</a:t>
                </a:r>
              </a:p>
            </p:txBody>
          </p:sp>
        </p:grpSp>
      </p:grpSp>
      <p:grpSp>
        <p:nvGrpSpPr>
          <p:cNvPr id="291" name="Group 291"/>
          <p:cNvGrpSpPr/>
          <p:nvPr/>
        </p:nvGrpSpPr>
        <p:grpSpPr>
          <a:xfrm>
            <a:off x="1327266" y="3622531"/>
            <a:ext cx="5401208" cy="1296621"/>
            <a:chOff x="0" y="0"/>
            <a:chExt cx="7681716" cy="1844081"/>
          </a:xfrm>
        </p:grpSpPr>
        <p:pic>
          <p:nvPicPr>
            <p:cNvPr id="287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88" name="Shape 288"/>
            <p:cNvSpPr/>
            <p:nvPr/>
          </p:nvSpPr>
          <p:spPr>
            <a:xfrm>
              <a:off x="691533" y="19050"/>
              <a:ext cx="603842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3282595" y="19050"/>
              <a:ext cx="603842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6964934" y="31750"/>
              <a:ext cx="696694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5949737" y="5022850"/>
            <a:ext cx="5401208" cy="1296621"/>
            <a:chOff x="0" y="0"/>
            <a:chExt cx="7681716" cy="1844081"/>
          </a:xfrm>
        </p:grpSpPr>
        <p:pic>
          <p:nvPicPr>
            <p:cNvPr id="292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93" name="Shape 293"/>
            <p:cNvSpPr/>
            <p:nvPr/>
          </p:nvSpPr>
          <p:spPr>
            <a:xfrm>
              <a:off x="26082" y="19050"/>
              <a:ext cx="696694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1307150" y="19050"/>
              <a:ext cx="1870295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3862292" y="19050"/>
              <a:ext cx="3114975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1440457" y="2314824"/>
            <a:ext cx="8964915" cy="3424846"/>
            <a:chOff x="-2836406" y="-1931710"/>
            <a:chExt cx="12750098" cy="4870891"/>
          </a:xfrm>
        </p:grpSpPr>
        <p:grpSp>
          <p:nvGrpSpPr>
            <p:cNvPr id="299" name="Group 299"/>
            <p:cNvGrpSpPr/>
            <p:nvPr/>
          </p:nvGrpSpPr>
          <p:grpSpPr>
            <a:xfrm>
              <a:off x="8060499" y="1082398"/>
              <a:ext cx="1853193" cy="1856783"/>
              <a:chOff x="1869177" y="-967315"/>
              <a:chExt cx="1853191" cy="1856781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1869177" y="-967315"/>
                <a:ext cx="1853191" cy="185678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2238658" y="-605551"/>
                <a:ext cx="939470" cy="1087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2 Yes</a:t>
                </a:r>
              </a:p>
              <a:p>
                <a:pPr>
                  <a:defRPr sz="3200"/>
                </a:pPr>
                <a:r>
                  <a:rPr sz="2250" dirty="0"/>
                  <a:t>1 No</a:t>
                </a: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>
              <a:off x="-2836406" y="-1931710"/>
              <a:ext cx="1853192" cy="1856783"/>
              <a:chOff x="-2836405" y="-1931709"/>
              <a:chExt cx="1853191" cy="1856782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-2836405" y="-1931709"/>
                <a:ext cx="1853191" cy="1856782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effectLst>
                      <a:outerShdw blurRad="25400" dist="33948" dir="2700000" rotWithShape="0">
                        <a:srgbClr val="3B3936"/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1" name="Shape 301"/>
              <p:cNvSpPr/>
              <p:nvPr/>
            </p:nvSpPr>
            <p:spPr>
              <a:xfrm rot="151629">
                <a:off x="-2379544" y="-1551029"/>
                <a:ext cx="939471" cy="1087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pPr>
                  <a:defRPr sz="3200"/>
                </a:pPr>
                <a:r>
                  <a:rPr sz="2250" dirty="0"/>
                  <a:t>5 Yes</a:t>
                </a:r>
              </a:p>
              <a:p>
                <a:pPr>
                  <a:defRPr sz="3200"/>
                </a:pPr>
                <a:r>
                  <a:rPr sz="2250" dirty="0"/>
                  <a:t>4 No</a:t>
                </a:r>
              </a:p>
            </p:txBody>
          </p:sp>
        </p:grpSp>
      </p:grp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298264" y="5416504"/>
            <a:ext cx="351601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Compared with splitting on </a:t>
            </a:r>
            <a:r>
              <a:rPr lang="en-US" dirty="0">
                <a:solidFill>
                  <a:srgbClr val="FF0000"/>
                </a:solidFill>
              </a:rPr>
              <a:t>body shape</a:t>
            </a:r>
            <a:r>
              <a:rPr lang="en-US" dirty="0">
                <a:solidFill>
                  <a:srgbClr val="0070C0"/>
                </a:solidFill>
              </a:rPr>
              <a:t>, which one is better (purer)?</a:t>
            </a:r>
          </a:p>
        </p:txBody>
      </p:sp>
    </p:spTree>
    <p:extLst>
      <p:ext uri="{BB962C8B-B14F-4D97-AF65-F5344CB8AC3E}">
        <p14:creationId xmlns:p14="http://schemas.microsoft.com/office/powerpoint/2010/main" val="353403574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Entropy (1)</a:t>
            </a:r>
            <a:endParaRPr dirty="0"/>
          </a:p>
        </p:txBody>
      </p:sp>
      <p:sp>
        <p:nvSpPr>
          <p:cNvPr id="5" name="Shape 411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27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zh-CN" sz="2400" b="1" dirty="0" smtClean="0"/>
                  <a:t> Description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-- is a measure of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disorder/impurity</a:t>
                </a:r>
                <a:r>
                  <a:rPr lang="en-US" altLang="zh-CN" sz="2000" dirty="0" smtClean="0"/>
                  <a:t> of members in a set w.r.t a target variable</a:t>
                </a:r>
              </a:p>
              <a:p>
                <a:pPr marL="201168" lvl="1" indent="0">
                  <a:spcAft>
                    <a:spcPts val="300"/>
                  </a:spcAft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-- Each member has one and only one value of the target variable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 smtClean="0"/>
                  <a:t>       -- Disorder corresponds to how mixed/impure the set of members is w.r.t the target variable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Formula</a:t>
                </a:r>
              </a:p>
              <a:p>
                <a:pPr marL="0" indent="0">
                  <a:spcBef>
                    <a:spcPts val="0"/>
                  </a:spcBef>
                  <a:buFont typeface="Calibri" panose="020F0502020204030204" pitchFamily="34" charset="0"/>
                  <a:buNone/>
                </a:pPr>
                <a:r>
                  <a:rPr lang="en-US" altLang="zh-CN" dirty="0" smtClean="0"/>
                  <a:t>       </a:t>
                </a:r>
              </a:p>
              <a:p>
                <a:pPr marL="0" indent="0">
                  <a:spcBef>
                    <a:spcPts val="0"/>
                  </a:spcBef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Font typeface="Calibri" panose="020F0502020204030204" pitchFamily="34" charset="0"/>
                  <a:buNone/>
                </a:pPr>
                <a:r>
                  <a:rPr lang="en-US" altLang="zh-CN" dirty="0" smtClean="0"/>
                  <a:t>                 -- X: the set of members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en-US" altLang="zh-CN" dirty="0" smtClean="0"/>
                  <a:t>               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the proportion (percentage) of members of class label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within the set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dirty="0" smtClean="0"/>
                  <a:t> </a:t>
                </a:r>
                <a:r>
                  <a:rPr lang="en-US" altLang="zh-CN" sz="2400" b="1" dirty="0" smtClean="0"/>
                  <a:t>Properties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       -- an entropy of zero indicates perfect purity (i.e., all members have the same/single label)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 smtClean="0"/>
                  <a:t>       -- </a:t>
                </a:r>
                <a:r>
                  <a:rPr lang="en-US" altLang="zh-CN" dirty="0"/>
                  <a:t>larger entropy, higher degree of disorder/impurity the set </a:t>
                </a:r>
                <a:r>
                  <a:rPr lang="en-US" altLang="zh-CN" dirty="0" smtClean="0"/>
                  <a:t>is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  <a:blipFill rotWithShape="0">
                <a:blip r:embed="rId6"/>
                <a:stretch>
                  <a:fillRect l="-160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41685" y="3510418"/>
            <a:ext cx="2973527" cy="6496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367254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Entropy </a:t>
            </a:r>
            <a:r>
              <a:rPr lang="en-US" dirty="0" smtClean="0"/>
              <a:t>(2)</a:t>
            </a:r>
            <a:endParaRPr dirty="0"/>
          </a:p>
        </p:txBody>
      </p:sp>
      <p:sp>
        <p:nvSpPr>
          <p:cNvPr id="336" name="Shape 3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91" y="5991353"/>
            <a:ext cx="3255125" cy="241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658" y="2053918"/>
            <a:ext cx="5076825" cy="3952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400" b="1" dirty="0" smtClean="0"/>
                  <a:t> For a two-class set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zh-CN" sz="2000" dirty="0" smtClean="0"/>
              </a:p>
              <a:p>
                <a:pPr marL="201168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 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   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ranges from 0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n-US" altLang="zh-CN" sz="1800" dirty="0" smtClean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 smtClean="0"/>
                  <a:t> (pure)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-- </a:t>
                </a:r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.5,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 smtClean="0"/>
                  <a:t>1</a:t>
                </a: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(maximal disorder)</a:t>
                </a:r>
                <a:endParaRPr lang="en-US" altLang="zh-CN" sz="1800" dirty="0"/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en-US" altLang="zh-CN" sz="2400" b="1" dirty="0" smtClean="0"/>
                  <a:t> Check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 smtClean="0"/>
                  <a:t>       --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3"/>
                <a:ext cx="10607040" cy="4312179"/>
              </a:xfrm>
              <a:prstGeom prst="rect">
                <a:avLst/>
              </a:prstGeom>
              <a:blipFill rotWithShape="0">
                <a:blip r:embed="rId5"/>
                <a:stretch>
                  <a:fillRect l="-160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813" y="5189591"/>
            <a:ext cx="4200008" cy="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849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Exercise</a:t>
            </a:r>
            <a:endParaRPr dirty="0"/>
          </a:p>
        </p:txBody>
      </p:sp>
      <p:pic>
        <p:nvPicPr>
          <p:cNvPr id="25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7957" y="1819670"/>
            <a:ext cx="5401208" cy="1296621"/>
          </a:xfrm>
          <a:prstGeom prst="rect">
            <a:avLst/>
          </a:prstGeom>
          <a:ln w="12700">
            <a:solidFill>
              <a:srgbClr val="080808"/>
            </a:solidFill>
            <a:miter/>
          </a:ln>
        </p:spPr>
      </p:pic>
      <p:grpSp>
        <p:nvGrpSpPr>
          <p:cNvPr id="257" name="Group 257"/>
          <p:cNvGrpSpPr/>
          <p:nvPr/>
        </p:nvGrpSpPr>
        <p:grpSpPr>
          <a:xfrm>
            <a:off x="3126191" y="3127973"/>
            <a:ext cx="7381019" cy="1891160"/>
            <a:chOff x="-620865" y="415739"/>
            <a:chExt cx="10497447" cy="2689650"/>
          </a:xfrm>
        </p:grpSpPr>
        <p:grpSp>
          <p:nvGrpSpPr>
            <p:cNvPr id="253" name="Group 253"/>
            <p:cNvGrpSpPr/>
            <p:nvPr/>
          </p:nvGrpSpPr>
          <p:grpSpPr>
            <a:xfrm>
              <a:off x="-620865" y="415739"/>
              <a:ext cx="3414055" cy="765262"/>
              <a:chOff x="-310846" y="415739"/>
              <a:chExt cx="3414054" cy="765261"/>
            </a:xfrm>
          </p:grpSpPr>
          <p:sp>
            <p:nvSpPr>
              <p:cNvPr id="251" name="Shape 251"/>
              <p:cNvSpPr/>
              <p:nvPr/>
            </p:nvSpPr>
            <p:spPr>
              <a:xfrm flipH="1">
                <a:off x="2353502" y="415739"/>
                <a:ext cx="749706" cy="76526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-310846" y="511267"/>
                <a:ext cx="2846955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rectangle</a:t>
                </a:r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6956091" y="415739"/>
              <a:ext cx="2920491" cy="2689650"/>
              <a:chOff x="1482006" y="415740"/>
              <a:chExt cx="2920490" cy="2689648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482006" y="415740"/>
                <a:ext cx="1198763" cy="268964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171549" y="1515487"/>
                <a:ext cx="2230947" cy="452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600" dirty="0"/>
                  <a:t>body shape = oval</a:t>
                </a:r>
              </a:p>
            </p:txBody>
          </p:sp>
        </p:grpSp>
      </p:grpSp>
      <p:grpSp>
        <p:nvGrpSpPr>
          <p:cNvPr id="261" name="Group 261"/>
          <p:cNvGrpSpPr/>
          <p:nvPr/>
        </p:nvGrpSpPr>
        <p:grpSpPr>
          <a:xfrm>
            <a:off x="6394827" y="5019132"/>
            <a:ext cx="5401209" cy="1296622"/>
            <a:chOff x="0" y="0"/>
            <a:chExt cx="7681717" cy="1844082"/>
          </a:xfrm>
        </p:grpSpPr>
        <p:pic>
          <p:nvPicPr>
            <p:cNvPr id="258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59" name="Shape 259"/>
            <p:cNvSpPr/>
            <p:nvPr/>
          </p:nvSpPr>
          <p:spPr>
            <a:xfrm>
              <a:off x="1307150" y="19050"/>
              <a:ext cx="3228464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5692496" y="19050"/>
              <a:ext cx="637787" cy="1818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2147057" y="3679304"/>
            <a:ext cx="5401208" cy="1296621"/>
            <a:chOff x="0" y="0"/>
            <a:chExt cx="7681716" cy="1844081"/>
          </a:xfrm>
        </p:grpSpPr>
        <p:pic>
          <p:nvPicPr>
            <p:cNvPr id="263" name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0"/>
              <a:ext cx="7681717" cy="1844082"/>
            </a:xfrm>
            <a:prstGeom prst="rect">
              <a:avLst/>
            </a:prstGeom>
            <a:ln w="12700" cap="flat">
              <a:solidFill>
                <a:srgbClr val="080808"/>
              </a:solidFill>
              <a:prstDash val="solid"/>
              <a:miter lim="800000"/>
            </a:ln>
            <a:effectLst/>
          </p:spPr>
        </p:pic>
        <p:sp>
          <p:nvSpPr>
            <p:cNvPr id="264" name="Shape 264"/>
            <p:cNvSpPr/>
            <p:nvPr/>
          </p:nvSpPr>
          <p:spPr>
            <a:xfrm>
              <a:off x="3338" y="19050"/>
              <a:ext cx="1292037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4539838" y="19050"/>
              <a:ext cx="1185202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344854" y="31750"/>
              <a:ext cx="1316774" cy="18061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842858" y="3701628"/>
            <a:ext cx="1303026" cy="1305551"/>
            <a:chOff x="0" y="0"/>
            <a:chExt cx="1853191" cy="1856782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1853191" cy="185678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369482" y="361763"/>
              <a:ext cx="939471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3200"/>
              </a:pPr>
              <a:r>
                <a:rPr sz="2250"/>
                <a:t>5 Yes</a:t>
              </a:r>
            </a:p>
            <a:p>
              <a:pPr>
                <a:defRPr sz="3200"/>
              </a:pPr>
              <a:r>
                <a:rPr sz="2250"/>
                <a:t>1 No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10507210" y="3691978"/>
            <a:ext cx="1303026" cy="1305551"/>
            <a:chOff x="-59044" y="-22067"/>
            <a:chExt cx="1853191" cy="1856782"/>
          </a:xfrm>
        </p:grpSpPr>
        <p:sp>
          <p:nvSpPr>
            <p:cNvPr id="271" name="Shape 271"/>
            <p:cNvSpPr/>
            <p:nvPr/>
          </p:nvSpPr>
          <p:spPr>
            <a:xfrm>
              <a:off x="-59044" y="-22067"/>
              <a:ext cx="1853191" cy="1856782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369482" y="361763"/>
              <a:ext cx="939471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3200"/>
              </a:pPr>
              <a:r>
                <a:rPr sz="2250" dirty="0"/>
                <a:t>2 Yes</a:t>
              </a:r>
            </a:p>
            <a:p>
              <a:pPr>
                <a:defRPr sz="3200"/>
              </a:pPr>
              <a:r>
                <a:rPr sz="2250" dirty="0"/>
                <a:t>4 No</a:t>
              </a:r>
            </a:p>
          </p:txBody>
        </p:sp>
      </p:grpSp>
      <p:sp>
        <p:nvSpPr>
          <p:cNvPr id="28" name="Shape 41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2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7057" y="1896870"/>
            <a:ext cx="1682511" cy="538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7441" y="2585619"/>
            <a:ext cx="3378559" cy="43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50963" y="5141732"/>
            <a:ext cx="1568556" cy="502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82698" y="5798404"/>
            <a:ext cx="3384568" cy="434824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430"/>
          <p:cNvSpPr/>
          <p:nvPr/>
        </p:nvSpPr>
        <p:spPr>
          <a:xfrm>
            <a:off x="8992935" y="1256657"/>
            <a:ext cx="1628652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300" b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r>
              <a:rPr sz="2320" dirty="0"/>
              <a:t>H(X) = </a:t>
            </a:r>
            <a:r>
              <a:rPr sz="2320" dirty="0" smtClean="0"/>
              <a:t>0.98</a:t>
            </a:r>
            <a:r>
              <a:rPr lang="en-US" sz="2320" dirty="0" smtClean="0"/>
              <a:t> ?</a:t>
            </a:r>
            <a:endParaRPr sz="232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33545" y="5644213"/>
            <a:ext cx="599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65560" y="3079183"/>
            <a:ext cx="3592" cy="556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2450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More </a:t>
            </a:r>
            <a:r>
              <a:rPr dirty="0" smtClean="0"/>
              <a:t>Practice</a:t>
            </a:r>
            <a:endParaRPr dirty="0"/>
          </a:p>
        </p:txBody>
      </p:sp>
      <p:sp>
        <p:nvSpPr>
          <p:cNvPr id="434" name="Shape 434"/>
          <p:cNvSpPr>
            <a:spLocks noGrp="1"/>
          </p:cNvSpPr>
          <p:nvPr>
            <p:ph type="body" idx="1"/>
          </p:nvPr>
        </p:nvSpPr>
        <p:spPr>
          <a:xfrm>
            <a:off x="1223461" y="1922272"/>
            <a:ext cx="9932219" cy="4382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47870" indent="-147870" defTabSz="377890">
              <a:spcAft>
                <a:spcPts val="0"/>
              </a:spcAft>
              <a:buAutoNum type="arabicPeriod"/>
              <a:defRPr sz="3312"/>
            </a:pPr>
            <a:r>
              <a:rPr lang="en-US" sz="2400" dirty="0" smtClean="0"/>
              <a:t>  </a:t>
            </a:r>
            <a:r>
              <a:rPr sz="2400" dirty="0" smtClean="0"/>
              <a:t>The </a:t>
            </a:r>
            <a:r>
              <a:rPr sz="2400" dirty="0"/>
              <a:t>weather forecast says with </a:t>
            </a:r>
            <a:r>
              <a:rPr lang="en-US" sz="2400" dirty="0" smtClean="0"/>
              <a:t>a </a:t>
            </a:r>
            <a:r>
              <a:rPr sz="2400" dirty="0" smtClean="0"/>
              <a:t>prob</a:t>
            </a:r>
            <a:r>
              <a:rPr lang="en-US" sz="2400" dirty="0" smtClean="0"/>
              <a:t>ability of</a:t>
            </a:r>
            <a:r>
              <a:rPr sz="2400" dirty="0" smtClean="0"/>
              <a:t> </a:t>
            </a:r>
            <a:r>
              <a:rPr sz="2400" dirty="0"/>
              <a:t>80% it will rain </a:t>
            </a:r>
            <a:r>
              <a:rPr sz="2400" dirty="0" smtClean="0"/>
              <a:t>t</a:t>
            </a:r>
            <a:r>
              <a:rPr lang="en-US" sz="2400" dirty="0" smtClean="0"/>
              <a:t>omorrow</a:t>
            </a:r>
            <a:r>
              <a:rPr sz="2400" dirty="0" smtClean="0"/>
              <a:t>. </a:t>
            </a:r>
            <a:endParaRPr lang="en-US" sz="2400" dirty="0" smtClean="0"/>
          </a:p>
          <a:p>
            <a:pPr marL="0" indent="0" defTabSz="377890">
              <a:spcBef>
                <a:spcPts val="600"/>
              </a:spcBef>
              <a:buNone/>
              <a:defRPr sz="3312"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sz="2400" dirty="0" smtClean="0"/>
              <a:t>What </a:t>
            </a:r>
            <a:r>
              <a:rPr sz="2400" dirty="0"/>
              <a:t>is the entropy of this forecast?</a:t>
            </a:r>
          </a:p>
          <a:p>
            <a:pPr marL="457200" indent="-457200" defTabSz="377890">
              <a:spcBef>
                <a:spcPts val="1547"/>
              </a:spcBef>
              <a:buFont typeface="+mj-lt"/>
              <a:buAutoNum type="arabicPeriod" startAt="2"/>
              <a:defRPr sz="3312"/>
            </a:pPr>
            <a:r>
              <a:rPr sz="2400" dirty="0"/>
              <a:t>In a medical study, Group A has 70 smokers and 30 non-smokers and Group B has 85 smokers and 15 </a:t>
            </a:r>
            <a:r>
              <a:rPr sz="2400" dirty="0" smtClean="0"/>
              <a:t>non-smokers</a:t>
            </a:r>
            <a:r>
              <a:rPr lang="en-US" sz="2400" dirty="0" smtClean="0"/>
              <a:t>.</a:t>
            </a:r>
            <a:r>
              <a:rPr sz="2400" dirty="0" smtClean="0"/>
              <a:t> </a:t>
            </a:r>
            <a:r>
              <a:rPr lang="en-US" sz="2400" dirty="0" smtClean="0"/>
              <a:t>W</a:t>
            </a:r>
            <a:r>
              <a:rPr sz="2400" dirty="0" smtClean="0"/>
              <a:t>ithout </a:t>
            </a:r>
            <a:r>
              <a:rPr sz="2400" dirty="0"/>
              <a:t>computing them, can you tell which group has </a:t>
            </a:r>
            <a:r>
              <a:rPr lang="en-US" sz="2400" dirty="0" smtClean="0"/>
              <a:t>large</a:t>
            </a:r>
            <a:r>
              <a:rPr sz="2400" dirty="0" smtClean="0"/>
              <a:t>r </a:t>
            </a:r>
            <a:r>
              <a:rPr sz="2400" dirty="0"/>
              <a:t>entropy?</a:t>
            </a:r>
          </a:p>
          <a:p>
            <a:pPr marL="147870" indent="-147870" defTabSz="377890">
              <a:spcBef>
                <a:spcPts val="1547"/>
              </a:spcBef>
              <a:buAutoNum type="arabicPeriod" startAt="2"/>
              <a:defRPr sz="3312"/>
            </a:pPr>
            <a:r>
              <a:rPr sz="2400" dirty="0" smtClean="0"/>
              <a:t> </a:t>
            </a:r>
            <a:r>
              <a:rPr lang="en-US" sz="2400" dirty="0" smtClean="0"/>
              <a:t>  </a:t>
            </a:r>
            <a:r>
              <a:rPr sz="2400" dirty="0" smtClean="0"/>
              <a:t>Jim is inviting a few friends to his house and he wants to collect information </a:t>
            </a:r>
            <a:endParaRPr lang="en-US" sz="2400" dirty="0" smtClean="0"/>
          </a:p>
          <a:p>
            <a:pPr marL="0" indent="0" defTabSz="377890">
              <a:spcBef>
                <a:spcPts val="600"/>
              </a:spcBef>
              <a:buNone/>
              <a:defRPr sz="3312"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sz="2400" dirty="0" smtClean="0"/>
              <a:t>about their attendance. Mike says he will come for 100% sure, Emily says she </a:t>
            </a:r>
            <a:endParaRPr lang="en-US" sz="2400" dirty="0" smtClean="0"/>
          </a:p>
          <a:p>
            <a:pPr marL="0" indent="0" defTabSz="377890">
              <a:spcBef>
                <a:spcPts val="600"/>
              </a:spcBef>
              <a:buNone/>
              <a:defRPr sz="3312"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sz="2400" dirty="0" smtClean="0"/>
              <a:t>has 50% chance of coming and John says he is busy and only has 20% chance </a:t>
            </a:r>
            <a:endParaRPr lang="en-US" sz="2400" dirty="0" smtClean="0"/>
          </a:p>
          <a:p>
            <a:pPr marL="0" indent="0" defTabSz="377890">
              <a:spcBef>
                <a:spcPts val="600"/>
              </a:spcBef>
              <a:buNone/>
              <a:defRPr sz="3312"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sz="2400" dirty="0" smtClean="0"/>
              <a:t>of coming. Whose answer should a host like Jim hate most?</a:t>
            </a:r>
            <a:endParaRPr sz="2400" dirty="0"/>
          </a:p>
        </p:txBody>
      </p:sp>
      <p:sp>
        <p:nvSpPr>
          <p:cNvPr id="435" name="Shape 4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00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Rattle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9923647" cy="4472591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/>
              <a:t> A simple, </a:t>
            </a:r>
            <a:r>
              <a:rPr lang="en-US" sz="2200" b="1" dirty="0" smtClean="0"/>
              <a:t>tab-based</a:t>
            </a:r>
            <a:r>
              <a:rPr lang="en-US" sz="2200" dirty="0" smtClean="0"/>
              <a:t> GUI to a powerful suite of tools for DM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Menus</a:t>
            </a:r>
            <a:r>
              <a:rPr lang="en-US" sz="2200" dirty="0" smtClean="0"/>
              <a:t>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i="1" dirty="0" smtClean="0"/>
              <a:t> </a:t>
            </a:r>
            <a:r>
              <a:rPr lang="en-US" sz="2000" i="1" u="sng" dirty="0" smtClean="0"/>
              <a:t>Project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 smtClean="0"/>
              <a:t>    -- a packaging of a dataset, variable selections, and models 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open and save a project for future resumption of the work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typically saved to a binary file with a </a:t>
            </a:r>
            <a:r>
              <a:rPr lang="en-US" sz="2000" b="1" dirty="0" smtClean="0"/>
              <a:t>rattle</a:t>
            </a:r>
            <a:r>
              <a:rPr lang="en-US" sz="2000" dirty="0" smtClean="0"/>
              <a:t> extension</a:t>
            </a:r>
          </a:p>
          <a:p>
            <a:pPr marL="292608" lvl="1" indent="0">
              <a:spcAft>
                <a:spcPts val="6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Access to the Open/Save options: the Project menu or buttons on the toolbar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i="1" u="sng" dirty="0" smtClean="0"/>
              <a:t>Tools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 smtClean="0"/>
              <a:t>      -- provide alternative access to those tabs (as well as Execute and Export buttons)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i="1" u="sng" dirty="0" smtClean="0"/>
              <a:t>Settings</a:t>
            </a:r>
            <a:endParaRPr lang="en-US" sz="2000" i="1" u="sng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-- check out the difference with </a:t>
            </a:r>
            <a:r>
              <a:rPr lang="en-US" sz="2000" dirty="0" smtClean="0"/>
              <a:t>“Advanced Graphics</a:t>
            </a:r>
            <a:r>
              <a:rPr lang="en-US" sz="2000" dirty="0"/>
              <a:t>" on and </a:t>
            </a:r>
            <a:r>
              <a:rPr lang="en-US" sz="2000" dirty="0" smtClean="0"/>
              <a:t>off (for plots)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-- use the more modern “Cairo Graphics Device”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i="1" u="sng" dirty="0" smtClean="0"/>
              <a:t>Help</a:t>
            </a:r>
          </a:p>
          <a:p>
            <a:pPr marL="201168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-- extensive help is available </a:t>
            </a:r>
            <a:endParaRPr lang="en-US" sz="20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Rattle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9923647" cy="447259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Toolbar</a:t>
            </a:r>
            <a:r>
              <a:rPr lang="en-US" sz="2200" dirty="0" smtClean="0"/>
              <a:t>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i="1" dirty="0" smtClean="0"/>
              <a:t> </a:t>
            </a:r>
            <a:r>
              <a:rPr lang="en-US" sz="2000" i="1" u="sng" dirty="0" smtClean="0"/>
              <a:t>Execute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 smtClean="0"/>
              <a:t>    -- All action is initiated with an Execute 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Always make sure you have clicked the Execute button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F2 key is the keyboard shortcut for Execute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i="1" u="sng" dirty="0" smtClean="0"/>
              <a:t>New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000" dirty="0" smtClean="0"/>
              <a:t>      -- clear current project/dataset to have a fresh Rattle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i="1" u="sng" dirty="0" smtClean="0"/>
              <a:t>Quit</a:t>
            </a:r>
            <a:endParaRPr lang="en-US" sz="2000" i="1" u="sng" dirty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 smtClean="0"/>
              <a:t>      -- exit from Rattle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-- won’t terminate R 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-- To quit R, type </a:t>
            </a:r>
            <a:r>
              <a:rPr lang="en-US" sz="2000" b="1" dirty="0" smtClean="0"/>
              <a:t>q()</a:t>
            </a:r>
            <a:r>
              <a:rPr lang="en-US" sz="2000" dirty="0" smtClean="0"/>
              <a:t> in </a:t>
            </a:r>
            <a:r>
              <a:rPr lang="en-US" sz="2000" dirty="0" err="1" smtClean="0"/>
              <a:t>RStudio</a:t>
            </a:r>
            <a:r>
              <a:rPr lang="en-US" sz="2000" dirty="0" smtClean="0"/>
              <a:t> Console window</a:t>
            </a:r>
          </a:p>
          <a:p>
            <a:pPr marL="201168" lvl="1" indent="0">
              <a:spcAft>
                <a:spcPts val="1200"/>
              </a:spcAft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Rattle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9923647" cy="447259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Tabs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 smtClean="0"/>
              <a:t>      -- working from Data to Evaluate completes 3 phases of CRISP-DM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-- Today we focus on </a:t>
            </a:r>
            <a:r>
              <a:rPr lang="en-US" sz="2200" b="1" dirty="0" smtClean="0"/>
              <a:t>exploratory data analysis (EDA)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</a:t>
            </a:r>
            <a:r>
              <a:rPr lang="en-US" sz="2200" dirty="0" smtClean="0"/>
              <a:t>to get a basic understanding of the data through variable summaries and plots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i="1" dirty="0" smtClean="0"/>
              <a:t> </a:t>
            </a:r>
            <a:r>
              <a:rPr lang="en-US" sz="2000" i="1" u="sng" dirty="0" smtClean="0">
                <a:solidFill>
                  <a:srgbClr val="0070C0"/>
                </a:solidFill>
              </a:rPr>
              <a:t>Data</a:t>
            </a:r>
          </a:p>
          <a:p>
            <a:pPr marL="292608" lvl="1" indent="0">
              <a:spcAft>
                <a:spcPts val="300"/>
              </a:spcAft>
              <a:buNone/>
            </a:pPr>
            <a:r>
              <a:rPr lang="en-US" sz="2000" dirty="0" smtClean="0"/>
              <a:t>    -- load a dataset into Rattle  </a:t>
            </a:r>
          </a:p>
          <a:p>
            <a:pPr marL="292608" lvl="1" indent="0">
              <a:spcAft>
                <a:spcPts val="3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</a:t>
            </a:r>
            <a:r>
              <a:rPr lang="en-US" sz="2000" b="1" dirty="0" smtClean="0"/>
              <a:t>Spreadsheet</a:t>
            </a:r>
            <a:r>
              <a:rPr lang="en-US" sz="2000" dirty="0" smtClean="0"/>
              <a:t> option allows us to load data from a CSV file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CSV: simplest and most commonly used data format</a:t>
            </a:r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downside - no explicit metadata</a:t>
            </a:r>
          </a:p>
          <a:p>
            <a:pPr marL="292608" lvl="1" indent="0">
              <a:spcAft>
                <a:spcPts val="6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HW1 </a:t>
            </a:r>
            <a:r>
              <a:rPr lang="en-US" sz="2000" i="1" dirty="0" smtClean="0"/>
              <a:t>adult</a:t>
            </a:r>
            <a:r>
              <a:rPr lang="en-US" sz="2000" dirty="0" smtClean="0"/>
              <a:t> dataset – you need to </a:t>
            </a:r>
            <a:r>
              <a:rPr lang="en-US" sz="2000" b="1" dirty="0" smtClean="0"/>
              <a:t>add the header line </a:t>
            </a:r>
            <a:r>
              <a:rPr lang="en-US" sz="2000" dirty="0" smtClean="0"/>
              <a:t>– listing variable names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i="1" u="sng" dirty="0" smtClean="0">
                <a:solidFill>
                  <a:srgbClr val="0070C0"/>
                </a:solidFill>
              </a:rPr>
              <a:t>Explore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 smtClean="0"/>
              <a:t>      -- Summary: textual summaries of the dataset (basic summaries, skewness, Kurtosis</a:t>
            </a:r>
            <a:r>
              <a:rPr lang="en-US" sz="2000" dirty="0"/>
              <a:t>)</a:t>
            </a:r>
            <a:endParaRPr lang="en-US" sz="2000" dirty="0" smtClean="0"/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 smtClean="0"/>
              <a:t>      -- Distributions: various plots to explore the distribution of each variable</a:t>
            </a:r>
          </a:p>
          <a:p>
            <a:pPr marL="201168" lvl="1" indent="0">
              <a:spcAft>
                <a:spcPts val="3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box plot, histogram, bar plot, dot plot, etc.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-- Correlation: pairwise correlations between numeric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i="1" u="sng" dirty="0" smtClean="0">
                <a:solidFill>
                  <a:srgbClr val="0070C0"/>
                </a:solidFill>
              </a:rPr>
              <a:t>Log</a:t>
            </a:r>
            <a:endParaRPr lang="en-US" sz="2000" i="1" u="sng" dirty="0">
              <a:solidFill>
                <a:srgbClr val="0070C0"/>
              </a:solidFill>
            </a:endParaRP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   -- </a:t>
            </a:r>
            <a:r>
              <a:rPr lang="en-US" sz="2000" dirty="0" smtClean="0"/>
              <a:t>record the R code Rattle passes on to R [copy/paste to R console or export it as an R script file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Sample D</a:t>
            </a:r>
            <a:r>
              <a:rPr dirty="0" smtClean="0"/>
              <a:t>ataset</a:t>
            </a:r>
            <a:r>
              <a:rPr dirty="0"/>
              <a:t>: </a:t>
            </a:r>
            <a:r>
              <a:rPr lang="en-US" dirty="0" smtClean="0"/>
              <a:t>weather.csv</a:t>
            </a:r>
            <a:endParaRPr dirty="0"/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Historic data from a weather monitor station in Canberra, Australia </a:t>
            </a:r>
            <a:endParaRPr lang="en-US" sz="22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i="1" dirty="0"/>
              <a:t> </a:t>
            </a:r>
            <a:r>
              <a:rPr lang="en-US" sz="2000" i="1" u="sng" dirty="0" smtClean="0"/>
              <a:t>General Info</a:t>
            </a:r>
            <a:endParaRPr lang="en-US" sz="2000" i="1" u="sng" dirty="0"/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/>
              <a:t>    -- </a:t>
            </a:r>
            <a:r>
              <a:rPr lang="en-US" sz="2000" dirty="0" smtClean="0"/>
              <a:t>366 observations </a:t>
            </a:r>
            <a:endParaRPr lang="en-US" sz="2000" dirty="0"/>
          </a:p>
          <a:p>
            <a:pPr marL="292608" lvl="1" indent="0">
              <a:spcAft>
                <a:spcPts val="0"/>
              </a:spcAft>
              <a:buNone/>
            </a:pPr>
            <a:r>
              <a:rPr lang="en-US" sz="2000" dirty="0"/>
              <a:t>    -- </a:t>
            </a:r>
            <a:r>
              <a:rPr lang="en-US" sz="2000" dirty="0" smtClean="0"/>
              <a:t>24 variables</a:t>
            </a:r>
            <a:endParaRPr lang="en-US" sz="2000" dirty="0"/>
          </a:p>
          <a:p>
            <a:pPr marL="292608" lvl="1" indent="0">
              <a:spcAft>
                <a:spcPts val="300"/>
              </a:spcAft>
              <a:buNone/>
            </a:pPr>
            <a:r>
              <a:rPr lang="en-US" sz="2000" dirty="0"/>
              <a:t>    -- </a:t>
            </a:r>
            <a:r>
              <a:rPr lang="en-US" sz="2000" dirty="0" smtClean="0"/>
              <a:t>Goal: use this dataset to build a model that predicts whether it will rain tomorrow</a:t>
            </a:r>
          </a:p>
          <a:p>
            <a:pPr marL="292608" lvl="1" indent="0">
              <a:spcAft>
                <a:spcPts val="12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-- R commands: </a:t>
            </a:r>
            <a:r>
              <a:rPr lang="en-US" sz="2000" i="1" dirty="0" smtClean="0"/>
              <a:t>dim(weather)</a:t>
            </a:r>
            <a:r>
              <a:rPr lang="en-US" sz="2000" dirty="0" smtClean="0"/>
              <a:t>, </a:t>
            </a:r>
            <a:r>
              <a:rPr lang="en-US" sz="2000" i="1" dirty="0" smtClean="0"/>
              <a:t>weather[1:5, 3:7]</a:t>
            </a:r>
            <a:endParaRPr lang="en-US" sz="2000" i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4" y="4151681"/>
            <a:ext cx="11294931" cy="18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2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9923647" cy="447259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600" dirty="0" smtClean="0"/>
              <a:t>If you know where the dataset is located</a:t>
            </a:r>
            <a:endParaRPr lang="en-US" sz="2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 smtClean="0"/>
              <a:t>      -- Use the </a:t>
            </a:r>
            <a:r>
              <a:rPr lang="en-US" sz="2200" b="1" dirty="0" smtClean="0"/>
              <a:t>Spreadsheet</a:t>
            </a:r>
            <a:r>
              <a:rPr lang="en-US" sz="2200" dirty="0" smtClean="0"/>
              <a:t> option under </a:t>
            </a:r>
            <a:r>
              <a:rPr lang="en-US" sz="2200" b="1" dirty="0" smtClean="0"/>
              <a:t>Data</a:t>
            </a:r>
            <a:r>
              <a:rPr lang="en-US" sz="2200" dirty="0" smtClean="0"/>
              <a:t> tab to load from a CSV file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-- Click the </a:t>
            </a:r>
            <a:r>
              <a:rPr lang="en-US" sz="2200" b="1" dirty="0" smtClean="0"/>
              <a:t>Filename</a:t>
            </a:r>
            <a:r>
              <a:rPr lang="en-US" sz="2200" dirty="0" smtClean="0"/>
              <a:t> button</a:t>
            </a:r>
            <a:endParaRPr lang="en-US" sz="2200" b="1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200" dirty="0" smtClean="0"/>
              <a:t>--</a:t>
            </a:r>
            <a:r>
              <a:rPr lang="en-US" sz="2200" b="1" dirty="0" smtClean="0"/>
              <a:t> </a:t>
            </a:r>
            <a:r>
              <a:rPr lang="en-US" sz="2200" dirty="0" smtClean="0"/>
              <a:t>Browse to the CSV file, and click the </a:t>
            </a:r>
            <a:r>
              <a:rPr lang="en-US" sz="2200" b="1" dirty="0" smtClean="0"/>
              <a:t>Open</a:t>
            </a:r>
            <a:r>
              <a:rPr lang="en-US" sz="2200" dirty="0" smtClean="0"/>
              <a:t> button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-- Click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Execute</a:t>
            </a:r>
            <a:r>
              <a:rPr lang="en-US" sz="2200" dirty="0" smtClean="0"/>
              <a:t> to load the data into Rattle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 smtClean="0"/>
              <a:t>You might not know where it is…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     -- </a:t>
            </a:r>
            <a:r>
              <a:rPr lang="en-US" dirty="0" smtClean="0"/>
              <a:t>Click the </a:t>
            </a:r>
            <a:r>
              <a:rPr lang="en-US" b="1" dirty="0" smtClean="0">
                <a:solidFill>
                  <a:srgbClr val="0070C0"/>
                </a:solidFill>
              </a:rPr>
              <a:t>Execute</a:t>
            </a:r>
            <a:r>
              <a:rPr lang="en-US" dirty="0" smtClean="0"/>
              <a:t> button 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/>
              <a:t>      -- </a:t>
            </a:r>
            <a:r>
              <a:rPr lang="en-US" dirty="0" smtClean="0"/>
              <a:t>Rattle notices that no CSV file has been specified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     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 smtClean="0"/>
              <a:t>It asks whether you wish to use the sample dataset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-- </a:t>
            </a:r>
            <a:r>
              <a:rPr lang="en-US" dirty="0" smtClean="0"/>
              <a:t>Click on </a:t>
            </a:r>
            <a:r>
              <a:rPr lang="en-US" b="1" dirty="0" smtClean="0"/>
              <a:t>Yes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9762" y="5742724"/>
            <a:ext cx="824068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system.file("csv", "weather.csv", package="rattle")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"C:/Users/wangw/Documents/R/win-library/3.3/rattle/csv/weather.csv"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Simple Summary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0" y="149632"/>
            <a:ext cx="6735703" cy="616869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833" y="1845733"/>
            <a:ext cx="10460094" cy="431247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Status bar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Variables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name (from header line)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data type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roles (</a:t>
            </a:r>
            <a:r>
              <a:rPr lang="en-US" sz="2000" dirty="0" err="1" smtClean="0"/>
              <a:t>Help</a:t>
            </a:r>
            <a:r>
              <a:rPr lang="en-US" sz="2000" dirty="0" err="1" smtClean="0">
                <a:sym typeface="Wingdings" panose="05000000000000000000" pitchFamily="2" charset="2"/>
              </a:rPr>
              <a:t>DataRoles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-- Date (identifier)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-- Location (constant, ignore)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-- </a:t>
            </a:r>
            <a:r>
              <a:rPr lang="en-US" dirty="0" err="1" smtClean="0">
                <a:sym typeface="Wingdings" panose="05000000000000000000" pitchFamily="2" charset="2"/>
              </a:rPr>
              <a:t>MinTem</a:t>
            </a:r>
            <a:r>
              <a:rPr lang="en-US" dirty="0" smtClean="0">
                <a:sym typeface="Wingdings" panose="05000000000000000000" pitchFamily="2" charset="2"/>
              </a:rPr>
              <a:t> (numeric, input)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-- WindGustDir (</a:t>
            </a:r>
            <a:r>
              <a:rPr lang="en-US" dirty="0" err="1" smtClean="0">
                <a:sym typeface="Wingdings" panose="05000000000000000000" pitchFamily="2" charset="2"/>
              </a:rPr>
              <a:t>categoric</a:t>
            </a:r>
            <a:r>
              <a:rPr lang="en-US" dirty="0" smtClean="0">
                <a:sym typeface="Wingdings" panose="05000000000000000000" pitchFamily="2" charset="2"/>
              </a:rPr>
              <a:t>, input)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-- </a:t>
            </a:r>
            <a:r>
              <a:rPr lang="en-US" dirty="0" err="1" smtClean="0">
                <a:sym typeface="Wingdings" panose="05000000000000000000" pitchFamily="2" charset="2"/>
              </a:rPr>
              <a:t>RainTomorrow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categoric</a:t>
            </a:r>
            <a:r>
              <a:rPr lang="en-US" dirty="0" smtClean="0">
                <a:sym typeface="Wingdings" panose="05000000000000000000" pitchFamily="2" charset="2"/>
              </a:rPr>
              <a:t>, target)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comment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-- # of unique values</a:t>
            </a:r>
          </a:p>
          <a:p>
            <a:pPr marL="201168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-- # of missing values</a:t>
            </a:r>
            <a:r>
              <a:rPr lang="en-US" sz="2000" b="1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--- Click </a:t>
            </a:r>
            <a:r>
              <a:rPr lang="en-US" sz="2200" b="1" dirty="0" smtClean="0"/>
              <a:t>View</a:t>
            </a:r>
            <a:r>
              <a:rPr lang="en-US" sz="2200" dirty="0" smtClean="0"/>
              <a:t> to show the data</a:t>
            </a:r>
          </a:p>
        </p:txBody>
      </p:sp>
    </p:spTree>
    <p:extLst>
      <p:ext uri="{BB962C8B-B14F-4D97-AF65-F5344CB8AC3E}">
        <p14:creationId xmlns:p14="http://schemas.microsoft.com/office/powerpoint/2010/main" val="37055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34396</TotalTime>
  <Words>3167</Words>
  <Application>Microsoft Office PowerPoint</Application>
  <PresentationFormat>Widescreen</PresentationFormat>
  <Paragraphs>540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Cambria Math</vt:lpstr>
      <vt:lpstr>Courier New</vt:lpstr>
      <vt:lpstr>Lucida Console</vt:lpstr>
      <vt:lpstr>Times New Roman</vt:lpstr>
      <vt:lpstr>Wingdings</vt:lpstr>
      <vt:lpstr>Retrospect</vt:lpstr>
      <vt:lpstr>Data Science</vt:lpstr>
      <vt:lpstr>R/RStudio/Rattle</vt:lpstr>
      <vt:lpstr>R/RStudio/Rattle</vt:lpstr>
      <vt:lpstr>Rattle GUI</vt:lpstr>
      <vt:lpstr>Rattle GUI</vt:lpstr>
      <vt:lpstr>Rattle GUI</vt:lpstr>
      <vt:lpstr>Sample Dataset: weather.csv</vt:lpstr>
      <vt:lpstr>Load Data</vt:lpstr>
      <vt:lpstr>Simple Summary</vt:lpstr>
      <vt:lpstr>Data Partitioning</vt:lpstr>
      <vt:lpstr>Explore Data: Summary (1)</vt:lpstr>
      <vt:lpstr>Explore Data: Summary (2)</vt:lpstr>
      <vt:lpstr>Explore Data: Summary (3)</vt:lpstr>
      <vt:lpstr>Visualizing Distributions</vt:lpstr>
      <vt:lpstr>Box Plot</vt:lpstr>
      <vt:lpstr>Histogram (1)</vt:lpstr>
      <vt:lpstr>Histogram (2)</vt:lpstr>
      <vt:lpstr>Cumulative Distribution Plot</vt:lpstr>
      <vt:lpstr>Bar Plot (1)</vt:lpstr>
      <vt:lpstr>Bar Plot (2)</vt:lpstr>
      <vt:lpstr>Mosaic Plot</vt:lpstr>
      <vt:lpstr>Correlation</vt:lpstr>
      <vt:lpstr>Correlation Measure</vt:lpstr>
      <vt:lpstr>Pairs/Scatter Plot</vt:lpstr>
      <vt:lpstr>Correlation Plot</vt:lpstr>
      <vt:lpstr>Predictive Modeling</vt:lpstr>
      <vt:lpstr>Supervised Segmentation</vt:lpstr>
      <vt:lpstr>Supervised Segmentation</vt:lpstr>
      <vt:lpstr>Select Informative Attributes</vt:lpstr>
      <vt:lpstr>Select Informative Attributes</vt:lpstr>
      <vt:lpstr>Select Informative Attributes</vt:lpstr>
      <vt:lpstr>Impure Segments (1)</vt:lpstr>
      <vt:lpstr>Impure Segments (2)</vt:lpstr>
      <vt:lpstr>Entropy (1)</vt:lpstr>
      <vt:lpstr>Entropy (2)</vt:lpstr>
      <vt:lpstr>Exercise</vt:lpstr>
      <vt:lpstr>More Practice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Wenjun Wang</dc:creator>
  <cp:lastModifiedBy>Wang, Wenjun</cp:lastModifiedBy>
  <cp:revision>1603</cp:revision>
  <dcterms:created xsi:type="dcterms:W3CDTF">2014-09-09T01:52:12Z</dcterms:created>
  <dcterms:modified xsi:type="dcterms:W3CDTF">2017-05-10T03:30:49Z</dcterms:modified>
</cp:coreProperties>
</file>