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46"/>
  </p:notesMasterIdLst>
  <p:sldIdLst>
    <p:sldId id="513" r:id="rId2"/>
    <p:sldId id="501" r:id="rId3"/>
    <p:sldId id="503" r:id="rId4"/>
    <p:sldId id="519" r:id="rId5"/>
    <p:sldId id="512" r:id="rId6"/>
    <p:sldId id="514" r:id="rId7"/>
    <p:sldId id="515" r:id="rId8"/>
    <p:sldId id="516" r:id="rId9"/>
    <p:sldId id="517" r:id="rId10"/>
    <p:sldId id="518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2" r:id="rId23"/>
    <p:sldId id="531" r:id="rId24"/>
    <p:sldId id="533" r:id="rId25"/>
    <p:sldId id="534" r:id="rId26"/>
    <p:sldId id="536" r:id="rId27"/>
    <p:sldId id="537" r:id="rId28"/>
    <p:sldId id="538" r:id="rId29"/>
    <p:sldId id="539" r:id="rId30"/>
    <p:sldId id="540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1" r:id="rId39"/>
    <p:sldId id="553" r:id="rId40"/>
    <p:sldId id="554" r:id="rId41"/>
    <p:sldId id="555" r:id="rId42"/>
    <p:sldId id="556" r:id="rId43"/>
    <p:sldId id="557" r:id="rId44"/>
    <p:sldId id="55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3881" autoAdjust="0"/>
  </p:normalViewPr>
  <p:slideViewPr>
    <p:cSldViewPr snapToGrid="0">
      <p:cViewPr varScale="1">
        <p:scale>
          <a:sx n="67" d="100"/>
          <a:sy n="67" d="100"/>
        </p:scale>
        <p:origin x="60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738000000000002"/>
          <c:y val="0.117659"/>
          <c:w val="0.62085100000000004"/>
          <c:h val="0.696979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917AA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balance</c:v>
                </c:pt>
                <c:pt idx="1">
                  <c:v>residence</c:v>
                </c:pt>
                <c:pt idx="2">
                  <c:v>gender</c:v>
                </c:pt>
                <c:pt idx="3">
                  <c:v>age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0.39400000000000002</c:v>
                </c:pt>
                <c:pt idx="1">
                  <c:v>0.15</c:v>
                </c:pt>
                <c:pt idx="2">
                  <c:v>0.03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70-49B3-BAC7-57577C346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2476608"/>
        <c:axId val="382477000"/>
      </c:barChart>
      <c:catAx>
        <c:axId val="38247660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2133" b="0" i="0" u="none" strike="noStrike">
                <a:solidFill>
                  <a:srgbClr val="080808"/>
                </a:solidFill>
                <a:latin typeface="Palatino"/>
              </a:defRPr>
            </a:pPr>
            <a:endParaRPr lang="en-US"/>
          </a:p>
        </c:txPr>
        <c:crossAx val="382477000"/>
        <c:crosses val="autoZero"/>
        <c:auto val="1"/>
        <c:lblAlgn val="ctr"/>
        <c:lblOffset val="100"/>
        <c:noMultiLvlLbl val="1"/>
      </c:catAx>
      <c:valAx>
        <c:axId val="382477000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.##" sourceLinked="0"/>
        <c:majorTickMark val="out"/>
        <c:minorTickMark val="none"/>
        <c:tickLblPos val="high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524" b="0" i="0" u="none" strike="noStrike">
                <a:solidFill>
                  <a:srgbClr val="080808"/>
                </a:solidFill>
                <a:latin typeface="Palatino"/>
              </a:defRPr>
            </a:pPr>
            <a:endParaRPr lang="en-US"/>
          </a:p>
        </c:txPr>
        <c:crossAx val="382476608"/>
        <c:crosses val="autoZero"/>
        <c:crossBetween val="between"/>
        <c:majorUnit val="0.1"/>
        <c:minorUnit val="0.0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862000000000001"/>
          <c:y val="0.12826699999999999"/>
          <c:w val="0.65861800000000004"/>
          <c:h val="0.69214100000000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residence</c:v>
                </c:pt>
                <c:pt idx="1">
                  <c:v>gender</c:v>
                </c:pt>
                <c:pt idx="2">
                  <c:v>age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0.15</c:v>
                </c:pt>
                <c:pt idx="1">
                  <c:v>0.03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B-4B5F-B90C-A10E95F8B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625172128"/>
        <c:axId val="625172520"/>
      </c:barChart>
      <c:catAx>
        <c:axId val="62517212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0"/>
          <a:lstStyle/>
          <a:p>
            <a:pPr>
              <a:defRPr sz="1943" b="0" i="0" u="none" strike="noStrike">
                <a:solidFill>
                  <a:srgbClr val="3B3936"/>
                </a:solidFill>
                <a:latin typeface="Palatino"/>
              </a:defRPr>
            </a:pPr>
            <a:endParaRPr lang="en-US"/>
          </a:p>
        </c:txPr>
        <c:crossAx val="625172520"/>
        <c:crosses val="autoZero"/>
        <c:auto val="1"/>
        <c:lblAlgn val="ctr"/>
        <c:lblOffset val="100"/>
        <c:noMultiLvlLbl val="1"/>
      </c:catAx>
      <c:valAx>
        <c:axId val="625172520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.##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133" b="0" i="0" u="none" strike="noStrike">
                <a:solidFill>
                  <a:srgbClr val="3B3936"/>
                </a:solidFill>
                <a:latin typeface="Palatino"/>
              </a:defRPr>
            </a:pPr>
            <a:endParaRPr lang="en-US"/>
          </a:p>
        </c:txPr>
        <c:crossAx val="625172128"/>
        <c:crosses val="autoZero"/>
        <c:crossBetween val="between"/>
        <c:majorUnit val="0.04"/>
        <c:minorUnit val="0.02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796499999999998"/>
          <c:y val="0.12826699999999999"/>
          <c:w val="0.60403399999999996"/>
          <c:h val="0.69214100000000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49606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residence</c:v>
                </c:pt>
                <c:pt idx="1">
                  <c:v>gender</c:v>
                </c:pt>
                <c:pt idx="2">
                  <c:v>age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0.04</c:v>
                </c:pt>
                <c:pt idx="1">
                  <c:v>0.03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D-4A7E-A650-ECCDE31A5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625173304"/>
        <c:axId val="466581728"/>
      </c:barChart>
      <c:catAx>
        <c:axId val="62517330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0"/>
          <a:lstStyle/>
          <a:p>
            <a:pPr>
              <a:defRPr sz="1943" b="0" i="0" u="none" strike="noStrike">
                <a:solidFill>
                  <a:srgbClr val="3B3936"/>
                </a:solidFill>
                <a:latin typeface="Palatino"/>
              </a:defRPr>
            </a:pPr>
            <a:endParaRPr lang="en-US"/>
          </a:p>
        </c:txPr>
        <c:crossAx val="466581728"/>
        <c:crosses val="autoZero"/>
        <c:auto val="1"/>
        <c:lblAlgn val="ctr"/>
        <c:lblOffset val="100"/>
        <c:noMultiLvlLbl val="1"/>
      </c:catAx>
      <c:valAx>
        <c:axId val="466581728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.##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133" b="0" i="0" u="none" strike="noStrike">
                <a:solidFill>
                  <a:srgbClr val="3B3936"/>
                </a:solidFill>
                <a:latin typeface="Palatino"/>
              </a:defRPr>
            </a:pPr>
            <a:endParaRPr lang="en-US"/>
          </a:p>
        </c:txPr>
        <c:crossAx val="625173304"/>
        <c:crosses val="autoZero"/>
        <c:crossBetween val="between"/>
        <c:majorUnit val="0.03"/>
        <c:minorUnit val="1.4999999999999999E-2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3000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837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03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78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875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978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58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160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1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8" name="Shape 6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09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8" name="Shape 6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176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16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707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925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8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1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1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4" name="Shape 6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793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4" name="Shape 6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644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0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4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29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10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5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05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81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43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7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48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81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00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455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9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3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68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96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46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02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98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MSCI:6070 Spring 2017</a:t>
            </a:r>
          </a:p>
          <a:p>
            <a:endParaRPr lang="en-US" dirty="0"/>
          </a:p>
          <a:p>
            <a:r>
              <a:rPr lang="en-US" dirty="0"/>
              <a:t>Lecture 3 (2/6/17)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Try it out</a:t>
            </a:r>
            <a:endParaRPr dirty="0"/>
          </a:p>
        </p:txBody>
      </p:sp>
      <p:pic>
        <p:nvPicPr>
          <p:cNvPr id="27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9323" y="1852664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286" name="Group 286"/>
          <p:cNvGrpSpPr/>
          <p:nvPr/>
        </p:nvGrpSpPr>
        <p:grpSpPr>
          <a:xfrm>
            <a:off x="6973673" y="3149282"/>
            <a:ext cx="4238810" cy="886847"/>
            <a:chOff x="2271720" y="672682"/>
            <a:chExt cx="6028526" cy="1261294"/>
          </a:xfrm>
        </p:grpSpPr>
        <p:grpSp>
          <p:nvGrpSpPr>
            <p:cNvPr id="282" name="Group 282"/>
            <p:cNvGrpSpPr/>
            <p:nvPr/>
          </p:nvGrpSpPr>
          <p:grpSpPr>
            <a:xfrm>
              <a:off x="2271720" y="672682"/>
              <a:ext cx="2308462" cy="1261294"/>
              <a:chOff x="2017719" y="672681"/>
              <a:chExt cx="2308460" cy="1261292"/>
            </a:xfrm>
          </p:grpSpPr>
          <p:sp>
            <p:nvSpPr>
              <p:cNvPr id="280" name="Shape 280"/>
              <p:cNvSpPr/>
              <p:nvPr/>
            </p:nvSpPr>
            <p:spPr>
              <a:xfrm flipH="1">
                <a:off x="3275960" y="672681"/>
                <a:ext cx="316487" cy="1261292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2017719" y="943809"/>
                <a:ext cx="2308460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body color</a:t>
                </a:r>
                <a:r>
                  <a:rPr sz="1600" dirty="0">
                    <a:solidFill>
                      <a:srgbClr val="FF0000"/>
                    </a:solidFill>
                  </a:rPr>
                  <a:t> </a:t>
                </a:r>
                <a:r>
                  <a:rPr sz="1600" dirty="0"/>
                  <a:t>= </a:t>
                </a:r>
                <a:r>
                  <a:rPr lang="en-US" sz="1600" dirty="0"/>
                  <a:t>white</a:t>
                </a:r>
                <a:endParaRPr sz="1600" dirty="0"/>
              </a:p>
            </p:txBody>
          </p:sp>
        </p:grpSp>
        <p:grpSp>
          <p:nvGrpSpPr>
            <p:cNvPr id="285" name="Group 285"/>
            <p:cNvGrpSpPr/>
            <p:nvPr/>
          </p:nvGrpSpPr>
          <p:grpSpPr>
            <a:xfrm>
              <a:off x="6047959" y="672682"/>
              <a:ext cx="2252287" cy="1242350"/>
              <a:chOff x="9854" y="672683"/>
              <a:chExt cx="2252286" cy="1242349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1076372" y="672683"/>
                <a:ext cx="482393" cy="1242349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9854" y="942872"/>
                <a:ext cx="2252286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body color</a:t>
                </a:r>
                <a:r>
                  <a:rPr sz="1600" dirty="0">
                    <a:solidFill>
                      <a:srgbClr val="FF0000"/>
                    </a:solidFill>
                  </a:rPr>
                  <a:t> </a:t>
                </a:r>
                <a:r>
                  <a:rPr sz="1600" dirty="0"/>
                  <a:t>= </a:t>
                </a:r>
                <a:r>
                  <a:rPr lang="en-US" sz="1600" dirty="0"/>
                  <a:t>black</a:t>
                </a:r>
                <a:endParaRPr sz="1600" dirty="0"/>
              </a:p>
            </p:txBody>
          </p:sp>
        </p:grpSp>
      </p:grpSp>
      <p:grpSp>
        <p:nvGrpSpPr>
          <p:cNvPr id="303" name="Group 303"/>
          <p:cNvGrpSpPr/>
          <p:nvPr/>
        </p:nvGrpSpPr>
        <p:grpSpPr>
          <a:xfrm>
            <a:off x="7330332" y="4022809"/>
            <a:ext cx="3920260" cy="1043449"/>
            <a:chOff x="4713801" y="208785"/>
            <a:chExt cx="6008746" cy="1864725"/>
          </a:xfrm>
        </p:grpSpPr>
        <p:grpSp>
          <p:nvGrpSpPr>
            <p:cNvPr id="299" name="Group 299"/>
            <p:cNvGrpSpPr/>
            <p:nvPr/>
          </p:nvGrpSpPr>
          <p:grpSpPr>
            <a:xfrm>
              <a:off x="9115351" y="208785"/>
              <a:ext cx="1607196" cy="1856783"/>
              <a:chOff x="2924027" y="-1840927"/>
              <a:chExt cx="1607194" cy="1856781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2924027" y="-1840927"/>
                <a:ext cx="1607194" cy="185678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3257888" y="-1479164"/>
                <a:ext cx="939470" cy="1087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lang="en-US" sz="2250" dirty="0"/>
                  <a:t>0</a:t>
                </a:r>
                <a:r>
                  <a:rPr sz="2250" dirty="0"/>
                  <a:t> Yes</a:t>
                </a:r>
              </a:p>
              <a:p>
                <a:pPr>
                  <a:defRPr sz="3200"/>
                </a:pPr>
                <a:r>
                  <a:rPr sz="2250" dirty="0"/>
                  <a:t>1 No</a:t>
                </a:r>
              </a:p>
            </p:txBody>
          </p:sp>
        </p:grpSp>
        <p:grpSp>
          <p:nvGrpSpPr>
            <p:cNvPr id="302" name="Group 302"/>
            <p:cNvGrpSpPr/>
            <p:nvPr/>
          </p:nvGrpSpPr>
          <p:grpSpPr>
            <a:xfrm>
              <a:off x="4713801" y="216726"/>
              <a:ext cx="1613946" cy="1856784"/>
              <a:chOff x="4713797" y="216726"/>
              <a:chExt cx="1613945" cy="1856783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4713797" y="216726"/>
                <a:ext cx="1613945" cy="1856783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1" name="Shape 301"/>
              <p:cNvSpPr/>
              <p:nvPr/>
            </p:nvSpPr>
            <p:spPr>
              <a:xfrm rot="151629">
                <a:off x="5051035" y="570548"/>
                <a:ext cx="939470" cy="1087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lang="en-US" sz="2250" dirty="0"/>
                  <a:t>6</a:t>
                </a:r>
                <a:r>
                  <a:rPr sz="2250" dirty="0"/>
                  <a:t> Yes</a:t>
                </a:r>
              </a:p>
              <a:p>
                <a:pPr>
                  <a:defRPr sz="3200"/>
                </a:pPr>
                <a:r>
                  <a:rPr sz="2250" dirty="0"/>
                  <a:t>4 No</a:t>
                </a:r>
              </a:p>
            </p:txBody>
          </p:sp>
        </p:grpSp>
      </p:grpSp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0" name="Shape 430"/>
          <p:cNvSpPr/>
          <p:nvPr/>
        </p:nvSpPr>
        <p:spPr>
          <a:xfrm>
            <a:off x="7032541" y="5038751"/>
            <a:ext cx="1648562" cy="42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</a:t>
            </a:r>
            <a:r>
              <a:rPr lang="en-US" sz="2320" dirty="0"/>
              <a:t>c1</a:t>
            </a:r>
            <a:r>
              <a:rPr sz="2320" dirty="0"/>
              <a:t>) = </a:t>
            </a:r>
            <a:r>
              <a:rPr lang="en-US" sz="2320" dirty="0"/>
              <a:t>0.92</a:t>
            </a:r>
            <a:endParaRPr sz="2320" dirty="0"/>
          </a:p>
        </p:txBody>
      </p:sp>
      <p:sp>
        <p:nvSpPr>
          <p:cNvPr id="31" name="Shape 430"/>
          <p:cNvSpPr/>
          <p:nvPr/>
        </p:nvSpPr>
        <p:spPr>
          <a:xfrm>
            <a:off x="10157128" y="5036197"/>
            <a:ext cx="1613403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</a:t>
            </a:r>
            <a:r>
              <a:rPr lang="en-US" sz="2320" dirty="0"/>
              <a:t>c2</a:t>
            </a:r>
            <a:r>
              <a:rPr sz="2320" dirty="0"/>
              <a:t>) = </a:t>
            </a:r>
            <a:r>
              <a:rPr lang="en-US" sz="2320" dirty="0"/>
              <a:t>0</a:t>
            </a:r>
            <a:endParaRPr sz="2320" dirty="0"/>
          </a:p>
        </p:txBody>
      </p:sp>
      <p:pic>
        <p:nvPicPr>
          <p:cNvPr id="3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498" y="1852664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33" name="Group 286"/>
          <p:cNvGrpSpPr/>
          <p:nvPr/>
        </p:nvGrpSpPr>
        <p:grpSpPr>
          <a:xfrm>
            <a:off x="944739" y="3149283"/>
            <a:ext cx="4409913" cy="886846"/>
            <a:chOff x="2007032" y="672684"/>
            <a:chExt cx="6271875" cy="1261293"/>
          </a:xfrm>
        </p:grpSpPr>
        <p:grpSp>
          <p:nvGrpSpPr>
            <p:cNvPr id="34" name="Group 282"/>
            <p:cNvGrpSpPr/>
            <p:nvPr/>
          </p:nvGrpSpPr>
          <p:grpSpPr>
            <a:xfrm>
              <a:off x="2007032" y="672685"/>
              <a:ext cx="2846956" cy="1261292"/>
              <a:chOff x="1753031" y="672684"/>
              <a:chExt cx="2846954" cy="1261290"/>
            </a:xfrm>
          </p:grpSpPr>
          <p:sp>
            <p:nvSpPr>
              <p:cNvPr id="39" name="Shape 280"/>
              <p:cNvSpPr/>
              <p:nvPr/>
            </p:nvSpPr>
            <p:spPr>
              <a:xfrm flipH="1">
                <a:off x="3129297" y="672684"/>
                <a:ext cx="451945" cy="1261290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40" name="Shape 281"/>
              <p:cNvSpPr/>
              <p:nvPr/>
            </p:nvSpPr>
            <p:spPr>
              <a:xfrm>
                <a:off x="1753031" y="945459"/>
                <a:ext cx="2846954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/>
                  <a:t>body</a:t>
                </a:r>
                <a:r>
                  <a:rPr sz="1600" dirty="0"/>
                  <a:t> shape = rectangle</a:t>
                </a:r>
              </a:p>
            </p:txBody>
          </p:sp>
        </p:grpSp>
        <p:grpSp>
          <p:nvGrpSpPr>
            <p:cNvPr id="36" name="Group 285"/>
            <p:cNvGrpSpPr/>
            <p:nvPr/>
          </p:nvGrpSpPr>
          <p:grpSpPr>
            <a:xfrm>
              <a:off x="6047959" y="672684"/>
              <a:ext cx="2230948" cy="1242349"/>
              <a:chOff x="9854" y="672685"/>
              <a:chExt cx="2230947" cy="1242348"/>
            </a:xfrm>
          </p:grpSpPr>
          <p:sp>
            <p:nvSpPr>
              <p:cNvPr id="37" name="Shape 283"/>
              <p:cNvSpPr/>
              <p:nvPr/>
            </p:nvSpPr>
            <p:spPr>
              <a:xfrm>
                <a:off x="1028597" y="672685"/>
                <a:ext cx="453782" cy="124234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38" name="Shape 284"/>
              <p:cNvSpPr/>
              <p:nvPr/>
            </p:nvSpPr>
            <p:spPr>
              <a:xfrm>
                <a:off x="9854" y="942872"/>
                <a:ext cx="2230947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/>
                  <a:t>body</a:t>
                </a:r>
                <a:r>
                  <a:rPr sz="1600" dirty="0"/>
                  <a:t> shape = </a:t>
                </a:r>
                <a:r>
                  <a:rPr lang="en-US" sz="1600" dirty="0"/>
                  <a:t>oval</a:t>
                </a:r>
                <a:endParaRPr sz="1600" dirty="0"/>
              </a:p>
            </p:txBody>
          </p:sp>
        </p:grpSp>
      </p:grpSp>
      <p:grpSp>
        <p:nvGrpSpPr>
          <p:cNvPr id="41" name="Group 303"/>
          <p:cNvGrpSpPr/>
          <p:nvPr/>
        </p:nvGrpSpPr>
        <p:grpSpPr>
          <a:xfrm>
            <a:off x="1343904" y="4022809"/>
            <a:ext cx="4055758" cy="1056769"/>
            <a:chOff x="4474554" y="208785"/>
            <a:chExt cx="6247993" cy="1864725"/>
          </a:xfrm>
        </p:grpSpPr>
        <p:grpSp>
          <p:nvGrpSpPr>
            <p:cNvPr id="42" name="Group 299"/>
            <p:cNvGrpSpPr/>
            <p:nvPr/>
          </p:nvGrpSpPr>
          <p:grpSpPr>
            <a:xfrm>
              <a:off x="9090575" y="208785"/>
              <a:ext cx="1631972" cy="1856783"/>
              <a:chOff x="2899251" y="-1840927"/>
              <a:chExt cx="1631970" cy="1856781"/>
            </a:xfrm>
          </p:grpSpPr>
          <p:sp>
            <p:nvSpPr>
              <p:cNvPr id="46" name="Shape 297"/>
              <p:cNvSpPr/>
              <p:nvPr/>
            </p:nvSpPr>
            <p:spPr>
              <a:xfrm>
                <a:off x="2899251" y="-1840927"/>
                <a:ext cx="1631970" cy="185678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47" name="Shape 298"/>
              <p:cNvSpPr/>
              <p:nvPr/>
            </p:nvSpPr>
            <p:spPr>
              <a:xfrm>
                <a:off x="3245500" y="-1490018"/>
                <a:ext cx="939470" cy="1087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lang="en-US" sz="2250" dirty="0"/>
                  <a:t>1</a:t>
                </a:r>
                <a:r>
                  <a:rPr sz="2250" dirty="0"/>
                  <a:t> Yes</a:t>
                </a:r>
              </a:p>
              <a:p>
                <a:pPr>
                  <a:defRPr sz="3200"/>
                </a:pPr>
                <a:r>
                  <a:rPr lang="en-US" sz="2250" dirty="0"/>
                  <a:t>4</a:t>
                </a:r>
                <a:r>
                  <a:rPr sz="2250" dirty="0"/>
                  <a:t> No</a:t>
                </a:r>
              </a:p>
            </p:txBody>
          </p:sp>
        </p:grpSp>
        <p:grpSp>
          <p:nvGrpSpPr>
            <p:cNvPr id="43" name="Group 302"/>
            <p:cNvGrpSpPr/>
            <p:nvPr/>
          </p:nvGrpSpPr>
          <p:grpSpPr>
            <a:xfrm>
              <a:off x="4474554" y="216726"/>
              <a:ext cx="1641777" cy="1856784"/>
              <a:chOff x="4474551" y="216726"/>
              <a:chExt cx="1641776" cy="1856783"/>
            </a:xfrm>
          </p:grpSpPr>
          <p:sp>
            <p:nvSpPr>
              <p:cNvPr id="44" name="Shape 300"/>
              <p:cNvSpPr/>
              <p:nvPr/>
            </p:nvSpPr>
            <p:spPr>
              <a:xfrm>
                <a:off x="4474551" y="216726"/>
                <a:ext cx="1641776" cy="1856783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45" name="Shape 301"/>
              <p:cNvSpPr/>
              <p:nvPr/>
            </p:nvSpPr>
            <p:spPr>
              <a:xfrm rot="151629">
                <a:off x="4825704" y="593744"/>
                <a:ext cx="939471" cy="1087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5 Yes</a:t>
                </a:r>
              </a:p>
              <a:p>
                <a:pPr>
                  <a:defRPr sz="3200"/>
                </a:pPr>
                <a:r>
                  <a:rPr lang="en-US" sz="2250" dirty="0"/>
                  <a:t>1</a:t>
                </a:r>
                <a:r>
                  <a:rPr sz="2250" dirty="0"/>
                  <a:t> No</a:t>
                </a:r>
              </a:p>
            </p:txBody>
          </p:sp>
        </p:grpSp>
      </p:grpSp>
      <p:sp>
        <p:nvSpPr>
          <p:cNvPr id="48" name="Shape 430"/>
          <p:cNvSpPr/>
          <p:nvPr/>
        </p:nvSpPr>
        <p:spPr>
          <a:xfrm>
            <a:off x="1024396" y="5036197"/>
            <a:ext cx="1648562" cy="42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</a:t>
            </a:r>
            <a:r>
              <a:rPr lang="en-US" sz="2320" dirty="0"/>
              <a:t>c1</a:t>
            </a:r>
            <a:r>
              <a:rPr sz="2320" dirty="0"/>
              <a:t>) = </a:t>
            </a:r>
            <a:r>
              <a:rPr lang="en-US" sz="2320" dirty="0"/>
              <a:t>0.65</a:t>
            </a:r>
            <a:endParaRPr sz="2320" dirty="0"/>
          </a:p>
        </p:txBody>
      </p:sp>
      <p:sp>
        <p:nvSpPr>
          <p:cNvPr id="49" name="Shape 430"/>
          <p:cNvSpPr/>
          <p:nvPr/>
        </p:nvSpPr>
        <p:spPr>
          <a:xfrm>
            <a:off x="4030807" y="5036197"/>
            <a:ext cx="1613403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</a:t>
            </a:r>
            <a:r>
              <a:rPr lang="en-US" sz="2320" dirty="0"/>
              <a:t>c2</a:t>
            </a:r>
            <a:r>
              <a:rPr sz="2320" dirty="0"/>
              <a:t>) = </a:t>
            </a:r>
            <a:r>
              <a:rPr lang="en-US" sz="2320" dirty="0"/>
              <a:t>0.72</a:t>
            </a:r>
            <a:endParaRPr sz="232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97280" y="1936445"/>
            <a:ext cx="298404" cy="1172245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97280" y="1936444"/>
            <a:ext cx="298404" cy="117224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941615" y="1907885"/>
            <a:ext cx="298404" cy="1172245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41615" y="1907884"/>
            <a:ext cx="298404" cy="117224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00750" y="1289484"/>
            <a:ext cx="155597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H(p) = 0.994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8172" y="5506006"/>
                <a:ext cx="5057859" cy="7087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=0.994−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0.65+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×0.72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=0.312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2" y="5506006"/>
                <a:ext cx="5057859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40997" y="5520388"/>
                <a:ext cx="5057859" cy="6202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=0.994−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0.92+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=0.158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97" y="5520388"/>
                <a:ext cx="5057859" cy="620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3064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Potential Issue</a:t>
            </a:r>
            <a:endParaRPr dirty="0"/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097280" y="1845733"/>
            <a:ext cx="10607040" cy="45609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2400" b="1" dirty="0"/>
              <a:t> Number of children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  -- </a:t>
            </a:r>
            <a:r>
              <a:rPr lang="en-US" sz="2000" dirty="0">
                <a:solidFill>
                  <a:srgbClr val="0070C0"/>
                </a:solidFill>
              </a:rPr>
              <a:t>categorical</a:t>
            </a:r>
            <a:r>
              <a:rPr lang="en-US" sz="2000" dirty="0"/>
              <a:t> attribute with </a:t>
            </a:r>
            <a:r>
              <a:rPr lang="en-US" sz="2000" dirty="0">
                <a:solidFill>
                  <a:srgbClr val="FF0000"/>
                </a:solidFill>
              </a:rPr>
              <a:t>many</a:t>
            </a:r>
            <a:r>
              <a:rPr lang="en-US" sz="2000" dirty="0"/>
              <a:t> levels/values, e.g., </a:t>
            </a:r>
            <a:r>
              <a:rPr lang="en-US" sz="2000" dirty="0" err="1"/>
              <a:t>WindGustDir</a:t>
            </a:r>
            <a:r>
              <a:rPr lang="en-US" sz="2000" dirty="0"/>
              <a:t> (16 levels)</a:t>
            </a:r>
            <a:endParaRPr lang="en-US" altLang="zh-CN" sz="2000" dirty="0"/>
          </a:p>
          <a:p>
            <a:pPr marL="201168" lvl="1" indent="0">
              <a:spcAft>
                <a:spcPts val="300"/>
              </a:spcAft>
              <a:buNone/>
            </a:pPr>
            <a:r>
              <a:rPr lang="en-US" altLang="zh-CN" sz="2000" dirty="0"/>
              <a:t>   -- </a:t>
            </a:r>
            <a:r>
              <a:rPr lang="en-US" altLang="zh-CN" sz="2000" dirty="0">
                <a:solidFill>
                  <a:srgbClr val="0070C0"/>
                </a:solidFill>
              </a:rPr>
              <a:t>numeric</a:t>
            </a:r>
            <a:r>
              <a:rPr lang="en-US" altLang="zh-CN" sz="2000" dirty="0"/>
              <a:t> attribute with </a:t>
            </a:r>
            <a:r>
              <a:rPr lang="en-US" altLang="zh-CN" sz="2000" dirty="0">
                <a:solidFill>
                  <a:srgbClr val="FF0000"/>
                </a:solidFill>
              </a:rPr>
              <a:t>many</a:t>
            </a:r>
            <a:r>
              <a:rPr lang="en-US" altLang="zh-CN" sz="2000" dirty="0"/>
              <a:t> integers or even continuous values, e.g., Age, Sunshine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       -- </a:t>
            </a:r>
            <a:r>
              <a:rPr lang="en-US" altLang="zh-CN" dirty="0">
                <a:solidFill>
                  <a:srgbClr val="FF0000"/>
                </a:solidFill>
              </a:rPr>
              <a:t>IG undesirably favors attributes with many values if you make a segment/child for each value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zh-CN" sz="2400" b="1" dirty="0"/>
              <a:t> Example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556" y="3242483"/>
            <a:ext cx="8262764" cy="303120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3810000" y="4758084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05866" y="4758083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25532" y="4758083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45197" y="4758082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39561" y="4758081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25355" y="4758080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016229" y="4758080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07103" y="4758080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372597" y="4758080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038090" y="4758080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03582" y="4758080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1369073" y="4758080"/>
            <a:ext cx="1" cy="22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10000" y="4758080"/>
            <a:ext cx="7559073" cy="41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668261" y="4555067"/>
            <a:ext cx="0" cy="20301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hape 281"/>
          <p:cNvSpPr/>
          <p:nvPr/>
        </p:nvSpPr>
        <p:spPr>
          <a:xfrm>
            <a:off x="7205852" y="4497394"/>
            <a:ext cx="63639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head #</a:t>
            </a:r>
            <a:endParaRPr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97280" y="3805697"/>
                <a:ext cx="2679067" cy="698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0.98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805697"/>
                <a:ext cx="2679067" cy="6980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1664073" y="4968147"/>
            <a:ext cx="135006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Great IG, </a:t>
            </a:r>
          </a:p>
          <a:p>
            <a:r>
              <a:rPr lang="en-US" dirty="0">
                <a:solidFill>
                  <a:srgbClr val="0070C0"/>
                </a:solidFill>
              </a:rPr>
              <a:t>but useless</a:t>
            </a:r>
          </a:p>
          <a:p>
            <a:r>
              <a:rPr lang="en-US" dirty="0">
                <a:solidFill>
                  <a:srgbClr val="FF0000"/>
                </a:solidFill>
              </a:rPr>
              <a:t>[Overfitting]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V="1">
            <a:off x="2301610" y="4555067"/>
            <a:ext cx="0" cy="41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30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Gain</a:t>
            </a:r>
            <a:r>
              <a:rPr lang="en-US" dirty="0"/>
              <a:t> Ratio</a:t>
            </a:r>
            <a:endParaRPr dirty="0"/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097280" y="1818113"/>
                <a:ext cx="10607040" cy="4560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Description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   -- </a:t>
                </a:r>
                <a:r>
                  <a:rPr lang="en-US" sz="2000" dirty="0"/>
                  <a:t>take into account both IG and the number of child nodes</a:t>
                </a:r>
                <a:endParaRPr lang="en-US" altLang="zh-CN" sz="200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dirty="0"/>
                  <a:t>       -- used in C4.5 decision-tree algorithm 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Formula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𝐺𝑅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information gain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total number of observations </a:t>
                </a:r>
                <a:r>
                  <a:rPr lang="en-US" altLang="zh-CN" dirty="0"/>
                  <a:t>at the parent node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:r>
                  <a:rPr lang="en-US" altLang="zh-CN" b="0" dirty="0"/>
                  <a:t>                 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number of observations at the child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Properties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 -- penalize the split that produces too many child nodes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       -- the larger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the larger split info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reduc</a:t>
                </a:r>
                <a:r>
                  <a:rPr lang="en-US" altLang="zh-CN" dirty="0"/>
                  <a:t>e its gain ratio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113"/>
                <a:ext cx="10607040" cy="4560918"/>
              </a:xfrm>
              <a:prstGeom prst="rect">
                <a:avLst/>
              </a:prstGeom>
              <a:blipFill>
                <a:blip r:embed="rId3"/>
                <a:stretch>
                  <a:fillRect l="-1609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263" y="286603"/>
            <a:ext cx="2809875" cy="1352550"/>
          </a:xfrm>
          <a:prstGeom prst="rect">
            <a:avLst/>
          </a:prstGeom>
        </p:spPr>
      </p:pic>
      <p:sp>
        <p:nvSpPr>
          <p:cNvPr id="43" name="Shape 156"/>
          <p:cNvSpPr/>
          <p:nvPr/>
        </p:nvSpPr>
        <p:spPr>
          <a:xfrm>
            <a:off x="6256655" y="3438620"/>
            <a:ext cx="1748093" cy="445502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44" name="Straight Arrow Connector 43"/>
          <p:cNvCxnSpPr>
            <a:stCxn id="45" idx="1"/>
          </p:cNvCxnSpPr>
          <p:nvPr/>
        </p:nvCxnSpPr>
        <p:spPr>
          <a:xfrm flipH="1">
            <a:off x="8021113" y="3661371"/>
            <a:ext cx="358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79263" y="3492094"/>
            <a:ext cx="113949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Split info</a:t>
            </a:r>
          </a:p>
        </p:txBody>
      </p:sp>
    </p:spTree>
    <p:extLst>
      <p:ext uri="{BB962C8B-B14F-4D97-AF65-F5344CB8AC3E}">
        <p14:creationId xmlns:p14="http://schemas.microsoft.com/office/powerpoint/2010/main" val="2692037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Splitting of Attributes (1)</a:t>
            </a:r>
            <a:endParaRPr dirty="0"/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097280" y="1845733"/>
                <a:ext cx="10607040" cy="4560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Binary attributes</a:t>
                </a:r>
              </a:p>
              <a:p>
                <a:pPr marL="201168" lvl="1" indent="0">
                  <a:spcAft>
                    <a:spcPts val="1200"/>
                  </a:spcAft>
                  <a:buNone/>
                </a:pPr>
                <a:r>
                  <a:rPr lang="en-US" altLang="zh-CN" sz="2000" dirty="0"/>
                  <a:t>   -- </a:t>
                </a:r>
                <a:r>
                  <a:rPr lang="en-US" sz="2000" dirty="0"/>
                  <a:t>straightforward: binary (two-way) split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Nominal attributes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-- </a:t>
                </a:r>
                <a:r>
                  <a:rPr lang="en-US" dirty="0"/>
                  <a:t>may have many distinct values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--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binary split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different ways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--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multiway split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child nodes (one for each value)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-- choose the split that gives the highest IG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607040" cy="4560918"/>
              </a:xfrm>
              <a:prstGeom prst="rect">
                <a:avLst/>
              </a:prstGeom>
              <a:blipFill rotWithShape="0">
                <a:blip r:embed="rId3"/>
                <a:stretch>
                  <a:fillRect l="-1609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9204158" y="2001313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Marital Status</a:t>
            </a:r>
          </a:p>
        </p:txBody>
      </p:sp>
      <p:sp>
        <p:nvSpPr>
          <p:cNvPr id="8" name="Oval 7"/>
          <p:cNvSpPr/>
          <p:nvPr/>
        </p:nvSpPr>
        <p:spPr>
          <a:xfrm>
            <a:off x="2084540" y="4470951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Marital Status</a:t>
            </a:r>
          </a:p>
        </p:txBody>
      </p:sp>
      <p:sp>
        <p:nvSpPr>
          <p:cNvPr id="9" name="Oval 8"/>
          <p:cNvSpPr/>
          <p:nvPr/>
        </p:nvSpPr>
        <p:spPr>
          <a:xfrm>
            <a:off x="5616610" y="4470950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Marital Status</a:t>
            </a:r>
          </a:p>
        </p:txBody>
      </p:sp>
      <p:sp>
        <p:nvSpPr>
          <p:cNvPr id="10" name="Oval 9"/>
          <p:cNvSpPr/>
          <p:nvPr/>
        </p:nvSpPr>
        <p:spPr>
          <a:xfrm>
            <a:off x="9223277" y="4358996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Marital Status</a:t>
            </a:r>
          </a:p>
        </p:txBody>
      </p: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8891337" y="2602892"/>
            <a:ext cx="878306" cy="741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</p:cNvCxnSpPr>
          <p:nvPr/>
        </p:nvCxnSpPr>
        <p:spPr>
          <a:xfrm flipH="1">
            <a:off x="1859951" y="5072530"/>
            <a:ext cx="790074" cy="68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</p:cNvCxnSpPr>
          <p:nvPr/>
        </p:nvCxnSpPr>
        <p:spPr>
          <a:xfrm flipH="1">
            <a:off x="5316963" y="5072529"/>
            <a:ext cx="865132" cy="741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4"/>
          </p:cNvCxnSpPr>
          <p:nvPr/>
        </p:nvCxnSpPr>
        <p:spPr>
          <a:xfrm flipH="1">
            <a:off x="8897595" y="4960575"/>
            <a:ext cx="891167" cy="815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4"/>
          </p:cNvCxnSpPr>
          <p:nvPr/>
        </p:nvCxnSpPr>
        <p:spPr>
          <a:xfrm flipH="1">
            <a:off x="9769642" y="2602892"/>
            <a:ext cx="1" cy="759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4"/>
            <a:endCxn id="41" idx="0"/>
          </p:cNvCxnSpPr>
          <p:nvPr/>
        </p:nvCxnSpPr>
        <p:spPr>
          <a:xfrm>
            <a:off x="9769643" y="2602892"/>
            <a:ext cx="1087899" cy="652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43" idx="0"/>
          </p:cNvCxnSpPr>
          <p:nvPr/>
        </p:nvCxnSpPr>
        <p:spPr>
          <a:xfrm>
            <a:off x="2650025" y="5072530"/>
            <a:ext cx="666727" cy="68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4"/>
          </p:cNvCxnSpPr>
          <p:nvPr/>
        </p:nvCxnSpPr>
        <p:spPr>
          <a:xfrm>
            <a:off x="6182095" y="5072529"/>
            <a:ext cx="701410" cy="741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4"/>
            <a:endCxn id="50" idx="0"/>
          </p:cNvCxnSpPr>
          <p:nvPr/>
        </p:nvCxnSpPr>
        <p:spPr>
          <a:xfrm>
            <a:off x="9788762" y="4960575"/>
            <a:ext cx="775078" cy="79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256478" y="3287888"/>
            <a:ext cx="107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{single}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17976" y="5761412"/>
            <a:ext cx="1074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{single}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69637" y="3271418"/>
            <a:ext cx="127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{married}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186236" y="3254948"/>
            <a:ext cx="134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{divorced}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17444" y="5761412"/>
            <a:ext cx="21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{married, divorced}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328" y="5759851"/>
            <a:ext cx="134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{divorced}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38471" y="5761107"/>
            <a:ext cx="1995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{single, divorced}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98832" y="5759851"/>
            <a:ext cx="193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{single, married}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53221" y="5790716"/>
            <a:ext cx="127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{married}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076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Splitting of Attributes (2)</a:t>
            </a:r>
            <a:endParaRPr dirty="0"/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097280" y="1845733"/>
                <a:ext cx="10607040" cy="4560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Ordinal attributes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-- </a:t>
                </a:r>
                <a:r>
                  <a:rPr lang="en-US" dirty="0"/>
                  <a:t>may have many distinct values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) of natural order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     -- grouping can NOT violate the order!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--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binary split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different ways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--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multiway split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child nodes (one for each value)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-- choose the split that gives the highest IG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607040" cy="4560918"/>
              </a:xfrm>
              <a:prstGeom prst="rect">
                <a:avLst/>
              </a:prstGeom>
              <a:blipFill rotWithShape="0">
                <a:blip r:embed="rId3"/>
                <a:stretch>
                  <a:fillRect l="-1609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9204158" y="2001313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Shirt Size</a:t>
            </a:r>
          </a:p>
        </p:txBody>
      </p:sp>
      <p:sp>
        <p:nvSpPr>
          <p:cNvPr id="8" name="Oval 7"/>
          <p:cNvSpPr/>
          <p:nvPr/>
        </p:nvSpPr>
        <p:spPr>
          <a:xfrm>
            <a:off x="2063844" y="4181212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Shirt Size</a:t>
            </a:r>
          </a:p>
        </p:txBody>
      </p:sp>
      <p:sp>
        <p:nvSpPr>
          <p:cNvPr id="9" name="Oval 8"/>
          <p:cNvSpPr/>
          <p:nvPr/>
        </p:nvSpPr>
        <p:spPr>
          <a:xfrm>
            <a:off x="6004820" y="4181212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Marital Status</a:t>
            </a:r>
          </a:p>
        </p:txBody>
      </p: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8891337" y="2602892"/>
            <a:ext cx="878306" cy="741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</p:cNvCxnSpPr>
          <p:nvPr/>
        </p:nvCxnSpPr>
        <p:spPr>
          <a:xfrm flipH="1">
            <a:off x="1839255" y="4782791"/>
            <a:ext cx="790074" cy="68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</p:cNvCxnSpPr>
          <p:nvPr/>
        </p:nvCxnSpPr>
        <p:spPr>
          <a:xfrm flipH="1">
            <a:off x="5705173" y="4782791"/>
            <a:ext cx="865132" cy="741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4"/>
          </p:cNvCxnSpPr>
          <p:nvPr/>
        </p:nvCxnSpPr>
        <p:spPr>
          <a:xfrm flipH="1">
            <a:off x="9769642" y="2602892"/>
            <a:ext cx="1" cy="759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4"/>
            <a:endCxn id="41" idx="0"/>
          </p:cNvCxnSpPr>
          <p:nvPr/>
        </p:nvCxnSpPr>
        <p:spPr>
          <a:xfrm>
            <a:off x="9769643" y="2602892"/>
            <a:ext cx="914198" cy="652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43" idx="0"/>
          </p:cNvCxnSpPr>
          <p:nvPr/>
        </p:nvCxnSpPr>
        <p:spPr>
          <a:xfrm>
            <a:off x="2629329" y="4782791"/>
            <a:ext cx="510658" cy="68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4"/>
          </p:cNvCxnSpPr>
          <p:nvPr/>
        </p:nvCxnSpPr>
        <p:spPr>
          <a:xfrm>
            <a:off x="6570305" y="4782791"/>
            <a:ext cx="701410" cy="741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256478" y="3287888"/>
            <a:ext cx="102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{small}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7280" y="5471673"/>
            <a:ext cx="1074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{small}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76285" y="3271418"/>
            <a:ext cx="131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{medium}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186236" y="3254948"/>
            <a:ext cx="995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{large}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96748" y="5471673"/>
            <a:ext cx="1886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{medium, large}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79969" y="5448251"/>
            <a:ext cx="995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{large}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1263" y="5465811"/>
            <a:ext cx="1913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{small, medium}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522042" y="4181212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Marital Status</a:t>
            </a:r>
          </a:p>
        </p:txBody>
      </p:sp>
      <p:cxnSp>
        <p:nvCxnSpPr>
          <p:cNvPr id="24" name="Straight Arrow Connector 23"/>
          <p:cNvCxnSpPr>
            <a:stCxn id="23" idx="4"/>
          </p:cNvCxnSpPr>
          <p:nvPr/>
        </p:nvCxnSpPr>
        <p:spPr>
          <a:xfrm flipH="1">
            <a:off x="9222395" y="4782791"/>
            <a:ext cx="865132" cy="741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4"/>
          </p:cNvCxnSpPr>
          <p:nvPr/>
        </p:nvCxnSpPr>
        <p:spPr>
          <a:xfrm>
            <a:off x="10087527" y="4782791"/>
            <a:ext cx="701410" cy="741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197191" y="5448251"/>
            <a:ext cx="131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{medium}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58485" y="5465811"/>
            <a:ext cx="15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{small, large}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768276" y="4387907"/>
            <a:ext cx="2240505" cy="160188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877045" y="4241250"/>
            <a:ext cx="2131736" cy="1801677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66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Splitting of Attributes (3)</a:t>
            </a:r>
            <a:endParaRPr dirty="0"/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116637" y="1737360"/>
            <a:ext cx="11355185" cy="45609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Numeric attributes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-- </a:t>
            </a:r>
            <a:r>
              <a:rPr lang="en-US" dirty="0"/>
              <a:t>may have TOO MANY distinct values (either integers or real numbers)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-- does NOT make sense to split on every numeric value!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-- </a:t>
            </a:r>
            <a:r>
              <a:rPr lang="en-US" altLang="zh-CN" dirty="0">
                <a:solidFill>
                  <a:srgbClr val="FF0000"/>
                </a:solidFill>
              </a:rPr>
              <a:t>discretization</a:t>
            </a:r>
            <a:r>
              <a:rPr lang="en-US" altLang="zh-CN" dirty="0"/>
              <a:t>: choose one or many thresholds (split points)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-- sort the data points in ascending order of their numeric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-- identify adjacent data points that differ in their target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-- each mid point is a candidate threshold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-- </a:t>
            </a:r>
            <a:r>
              <a:rPr lang="en-US" altLang="zh-CN" dirty="0">
                <a:sym typeface="Wingdings" panose="05000000000000000000" pitchFamily="2" charset="2"/>
              </a:rPr>
              <a:t>treat the results as an ordinal attribute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-- choose the split that gives the highest IG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8" name="Oval 7"/>
          <p:cNvSpPr/>
          <p:nvPr/>
        </p:nvSpPr>
        <p:spPr>
          <a:xfrm>
            <a:off x="2974638" y="4620848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Annual income</a:t>
            </a:r>
          </a:p>
        </p:txBody>
      </p:sp>
      <p:cxnSp>
        <p:nvCxnSpPr>
          <p:cNvPr id="15" name="Straight Arrow Connector 14"/>
          <p:cNvCxnSpPr>
            <a:stCxn id="8" idx="4"/>
            <a:endCxn id="39" idx="0"/>
          </p:cNvCxnSpPr>
          <p:nvPr/>
        </p:nvCxnSpPr>
        <p:spPr>
          <a:xfrm flipH="1">
            <a:off x="2962240" y="5222427"/>
            <a:ext cx="577883" cy="663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43" idx="0"/>
          </p:cNvCxnSpPr>
          <p:nvPr/>
        </p:nvCxnSpPr>
        <p:spPr>
          <a:xfrm>
            <a:off x="3540123" y="5222427"/>
            <a:ext cx="528119" cy="663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97947" y="5886210"/>
            <a:ext cx="1128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{&lt;=50K}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67303" y="5886210"/>
            <a:ext cx="1001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{&gt;50K}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663261" y="4620848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Annual income</a:t>
            </a:r>
          </a:p>
        </p:txBody>
      </p:sp>
      <p:cxnSp>
        <p:nvCxnSpPr>
          <p:cNvPr id="35" name="Straight Arrow Connector 34"/>
          <p:cNvCxnSpPr>
            <a:stCxn id="34" idx="4"/>
            <a:endCxn id="37" idx="0"/>
          </p:cNvCxnSpPr>
          <p:nvPr/>
        </p:nvCxnSpPr>
        <p:spPr>
          <a:xfrm flipH="1">
            <a:off x="5650863" y="5222427"/>
            <a:ext cx="577883" cy="663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4"/>
            <a:endCxn id="38" idx="0"/>
          </p:cNvCxnSpPr>
          <p:nvPr/>
        </p:nvCxnSpPr>
        <p:spPr>
          <a:xfrm>
            <a:off x="6228746" y="5222427"/>
            <a:ext cx="528119" cy="663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86570" y="5886210"/>
            <a:ext cx="1128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{&lt;=75K}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55926" y="5886210"/>
            <a:ext cx="100187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{&gt;75K}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2993" y="5179123"/>
            <a:ext cx="1128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……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406993" y="4577544"/>
            <a:ext cx="1130969" cy="601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Annual income</a:t>
            </a:r>
          </a:p>
        </p:txBody>
      </p:sp>
      <p:cxnSp>
        <p:nvCxnSpPr>
          <p:cNvPr id="46" name="Straight Arrow Connector 45"/>
          <p:cNvCxnSpPr>
            <a:stCxn id="45" idx="4"/>
            <a:endCxn id="48" idx="0"/>
          </p:cNvCxnSpPr>
          <p:nvPr/>
        </p:nvCxnSpPr>
        <p:spPr>
          <a:xfrm flipH="1">
            <a:off x="8871227" y="5179123"/>
            <a:ext cx="1101251" cy="707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4"/>
            <a:endCxn id="50" idx="0"/>
          </p:cNvCxnSpPr>
          <p:nvPr/>
        </p:nvCxnSpPr>
        <p:spPr>
          <a:xfrm>
            <a:off x="9972478" y="5179123"/>
            <a:ext cx="1021782" cy="690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306934" y="5886210"/>
            <a:ext cx="1128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{&lt;=25K}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93321" y="5869510"/>
            <a:ext cx="100187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{&gt;80K}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45" idx="4"/>
            <a:endCxn id="53" idx="0"/>
          </p:cNvCxnSpPr>
          <p:nvPr/>
        </p:nvCxnSpPr>
        <p:spPr>
          <a:xfrm>
            <a:off x="9972478" y="5179123"/>
            <a:ext cx="27335" cy="690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498874" y="5869510"/>
            <a:ext cx="100187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{&gt;50K}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77737" y="2921855"/>
            <a:ext cx="3189481" cy="594342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8377737" y="3646024"/>
            <a:ext cx="3189481" cy="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236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097280" y="1818113"/>
            <a:ext cx="10607040" cy="45609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Basic idea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  -- </a:t>
            </a:r>
            <a:r>
              <a:rPr lang="en-US" altLang="zh-CN" sz="2000" dirty="0">
                <a:solidFill>
                  <a:srgbClr val="0070C0"/>
                </a:solidFill>
              </a:rPr>
              <a:t>divide-and-conquer</a:t>
            </a:r>
            <a:r>
              <a:rPr lang="en-US" altLang="zh-CN" sz="2000" dirty="0"/>
              <a:t> approach (greedy)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-- </a:t>
            </a:r>
            <a:r>
              <a:rPr lang="en-US" altLang="zh-CN" dirty="0">
                <a:solidFill>
                  <a:srgbClr val="0070C0"/>
                </a:solidFill>
              </a:rPr>
              <a:t>recursive partitioning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Algorithm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altLang="zh-CN" sz="2000" dirty="0"/>
              <a:t>   -- start with the whole dataset as a group in a </a:t>
            </a:r>
            <a:r>
              <a:rPr lang="en-US" altLang="zh-CN" sz="2000" dirty="0">
                <a:solidFill>
                  <a:srgbClr val="FF0000"/>
                </a:solidFill>
              </a:rPr>
              <a:t>root node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-- recursively to find the most informative attribute (</a:t>
            </a:r>
            <a:r>
              <a:rPr lang="en-US" altLang="zh-CN" dirty="0">
                <a:solidFill>
                  <a:srgbClr val="FF0000"/>
                </a:solidFill>
              </a:rPr>
              <a:t>interior node</a:t>
            </a:r>
            <a:r>
              <a:rPr lang="en-US" altLang="zh-CN" dirty="0"/>
              <a:t>) to partition the current group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      into subgroups that are as pure as possible w.r.t. the target variable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       -- this recursive process ends up with a set of </a:t>
            </a:r>
            <a:r>
              <a:rPr lang="en-US" altLang="zh-CN" dirty="0">
                <a:solidFill>
                  <a:srgbClr val="FF0000"/>
                </a:solidFill>
              </a:rPr>
              <a:t>leaf node</a:t>
            </a:r>
            <a:r>
              <a:rPr lang="en-US" altLang="zh-CN" dirty="0"/>
              <a:t>s with specific class determination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dirty="0"/>
              <a:t> </a:t>
            </a:r>
            <a:r>
              <a:rPr lang="en-US" altLang="zh-CN" sz="2400" b="1" dirty="0"/>
              <a:t>Characteristics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-- easy to interpret (can be expressed as a set of easy-to-understand rules)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-- model construction is computationally inexpensive even for a large dataset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-- classifying a new data point is extremely fast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       -- quite robust to the presence of noise</a:t>
            </a:r>
          </a:p>
        </p:txBody>
      </p:sp>
    </p:spTree>
    <p:extLst>
      <p:ext uri="{BB962C8B-B14F-4D97-AF65-F5344CB8AC3E}">
        <p14:creationId xmlns:p14="http://schemas.microsoft.com/office/powerpoint/2010/main" val="7956680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Dataset</a:t>
            </a:r>
            <a:endParaRPr dirty="0"/>
          </a:p>
        </p:txBody>
      </p:sp>
      <p:graphicFrame>
        <p:nvGraphicFramePr>
          <p:cNvPr id="618" name="Table 618"/>
          <p:cNvGraphicFramePr/>
          <p:nvPr>
            <p:extLst>
              <p:ext uri="{D42A27DB-BD31-4B8C-83A1-F6EECF244321}">
                <p14:modId xmlns:p14="http://schemas.microsoft.com/office/powerpoint/2010/main" val="1863895193"/>
              </p:ext>
            </p:extLst>
          </p:nvPr>
        </p:nvGraphicFramePr>
        <p:xfrm>
          <a:off x="2314038" y="2744010"/>
          <a:ext cx="7835227" cy="3296396"/>
        </p:xfrm>
        <a:graphic>
          <a:graphicData uri="http://schemas.openxmlformats.org/drawingml/2006/table">
            <a:tbl>
              <a:tblPr firstRow="1" bandRow="1"/>
              <a:tblGrid>
                <a:gridCol w="123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3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1836"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person id</a:t>
                      </a: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ge</a:t>
                      </a: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ender</a:t>
                      </a: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esidence</a:t>
                      </a: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Balance</a:t>
                      </a: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Write-off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04"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123213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55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F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O</a:t>
                      </a: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wn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$200,000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Yes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64"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17824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33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M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O</a:t>
                      </a: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wn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$35,000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No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64"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232897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40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F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R</a:t>
                      </a: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ent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$115,000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No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64"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288822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23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M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O</a:t>
                      </a: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ther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$29,000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Yes</a:t>
                      </a:r>
                    </a:p>
                  </a:txBody>
                  <a:tcPr marL="32147" marR="32147" marT="32147" marB="3214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64"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….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….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….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….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….</a:t>
                      </a: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….</a:t>
                      </a:r>
                    </a:p>
                  </a:txBody>
                  <a:tcPr marL="32147" marR="32147" marT="32147" marB="32147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0" name="Shape 620"/>
          <p:cNvSpPr/>
          <p:nvPr/>
        </p:nvSpPr>
        <p:spPr>
          <a:xfrm rot="16200000">
            <a:off x="5757373" y="497899"/>
            <a:ext cx="267891" cy="3633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0"/>
                  <a:pt x="10800" y="134"/>
                </a:cubicBezTo>
                <a:lnTo>
                  <a:pt x="10800" y="10666"/>
                </a:lnTo>
                <a:cubicBezTo>
                  <a:pt x="10800" y="10740"/>
                  <a:pt x="15635" y="10800"/>
                  <a:pt x="21600" y="10800"/>
                </a:cubicBezTo>
                <a:cubicBezTo>
                  <a:pt x="15635" y="10800"/>
                  <a:pt x="10800" y="10860"/>
                  <a:pt x="10800" y="10934"/>
                </a:cubicBezTo>
                <a:lnTo>
                  <a:pt x="10800" y="21466"/>
                </a:lnTo>
                <a:cubicBezTo>
                  <a:pt x="10800" y="21540"/>
                  <a:pt x="5965" y="21600"/>
                  <a:pt x="0" y="21600"/>
                </a:cubicBezTo>
              </a:path>
            </a:pathLst>
          </a:custGeom>
          <a:ln w="38100">
            <a:solidFill>
              <a:srgbClr val="66635F"/>
            </a:solidFill>
          </a:ln>
        </p:spPr>
        <p:txBody>
          <a:bodyPr lIns="32146" rIns="32146"/>
          <a:lstStyle/>
          <a:p>
            <a:pPr defTabSz="642915">
              <a:defRPr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66"/>
          </a:p>
        </p:txBody>
      </p:sp>
      <p:sp>
        <p:nvSpPr>
          <p:cNvPr id="621" name="Shape 621"/>
          <p:cNvSpPr/>
          <p:nvPr/>
        </p:nvSpPr>
        <p:spPr>
          <a:xfrm>
            <a:off x="5381184" y="1778503"/>
            <a:ext cx="10202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2146" rIns="32146">
            <a:spAutoFit/>
          </a:bodyPr>
          <a:lstStyle>
            <a:lvl1pPr defTabSz="914400">
              <a:defRPr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Attribute</a:t>
            </a:r>
            <a:endParaRPr dirty="0"/>
          </a:p>
        </p:txBody>
      </p:sp>
      <p:sp>
        <p:nvSpPr>
          <p:cNvPr id="622" name="Shape 622"/>
          <p:cNvSpPr/>
          <p:nvPr/>
        </p:nvSpPr>
        <p:spPr>
          <a:xfrm>
            <a:off x="4010816" y="2451726"/>
            <a:ext cx="273158" cy="21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38100">
            <a:solidFill>
              <a:srgbClr val="66635F"/>
            </a:solidFill>
          </a:ln>
        </p:spPr>
        <p:txBody>
          <a:bodyPr lIns="32146" rIns="32146"/>
          <a:lstStyle/>
          <a:p>
            <a:pPr defTabSz="642915">
              <a:defRPr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66"/>
          </a:p>
        </p:txBody>
      </p:sp>
      <p:sp>
        <p:nvSpPr>
          <p:cNvPr id="623" name="Shape 623"/>
          <p:cNvSpPr/>
          <p:nvPr/>
        </p:nvSpPr>
        <p:spPr>
          <a:xfrm>
            <a:off x="5225755" y="2451726"/>
            <a:ext cx="273705" cy="21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38100">
            <a:solidFill>
              <a:srgbClr val="66635F"/>
            </a:solidFill>
          </a:ln>
        </p:spPr>
        <p:txBody>
          <a:bodyPr lIns="32146" rIns="32146"/>
          <a:lstStyle/>
          <a:p>
            <a:pPr defTabSz="642915">
              <a:defRPr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66"/>
          </a:p>
        </p:txBody>
      </p:sp>
      <p:sp>
        <p:nvSpPr>
          <p:cNvPr id="624" name="Shape 624"/>
          <p:cNvSpPr/>
          <p:nvPr/>
        </p:nvSpPr>
        <p:spPr>
          <a:xfrm>
            <a:off x="7531870" y="2451726"/>
            <a:ext cx="312540" cy="21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38100">
            <a:solidFill>
              <a:srgbClr val="66635F"/>
            </a:solidFill>
          </a:ln>
        </p:spPr>
        <p:txBody>
          <a:bodyPr lIns="32146" rIns="32146"/>
          <a:lstStyle/>
          <a:p>
            <a:pPr defTabSz="642915">
              <a:defRPr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66"/>
          </a:p>
        </p:txBody>
      </p:sp>
      <p:sp>
        <p:nvSpPr>
          <p:cNvPr id="625" name="Shape 625"/>
          <p:cNvSpPr/>
          <p:nvPr/>
        </p:nvSpPr>
        <p:spPr>
          <a:xfrm>
            <a:off x="6440695" y="2451726"/>
            <a:ext cx="274251" cy="21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38100">
            <a:solidFill>
              <a:srgbClr val="66635F"/>
            </a:solidFill>
          </a:ln>
        </p:spPr>
        <p:txBody>
          <a:bodyPr lIns="32146" rIns="32146"/>
          <a:lstStyle/>
          <a:p>
            <a:pPr defTabSz="642915">
              <a:defRPr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66"/>
          </a:p>
        </p:txBody>
      </p:sp>
      <p:grpSp>
        <p:nvGrpSpPr>
          <p:cNvPr id="628" name="Group 628"/>
          <p:cNvGrpSpPr/>
          <p:nvPr/>
        </p:nvGrpSpPr>
        <p:grpSpPr>
          <a:xfrm>
            <a:off x="8338463" y="2062312"/>
            <a:ext cx="1676597" cy="600693"/>
            <a:chOff x="-56737" y="1289888"/>
            <a:chExt cx="2384493" cy="854317"/>
          </a:xfrm>
        </p:grpSpPr>
        <p:sp>
          <p:nvSpPr>
            <p:cNvPr id="626" name="Shape 626"/>
            <p:cNvSpPr/>
            <p:nvPr/>
          </p:nvSpPr>
          <p:spPr>
            <a:xfrm>
              <a:off x="969301" y="1843721"/>
              <a:ext cx="332420" cy="300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38100" cap="flat">
              <a:solidFill>
                <a:srgbClr val="66635F"/>
              </a:solidFill>
              <a:prstDash val="solid"/>
              <a:round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642915">
                <a:defRPr>
                  <a:solidFill>
                    <a:srgbClr val="080808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1266"/>
            </a:p>
          </p:txBody>
        </p:sp>
        <p:sp>
          <p:nvSpPr>
            <p:cNvPr id="627" name="Shape 627"/>
            <p:cNvSpPr/>
            <p:nvPr/>
          </p:nvSpPr>
          <p:spPr>
            <a:xfrm>
              <a:off x="-56737" y="1289888"/>
              <a:ext cx="2384493" cy="486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>
              <a:lvl1pPr defTabSz="914400">
                <a:defRPr b="1">
                  <a:solidFill>
                    <a:schemeClr val="accent1">
                      <a:hueOff val="369194"/>
                      <a:satOff val="6343"/>
                      <a:lumOff val="-13963"/>
                    </a:schemeClr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Target Variable</a:t>
              </a:r>
            </a:p>
          </p:txBody>
        </p:sp>
      </p:grpSp>
      <p:sp>
        <p:nvSpPr>
          <p:cNvPr id="629" name="Shape 6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5" name="Shape 621"/>
          <p:cNvSpPr/>
          <p:nvPr/>
        </p:nvSpPr>
        <p:spPr>
          <a:xfrm>
            <a:off x="1344663" y="1847982"/>
            <a:ext cx="158553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2146" rIns="32146">
            <a:spAutoFit/>
          </a:bodyPr>
          <a:lstStyle>
            <a:lvl1pPr defTabSz="914400">
              <a:defRPr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20 observations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671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Tree Induction (1)</a:t>
            </a:r>
            <a:endParaRPr dirty="0"/>
          </a:p>
        </p:txBody>
      </p:sp>
      <p:grpSp>
        <p:nvGrpSpPr>
          <p:cNvPr id="634" name="Group 634"/>
          <p:cNvGrpSpPr/>
          <p:nvPr/>
        </p:nvGrpSpPr>
        <p:grpSpPr>
          <a:xfrm>
            <a:off x="5742435" y="2264175"/>
            <a:ext cx="1226660" cy="689819"/>
            <a:chOff x="0" y="0"/>
            <a:chExt cx="1744581" cy="981075"/>
          </a:xfrm>
        </p:grpSpPr>
        <p:sp>
          <p:nvSpPr>
            <p:cNvPr id="632" name="Shape 632"/>
            <p:cNvSpPr/>
            <p:nvPr/>
          </p:nvSpPr>
          <p:spPr>
            <a:xfrm>
              <a:off x="0" y="0"/>
              <a:ext cx="1744581" cy="98107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>
              <a:solidFill>
                <a:srgbClr val="080808"/>
              </a:solidFill>
              <a:prstDash val="solid"/>
              <a:round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7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195"/>
            </a:p>
          </p:txBody>
        </p:sp>
        <p:sp>
          <p:nvSpPr>
            <p:cNvPr id="633" name="Shape 633"/>
            <p:cNvSpPr/>
            <p:nvPr/>
          </p:nvSpPr>
          <p:spPr>
            <a:xfrm>
              <a:off x="148265" y="119017"/>
              <a:ext cx="1468207" cy="74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ctr" defTabSz="642915">
                <a:spcAft>
                  <a:spcPts val="600"/>
                </a:spcAft>
                <a:defRPr sz="1700" b="1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dirty="0"/>
                <a:t>Balance</a:t>
              </a:r>
              <a:endParaRPr dirty="0"/>
            </a:p>
            <a:p>
              <a:pPr defTabSz="642915">
                <a:defRPr sz="17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195" dirty="0"/>
                <a:t>(1</a:t>
              </a:r>
              <a:r>
                <a:rPr lang="en-US" sz="1195" dirty="0"/>
                <a:t>6</a:t>
              </a:r>
              <a:r>
                <a:rPr sz="1195" dirty="0"/>
                <a:t> </a:t>
              </a:r>
              <a:r>
                <a:rPr lang="en-US" sz="1195" dirty="0"/>
                <a:t>Yes</a:t>
              </a:r>
              <a:r>
                <a:rPr sz="1195" dirty="0"/>
                <a:t>,1</a:t>
              </a:r>
              <a:r>
                <a:rPr lang="en-US" sz="1195" dirty="0"/>
                <a:t>4</a:t>
              </a:r>
              <a:r>
                <a:rPr sz="1195" dirty="0"/>
                <a:t> </a:t>
              </a:r>
              <a:r>
                <a:rPr lang="en-US" sz="1195" dirty="0"/>
                <a:t>No</a:t>
              </a:r>
              <a:r>
                <a:rPr sz="1195" dirty="0"/>
                <a:t>)</a:t>
              </a:r>
            </a:p>
          </p:txBody>
        </p:sp>
      </p:grpSp>
      <p:grpSp>
        <p:nvGrpSpPr>
          <p:cNvPr id="637" name="Group 637"/>
          <p:cNvGrpSpPr/>
          <p:nvPr/>
        </p:nvGrpSpPr>
        <p:grpSpPr>
          <a:xfrm>
            <a:off x="6163962" y="782348"/>
            <a:ext cx="3027460" cy="1872577"/>
            <a:chOff x="-1392332" y="-263248"/>
            <a:chExt cx="4305720" cy="2663219"/>
          </a:xfrm>
        </p:grpSpPr>
        <p:graphicFrame>
          <p:nvGraphicFramePr>
            <p:cNvPr id="635" name="Chart 635"/>
            <p:cNvGraphicFramePr/>
            <p:nvPr/>
          </p:nvGraphicFramePr>
          <p:xfrm>
            <a:off x="-1392332" y="241184"/>
            <a:ext cx="4008090" cy="215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36" name="Shape 636"/>
            <p:cNvSpPr/>
            <p:nvPr/>
          </p:nvSpPr>
          <p:spPr>
            <a:xfrm>
              <a:off x="434773" y="-263248"/>
              <a:ext cx="2478615" cy="509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noAutofit/>
            </a:bodyPr>
            <a:lstStyle>
              <a:lvl1pPr algn="l" defTabSz="914400">
                <a:defRPr sz="2200" u="sng">
                  <a:solidFill>
                    <a:srgbClr val="080808"/>
                  </a:solidFill>
                </a:defRPr>
              </a:lvl1pPr>
            </a:lstStyle>
            <a:p>
              <a:r>
                <a:rPr sz="1800" dirty="0"/>
                <a:t>Information</a:t>
              </a:r>
              <a:r>
                <a:rPr sz="1547" dirty="0"/>
                <a:t> Gain</a:t>
              </a:r>
            </a:p>
          </p:txBody>
        </p:sp>
      </p:grpSp>
      <p:grpSp>
        <p:nvGrpSpPr>
          <p:cNvPr id="644" name="Group 644"/>
          <p:cNvGrpSpPr/>
          <p:nvPr/>
        </p:nvGrpSpPr>
        <p:grpSpPr>
          <a:xfrm>
            <a:off x="4694273" y="3650247"/>
            <a:ext cx="3099531" cy="689822"/>
            <a:chOff x="340614" y="-1"/>
            <a:chExt cx="4408220" cy="981078"/>
          </a:xfrm>
        </p:grpSpPr>
        <p:grpSp>
          <p:nvGrpSpPr>
            <p:cNvPr id="640" name="Group 640"/>
            <p:cNvGrpSpPr/>
            <p:nvPr/>
          </p:nvGrpSpPr>
          <p:grpSpPr>
            <a:xfrm>
              <a:off x="340614" y="0"/>
              <a:ext cx="1744584" cy="981077"/>
              <a:chOff x="0" y="0"/>
              <a:chExt cx="1744582" cy="981076"/>
            </a:xfrm>
          </p:grpSpPr>
          <p:sp>
            <p:nvSpPr>
              <p:cNvPr id="638" name="Shape 638"/>
              <p:cNvSpPr/>
              <p:nvPr/>
            </p:nvSpPr>
            <p:spPr>
              <a:xfrm>
                <a:off x="0" y="0"/>
                <a:ext cx="1744582" cy="98107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defTabSz="642915">
                  <a:defRPr sz="17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195"/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221202" y="93461"/>
                <a:ext cx="1414311" cy="7957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914400">
                  <a:defRPr sz="19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algn="ctr">
                  <a:spcAft>
                    <a:spcPts val="600"/>
                  </a:spcAft>
                </a:pPr>
                <a:r>
                  <a:rPr lang="en-US" sz="1800" b="1" dirty="0"/>
                  <a:t>Residence</a:t>
                </a:r>
              </a:p>
              <a:p>
                <a:r>
                  <a:rPr sz="1336" dirty="0"/>
                  <a:t>(</a:t>
                </a:r>
                <a:r>
                  <a:rPr lang="en-US" sz="1336" dirty="0"/>
                  <a:t>4</a:t>
                </a:r>
                <a:r>
                  <a:rPr sz="1336" dirty="0"/>
                  <a:t> </a:t>
                </a:r>
                <a:r>
                  <a:rPr lang="en-US" sz="1336" dirty="0"/>
                  <a:t>Yes</a:t>
                </a:r>
                <a:r>
                  <a:rPr sz="1336" dirty="0"/>
                  <a:t>, </a:t>
                </a:r>
                <a:r>
                  <a:rPr lang="en-US" sz="1336" dirty="0"/>
                  <a:t>1</a:t>
                </a:r>
                <a:r>
                  <a:rPr sz="1336" dirty="0"/>
                  <a:t>2 </a:t>
                </a:r>
                <a:r>
                  <a:rPr lang="en-US" sz="1336" dirty="0"/>
                  <a:t>No</a:t>
                </a:r>
                <a:r>
                  <a:rPr sz="1336" dirty="0"/>
                  <a:t>)</a:t>
                </a:r>
              </a:p>
            </p:txBody>
          </p:sp>
        </p:grpSp>
        <p:grpSp>
          <p:nvGrpSpPr>
            <p:cNvPr id="643" name="Group 643"/>
            <p:cNvGrpSpPr/>
            <p:nvPr/>
          </p:nvGrpSpPr>
          <p:grpSpPr>
            <a:xfrm>
              <a:off x="3004250" y="-1"/>
              <a:ext cx="1744584" cy="981078"/>
              <a:chOff x="0" y="0"/>
              <a:chExt cx="1744582" cy="981076"/>
            </a:xfrm>
          </p:grpSpPr>
          <p:sp>
            <p:nvSpPr>
              <p:cNvPr id="641" name="Shape 641"/>
              <p:cNvSpPr/>
              <p:nvPr/>
            </p:nvSpPr>
            <p:spPr>
              <a:xfrm>
                <a:off x="0" y="0"/>
                <a:ext cx="1744582" cy="98107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defTabSz="642915">
                  <a:defRPr sz="17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195"/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165134" y="62198"/>
                <a:ext cx="1414311" cy="7957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914400">
                  <a:defRPr sz="19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algn="ctr">
                  <a:spcAft>
                    <a:spcPts val="600"/>
                  </a:spcAft>
                </a:pPr>
                <a:r>
                  <a:rPr lang="en-US" sz="1800" b="1" dirty="0"/>
                  <a:t>Age</a:t>
                </a:r>
              </a:p>
              <a:p>
                <a:r>
                  <a:rPr sz="1336" dirty="0"/>
                  <a:t>(</a:t>
                </a:r>
                <a:r>
                  <a:rPr lang="en-US" sz="1336" dirty="0"/>
                  <a:t>12</a:t>
                </a:r>
                <a:r>
                  <a:rPr sz="1336" dirty="0"/>
                  <a:t> </a:t>
                </a:r>
                <a:r>
                  <a:rPr lang="en-US" sz="1336" dirty="0"/>
                  <a:t>Yes</a:t>
                </a:r>
                <a:r>
                  <a:rPr sz="1336" dirty="0"/>
                  <a:t>, </a:t>
                </a:r>
                <a:r>
                  <a:rPr lang="en-US" sz="1336" dirty="0"/>
                  <a:t>2</a:t>
                </a:r>
                <a:r>
                  <a:rPr sz="1336" dirty="0"/>
                  <a:t> </a:t>
                </a:r>
                <a:r>
                  <a:rPr lang="en-US" sz="1336" dirty="0"/>
                  <a:t>No</a:t>
                </a:r>
                <a:r>
                  <a:rPr sz="1336" dirty="0"/>
                  <a:t>)</a:t>
                </a:r>
              </a:p>
            </p:txBody>
          </p:sp>
        </p:grpSp>
      </p:grpSp>
      <p:grpSp>
        <p:nvGrpSpPr>
          <p:cNvPr id="649" name="Group 649"/>
          <p:cNvGrpSpPr/>
          <p:nvPr/>
        </p:nvGrpSpPr>
        <p:grpSpPr>
          <a:xfrm>
            <a:off x="5057957" y="2970746"/>
            <a:ext cx="2158191" cy="662740"/>
            <a:chOff x="1281544" y="29534"/>
            <a:chExt cx="3069427" cy="942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Shape 645"/>
                <p:cNvSpPr/>
                <p:nvPr/>
              </p:nvSpPr>
              <p:spPr>
                <a:xfrm>
                  <a:off x="1281544" y="184493"/>
                  <a:ext cx="1010968" cy="452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 defTabSz="914400">
                    <a:defRPr sz="2200">
                      <a:solidFill>
                        <a:srgbClr val="080808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&lt;50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sz="1600" dirty="0"/>
                </a:p>
              </p:txBody>
            </p:sp>
          </mc:Choice>
          <mc:Fallback xmlns="">
            <p:sp>
              <p:nvSpPr>
                <p:cNvPr id="645" name="Shap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544" y="184493"/>
                  <a:ext cx="1010968" cy="4527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7" name="Shape 647"/>
            <p:cNvSpPr/>
            <p:nvPr/>
          </p:nvSpPr>
          <p:spPr>
            <a:xfrm flipH="1">
              <a:off x="1836761" y="29534"/>
              <a:ext cx="1143456" cy="942547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3182900" y="29604"/>
              <a:ext cx="1168071" cy="94249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</p:grpSp>
      <p:graphicFrame>
        <p:nvGraphicFramePr>
          <p:cNvPr id="650" name="Chart 650"/>
          <p:cNvGraphicFramePr/>
          <p:nvPr>
            <p:extLst>
              <p:ext uri="{D42A27DB-BD31-4B8C-83A1-F6EECF244321}">
                <p14:modId xmlns:p14="http://schemas.microsoft.com/office/powerpoint/2010/main" val="3277674397"/>
              </p:ext>
            </p:extLst>
          </p:nvPr>
        </p:nvGraphicFramePr>
        <p:xfrm>
          <a:off x="1864406" y="3398059"/>
          <a:ext cx="2840772" cy="97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62" name="Group 662"/>
          <p:cNvGrpSpPr/>
          <p:nvPr/>
        </p:nvGrpSpPr>
        <p:grpSpPr>
          <a:xfrm>
            <a:off x="2574361" y="5321626"/>
            <a:ext cx="4192795" cy="706593"/>
            <a:chOff x="917251" y="0"/>
            <a:chExt cx="5963084" cy="1004931"/>
          </a:xfrm>
        </p:grpSpPr>
        <p:grpSp>
          <p:nvGrpSpPr>
            <p:cNvPr id="655" name="Group 655"/>
            <p:cNvGrpSpPr/>
            <p:nvPr/>
          </p:nvGrpSpPr>
          <p:grpSpPr>
            <a:xfrm>
              <a:off x="917251" y="27031"/>
              <a:ext cx="1738936" cy="977900"/>
              <a:chOff x="917250" y="27031"/>
              <a:chExt cx="1738935" cy="977900"/>
            </a:xfrm>
          </p:grpSpPr>
          <p:sp>
            <p:nvSpPr>
              <p:cNvPr id="653" name="Shape 653"/>
              <p:cNvSpPr/>
              <p:nvPr/>
            </p:nvSpPr>
            <p:spPr>
              <a:xfrm>
                <a:off x="917250" y="27031"/>
                <a:ext cx="1738935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 sz="1266"/>
              </a:p>
            </p:txBody>
          </p:sp>
          <p:sp>
            <p:nvSpPr>
              <p:cNvPr id="654" name="Shape 654"/>
              <p:cNvSpPr/>
              <p:nvPr/>
            </p:nvSpPr>
            <p:spPr>
              <a:xfrm>
                <a:off x="1080262" y="180722"/>
                <a:ext cx="1481065" cy="657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Class: No</a:t>
                </a:r>
              </a:p>
              <a:p>
                <a:r>
                  <a:rPr sz="1406" dirty="0"/>
                  <a:t>(0 </a:t>
                </a:r>
                <a:r>
                  <a:rPr lang="en-US" sz="1406" dirty="0"/>
                  <a:t>Yes</a:t>
                </a:r>
                <a:r>
                  <a:rPr sz="1406" dirty="0"/>
                  <a:t>, </a:t>
                </a:r>
                <a:r>
                  <a:rPr lang="en-US" sz="1406" dirty="0"/>
                  <a:t>5</a:t>
                </a:r>
                <a:r>
                  <a:rPr sz="1406" dirty="0"/>
                  <a:t> </a:t>
                </a:r>
                <a:r>
                  <a:rPr lang="en-US" sz="1406" dirty="0"/>
                  <a:t>No</a:t>
                </a:r>
                <a:r>
                  <a:rPr sz="1406" dirty="0"/>
                  <a:t>)</a:t>
                </a:r>
              </a:p>
            </p:txBody>
          </p:sp>
        </p:grpSp>
        <p:grpSp>
          <p:nvGrpSpPr>
            <p:cNvPr id="658" name="Group 658"/>
            <p:cNvGrpSpPr/>
            <p:nvPr/>
          </p:nvGrpSpPr>
          <p:grpSpPr>
            <a:xfrm>
              <a:off x="5141398" y="0"/>
              <a:ext cx="1738937" cy="977900"/>
              <a:chOff x="1395598" y="0"/>
              <a:chExt cx="1738935" cy="977900"/>
            </a:xfrm>
          </p:grpSpPr>
          <p:sp>
            <p:nvSpPr>
              <p:cNvPr id="656" name="Shape 656"/>
              <p:cNvSpPr/>
              <p:nvPr/>
            </p:nvSpPr>
            <p:spPr>
              <a:xfrm>
                <a:off x="1395598" y="0"/>
                <a:ext cx="1738935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1525492" y="161133"/>
                <a:ext cx="1481064" cy="657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Class: Yes</a:t>
                </a:r>
              </a:p>
              <a:p>
                <a:r>
                  <a:rPr sz="1406" dirty="0"/>
                  <a:t>(3 </a:t>
                </a:r>
                <a:r>
                  <a:rPr lang="en-US" sz="1406" dirty="0"/>
                  <a:t>Yes</a:t>
                </a:r>
                <a:r>
                  <a:rPr sz="1406" dirty="0"/>
                  <a:t>, 2 </a:t>
                </a:r>
                <a:r>
                  <a:rPr lang="en-US" sz="1406" dirty="0"/>
                  <a:t>No</a:t>
                </a:r>
                <a:r>
                  <a:rPr sz="1406" dirty="0"/>
                  <a:t>)</a:t>
                </a:r>
              </a:p>
            </p:txBody>
          </p:sp>
        </p:grpSp>
        <p:grpSp>
          <p:nvGrpSpPr>
            <p:cNvPr id="661" name="Group 661"/>
            <p:cNvGrpSpPr/>
            <p:nvPr/>
          </p:nvGrpSpPr>
          <p:grpSpPr>
            <a:xfrm>
              <a:off x="3029323" y="0"/>
              <a:ext cx="1738938" cy="977900"/>
              <a:chOff x="1156424" y="0"/>
              <a:chExt cx="1738937" cy="977900"/>
            </a:xfrm>
          </p:grpSpPr>
          <p:sp>
            <p:nvSpPr>
              <p:cNvPr id="659" name="Shape 659"/>
              <p:cNvSpPr/>
              <p:nvPr/>
            </p:nvSpPr>
            <p:spPr>
              <a:xfrm>
                <a:off x="1156424" y="0"/>
                <a:ext cx="1738937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1285360" y="160015"/>
                <a:ext cx="1481066" cy="657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Class: No</a:t>
                </a:r>
              </a:p>
              <a:p>
                <a:r>
                  <a:rPr sz="1406" dirty="0"/>
                  <a:t>(1 </a:t>
                </a:r>
                <a:r>
                  <a:rPr lang="en-US" sz="1406" dirty="0"/>
                  <a:t>Yes</a:t>
                </a:r>
                <a:r>
                  <a:rPr sz="1406" dirty="0"/>
                  <a:t>, 5 </a:t>
                </a:r>
                <a:r>
                  <a:rPr lang="en-US" sz="1406" dirty="0"/>
                  <a:t>No</a:t>
                </a:r>
                <a:r>
                  <a:rPr sz="1406" dirty="0"/>
                  <a:t>)</a:t>
                </a:r>
              </a:p>
            </p:txBody>
          </p:sp>
        </p:grpSp>
      </p:grpSp>
      <p:grpSp>
        <p:nvGrpSpPr>
          <p:cNvPr id="670" name="Group 670"/>
          <p:cNvGrpSpPr/>
          <p:nvPr/>
        </p:nvGrpSpPr>
        <p:grpSpPr>
          <a:xfrm>
            <a:off x="3276162" y="4329348"/>
            <a:ext cx="2976175" cy="1000963"/>
            <a:chOff x="46139" y="-26065"/>
            <a:chExt cx="4232780" cy="1423591"/>
          </a:xfrm>
        </p:grpSpPr>
        <p:grpSp>
          <p:nvGrpSpPr>
            <p:cNvPr id="667" name="Group 667"/>
            <p:cNvGrpSpPr/>
            <p:nvPr/>
          </p:nvGrpSpPr>
          <p:grpSpPr>
            <a:xfrm>
              <a:off x="46139" y="-1421"/>
              <a:ext cx="4232780" cy="1398947"/>
              <a:chOff x="224511" y="-333607"/>
              <a:chExt cx="4232779" cy="1398945"/>
            </a:xfrm>
          </p:grpSpPr>
          <p:sp>
            <p:nvSpPr>
              <p:cNvPr id="663" name="Shape 663"/>
              <p:cNvSpPr/>
              <p:nvPr/>
            </p:nvSpPr>
            <p:spPr>
              <a:xfrm>
                <a:off x="785280" y="115924"/>
                <a:ext cx="649750" cy="441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defTabSz="914400">
                  <a:defRPr sz="22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sz="1547" dirty="0"/>
                  <a:t>Own</a:t>
                </a:r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3714066" y="152498"/>
                <a:ext cx="743224" cy="441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defTabSz="914400">
                  <a:defRPr sz="22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sz="1547" dirty="0"/>
                  <a:t>O</a:t>
                </a:r>
                <a:r>
                  <a:rPr sz="1547" dirty="0"/>
                  <a:t>ther</a:t>
                </a:r>
              </a:p>
            </p:txBody>
          </p:sp>
          <p:sp>
            <p:nvSpPr>
              <p:cNvPr id="665" name="Shape 665"/>
              <p:cNvSpPr/>
              <p:nvPr/>
            </p:nvSpPr>
            <p:spPr>
              <a:xfrm flipH="1">
                <a:off x="224511" y="-333607"/>
                <a:ext cx="2826189" cy="1398945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3092044" y="-333607"/>
                <a:ext cx="1206015" cy="1386579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sp>
          <p:nvSpPr>
            <p:cNvPr id="668" name="Shape 668"/>
            <p:cNvSpPr/>
            <p:nvPr/>
          </p:nvSpPr>
          <p:spPr>
            <a:xfrm flipH="1">
              <a:off x="2081590" y="-26065"/>
              <a:ext cx="832082" cy="139656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2262674" y="451562"/>
              <a:ext cx="636072" cy="441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defTabSz="914400">
                <a:defRPr sz="2200">
                  <a:solidFill>
                    <a:srgbClr val="080808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1547" dirty="0"/>
                <a:t>Rent</a:t>
              </a:r>
            </a:p>
          </p:txBody>
        </p:sp>
      </p:grpSp>
      <p:grpSp>
        <p:nvGrpSpPr>
          <p:cNvPr id="673" name="Group 673"/>
          <p:cNvGrpSpPr/>
          <p:nvPr/>
        </p:nvGrpSpPr>
        <p:grpSpPr>
          <a:xfrm>
            <a:off x="7835037" y="3186154"/>
            <a:ext cx="3124560" cy="1398459"/>
            <a:chOff x="-1198145" y="-210433"/>
            <a:chExt cx="4443817" cy="1988917"/>
          </a:xfrm>
        </p:grpSpPr>
        <p:graphicFrame>
          <p:nvGraphicFramePr>
            <p:cNvPr id="671" name="Chart 671"/>
            <p:cNvGraphicFramePr/>
            <p:nvPr/>
          </p:nvGraphicFramePr>
          <p:xfrm>
            <a:off x="-1198145" y="392315"/>
            <a:ext cx="3483273" cy="13861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72" name="Shape 672"/>
            <p:cNvSpPr/>
            <p:nvPr/>
          </p:nvSpPr>
          <p:spPr>
            <a:xfrm>
              <a:off x="122498" y="-210433"/>
              <a:ext cx="3123174" cy="531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u="sng"/>
              </a:lvl1pPr>
            </a:lstStyle>
            <a:p>
              <a:r>
                <a:rPr dirty="0"/>
                <a:t>Information Gain</a:t>
              </a:r>
            </a:p>
          </p:txBody>
        </p:sp>
      </p:grpSp>
      <p:grpSp>
        <p:nvGrpSpPr>
          <p:cNvPr id="680" name="Group 680"/>
          <p:cNvGrpSpPr/>
          <p:nvPr/>
        </p:nvGrpSpPr>
        <p:grpSpPr>
          <a:xfrm>
            <a:off x="6969095" y="5311862"/>
            <a:ext cx="2626406" cy="687589"/>
            <a:chOff x="531513" y="23990"/>
            <a:chExt cx="3735334" cy="977901"/>
          </a:xfrm>
        </p:grpSpPr>
        <p:grpSp>
          <p:nvGrpSpPr>
            <p:cNvPr id="676" name="Group 676"/>
            <p:cNvGrpSpPr/>
            <p:nvPr/>
          </p:nvGrpSpPr>
          <p:grpSpPr>
            <a:xfrm>
              <a:off x="531513" y="23991"/>
              <a:ext cx="1738936" cy="977900"/>
              <a:chOff x="524233" y="23991"/>
              <a:chExt cx="1738935" cy="977900"/>
            </a:xfrm>
          </p:grpSpPr>
          <p:sp>
            <p:nvSpPr>
              <p:cNvPr id="674" name="Shape 674"/>
              <p:cNvSpPr/>
              <p:nvPr/>
            </p:nvSpPr>
            <p:spPr>
              <a:xfrm>
                <a:off x="524233" y="23991"/>
                <a:ext cx="1738935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 sz="1266"/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573093" y="154972"/>
                <a:ext cx="1690074" cy="743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Class: No</a:t>
                </a:r>
              </a:p>
              <a:p>
                <a:pPr algn="ctr"/>
                <a:r>
                  <a:rPr sz="1477" dirty="0"/>
                  <a:t>(1 </a:t>
                </a:r>
                <a:r>
                  <a:rPr lang="en-US" sz="1477" dirty="0"/>
                  <a:t>Yes</a:t>
                </a:r>
                <a:r>
                  <a:rPr sz="1477" dirty="0"/>
                  <a:t>,</a:t>
                </a:r>
                <a:r>
                  <a:rPr lang="en-US" sz="1477" dirty="0"/>
                  <a:t> </a:t>
                </a:r>
                <a:r>
                  <a:rPr sz="1477" dirty="0"/>
                  <a:t>2 </a:t>
                </a:r>
                <a:r>
                  <a:rPr lang="en-US" sz="1477" dirty="0"/>
                  <a:t>No)</a:t>
                </a:r>
                <a:endParaRPr sz="1477" dirty="0"/>
              </a:p>
            </p:txBody>
          </p:sp>
        </p:grpSp>
        <p:grpSp>
          <p:nvGrpSpPr>
            <p:cNvPr id="679" name="Group 679"/>
            <p:cNvGrpSpPr/>
            <p:nvPr/>
          </p:nvGrpSpPr>
          <p:grpSpPr>
            <a:xfrm>
              <a:off x="2529922" y="23990"/>
              <a:ext cx="1736925" cy="977900"/>
              <a:chOff x="-82025" y="23990"/>
              <a:chExt cx="1736924" cy="977900"/>
            </a:xfrm>
          </p:grpSpPr>
          <p:sp>
            <p:nvSpPr>
              <p:cNvPr id="677" name="Shape 677"/>
              <p:cNvSpPr/>
              <p:nvPr/>
            </p:nvSpPr>
            <p:spPr>
              <a:xfrm>
                <a:off x="-82025" y="23990"/>
                <a:ext cx="1736924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 sz="1266"/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-5599" y="141088"/>
                <a:ext cx="1542451" cy="7182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algn="ctr"/>
                <a:r>
                  <a:rPr lang="en-US" sz="1477" dirty="0">
                    <a:solidFill>
                      <a:srgbClr val="FF0000"/>
                    </a:solidFill>
                  </a:rPr>
                  <a:t>Class: Yes</a:t>
                </a:r>
              </a:p>
              <a:p>
                <a:r>
                  <a:rPr sz="1477" dirty="0"/>
                  <a:t>(11 </a:t>
                </a:r>
                <a:r>
                  <a:rPr lang="en-US" sz="1477" dirty="0"/>
                  <a:t>Yes</a:t>
                </a:r>
                <a:r>
                  <a:rPr sz="1477" dirty="0"/>
                  <a:t>,</a:t>
                </a:r>
                <a:r>
                  <a:rPr lang="en-US" sz="1477" dirty="0"/>
                  <a:t> </a:t>
                </a:r>
                <a:r>
                  <a:rPr sz="1477" dirty="0"/>
                  <a:t>0 </a:t>
                </a:r>
                <a:r>
                  <a:rPr lang="en-US" sz="1477" dirty="0"/>
                  <a:t>No</a:t>
                </a:r>
                <a:r>
                  <a:rPr sz="1477" dirty="0"/>
                  <a:t>)</a:t>
                </a:r>
              </a:p>
            </p:txBody>
          </p:sp>
        </p:grpSp>
      </p:grpSp>
      <p:grpSp>
        <p:nvGrpSpPr>
          <p:cNvPr id="693" name="Group 693"/>
          <p:cNvGrpSpPr/>
          <p:nvPr/>
        </p:nvGrpSpPr>
        <p:grpSpPr>
          <a:xfrm>
            <a:off x="6984900" y="4335825"/>
            <a:ext cx="1862502" cy="994498"/>
            <a:chOff x="3512786" y="-38046"/>
            <a:chExt cx="2648890" cy="1414393"/>
          </a:xfrm>
        </p:grpSpPr>
        <p:sp>
          <p:nvSpPr>
            <p:cNvPr id="688" name="Shape 688"/>
            <p:cNvSpPr/>
            <p:nvPr/>
          </p:nvSpPr>
          <p:spPr>
            <a:xfrm>
              <a:off x="5094471" y="347873"/>
              <a:ext cx="626952" cy="45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600" dirty="0"/>
                <a:t>≥ 50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3512786" y="347874"/>
              <a:ext cx="558558" cy="45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1600" dirty="0"/>
                <a:t>&lt;50</a:t>
              </a:r>
            </a:p>
          </p:txBody>
        </p:sp>
        <p:grpSp>
          <p:nvGrpSpPr>
            <p:cNvPr id="692" name="Group 692"/>
            <p:cNvGrpSpPr/>
            <p:nvPr/>
          </p:nvGrpSpPr>
          <p:grpSpPr>
            <a:xfrm>
              <a:off x="3841674" y="-38046"/>
              <a:ext cx="2320002" cy="1414393"/>
              <a:chOff x="6630446" y="-18055"/>
              <a:chExt cx="2320000" cy="1414391"/>
            </a:xfrm>
          </p:grpSpPr>
          <p:sp>
            <p:nvSpPr>
              <p:cNvPr id="690" name="Shape 690"/>
              <p:cNvSpPr/>
              <p:nvPr/>
            </p:nvSpPr>
            <p:spPr>
              <a:xfrm>
                <a:off x="6630446" y="-18055"/>
                <a:ext cx="2320000" cy="1388135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91" name="Shape 691"/>
              <p:cNvSpPr/>
              <p:nvPr/>
            </p:nvSpPr>
            <p:spPr>
              <a:xfrm>
                <a:off x="6656864" y="11818"/>
                <a:ext cx="382774" cy="138451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</p:grp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xfrm>
            <a:off x="9900458" y="655503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hape 645"/>
              <p:cNvSpPr/>
              <p:nvPr/>
            </p:nvSpPr>
            <p:spPr>
              <a:xfrm>
                <a:off x="6834569" y="3064314"/>
                <a:ext cx="717249" cy="3491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defTabSz="914400">
                  <a:defRPr sz="22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69" name="Shape 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569" y="3064314"/>
                <a:ext cx="717249" cy="349135"/>
              </a:xfrm>
              <a:prstGeom prst="rect">
                <a:avLst/>
              </a:prstGeom>
              <a:blipFill rotWithShape="0">
                <a:blip r:embed="rId7"/>
                <a:stretch>
                  <a:fillRect r="-2542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Shape 672"/>
          <p:cNvSpPr/>
          <p:nvPr/>
        </p:nvSpPr>
        <p:spPr>
          <a:xfrm>
            <a:off x="2509195" y="2879162"/>
            <a:ext cx="2195983" cy="374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u="sng"/>
            </a:lvl1pPr>
          </a:lstStyle>
          <a:p>
            <a:r>
              <a:rPr dirty="0"/>
              <a:t>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427016140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Tree Induction (2)</a:t>
            </a:r>
            <a:endParaRPr dirty="0"/>
          </a:p>
        </p:txBody>
      </p:sp>
      <p:grpSp>
        <p:nvGrpSpPr>
          <p:cNvPr id="634" name="Group 634"/>
          <p:cNvGrpSpPr/>
          <p:nvPr/>
        </p:nvGrpSpPr>
        <p:grpSpPr>
          <a:xfrm>
            <a:off x="5742435" y="2264175"/>
            <a:ext cx="1226660" cy="689819"/>
            <a:chOff x="0" y="0"/>
            <a:chExt cx="1744581" cy="981075"/>
          </a:xfrm>
        </p:grpSpPr>
        <p:sp>
          <p:nvSpPr>
            <p:cNvPr id="632" name="Shape 632"/>
            <p:cNvSpPr/>
            <p:nvPr/>
          </p:nvSpPr>
          <p:spPr>
            <a:xfrm>
              <a:off x="0" y="0"/>
              <a:ext cx="1744581" cy="98107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>
              <a:solidFill>
                <a:srgbClr val="080808"/>
              </a:solidFill>
              <a:prstDash val="solid"/>
              <a:round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7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195"/>
            </a:p>
          </p:txBody>
        </p:sp>
        <p:sp>
          <p:nvSpPr>
            <p:cNvPr id="633" name="Shape 633"/>
            <p:cNvSpPr/>
            <p:nvPr/>
          </p:nvSpPr>
          <p:spPr>
            <a:xfrm>
              <a:off x="148265" y="119017"/>
              <a:ext cx="1468207" cy="74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ctr" defTabSz="642915">
                <a:spcAft>
                  <a:spcPts val="600"/>
                </a:spcAft>
                <a:defRPr sz="1700" b="1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dirty="0"/>
                <a:t>Balance</a:t>
              </a:r>
              <a:endParaRPr dirty="0"/>
            </a:p>
            <a:p>
              <a:pPr defTabSz="642915">
                <a:defRPr sz="17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195" dirty="0"/>
                <a:t>(1</a:t>
              </a:r>
              <a:r>
                <a:rPr lang="en-US" sz="1195" dirty="0"/>
                <a:t>6</a:t>
              </a:r>
              <a:r>
                <a:rPr sz="1195" dirty="0"/>
                <a:t> </a:t>
              </a:r>
              <a:r>
                <a:rPr lang="en-US" sz="1195" dirty="0"/>
                <a:t>Yes</a:t>
              </a:r>
              <a:r>
                <a:rPr sz="1195" dirty="0"/>
                <a:t>,1</a:t>
              </a:r>
              <a:r>
                <a:rPr lang="en-US" sz="1195" dirty="0"/>
                <a:t>4</a:t>
              </a:r>
              <a:r>
                <a:rPr sz="1195" dirty="0"/>
                <a:t> </a:t>
              </a:r>
              <a:r>
                <a:rPr lang="en-US" sz="1195" dirty="0"/>
                <a:t>No</a:t>
              </a:r>
              <a:r>
                <a:rPr sz="1195" dirty="0"/>
                <a:t>)</a:t>
              </a:r>
            </a:p>
          </p:txBody>
        </p:sp>
      </p:grpSp>
      <p:grpSp>
        <p:nvGrpSpPr>
          <p:cNvPr id="644" name="Group 644"/>
          <p:cNvGrpSpPr/>
          <p:nvPr/>
        </p:nvGrpSpPr>
        <p:grpSpPr>
          <a:xfrm>
            <a:off x="4694273" y="3650247"/>
            <a:ext cx="3099531" cy="689822"/>
            <a:chOff x="340614" y="-1"/>
            <a:chExt cx="4408220" cy="981078"/>
          </a:xfrm>
        </p:grpSpPr>
        <p:grpSp>
          <p:nvGrpSpPr>
            <p:cNvPr id="640" name="Group 640"/>
            <p:cNvGrpSpPr/>
            <p:nvPr/>
          </p:nvGrpSpPr>
          <p:grpSpPr>
            <a:xfrm>
              <a:off x="340614" y="0"/>
              <a:ext cx="1744584" cy="981077"/>
              <a:chOff x="0" y="0"/>
              <a:chExt cx="1744582" cy="981076"/>
            </a:xfrm>
          </p:grpSpPr>
          <p:sp>
            <p:nvSpPr>
              <p:cNvPr id="638" name="Shape 638"/>
              <p:cNvSpPr/>
              <p:nvPr/>
            </p:nvSpPr>
            <p:spPr>
              <a:xfrm>
                <a:off x="0" y="0"/>
                <a:ext cx="1744582" cy="98107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defTabSz="642915">
                  <a:defRPr sz="17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195"/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221202" y="93461"/>
                <a:ext cx="1414311" cy="7957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914400">
                  <a:defRPr sz="19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algn="ctr">
                  <a:spcAft>
                    <a:spcPts val="600"/>
                  </a:spcAft>
                </a:pPr>
                <a:r>
                  <a:rPr lang="en-US" sz="1800" b="1" dirty="0"/>
                  <a:t>Residence</a:t>
                </a:r>
              </a:p>
              <a:p>
                <a:r>
                  <a:rPr sz="1336" dirty="0"/>
                  <a:t>(</a:t>
                </a:r>
                <a:r>
                  <a:rPr lang="en-US" sz="1336" dirty="0"/>
                  <a:t>4</a:t>
                </a:r>
                <a:r>
                  <a:rPr sz="1336" dirty="0"/>
                  <a:t> </a:t>
                </a:r>
                <a:r>
                  <a:rPr lang="en-US" sz="1336" dirty="0"/>
                  <a:t>Yes</a:t>
                </a:r>
                <a:r>
                  <a:rPr sz="1336" dirty="0"/>
                  <a:t>, </a:t>
                </a:r>
                <a:r>
                  <a:rPr lang="en-US" sz="1336" dirty="0"/>
                  <a:t>1</a:t>
                </a:r>
                <a:r>
                  <a:rPr sz="1336" dirty="0"/>
                  <a:t>2 </a:t>
                </a:r>
                <a:r>
                  <a:rPr lang="en-US" sz="1336" dirty="0"/>
                  <a:t>No</a:t>
                </a:r>
                <a:r>
                  <a:rPr sz="1336" dirty="0"/>
                  <a:t>)</a:t>
                </a:r>
              </a:p>
            </p:txBody>
          </p:sp>
        </p:grpSp>
        <p:grpSp>
          <p:nvGrpSpPr>
            <p:cNvPr id="643" name="Group 643"/>
            <p:cNvGrpSpPr/>
            <p:nvPr/>
          </p:nvGrpSpPr>
          <p:grpSpPr>
            <a:xfrm>
              <a:off x="3004250" y="-1"/>
              <a:ext cx="1744584" cy="981078"/>
              <a:chOff x="0" y="0"/>
              <a:chExt cx="1744582" cy="981076"/>
            </a:xfrm>
          </p:grpSpPr>
          <p:sp>
            <p:nvSpPr>
              <p:cNvPr id="641" name="Shape 641"/>
              <p:cNvSpPr/>
              <p:nvPr/>
            </p:nvSpPr>
            <p:spPr>
              <a:xfrm>
                <a:off x="0" y="0"/>
                <a:ext cx="1744582" cy="98107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defTabSz="642915">
                  <a:defRPr sz="17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195"/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165134" y="62198"/>
                <a:ext cx="1414311" cy="7957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914400">
                  <a:defRPr sz="19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algn="ctr">
                  <a:spcAft>
                    <a:spcPts val="600"/>
                  </a:spcAft>
                </a:pPr>
                <a:r>
                  <a:rPr lang="en-US" sz="1800" b="1" dirty="0"/>
                  <a:t>Age</a:t>
                </a:r>
              </a:p>
              <a:p>
                <a:r>
                  <a:rPr sz="1336" dirty="0"/>
                  <a:t>(</a:t>
                </a:r>
                <a:r>
                  <a:rPr lang="en-US" sz="1336" dirty="0"/>
                  <a:t>12</a:t>
                </a:r>
                <a:r>
                  <a:rPr sz="1336" dirty="0"/>
                  <a:t> </a:t>
                </a:r>
                <a:r>
                  <a:rPr lang="en-US" sz="1336" dirty="0"/>
                  <a:t>Yes</a:t>
                </a:r>
                <a:r>
                  <a:rPr sz="1336" dirty="0"/>
                  <a:t>, </a:t>
                </a:r>
                <a:r>
                  <a:rPr lang="en-US" sz="1336" dirty="0"/>
                  <a:t>2</a:t>
                </a:r>
                <a:r>
                  <a:rPr sz="1336" dirty="0"/>
                  <a:t> </a:t>
                </a:r>
                <a:r>
                  <a:rPr lang="en-US" sz="1336" dirty="0"/>
                  <a:t>No</a:t>
                </a:r>
                <a:r>
                  <a:rPr sz="1336" dirty="0"/>
                  <a:t>)</a:t>
                </a:r>
              </a:p>
            </p:txBody>
          </p:sp>
        </p:grpSp>
      </p:grpSp>
      <p:grpSp>
        <p:nvGrpSpPr>
          <p:cNvPr id="649" name="Group 649"/>
          <p:cNvGrpSpPr/>
          <p:nvPr/>
        </p:nvGrpSpPr>
        <p:grpSpPr>
          <a:xfrm>
            <a:off x="5057957" y="2970746"/>
            <a:ext cx="2158191" cy="662740"/>
            <a:chOff x="1281544" y="29534"/>
            <a:chExt cx="3069427" cy="942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Shape 645"/>
                <p:cNvSpPr/>
                <p:nvPr/>
              </p:nvSpPr>
              <p:spPr>
                <a:xfrm>
                  <a:off x="1281544" y="184493"/>
                  <a:ext cx="1010968" cy="452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 defTabSz="914400">
                    <a:defRPr sz="2200">
                      <a:solidFill>
                        <a:srgbClr val="080808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&lt;50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sz="1600" dirty="0"/>
                </a:p>
              </p:txBody>
            </p:sp>
          </mc:Choice>
          <mc:Fallback xmlns="">
            <p:sp>
              <p:nvSpPr>
                <p:cNvPr id="645" name="Shap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544" y="184493"/>
                  <a:ext cx="1010968" cy="4527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7" name="Shape 647"/>
            <p:cNvSpPr/>
            <p:nvPr/>
          </p:nvSpPr>
          <p:spPr>
            <a:xfrm flipH="1">
              <a:off x="1836761" y="29534"/>
              <a:ext cx="1143456" cy="942547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3182900" y="29604"/>
              <a:ext cx="1168071" cy="94249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</p:grpSp>
      <p:grpSp>
        <p:nvGrpSpPr>
          <p:cNvPr id="662" name="Group 662"/>
          <p:cNvGrpSpPr/>
          <p:nvPr/>
        </p:nvGrpSpPr>
        <p:grpSpPr>
          <a:xfrm>
            <a:off x="2574361" y="5321626"/>
            <a:ext cx="4192795" cy="706593"/>
            <a:chOff x="917251" y="0"/>
            <a:chExt cx="5963084" cy="1004931"/>
          </a:xfrm>
        </p:grpSpPr>
        <p:grpSp>
          <p:nvGrpSpPr>
            <p:cNvPr id="655" name="Group 655"/>
            <p:cNvGrpSpPr/>
            <p:nvPr/>
          </p:nvGrpSpPr>
          <p:grpSpPr>
            <a:xfrm>
              <a:off x="917251" y="27031"/>
              <a:ext cx="1738936" cy="977900"/>
              <a:chOff x="917250" y="27031"/>
              <a:chExt cx="1738935" cy="977900"/>
            </a:xfrm>
          </p:grpSpPr>
          <p:sp>
            <p:nvSpPr>
              <p:cNvPr id="653" name="Shape 653"/>
              <p:cNvSpPr/>
              <p:nvPr/>
            </p:nvSpPr>
            <p:spPr>
              <a:xfrm>
                <a:off x="917250" y="27031"/>
                <a:ext cx="1738935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 sz="1266"/>
              </a:p>
            </p:txBody>
          </p:sp>
          <p:sp>
            <p:nvSpPr>
              <p:cNvPr id="654" name="Shape 654"/>
              <p:cNvSpPr/>
              <p:nvPr/>
            </p:nvSpPr>
            <p:spPr>
              <a:xfrm>
                <a:off x="1080262" y="180722"/>
                <a:ext cx="1481065" cy="657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Class: No</a:t>
                </a:r>
              </a:p>
              <a:p>
                <a:r>
                  <a:rPr sz="1406" dirty="0"/>
                  <a:t>(0 </a:t>
                </a:r>
                <a:r>
                  <a:rPr lang="en-US" sz="1406" dirty="0"/>
                  <a:t>Yes</a:t>
                </a:r>
                <a:r>
                  <a:rPr sz="1406" dirty="0"/>
                  <a:t>, </a:t>
                </a:r>
                <a:r>
                  <a:rPr lang="en-US" sz="1406" dirty="0"/>
                  <a:t>5</a:t>
                </a:r>
                <a:r>
                  <a:rPr sz="1406" dirty="0"/>
                  <a:t> </a:t>
                </a:r>
                <a:r>
                  <a:rPr lang="en-US" sz="1406" dirty="0"/>
                  <a:t>No</a:t>
                </a:r>
                <a:r>
                  <a:rPr sz="1406" dirty="0"/>
                  <a:t>)</a:t>
                </a:r>
              </a:p>
            </p:txBody>
          </p:sp>
        </p:grpSp>
        <p:grpSp>
          <p:nvGrpSpPr>
            <p:cNvPr id="658" name="Group 658"/>
            <p:cNvGrpSpPr/>
            <p:nvPr/>
          </p:nvGrpSpPr>
          <p:grpSpPr>
            <a:xfrm>
              <a:off x="5141398" y="0"/>
              <a:ext cx="1738937" cy="977900"/>
              <a:chOff x="1395598" y="0"/>
              <a:chExt cx="1738935" cy="977900"/>
            </a:xfrm>
          </p:grpSpPr>
          <p:sp>
            <p:nvSpPr>
              <p:cNvPr id="656" name="Shape 656"/>
              <p:cNvSpPr/>
              <p:nvPr/>
            </p:nvSpPr>
            <p:spPr>
              <a:xfrm>
                <a:off x="1395598" y="0"/>
                <a:ext cx="1738935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1525492" y="161133"/>
                <a:ext cx="1481064" cy="657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Class: Yes</a:t>
                </a:r>
              </a:p>
              <a:p>
                <a:r>
                  <a:rPr sz="1406" dirty="0"/>
                  <a:t>(3 </a:t>
                </a:r>
                <a:r>
                  <a:rPr lang="en-US" sz="1406" dirty="0"/>
                  <a:t>Yes</a:t>
                </a:r>
                <a:r>
                  <a:rPr sz="1406" dirty="0"/>
                  <a:t>, 2 </a:t>
                </a:r>
                <a:r>
                  <a:rPr lang="en-US" sz="1406" dirty="0"/>
                  <a:t>No</a:t>
                </a:r>
                <a:r>
                  <a:rPr sz="1406" dirty="0"/>
                  <a:t>)</a:t>
                </a:r>
              </a:p>
            </p:txBody>
          </p:sp>
        </p:grpSp>
        <p:grpSp>
          <p:nvGrpSpPr>
            <p:cNvPr id="661" name="Group 661"/>
            <p:cNvGrpSpPr/>
            <p:nvPr/>
          </p:nvGrpSpPr>
          <p:grpSpPr>
            <a:xfrm>
              <a:off x="3029323" y="0"/>
              <a:ext cx="1738938" cy="977900"/>
              <a:chOff x="1156424" y="0"/>
              <a:chExt cx="1738937" cy="977900"/>
            </a:xfrm>
          </p:grpSpPr>
          <p:sp>
            <p:nvSpPr>
              <p:cNvPr id="659" name="Shape 659"/>
              <p:cNvSpPr/>
              <p:nvPr/>
            </p:nvSpPr>
            <p:spPr>
              <a:xfrm>
                <a:off x="1156424" y="0"/>
                <a:ext cx="1738937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1285360" y="160015"/>
                <a:ext cx="1481066" cy="657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Class: No</a:t>
                </a:r>
              </a:p>
              <a:p>
                <a:r>
                  <a:rPr sz="1406" dirty="0"/>
                  <a:t>(1 </a:t>
                </a:r>
                <a:r>
                  <a:rPr lang="en-US" sz="1406" dirty="0"/>
                  <a:t>Yes</a:t>
                </a:r>
                <a:r>
                  <a:rPr sz="1406" dirty="0"/>
                  <a:t>, 5 </a:t>
                </a:r>
                <a:r>
                  <a:rPr lang="en-US" sz="1406" dirty="0"/>
                  <a:t>No</a:t>
                </a:r>
                <a:r>
                  <a:rPr sz="1406" dirty="0"/>
                  <a:t>)</a:t>
                </a:r>
              </a:p>
            </p:txBody>
          </p:sp>
        </p:grpSp>
      </p:grpSp>
      <p:grpSp>
        <p:nvGrpSpPr>
          <p:cNvPr id="670" name="Group 670"/>
          <p:cNvGrpSpPr/>
          <p:nvPr/>
        </p:nvGrpSpPr>
        <p:grpSpPr>
          <a:xfrm>
            <a:off x="3276162" y="4329348"/>
            <a:ext cx="2976175" cy="1000963"/>
            <a:chOff x="46139" y="-26065"/>
            <a:chExt cx="4232780" cy="1423591"/>
          </a:xfrm>
        </p:grpSpPr>
        <p:grpSp>
          <p:nvGrpSpPr>
            <p:cNvPr id="667" name="Group 667"/>
            <p:cNvGrpSpPr/>
            <p:nvPr/>
          </p:nvGrpSpPr>
          <p:grpSpPr>
            <a:xfrm>
              <a:off x="46139" y="-1421"/>
              <a:ext cx="4232780" cy="1398947"/>
              <a:chOff x="224511" y="-333607"/>
              <a:chExt cx="4232779" cy="1398945"/>
            </a:xfrm>
          </p:grpSpPr>
          <p:sp>
            <p:nvSpPr>
              <p:cNvPr id="663" name="Shape 663"/>
              <p:cNvSpPr/>
              <p:nvPr/>
            </p:nvSpPr>
            <p:spPr>
              <a:xfrm>
                <a:off x="785280" y="115924"/>
                <a:ext cx="649750" cy="441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defTabSz="914400">
                  <a:defRPr sz="22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sz="1547" dirty="0"/>
                  <a:t>Own</a:t>
                </a:r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3714066" y="152498"/>
                <a:ext cx="743224" cy="441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defTabSz="914400">
                  <a:defRPr sz="22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sz="1547" dirty="0"/>
                  <a:t>O</a:t>
                </a:r>
                <a:r>
                  <a:rPr sz="1547" dirty="0"/>
                  <a:t>ther</a:t>
                </a:r>
              </a:p>
            </p:txBody>
          </p:sp>
          <p:sp>
            <p:nvSpPr>
              <p:cNvPr id="665" name="Shape 665"/>
              <p:cNvSpPr/>
              <p:nvPr/>
            </p:nvSpPr>
            <p:spPr>
              <a:xfrm flipH="1">
                <a:off x="224511" y="-333607"/>
                <a:ext cx="2826189" cy="1398945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3092044" y="-333607"/>
                <a:ext cx="1206015" cy="1386579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sp>
          <p:nvSpPr>
            <p:cNvPr id="668" name="Shape 668"/>
            <p:cNvSpPr/>
            <p:nvPr/>
          </p:nvSpPr>
          <p:spPr>
            <a:xfrm flipH="1">
              <a:off x="2081590" y="-26065"/>
              <a:ext cx="832082" cy="139656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2262674" y="451562"/>
              <a:ext cx="636072" cy="441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defTabSz="914400">
                <a:defRPr sz="2200">
                  <a:solidFill>
                    <a:srgbClr val="080808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1547" dirty="0"/>
                <a:t>Rent</a:t>
              </a:r>
            </a:p>
          </p:txBody>
        </p:sp>
      </p:grpSp>
      <p:grpSp>
        <p:nvGrpSpPr>
          <p:cNvPr id="680" name="Group 680"/>
          <p:cNvGrpSpPr/>
          <p:nvPr/>
        </p:nvGrpSpPr>
        <p:grpSpPr>
          <a:xfrm>
            <a:off x="6969095" y="5311862"/>
            <a:ext cx="2626406" cy="687589"/>
            <a:chOff x="531513" y="23990"/>
            <a:chExt cx="3735334" cy="977901"/>
          </a:xfrm>
        </p:grpSpPr>
        <p:grpSp>
          <p:nvGrpSpPr>
            <p:cNvPr id="676" name="Group 676"/>
            <p:cNvGrpSpPr/>
            <p:nvPr/>
          </p:nvGrpSpPr>
          <p:grpSpPr>
            <a:xfrm>
              <a:off x="531513" y="23991"/>
              <a:ext cx="1738936" cy="977900"/>
              <a:chOff x="524233" y="23991"/>
              <a:chExt cx="1738935" cy="977900"/>
            </a:xfrm>
          </p:grpSpPr>
          <p:sp>
            <p:nvSpPr>
              <p:cNvPr id="674" name="Shape 674"/>
              <p:cNvSpPr/>
              <p:nvPr/>
            </p:nvSpPr>
            <p:spPr>
              <a:xfrm>
                <a:off x="524233" y="23991"/>
                <a:ext cx="1738935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 sz="1266"/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573093" y="154972"/>
                <a:ext cx="1690074" cy="743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Class: No</a:t>
                </a:r>
              </a:p>
              <a:p>
                <a:pPr algn="ctr"/>
                <a:r>
                  <a:rPr sz="1477" dirty="0"/>
                  <a:t>(1 </a:t>
                </a:r>
                <a:r>
                  <a:rPr lang="en-US" sz="1477" dirty="0"/>
                  <a:t>Yes</a:t>
                </a:r>
                <a:r>
                  <a:rPr sz="1477" dirty="0"/>
                  <a:t>,</a:t>
                </a:r>
                <a:r>
                  <a:rPr lang="en-US" sz="1477" dirty="0"/>
                  <a:t> </a:t>
                </a:r>
                <a:r>
                  <a:rPr sz="1477" dirty="0"/>
                  <a:t>2 </a:t>
                </a:r>
                <a:r>
                  <a:rPr lang="en-US" sz="1477" dirty="0"/>
                  <a:t>No)</a:t>
                </a:r>
                <a:endParaRPr sz="1477" dirty="0"/>
              </a:p>
            </p:txBody>
          </p:sp>
        </p:grpSp>
        <p:grpSp>
          <p:nvGrpSpPr>
            <p:cNvPr id="679" name="Group 679"/>
            <p:cNvGrpSpPr/>
            <p:nvPr/>
          </p:nvGrpSpPr>
          <p:grpSpPr>
            <a:xfrm>
              <a:off x="2529922" y="23990"/>
              <a:ext cx="1736925" cy="977900"/>
              <a:chOff x="-82025" y="23990"/>
              <a:chExt cx="1736924" cy="977900"/>
            </a:xfrm>
          </p:grpSpPr>
          <p:sp>
            <p:nvSpPr>
              <p:cNvPr id="677" name="Shape 677"/>
              <p:cNvSpPr/>
              <p:nvPr/>
            </p:nvSpPr>
            <p:spPr>
              <a:xfrm>
                <a:off x="-82025" y="23990"/>
                <a:ext cx="1736924" cy="97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080808"/>
                </a:solidFill>
                <a:prstDash val="solid"/>
                <a:round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 sz="1266"/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-5599" y="141088"/>
                <a:ext cx="1542451" cy="7182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algn="ctr"/>
                <a:r>
                  <a:rPr lang="en-US" sz="1477" dirty="0">
                    <a:solidFill>
                      <a:srgbClr val="FF0000"/>
                    </a:solidFill>
                  </a:rPr>
                  <a:t>Class: Yes</a:t>
                </a:r>
              </a:p>
              <a:p>
                <a:r>
                  <a:rPr sz="1477" dirty="0"/>
                  <a:t>(11 </a:t>
                </a:r>
                <a:r>
                  <a:rPr lang="en-US" sz="1477" dirty="0"/>
                  <a:t>Yes</a:t>
                </a:r>
                <a:r>
                  <a:rPr sz="1477" dirty="0"/>
                  <a:t>,</a:t>
                </a:r>
                <a:r>
                  <a:rPr lang="en-US" sz="1477" dirty="0"/>
                  <a:t> </a:t>
                </a:r>
                <a:r>
                  <a:rPr sz="1477" dirty="0"/>
                  <a:t>0 </a:t>
                </a:r>
                <a:r>
                  <a:rPr lang="en-US" sz="1477" dirty="0"/>
                  <a:t>No</a:t>
                </a:r>
                <a:r>
                  <a:rPr sz="1477" dirty="0"/>
                  <a:t>)</a:t>
                </a:r>
              </a:p>
            </p:txBody>
          </p:sp>
        </p:grpSp>
      </p:grpSp>
      <p:grpSp>
        <p:nvGrpSpPr>
          <p:cNvPr id="693" name="Group 693"/>
          <p:cNvGrpSpPr/>
          <p:nvPr/>
        </p:nvGrpSpPr>
        <p:grpSpPr>
          <a:xfrm>
            <a:off x="6984900" y="4335825"/>
            <a:ext cx="1862502" cy="994498"/>
            <a:chOff x="3512786" y="-38046"/>
            <a:chExt cx="2648890" cy="1414393"/>
          </a:xfrm>
        </p:grpSpPr>
        <p:sp>
          <p:nvSpPr>
            <p:cNvPr id="688" name="Shape 688"/>
            <p:cNvSpPr/>
            <p:nvPr/>
          </p:nvSpPr>
          <p:spPr>
            <a:xfrm>
              <a:off x="5094471" y="347873"/>
              <a:ext cx="626952" cy="45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600" dirty="0"/>
                <a:t>≥ 50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3512786" y="347874"/>
              <a:ext cx="558558" cy="45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1600" dirty="0"/>
                <a:t>&lt;50</a:t>
              </a:r>
            </a:p>
          </p:txBody>
        </p:sp>
        <p:grpSp>
          <p:nvGrpSpPr>
            <p:cNvPr id="692" name="Group 692"/>
            <p:cNvGrpSpPr/>
            <p:nvPr/>
          </p:nvGrpSpPr>
          <p:grpSpPr>
            <a:xfrm>
              <a:off x="3841674" y="-38046"/>
              <a:ext cx="2320002" cy="1414393"/>
              <a:chOff x="6630446" y="-18055"/>
              <a:chExt cx="2320000" cy="1414391"/>
            </a:xfrm>
          </p:grpSpPr>
          <p:sp>
            <p:nvSpPr>
              <p:cNvPr id="690" name="Shape 690"/>
              <p:cNvSpPr/>
              <p:nvPr/>
            </p:nvSpPr>
            <p:spPr>
              <a:xfrm>
                <a:off x="6630446" y="-18055"/>
                <a:ext cx="2320000" cy="1388135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91" name="Shape 691"/>
              <p:cNvSpPr/>
              <p:nvPr/>
            </p:nvSpPr>
            <p:spPr>
              <a:xfrm>
                <a:off x="6656864" y="11818"/>
                <a:ext cx="382774" cy="138451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</p:grp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xfrm>
            <a:off x="9900458" y="655503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hape 645"/>
              <p:cNvSpPr/>
              <p:nvPr/>
            </p:nvSpPr>
            <p:spPr>
              <a:xfrm>
                <a:off x="6834569" y="3064314"/>
                <a:ext cx="717249" cy="3491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defTabSz="914400">
                  <a:defRPr sz="2200">
                    <a:solidFill>
                      <a:srgbClr val="08080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69" name="Shape 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569" y="3064314"/>
                <a:ext cx="717249" cy="349135"/>
              </a:xfrm>
              <a:prstGeom prst="rect">
                <a:avLst/>
              </a:prstGeom>
              <a:blipFill rotWithShape="0">
                <a:blip r:embed="rId4"/>
                <a:stretch>
                  <a:fillRect r="-2542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Shape 156"/>
          <p:cNvSpPr/>
          <p:nvPr/>
        </p:nvSpPr>
        <p:spPr>
          <a:xfrm>
            <a:off x="5468055" y="2197733"/>
            <a:ext cx="1748093" cy="854262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62" name="Straight Arrow Connector 61"/>
          <p:cNvCxnSpPr>
            <a:stCxn id="63" idx="3"/>
            <a:endCxn id="61" idx="1"/>
          </p:cNvCxnSpPr>
          <p:nvPr/>
        </p:nvCxnSpPr>
        <p:spPr>
          <a:xfrm>
            <a:off x="4694273" y="2624864"/>
            <a:ext cx="7737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100" y="2024699"/>
            <a:ext cx="42751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Root node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at the top (upside-down tree);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contains the most informative attribute evaluated on the entire dataset</a:t>
            </a:r>
          </a:p>
        </p:txBody>
      </p:sp>
      <p:sp>
        <p:nvSpPr>
          <p:cNvPr id="75" name="Shape 156"/>
          <p:cNvSpPr/>
          <p:nvPr/>
        </p:nvSpPr>
        <p:spPr>
          <a:xfrm>
            <a:off x="4533900" y="3570910"/>
            <a:ext cx="3409950" cy="854262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76" name="Straight Arrow Connector 75"/>
          <p:cNvCxnSpPr>
            <a:stCxn id="77" idx="1"/>
          </p:cNvCxnSpPr>
          <p:nvPr/>
        </p:nvCxnSpPr>
        <p:spPr>
          <a:xfrm flipH="1">
            <a:off x="7943850" y="3292316"/>
            <a:ext cx="363684" cy="278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307534" y="2138154"/>
            <a:ext cx="342726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Interior node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contains the most informative attribute evaluated on the current set of data points;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Each branch represents a distinct value, pointing downwards to another interior node or a leaf node</a:t>
            </a:r>
          </a:p>
        </p:txBody>
      </p:sp>
      <p:sp>
        <p:nvSpPr>
          <p:cNvPr id="88" name="Shape 156"/>
          <p:cNvSpPr/>
          <p:nvPr/>
        </p:nvSpPr>
        <p:spPr>
          <a:xfrm>
            <a:off x="2475772" y="5250693"/>
            <a:ext cx="7258778" cy="854262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cxnSp>
        <p:nvCxnSpPr>
          <p:cNvPr id="89" name="Straight Arrow Connector 88"/>
          <p:cNvCxnSpPr>
            <a:stCxn id="90" idx="2"/>
          </p:cNvCxnSpPr>
          <p:nvPr/>
        </p:nvCxnSpPr>
        <p:spPr>
          <a:xfrm>
            <a:off x="1773428" y="4899410"/>
            <a:ext cx="730165" cy="411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62"/>
          <p:cNvSpPr txBox="1"/>
          <p:nvPr/>
        </p:nvSpPr>
        <p:spPr>
          <a:xfrm>
            <a:off x="414289" y="3699081"/>
            <a:ext cx="271827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Leaf</a:t>
            </a:r>
            <a:r>
              <a:rPr lang="en-US" b="1" dirty="0">
                <a:solidFill>
                  <a:srgbClr val="0070C0"/>
                </a:solidFill>
              </a:rPr>
              <a:t> node: 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a.k.a</a:t>
            </a:r>
            <a:r>
              <a:rPr lang="en-US" b="1" dirty="0">
                <a:solidFill>
                  <a:srgbClr val="0070C0"/>
                </a:solidFill>
              </a:rPr>
              <a:t> terminal node;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contains some specific class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5402517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Entropy (1)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27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Description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   -- is a measure of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disorder/impurity</a:t>
                </a:r>
                <a:r>
                  <a:rPr lang="en-US" altLang="zh-CN" sz="2000" dirty="0"/>
                  <a:t> of members in a set w.r.t a target variable</a:t>
                </a:r>
              </a:p>
              <a:p>
                <a:pPr marL="201168" lvl="1" indent="0">
                  <a:spcAft>
                    <a:spcPts val="300"/>
                  </a:spcAft>
                  <a:buNone/>
                </a:pPr>
                <a:r>
                  <a:rPr lang="en-US" altLang="zh-CN" sz="2000" dirty="0"/>
                  <a:t>   -- Each member has one and only one value of the target variable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:r>
                  <a:rPr lang="en-US" altLang="zh-CN" dirty="0"/>
                  <a:t>       -- Disorder corresponds to how mixed/impure the set of members is w.r.t the target variable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Formula</a:t>
                </a:r>
              </a:p>
              <a:p>
                <a:pPr marL="0" indent="0">
                  <a:spcBef>
                    <a:spcPts val="0"/>
                  </a:spcBef>
                  <a:buFont typeface="Calibri" panose="020F0502020204030204" pitchFamily="34" charset="0"/>
                  <a:buNone/>
                </a:pPr>
                <a:r>
                  <a:rPr lang="en-US" altLang="zh-CN" dirty="0"/>
                  <a:t>       </a:t>
                </a:r>
              </a:p>
              <a:p>
                <a:pPr marL="0" indent="0">
                  <a:spcBef>
                    <a:spcPts val="0"/>
                  </a:spcBef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Font typeface="Calibri" panose="020F0502020204030204" pitchFamily="34" charset="0"/>
                  <a:buNone/>
                </a:pPr>
                <a:r>
                  <a:rPr lang="en-US" altLang="zh-CN" dirty="0"/>
                  <a:t>                 -- X: the set of members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:r>
                  <a:rPr lang="en-US" altLang="zh-CN" dirty="0"/>
                  <a:t>                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the proportion (percentage) of members of class label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within the set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Properties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/>
                  <a:t>       -- an entropy of zero indicates perfect purity (i.e., all members have the same/single label)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       -- larger entropy, higher degree of disorder/impurity the set is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  <a:blipFill rotWithShape="0">
                <a:blip r:embed="rId6"/>
                <a:stretch>
                  <a:fillRect l="-160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41685" y="3510418"/>
            <a:ext cx="2973527" cy="6496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367254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Tree Induction (3)</a:t>
            </a:r>
            <a:endParaRPr dirty="0"/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59437" y="1802873"/>
            <a:ext cx="5703263" cy="4445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zh-CN" b="1" dirty="0"/>
              <a:t> Check your understanding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-- Are there any </a:t>
            </a:r>
            <a:r>
              <a:rPr lang="en-US" altLang="zh-CN" sz="1800" dirty="0">
                <a:solidFill>
                  <a:srgbClr val="0070C0"/>
                </a:solidFill>
              </a:rPr>
              <a:t>cycles</a:t>
            </a:r>
            <a:r>
              <a:rPr lang="en-US" altLang="zh-CN" sz="1800" dirty="0"/>
              <a:t> in the DT?</a:t>
            </a: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-- Are there any parent nodes </a:t>
            </a:r>
            <a:r>
              <a:rPr lang="en-US" sz="1800" dirty="0">
                <a:solidFill>
                  <a:srgbClr val="0070C0"/>
                </a:solidFill>
              </a:rPr>
              <a:t>share descendants </a:t>
            </a:r>
            <a:r>
              <a:rPr lang="en-US" sz="1800" dirty="0"/>
              <a:t>(child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          nodes)?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-- Can an attribute be selected (show up) </a:t>
            </a:r>
            <a:r>
              <a:rPr lang="en-US" altLang="zh-CN" sz="1800" dirty="0">
                <a:solidFill>
                  <a:srgbClr val="0070C0"/>
                </a:solidFill>
              </a:rPr>
              <a:t>multiple times 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   in the DT?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-- Can an attribute be selected multiple times along the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>
                <a:solidFill>
                  <a:srgbClr val="0070C0"/>
                </a:solidFill>
              </a:rPr>
              <a:t>same/single path</a:t>
            </a:r>
            <a:r>
              <a:rPr lang="en-US" altLang="zh-CN" sz="1800" dirty="0"/>
              <a:t>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-- Does every no-missing-value data point end up at </a:t>
            </a:r>
            <a:r>
              <a:rPr lang="en-US" altLang="zh-CN" sz="1800" dirty="0">
                <a:solidFill>
                  <a:srgbClr val="0070C0"/>
                </a:solidFill>
              </a:rPr>
              <a:t>one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      and only one</a:t>
            </a:r>
            <a:r>
              <a:rPr lang="en-US" altLang="zh-CN" sz="1800" dirty="0"/>
              <a:t> leaf node?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-- Does every no-missing-value data point end up at a leaf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   node that </a:t>
            </a:r>
            <a:r>
              <a:rPr lang="en-US" altLang="zh-CN" sz="1800" dirty="0">
                <a:solidFill>
                  <a:srgbClr val="0070C0"/>
                </a:solidFill>
              </a:rPr>
              <a:t>correctly classify</a:t>
            </a:r>
            <a:r>
              <a:rPr lang="en-US" altLang="zh-CN" sz="1800" dirty="0"/>
              <a:t> that data point?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-- </a:t>
            </a:r>
            <a:r>
              <a:rPr lang="en-US" altLang="zh-CN" sz="1800" dirty="0">
                <a:sym typeface="Wingdings" panose="05000000000000000000" pitchFamily="2" charset="2"/>
              </a:rPr>
              <a:t>Can we build a DT that correctly classify </a:t>
            </a:r>
            <a:r>
              <a:rPr lang="en-US" altLang="zh-CN" sz="1800" dirty="0">
                <a:solidFill>
                  <a:srgbClr val="0070C0"/>
                </a:solidFill>
                <a:sym typeface="Wingdings" panose="05000000000000000000" pitchFamily="2" charset="2"/>
              </a:rPr>
              <a:t>all data points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>
                <a:sym typeface="Wingdings" panose="05000000000000000000" pitchFamily="2" charset="2"/>
              </a:rPr>
              <a:t>          in the training dataset?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-- When do we </a:t>
            </a:r>
            <a:r>
              <a:rPr lang="en-US" altLang="zh-CN" sz="1800" dirty="0">
                <a:solidFill>
                  <a:srgbClr val="0070C0"/>
                </a:solidFill>
              </a:rPr>
              <a:t>stop</a:t>
            </a:r>
            <a:r>
              <a:rPr lang="en-US" altLang="zh-CN" sz="1800" dirty="0"/>
              <a:t> recursive partitioning (to </a:t>
            </a:r>
            <a:r>
              <a:rPr lang="en-US" altLang="zh-CN" sz="1800" dirty="0">
                <a:solidFill>
                  <a:srgbClr val="FF0000"/>
                </a:solidFill>
              </a:rPr>
              <a:t>avoid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overfitting</a:t>
            </a:r>
            <a:r>
              <a:rPr lang="en-US" altLang="zh-CN" sz="1800" dirty="0"/>
              <a:t>)?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80" y="1011981"/>
            <a:ext cx="5086003" cy="50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77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Geometric Perspective</a:t>
            </a:r>
            <a:endParaRPr dirty="0"/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737360"/>
            <a:ext cx="10607040" cy="149658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Feature space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  -- consist of all features/attributes; each represents one dimension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  -- each split on an interior node is a </a:t>
            </a:r>
            <a:r>
              <a:rPr lang="en-US" altLang="zh-CN" sz="2000" dirty="0">
                <a:solidFill>
                  <a:srgbClr val="0070C0"/>
                </a:solidFill>
              </a:rPr>
              <a:t>decision boundary</a:t>
            </a:r>
            <a:r>
              <a:rPr lang="en-US" altLang="zh-CN" sz="2000" dirty="0"/>
              <a:t> separating the feature space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  -- decision line/plane/hyperplane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  -- each leaf node represents a final/</a:t>
            </a:r>
            <a:r>
              <a:rPr lang="en-US" altLang="zh-CN" sz="2000" dirty="0" err="1"/>
              <a:t>unsplit</a:t>
            </a:r>
            <a:r>
              <a:rPr lang="en-US" altLang="zh-CN" sz="2000" dirty="0"/>
              <a:t> region of the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70" y="3434637"/>
            <a:ext cx="4890479" cy="2672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71" y="3264671"/>
            <a:ext cx="3708430" cy="29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848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Boundaries</a:t>
            </a:r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grpSp>
        <p:nvGrpSpPr>
          <p:cNvPr id="623" name="Group 623"/>
          <p:cNvGrpSpPr/>
          <p:nvPr/>
        </p:nvGrpSpPr>
        <p:grpSpPr>
          <a:xfrm>
            <a:off x="7359438" y="2424161"/>
            <a:ext cx="3321598" cy="3375279"/>
            <a:chOff x="-5730" y="-576842"/>
            <a:chExt cx="4724050" cy="4800395"/>
          </a:xfrm>
        </p:grpSpPr>
        <p:sp>
          <p:nvSpPr>
            <p:cNvPr id="559" name="Shape 559"/>
            <p:cNvSpPr/>
            <p:nvPr/>
          </p:nvSpPr>
          <p:spPr>
            <a:xfrm>
              <a:off x="455052" y="2149969"/>
              <a:ext cx="108113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0" name="Shape 560"/>
            <p:cNvSpPr/>
            <p:nvPr/>
          </p:nvSpPr>
          <p:spPr>
            <a:xfrm>
              <a:off x="527127" y="3258120"/>
              <a:ext cx="108113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1" name="Shape 561"/>
            <p:cNvSpPr/>
            <p:nvPr/>
          </p:nvSpPr>
          <p:spPr>
            <a:xfrm>
              <a:off x="932548" y="2294119"/>
              <a:ext cx="108113" cy="108113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2" name="Shape 562"/>
            <p:cNvSpPr/>
            <p:nvPr/>
          </p:nvSpPr>
          <p:spPr>
            <a:xfrm>
              <a:off x="1076698" y="2414245"/>
              <a:ext cx="108113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1337969" y="2681521"/>
              <a:ext cx="108114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1211838" y="3122980"/>
              <a:ext cx="108114" cy="108113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5" name="Shape 565"/>
            <p:cNvSpPr/>
            <p:nvPr/>
          </p:nvSpPr>
          <p:spPr>
            <a:xfrm>
              <a:off x="1148773" y="3825710"/>
              <a:ext cx="108113" cy="108113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1632179" y="2987840"/>
              <a:ext cx="108113" cy="108113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1076698" y="1474267"/>
              <a:ext cx="108113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1905559" y="915687"/>
              <a:ext cx="108113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9" name="Shape 569"/>
            <p:cNvSpPr/>
            <p:nvPr/>
          </p:nvSpPr>
          <p:spPr>
            <a:xfrm>
              <a:off x="1905559" y="2555390"/>
              <a:ext cx="108113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70" name="Shape 570"/>
            <p:cNvSpPr/>
            <p:nvPr/>
          </p:nvSpPr>
          <p:spPr>
            <a:xfrm>
              <a:off x="1491128" y="2145465"/>
              <a:ext cx="108114" cy="108113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71" name="Shape 571"/>
            <p:cNvSpPr/>
            <p:nvPr/>
          </p:nvSpPr>
          <p:spPr>
            <a:xfrm>
              <a:off x="1770418" y="3537410"/>
              <a:ext cx="108114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72" name="Shape 572"/>
            <p:cNvSpPr/>
            <p:nvPr/>
          </p:nvSpPr>
          <p:spPr>
            <a:xfrm>
              <a:off x="2319989" y="2555390"/>
              <a:ext cx="108113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73" name="Shape 573"/>
            <p:cNvSpPr/>
            <p:nvPr/>
          </p:nvSpPr>
          <p:spPr>
            <a:xfrm>
              <a:off x="2482158" y="3068924"/>
              <a:ext cx="108113" cy="108113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74" name="Shape 574"/>
            <p:cNvSpPr/>
            <p:nvPr/>
          </p:nvSpPr>
          <p:spPr>
            <a:xfrm>
              <a:off x="2545223" y="2681521"/>
              <a:ext cx="108113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69560" y="2681521"/>
              <a:ext cx="108113" cy="108114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578" name="Group 578"/>
            <p:cNvGrpSpPr/>
            <p:nvPr/>
          </p:nvGrpSpPr>
          <p:grpSpPr>
            <a:xfrm>
              <a:off x="2524066" y="1032292"/>
              <a:ext cx="150427" cy="150427"/>
              <a:chOff x="0" y="0"/>
              <a:chExt cx="150426" cy="150426"/>
            </a:xfrm>
          </p:grpSpPr>
          <p:sp>
            <p:nvSpPr>
              <p:cNvPr id="576" name="Shape 576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577" name="Shape 577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581" name="Group 581"/>
            <p:cNvGrpSpPr/>
            <p:nvPr/>
          </p:nvGrpSpPr>
          <p:grpSpPr>
            <a:xfrm>
              <a:off x="2803356" y="347533"/>
              <a:ext cx="150428" cy="150427"/>
              <a:chOff x="0" y="0"/>
              <a:chExt cx="150426" cy="150426"/>
            </a:xfrm>
          </p:grpSpPr>
          <p:sp>
            <p:nvSpPr>
              <p:cNvPr id="579" name="Shape 579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580" name="Shape 580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584" name="Group 584"/>
            <p:cNvGrpSpPr/>
            <p:nvPr/>
          </p:nvGrpSpPr>
          <p:grpSpPr>
            <a:xfrm>
              <a:off x="3083162" y="615936"/>
              <a:ext cx="150427" cy="150428"/>
              <a:chOff x="0" y="0"/>
              <a:chExt cx="150426" cy="150426"/>
            </a:xfrm>
          </p:grpSpPr>
          <p:sp>
            <p:nvSpPr>
              <p:cNvPr id="582" name="Shape 582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583" name="Shape 583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587" name="Group 587"/>
            <p:cNvGrpSpPr/>
            <p:nvPr/>
          </p:nvGrpSpPr>
          <p:grpSpPr>
            <a:xfrm>
              <a:off x="3083162" y="1032042"/>
              <a:ext cx="150427" cy="150428"/>
              <a:chOff x="0" y="0"/>
              <a:chExt cx="150426" cy="150426"/>
            </a:xfrm>
          </p:grpSpPr>
          <p:sp>
            <p:nvSpPr>
              <p:cNvPr id="585" name="Shape 585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586" name="Shape 586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590" name="Group 590"/>
            <p:cNvGrpSpPr/>
            <p:nvPr/>
          </p:nvGrpSpPr>
          <p:grpSpPr>
            <a:xfrm>
              <a:off x="3771298" y="347533"/>
              <a:ext cx="150427" cy="150427"/>
              <a:chOff x="0" y="0"/>
              <a:chExt cx="150426" cy="150426"/>
            </a:xfrm>
          </p:grpSpPr>
          <p:sp>
            <p:nvSpPr>
              <p:cNvPr id="588" name="Shape 588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589" name="Shape 589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593" name="Group 593"/>
            <p:cNvGrpSpPr/>
            <p:nvPr/>
          </p:nvGrpSpPr>
          <p:grpSpPr>
            <a:xfrm>
              <a:off x="3911804" y="756451"/>
              <a:ext cx="150427" cy="150427"/>
              <a:chOff x="0" y="0"/>
              <a:chExt cx="150426" cy="150426"/>
            </a:xfrm>
          </p:grpSpPr>
          <p:sp>
            <p:nvSpPr>
              <p:cNvPr id="591" name="Shape 591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592" name="Shape 592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596" name="Group 596"/>
            <p:cNvGrpSpPr/>
            <p:nvPr/>
          </p:nvGrpSpPr>
          <p:grpSpPr>
            <a:xfrm>
              <a:off x="3771298" y="1029201"/>
              <a:ext cx="150427" cy="150427"/>
              <a:chOff x="0" y="0"/>
              <a:chExt cx="150426" cy="150426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595" name="Shape 595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3216462" y="1721769"/>
              <a:ext cx="150427" cy="150427"/>
              <a:chOff x="0" y="0"/>
              <a:chExt cx="150426" cy="150426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598" name="Shape 598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602" name="Group 602"/>
            <p:cNvGrpSpPr/>
            <p:nvPr/>
          </p:nvGrpSpPr>
          <p:grpSpPr>
            <a:xfrm>
              <a:off x="1487990" y="1050310"/>
              <a:ext cx="150427" cy="150428"/>
              <a:chOff x="0" y="0"/>
              <a:chExt cx="150426" cy="150426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01" name="Shape 601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605" name="Group 605"/>
            <p:cNvGrpSpPr/>
            <p:nvPr/>
          </p:nvGrpSpPr>
          <p:grpSpPr>
            <a:xfrm>
              <a:off x="1551955" y="68307"/>
              <a:ext cx="150427" cy="150427"/>
              <a:chOff x="0" y="0"/>
              <a:chExt cx="150426" cy="150426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04" name="Shape 604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608" name="Group 608"/>
            <p:cNvGrpSpPr/>
            <p:nvPr/>
          </p:nvGrpSpPr>
          <p:grpSpPr>
            <a:xfrm>
              <a:off x="3641596" y="1172326"/>
              <a:ext cx="150427" cy="150427"/>
              <a:chOff x="0" y="0"/>
              <a:chExt cx="150426" cy="150426"/>
            </a:xfrm>
          </p:grpSpPr>
          <p:sp>
            <p:nvSpPr>
              <p:cNvPr id="606" name="Shape 606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07" name="Shape 607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611" name="Group 611"/>
            <p:cNvGrpSpPr/>
            <p:nvPr/>
          </p:nvGrpSpPr>
          <p:grpSpPr>
            <a:xfrm>
              <a:off x="3771298" y="1583490"/>
              <a:ext cx="150427" cy="150428"/>
              <a:chOff x="0" y="0"/>
              <a:chExt cx="150426" cy="150426"/>
            </a:xfrm>
          </p:grpSpPr>
          <p:sp>
            <p:nvSpPr>
              <p:cNvPr id="609" name="Shape 609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10" name="Shape 610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614" name="Group 614"/>
            <p:cNvGrpSpPr/>
            <p:nvPr/>
          </p:nvGrpSpPr>
          <p:grpSpPr>
            <a:xfrm>
              <a:off x="2527204" y="2151080"/>
              <a:ext cx="150428" cy="150427"/>
              <a:chOff x="0" y="0"/>
              <a:chExt cx="150426" cy="150426"/>
            </a:xfrm>
          </p:grpSpPr>
          <p:sp>
            <p:nvSpPr>
              <p:cNvPr id="612" name="Shape 612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13" name="Shape 613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617" name="Group 617"/>
            <p:cNvGrpSpPr/>
            <p:nvPr/>
          </p:nvGrpSpPr>
          <p:grpSpPr>
            <a:xfrm>
              <a:off x="3083162" y="2426121"/>
              <a:ext cx="150427" cy="150427"/>
              <a:chOff x="0" y="0"/>
              <a:chExt cx="150426" cy="150426"/>
            </a:xfrm>
          </p:grpSpPr>
          <p:sp>
            <p:nvSpPr>
              <p:cNvPr id="615" name="Shape 615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16" name="Shape 616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620" name="Group 620"/>
            <p:cNvGrpSpPr/>
            <p:nvPr/>
          </p:nvGrpSpPr>
          <p:grpSpPr>
            <a:xfrm>
              <a:off x="3641596" y="2839574"/>
              <a:ext cx="150427" cy="150428"/>
              <a:chOff x="0" y="0"/>
              <a:chExt cx="150426" cy="150426"/>
            </a:xfrm>
          </p:grpSpPr>
          <p:sp>
            <p:nvSpPr>
              <p:cNvPr id="618" name="Shape 618"/>
              <p:cNvSpPr/>
              <p:nvPr/>
            </p:nvSpPr>
            <p:spPr>
              <a:xfrm>
                <a:off x="0" y="75213"/>
                <a:ext cx="150427" cy="1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19" name="Shape 619"/>
              <p:cNvSpPr/>
              <p:nvPr/>
            </p:nvSpPr>
            <p:spPr>
              <a:xfrm flipV="1">
                <a:off x="81417" y="-1"/>
                <a:ext cx="1" cy="150428"/>
              </a:xfrm>
              <a:prstGeom prst="line">
                <a:avLst/>
              </a:prstGeom>
              <a:noFill/>
              <a:ln w="63500" cap="flat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sp>
          <p:nvSpPr>
            <p:cNvPr id="621" name="Shape 621"/>
            <p:cNvSpPr/>
            <p:nvPr/>
          </p:nvSpPr>
          <p:spPr>
            <a:xfrm flipV="1">
              <a:off x="-1" y="-576843"/>
              <a:ext cx="2" cy="4782110"/>
            </a:xfrm>
            <a:prstGeom prst="line">
              <a:avLst/>
            </a:prstGeom>
            <a:noFill/>
            <a:ln w="381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622" name="Shape 622"/>
            <p:cNvSpPr/>
            <p:nvPr/>
          </p:nvSpPr>
          <p:spPr>
            <a:xfrm>
              <a:off x="-5731" y="4223553"/>
              <a:ext cx="4724051" cy="1"/>
            </a:xfrm>
            <a:prstGeom prst="line">
              <a:avLst/>
            </a:prstGeom>
            <a:noFill/>
            <a:ln w="381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</p:grpSp>
      <p:grpSp>
        <p:nvGrpSpPr>
          <p:cNvPr id="626" name="Group 626"/>
          <p:cNvGrpSpPr/>
          <p:nvPr/>
        </p:nvGrpSpPr>
        <p:grpSpPr>
          <a:xfrm>
            <a:off x="6887419" y="2264861"/>
            <a:ext cx="3385233" cy="3817733"/>
            <a:chOff x="231485" y="-2633837"/>
            <a:chExt cx="4814551" cy="5429662"/>
          </a:xfrm>
        </p:grpSpPr>
        <p:sp>
          <p:nvSpPr>
            <p:cNvPr id="624" name="Shape 624"/>
            <p:cNvSpPr/>
            <p:nvPr/>
          </p:nvSpPr>
          <p:spPr>
            <a:xfrm>
              <a:off x="231485" y="-2633838"/>
              <a:ext cx="492481" cy="465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1800" b="1"/>
              </a:lvl1pPr>
            </a:lstStyle>
            <a:p>
              <a:r>
                <a:rPr sz="1266" dirty="0"/>
                <a:t>Age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4107142" y="2397261"/>
              <a:ext cx="938896" cy="398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000" b="1"/>
              </a:lvl1pPr>
            </a:lstStyle>
            <a:p>
              <a:r>
                <a:rPr sz="1406"/>
                <a:t>Balance</a:t>
              </a:r>
            </a:p>
          </p:txBody>
        </p:sp>
      </p:grpSp>
      <p:grpSp>
        <p:nvGrpSpPr>
          <p:cNvPr id="630" name="Group 630"/>
          <p:cNvGrpSpPr/>
          <p:nvPr/>
        </p:nvGrpSpPr>
        <p:grpSpPr>
          <a:xfrm>
            <a:off x="7390450" y="2821511"/>
            <a:ext cx="3023667" cy="2969687"/>
            <a:chOff x="0" y="0"/>
            <a:chExt cx="4300325" cy="4223553"/>
          </a:xfrm>
        </p:grpSpPr>
        <p:sp>
          <p:nvSpPr>
            <p:cNvPr id="627" name="Shape 627"/>
            <p:cNvSpPr/>
            <p:nvPr/>
          </p:nvSpPr>
          <p:spPr>
            <a:xfrm flipV="1">
              <a:off x="2144143" y="0"/>
              <a:ext cx="1" cy="4223554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375889"/>
                  <a:satOff val="-9195"/>
                  <a:lumOff val="-14901"/>
                </a:schemeClr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628" name="Shape 628"/>
            <p:cNvSpPr/>
            <p:nvPr/>
          </p:nvSpPr>
          <p:spPr>
            <a:xfrm>
              <a:off x="-1" y="1348413"/>
              <a:ext cx="2147008" cy="1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375889"/>
                  <a:satOff val="-9195"/>
                  <a:lumOff val="-14901"/>
                </a:schemeClr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629" name="Shape 629"/>
            <p:cNvSpPr/>
            <p:nvPr/>
          </p:nvSpPr>
          <p:spPr>
            <a:xfrm>
              <a:off x="2153318" y="1949898"/>
              <a:ext cx="2147008" cy="1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375889"/>
                  <a:satOff val="-9195"/>
                  <a:lumOff val="-14901"/>
                </a:schemeClr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</p:grpSp>
      <p:sp>
        <p:nvSpPr>
          <p:cNvPr id="631" name="Shape 631"/>
          <p:cNvSpPr/>
          <p:nvPr/>
        </p:nvSpPr>
        <p:spPr>
          <a:xfrm>
            <a:off x="7413393" y="2808261"/>
            <a:ext cx="3213688" cy="2956414"/>
          </a:xfrm>
          <a:prstGeom prst="line">
            <a:avLst/>
          </a:prstGeom>
          <a:ln w="63500">
            <a:solidFill>
              <a:schemeClr val="accent6">
                <a:hueOff val="348960"/>
                <a:satOff val="-2270"/>
                <a:lumOff val="-12285"/>
              </a:schemeClr>
            </a:solidFill>
            <a:prstDash val="sysDot"/>
            <a:miter lim="400000"/>
          </a:ln>
        </p:spPr>
        <p:txBody>
          <a:bodyPr lIns="35719" tIns="35719" rIns="35719" bIns="35719" anchor="ctr"/>
          <a:lstStyle/>
          <a:p>
            <a:pPr>
              <a:defRPr sz="3200"/>
            </a:pPr>
            <a:endParaRPr sz="2250"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200997" y="1849695"/>
            <a:ext cx="4696426" cy="39497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200" dirty="0"/>
              <a:t>There exist a lot of datasets whose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“true” decision boundaries are neither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horizontal or vertical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 It could be still a straight line but is not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perpendicular to the axes, or it might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not be a line at all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200" dirty="0"/>
              <a:t> This is one of the reasons that DT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    models do not always perform well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0357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Trees as Sets of Rules</a:t>
            </a:r>
          </a:p>
        </p:txBody>
      </p:sp>
      <p:sp>
        <p:nvSpPr>
          <p:cNvPr id="456" name="Shape 456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147481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Every</a:t>
            </a:r>
            <a:r>
              <a:rPr dirty="0"/>
              <a:t> decision tree </a:t>
            </a:r>
            <a:r>
              <a:rPr lang="en-US" dirty="0"/>
              <a:t>can be expressed as</a:t>
            </a:r>
            <a:r>
              <a:rPr dirty="0"/>
              <a:t> a</a:t>
            </a:r>
            <a:r>
              <a:rPr lang="en-US" dirty="0"/>
              <a:t>n equivalent set of rules (</a:t>
            </a:r>
            <a:r>
              <a:rPr lang="en-US" dirty="0">
                <a:solidFill>
                  <a:srgbClr val="FF0000"/>
                </a:solidFill>
              </a:rPr>
              <a:t>logical statements</a:t>
            </a:r>
            <a:r>
              <a:rPr lang="en-US" dirty="0"/>
              <a:t>)</a:t>
            </a:r>
            <a:endParaRPr dirty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dirty="0"/>
              <a:t>Each rule consists of the conditions </a:t>
            </a:r>
            <a:r>
              <a:rPr lang="en-US" dirty="0"/>
              <a:t>along a </a:t>
            </a:r>
            <a:r>
              <a:rPr lang="en-US" dirty="0">
                <a:solidFill>
                  <a:srgbClr val="0070C0"/>
                </a:solidFill>
              </a:rPr>
              <a:t>single path from the root node to a leaf node</a:t>
            </a:r>
            <a:r>
              <a:rPr lang="en-US" dirty="0"/>
              <a:t>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</a:t>
            </a:r>
            <a:r>
              <a:rPr dirty="0"/>
              <a:t>connected with </a:t>
            </a:r>
            <a:r>
              <a:rPr dirty="0">
                <a:solidFill>
                  <a:srgbClr val="0070C0"/>
                </a:solidFill>
              </a:rPr>
              <a:t>AND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dirty="0"/>
              <a:t>Rule</a:t>
            </a:r>
            <a:r>
              <a:rPr lang="en-US" dirty="0"/>
              <a:t>s </a:t>
            </a:r>
            <a:r>
              <a:rPr dirty="0"/>
              <a:t>are unordered</a:t>
            </a:r>
            <a:r>
              <a:rPr lang="en-US" dirty="0"/>
              <a:t> in the set</a:t>
            </a:r>
            <a:endParaRPr dirty="0"/>
          </a:p>
        </p:txBody>
      </p:sp>
      <p:sp>
        <p:nvSpPr>
          <p:cNvPr id="457" name="Shape 4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6" name="Shape 460"/>
          <p:cNvSpPr txBox="1">
            <a:spLocks/>
          </p:cNvSpPr>
          <p:nvPr/>
        </p:nvSpPr>
        <p:spPr>
          <a:xfrm>
            <a:off x="5902293" y="3748254"/>
            <a:ext cx="5984907" cy="19884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4833" indent="-314833" defTabSz="391414">
              <a:spcBef>
                <a:spcPts val="1600"/>
              </a:spcBef>
              <a:defRPr sz="2412"/>
            </a:pPr>
            <a:r>
              <a:rPr lang="en-US" sz="1800" dirty="0"/>
              <a:t>IF (Balance&lt;50k) AND (Age&lt;50) THEN class = Write-off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rPr lang="en-US" sz="1800" dirty="0"/>
              <a:t>IF (Balance&lt;50k) AND (Age≥50) THEN class = No Write-off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rPr lang="en-US" sz="1800" dirty="0"/>
              <a:t>IF (Balance≥50k) AND (Age≥45) THEN class = = No Write-off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rPr lang="en-US" sz="1800" dirty="0"/>
              <a:t>IF (Balance≥50k) AND (Age&lt;45) THEN class = = Write-off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70" y="3434637"/>
            <a:ext cx="4890479" cy="26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9289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Classify New Data</a:t>
            </a:r>
            <a:endParaRPr dirty="0"/>
          </a:p>
        </p:txBody>
      </p:sp>
      <p:sp>
        <p:nvSpPr>
          <p:cNvPr id="456" name="Shape 456"/>
          <p:cNvSpPr>
            <a:spLocks noGrp="1"/>
          </p:cNvSpPr>
          <p:nvPr>
            <p:ph type="body" idx="1"/>
          </p:nvPr>
        </p:nvSpPr>
        <p:spPr>
          <a:xfrm>
            <a:off x="1097280" y="1800935"/>
            <a:ext cx="10058400" cy="14748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  </a:t>
            </a:r>
            <a:r>
              <a:rPr lang="en-US" dirty="0"/>
              <a:t>Starting from the root node</a:t>
            </a:r>
            <a:endParaRPr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  Choose the branch based on the specific attribute value of the data point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  Descend through the interior nodes until reaching a leaf node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  Assign the class label associated with that leaf node to the data point</a:t>
            </a:r>
            <a:endParaRPr lang="en-US" dirty="0"/>
          </a:p>
        </p:txBody>
      </p:sp>
      <p:sp>
        <p:nvSpPr>
          <p:cNvPr id="457" name="Shape 4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6" name="Shape 460"/>
          <p:cNvSpPr txBox="1">
            <a:spLocks/>
          </p:cNvSpPr>
          <p:nvPr/>
        </p:nvSpPr>
        <p:spPr>
          <a:xfrm>
            <a:off x="5921343" y="3428920"/>
            <a:ext cx="5984907" cy="4046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4833" indent="-314833" defTabSz="391414">
              <a:spcBef>
                <a:spcPts val="1600"/>
              </a:spcBef>
              <a:defRPr sz="2412"/>
            </a:pPr>
            <a:r>
              <a:rPr lang="en-US" sz="1800" dirty="0"/>
              <a:t>E.g., for a new data point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70" y="3434637"/>
            <a:ext cx="4890479" cy="267201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98437"/>
              </p:ext>
            </p:extLst>
          </p:nvPr>
        </p:nvGraphicFramePr>
        <p:xfrm>
          <a:off x="6205391" y="3870256"/>
          <a:ext cx="4729310" cy="1400510"/>
        </p:xfrm>
        <a:graphic>
          <a:graphicData uri="http://schemas.openxmlformats.org/drawingml/2006/table">
            <a:tbl>
              <a:tblPr firstRow="1" bandRow="1"/>
              <a:tblGrid>
                <a:gridCol w="103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7830"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person id</a:t>
                      </a: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ge</a:t>
                      </a: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ender</a:t>
                      </a: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Balance</a:t>
                      </a: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Write-off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97" marR="6697" marT="6697" marB="6697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24"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666666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58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M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$70,000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?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56"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999999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26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F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$32,000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?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2147" marR="32147" marT="32147" marB="3214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741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Probability Estimation</a:t>
            </a:r>
            <a:r>
              <a:rPr lang="en-US" dirty="0"/>
              <a:t> (1)</a:t>
            </a:r>
            <a:endParaRPr dirty="0"/>
          </a:p>
        </p:txBody>
      </p:sp>
      <p:pic>
        <p:nvPicPr>
          <p:cNvPr id="64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1933" y="4060557"/>
            <a:ext cx="2214933" cy="71751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779160"/>
            <a:ext cx="10607040" cy="45609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Objective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  -- Provide a more informative prediction than just a classification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-- Give not only a class label but also the estimate of class membership probability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Probability Estimation Tree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  -- an easy/straightforward extension from a label-only DT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-- </a:t>
            </a:r>
            <a:r>
              <a:rPr lang="en-US" altLang="zh-CN" dirty="0">
                <a:solidFill>
                  <a:srgbClr val="0070C0"/>
                </a:solidFill>
              </a:rPr>
              <a:t>frequency-based estimate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       p(c): estimate of membership probability of class 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      n: # of data points belonging to class 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        m: # of data points not belonging to class c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-- </a:t>
            </a:r>
            <a:r>
              <a:rPr lang="en-US" altLang="zh-CN" dirty="0"/>
              <a:t>potential issue: </a:t>
            </a:r>
            <a:r>
              <a:rPr lang="en-US" altLang="zh-CN" dirty="0">
                <a:solidFill>
                  <a:srgbClr val="FF0000"/>
                </a:solidFill>
              </a:rPr>
              <a:t>overly optimistic </a:t>
            </a:r>
            <a:r>
              <a:rPr lang="en-US" altLang="zh-CN" dirty="0"/>
              <a:t>(especially when 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small</a:t>
            </a:r>
            <a:r>
              <a:rPr lang="en-US" altLang="zh-CN" dirty="0"/>
              <a:t>, e.g., n=2, m=0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993" y="3308611"/>
            <a:ext cx="4065749" cy="2221406"/>
          </a:xfrm>
          <a:prstGeom prst="rect">
            <a:avLst/>
          </a:prstGeom>
        </p:spPr>
      </p:pic>
      <p:sp>
        <p:nvSpPr>
          <p:cNvPr id="10" name="Shape 457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57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774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Probability Estimation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779160"/>
            <a:ext cx="10607040" cy="45609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Laplace Correction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  -- a.k.a. “smoothed” version of the frequency-based estimate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-- moderate the influence of leaves with only a few data points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-- For binary classification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pic>
        <p:nvPicPr>
          <p:cNvPr id="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6654" y="3188815"/>
            <a:ext cx="2178844" cy="61614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457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58</a:t>
            </a:r>
            <a:endParaRPr dirty="0"/>
          </a:p>
        </p:txBody>
      </p:sp>
      <p:pic>
        <p:nvPicPr>
          <p:cNvPr id="11" name="Screenshot 2016-09-06 21.48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4637" y="2788876"/>
            <a:ext cx="4771043" cy="346831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651"/>
          <p:cNvSpPr/>
          <p:nvPr/>
        </p:nvSpPr>
        <p:spPr>
          <a:xfrm>
            <a:off x="1631993" y="4302155"/>
            <a:ext cx="4034516" cy="114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457200" indent="-457200">
              <a:spcBef>
                <a:spcPts val="1687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Ø"/>
              <a:defRPr sz="2800"/>
            </a:pPr>
            <a:r>
              <a:rPr sz="1969" dirty="0"/>
              <a:t>Example: </a:t>
            </a:r>
          </a:p>
          <a:p>
            <a:pPr marL="660773" lvl="1" indent="-330387">
              <a:spcBef>
                <a:spcPts val="844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/>
            </a:pPr>
            <a:r>
              <a:rPr sz="1828" dirty="0"/>
              <a:t>(2 positive, 0 negative)</a:t>
            </a:r>
            <a:r>
              <a:rPr lang="en-US" sz="1828" dirty="0"/>
              <a:t>: 1 </a:t>
            </a:r>
            <a:r>
              <a:rPr lang="en-US" sz="1828" dirty="0">
                <a:sym typeface="Wingdings" panose="05000000000000000000" pitchFamily="2" charset="2"/>
              </a:rPr>
              <a:t> 0.75</a:t>
            </a:r>
            <a:r>
              <a:rPr sz="1828" dirty="0"/>
              <a:t> </a:t>
            </a:r>
          </a:p>
          <a:p>
            <a:pPr marL="660773" lvl="1" indent="-330387">
              <a:spcBef>
                <a:spcPts val="844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/>
            </a:pPr>
            <a:r>
              <a:rPr sz="1828" dirty="0"/>
              <a:t>(20 positive, 0 negative)</a:t>
            </a:r>
            <a:r>
              <a:rPr lang="en-US" sz="1828" dirty="0"/>
              <a:t>: 1 </a:t>
            </a:r>
            <a:r>
              <a:rPr lang="en-US" sz="1828" dirty="0">
                <a:sym typeface="Wingdings" panose="05000000000000000000" pitchFamily="2" charset="2"/>
              </a:rPr>
              <a:t> 0.95</a:t>
            </a:r>
            <a:endParaRPr sz="1828" dirty="0"/>
          </a:p>
        </p:txBody>
      </p:sp>
      <p:grpSp>
        <p:nvGrpSpPr>
          <p:cNvPr id="13" name="Group 657"/>
          <p:cNvGrpSpPr/>
          <p:nvPr/>
        </p:nvGrpSpPr>
        <p:grpSpPr>
          <a:xfrm>
            <a:off x="8641841" y="3538031"/>
            <a:ext cx="1258617" cy="626497"/>
            <a:chOff x="0" y="64182"/>
            <a:chExt cx="1790032" cy="891015"/>
          </a:xfrm>
        </p:grpSpPr>
        <p:sp>
          <p:nvSpPr>
            <p:cNvPr id="14" name="Shape 655"/>
            <p:cNvSpPr/>
            <p:nvPr/>
          </p:nvSpPr>
          <p:spPr>
            <a:xfrm>
              <a:off x="0" y="64182"/>
              <a:ext cx="1654425" cy="37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5">
                      <a:hueOff val="-375889"/>
                      <a:satOff val="-9195"/>
                      <a:lumOff val="-14901"/>
                    </a:schemeClr>
                  </a:solidFill>
                </a:defRPr>
              </a:lvl1pPr>
            </a:lstStyle>
            <a:p>
              <a:r>
                <a:rPr sz="1266" dirty="0"/>
                <a:t>frequency based</a:t>
              </a:r>
            </a:p>
          </p:txBody>
        </p:sp>
        <p:sp>
          <p:nvSpPr>
            <p:cNvPr id="15" name="Shape 656"/>
            <p:cNvSpPr/>
            <p:nvPr/>
          </p:nvSpPr>
          <p:spPr>
            <a:xfrm>
              <a:off x="16691" y="575560"/>
              <a:ext cx="1773341" cy="37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3">
                      <a:hueOff val="708446"/>
                      <a:satOff val="-4821"/>
                      <a:lumOff val="-14251"/>
                    </a:schemeClr>
                  </a:solidFill>
                </a:defRPr>
              </a:lvl1pPr>
            </a:lstStyle>
            <a:p>
              <a:r>
                <a:rPr sz="1266"/>
                <a:t>laplace correction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20745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When to Stop?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27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3"/>
            <a:ext cx="10607040" cy="431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dirty="0"/>
              <a:t> </a:t>
            </a:r>
            <a:r>
              <a:rPr lang="en-US" altLang="zh-CN" sz="2400" b="1" dirty="0"/>
              <a:t>Recursive partitioning stops when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dirty="0"/>
              <a:t>      -- data points in a child node are pure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200" dirty="0"/>
              <a:t>      -- run out of attributes to split on</a:t>
            </a:r>
            <a:endParaRPr lang="en-US" altLang="zh-CN" sz="22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zh-CN" sz="2400" b="1" dirty="0"/>
              <a:t> Overfitting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200" dirty="0"/>
              <a:t>   -- main problem with tree induction</a:t>
            </a:r>
          </a:p>
          <a:p>
            <a:pPr marL="201168" lvl="1" indent="0">
              <a:spcAft>
                <a:spcPts val="300"/>
              </a:spcAft>
              <a:buNone/>
            </a:pPr>
            <a:r>
              <a:rPr lang="en-US" altLang="zh-CN" sz="2200" dirty="0"/>
              <a:t>   -- we can keep growing the tree to fit the training data until all leaf nodes are pure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altLang="zh-CN" sz="2200" dirty="0"/>
              <a:t>       -- result in large, overly complex tree with poor generalization/prediction power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zh-CN" sz="2400" b="1" dirty="0"/>
              <a:t> </a:t>
            </a:r>
            <a:r>
              <a:rPr lang="en-US" altLang="zh-CN" sz="2400" b="1" dirty="0" err="1"/>
              <a:t>Underfitting</a:t>
            </a:r>
            <a:endParaRPr lang="en-US" altLang="zh-CN" sz="2400" b="1" dirty="0"/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2200" dirty="0"/>
              <a:t>       -- implying too tight stopping rules tends to create small trees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altLang="zh-CN" sz="2200" dirty="0"/>
              <a:t>           that may </a:t>
            </a:r>
            <a:r>
              <a:rPr lang="en-US" altLang="zh-CN" sz="2200" dirty="0" err="1"/>
              <a:t>underfit</a:t>
            </a:r>
            <a:r>
              <a:rPr lang="en-US" altLang="zh-CN" sz="2200" dirty="0"/>
              <a:t> the training data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altLang="zh-CN" sz="2200" dirty="0"/>
              <a:t>       -- difficult to choose the right threshold for early termination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128" y="286603"/>
            <a:ext cx="4036264" cy="32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9072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Tree Pruning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27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3"/>
            <a:ext cx="10607040" cy="431217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zh-CN" sz="2400" dirty="0"/>
              <a:t> </a:t>
            </a:r>
            <a:r>
              <a:rPr lang="en-US" altLang="zh-CN" sz="2400" b="1" dirty="0"/>
              <a:t>Goal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find the best size of the tree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avoid overfitting (and </a:t>
            </a:r>
            <a:r>
              <a:rPr lang="en-US" altLang="zh-CN" sz="2200" dirty="0" err="1"/>
              <a:t>underfitting</a:t>
            </a:r>
            <a:r>
              <a:rPr lang="en-US" altLang="zh-CN" sz="2200" dirty="0"/>
              <a:t>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200" dirty="0"/>
              <a:t>      -- reduce the estimated generalization error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0070C0"/>
                </a:solidFill>
              </a:rPr>
              <a:t>Prepruning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200" dirty="0"/>
              <a:t>   -- </a:t>
            </a:r>
            <a:r>
              <a:rPr lang="en-US" altLang="zh-CN" sz="2200" i="1" dirty="0"/>
              <a:t>Max depth</a:t>
            </a:r>
            <a:r>
              <a:rPr lang="en-US" altLang="zh-CN" sz="2200" dirty="0"/>
              <a:t>: maximum number of depth of the tree (depth of root node = 0)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200" dirty="0"/>
              <a:t>   -- </a:t>
            </a:r>
            <a:r>
              <a:rPr lang="en-US" altLang="zh-CN" sz="2200" i="1" dirty="0"/>
              <a:t>Min Split</a:t>
            </a:r>
            <a:r>
              <a:rPr lang="en-US" altLang="zh-CN" sz="2200" dirty="0"/>
              <a:t>: minimum number of observations that must exist in a node in order </a:t>
            </a:r>
          </a:p>
          <a:p>
            <a:pPr marL="20116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                   for a split to be attempted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altLang="zh-CN" sz="2200" dirty="0"/>
              <a:t>       -- </a:t>
            </a:r>
            <a:r>
              <a:rPr lang="en-US" altLang="zh-CN" sz="2200" i="1" dirty="0"/>
              <a:t>Min Bucket</a:t>
            </a:r>
            <a:r>
              <a:rPr lang="en-US" altLang="zh-CN" sz="2200" dirty="0"/>
              <a:t>: minimum number of observations in any leaf node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Post-pruning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None/>
            </a:pPr>
            <a:r>
              <a:rPr lang="en-US" altLang="zh-CN" sz="2200" dirty="0"/>
              <a:t>       -- initially grow the tree to its maximum size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sz="2200" dirty="0"/>
              <a:t>       -- prune it back by replacing a subtree with a new leaf node or the most frequently used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altLang="zh-CN" sz="2200" dirty="0"/>
              <a:t>           branch of the subtree [in a bottom-up fashion]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-- continue pruning until no further improvement </a:t>
            </a:r>
            <a:r>
              <a:rPr lang="en-US" altLang="zh-CN" sz="2200" dirty="0"/>
              <a:t>is observed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12" y="1143339"/>
            <a:ext cx="4517708" cy="17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212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Evaluate a Classifier</a:t>
            </a:r>
            <a:endParaRPr dirty="0"/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097280" y="1818113"/>
                <a:ext cx="10607040" cy="4560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Objective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   -- </a:t>
                </a:r>
                <a:r>
                  <a:rPr lang="en-US" sz="2000" dirty="0"/>
                  <a:t>Assess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generalization performance</a:t>
                </a:r>
                <a:r>
                  <a:rPr lang="en-US" sz="2000" dirty="0"/>
                  <a:t> of a classifier</a:t>
                </a:r>
                <a:endParaRPr lang="en-US" altLang="zh-CN" sz="200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dirty="0"/>
                  <a:t>       -- find the best classifier that attain the lowest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generalization error 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Performance measures</a:t>
                </a:r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zh-CN" sz="2200" dirty="0"/>
                  <a:t> Accuracy</a:t>
                </a:r>
              </a:p>
              <a:p>
                <a:pPr marL="384048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384048" lvl="2" indent="0">
                  <a:spcBef>
                    <a:spcPts val="0"/>
                  </a:spcBef>
                  <a:buNone/>
                </a:pPr>
                <a:endParaRPr lang="en-US" altLang="zh-CN" sz="1100" dirty="0"/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zh-CN" sz="2200" dirty="0"/>
                  <a:t> Error rate</a:t>
                </a:r>
              </a:p>
              <a:p>
                <a:pPr marL="384048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𝑤𝑟𝑜𝑛𝑔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</m:oMath>
                  </m:oMathPara>
                </a14:m>
                <a:endParaRPr lang="en-US" altLang="zh-CN" sz="2000" dirty="0"/>
              </a:p>
              <a:p>
                <a:pPr marL="384048" lvl="2" indent="0">
                  <a:spcBef>
                    <a:spcPts val="0"/>
                  </a:spcBef>
                  <a:buNone/>
                </a:pPr>
                <a:endParaRPr lang="en-US" altLang="zh-CN" sz="11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Properties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 -- simple and easy to calculate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       -- too simple to take into account &lt;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imbalanced classes</a:t>
                </a:r>
                <a:r>
                  <a:rPr lang="en-US" altLang="zh-CN" dirty="0"/>
                  <a:t>&gt; or &lt;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unequal costs</a:t>
                </a:r>
                <a:r>
                  <a:rPr lang="en-US" altLang="zh-CN" dirty="0"/>
                  <a:t>&gt;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113"/>
                <a:ext cx="10607040" cy="4560918"/>
              </a:xfrm>
              <a:prstGeom prst="rect">
                <a:avLst/>
              </a:prstGeom>
              <a:blipFill rotWithShape="0">
                <a:blip r:embed="rId3"/>
                <a:stretch>
                  <a:fillRect l="-1609" t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036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Entropy </a:t>
            </a:r>
            <a:r>
              <a:rPr lang="en-US" dirty="0"/>
              <a:t>(2)</a:t>
            </a:r>
            <a:endParaRPr dirty="0"/>
          </a:p>
        </p:txBody>
      </p:sp>
      <p:sp>
        <p:nvSpPr>
          <p:cNvPr id="336" name="Shape 3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691" y="5991353"/>
            <a:ext cx="3255125" cy="241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658" y="2053918"/>
            <a:ext cx="5076825" cy="3952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For a two-class set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altLang="zh-CN" sz="2000" dirty="0"/>
              </a:p>
              <a:p>
                <a:pPr marL="201168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dirty="0"/>
                  <a:t>  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   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ranges from 0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n-US" altLang="zh-CN" sz="1800" dirty="0"/>
                  <a:t>       --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 (pure)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zh-CN" sz="1800" dirty="0"/>
                  <a:t>       --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.5,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1 (maximal disorder)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Check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/>
                  <a:t>       --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=0.7,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  <a:blipFill rotWithShape="0">
                <a:blip r:embed="rId5"/>
                <a:stretch>
                  <a:fillRect l="-160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813" y="5189591"/>
            <a:ext cx="4200008" cy="9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1849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Limitation of Accuracy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30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3"/>
            <a:ext cx="10607040" cy="46140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zh-CN" sz="2400" dirty="0"/>
              <a:t> </a:t>
            </a:r>
            <a:r>
              <a:rPr lang="en-US" altLang="zh-CN" sz="2400" b="1" dirty="0"/>
              <a:t>Problems with imbalanced classes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</a:t>
            </a:r>
            <a:r>
              <a:rPr lang="en-US" altLang="zh-CN" sz="2200" i="1" dirty="0"/>
              <a:t>Accuracy</a:t>
            </a:r>
            <a:r>
              <a:rPr lang="en-US" altLang="zh-CN" sz="2200" dirty="0"/>
              <a:t> treats every class as equally important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Not suitable for analyzing the rare class [that is often more interesting than the majority class]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dirty="0"/>
              <a:t>      -- e.g., consider a terrorist-detection problem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CN" sz="1900" dirty="0"/>
              <a:t>an imbalanced population of 10,000 with 9,990 in “-” class and only 10 in “+” class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CN" sz="1900" dirty="0"/>
              <a:t>A model simply predicting everything to be “-” attains an accuracy of 99.9%</a:t>
            </a:r>
          </a:p>
          <a:p>
            <a:pPr lvl="6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zh-CN" sz="1900" dirty="0"/>
              <a:t>The model of no use since it does not help detect any terrorists (“+” instances)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zh-CN" sz="2400" dirty="0"/>
              <a:t> </a:t>
            </a:r>
            <a:r>
              <a:rPr lang="en-US" altLang="zh-CN" sz="2400" b="1" dirty="0"/>
              <a:t>Problems with unequal costs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there are two different types of errors: </a:t>
            </a:r>
            <a:r>
              <a:rPr lang="en-US" altLang="zh-CN" sz="2200" dirty="0">
                <a:solidFill>
                  <a:srgbClr val="0070C0"/>
                </a:solidFill>
              </a:rPr>
              <a:t>false positive </a:t>
            </a:r>
            <a:r>
              <a:rPr lang="en-US" altLang="zh-CN" sz="2200" dirty="0"/>
              <a:t>and </a:t>
            </a:r>
            <a:r>
              <a:rPr lang="en-US" altLang="zh-CN" sz="2200" dirty="0">
                <a:solidFill>
                  <a:srgbClr val="FF0000"/>
                </a:solidFill>
              </a:rPr>
              <a:t>false negative</a:t>
            </a:r>
            <a:r>
              <a:rPr lang="en-US" altLang="zh-CN" sz="2200" dirty="0"/>
              <a:t>    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</a:t>
            </a:r>
            <a:r>
              <a:rPr lang="en-US" altLang="zh-CN" sz="2200" i="1" dirty="0"/>
              <a:t>Accuracy</a:t>
            </a:r>
            <a:r>
              <a:rPr lang="en-US" altLang="zh-CN" sz="2200" dirty="0"/>
              <a:t> treats both errors as equally important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in reality, this is rarely the case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e.g., consider a cancer-diagnosis problem [“+”: Yes; “-”: No cancer]</a:t>
            </a:r>
          </a:p>
          <a:p>
            <a:pPr lvl="6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zh-CN" sz="1900" dirty="0"/>
              <a:t>False positive: a person is wrongly diagnosed he has cancer while he does not</a:t>
            </a:r>
          </a:p>
          <a:p>
            <a:pPr lvl="6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zh-CN" sz="1900" dirty="0"/>
              <a:t>False negative: a patient who has cancer is wrongly diagnosed he does not </a:t>
            </a:r>
          </a:p>
          <a:p>
            <a:pPr lvl="6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zh-CN" sz="1900" dirty="0"/>
              <a:t>Unequal costs: &lt;</a:t>
            </a:r>
            <a:r>
              <a:rPr lang="en-US" altLang="zh-CN" sz="1900" dirty="0">
                <a:solidFill>
                  <a:srgbClr val="0070C0"/>
                </a:solidFill>
              </a:rPr>
              <a:t>stressful, inconvenient, expensive</a:t>
            </a:r>
            <a:r>
              <a:rPr lang="en-US" altLang="zh-CN" sz="1900" dirty="0"/>
              <a:t>&gt; vs. &lt;</a:t>
            </a:r>
            <a:r>
              <a:rPr lang="en-US" altLang="zh-CN" sz="1900" dirty="0">
                <a:solidFill>
                  <a:srgbClr val="FF0000"/>
                </a:solidFill>
              </a:rPr>
              <a:t>life threatening</a:t>
            </a:r>
            <a:r>
              <a:rPr lang="en-US" altLang="zh-CN"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4489765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Confusion Matrix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200996" y="1849695"/>
            <a:ext cx="5083425" cy="436822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0070C0"/>
                </a:solidFill>
              </a:rPr>
              <a:t>True Positive (TP)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positive instances correctly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        predicted as positive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</a:rPr>
              <a:t> False Positive (FP)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negative instances wrongly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        predicted as positive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</a:rPr>
              <a:t> False Negative (FN)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positive instances wrongly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        predicted as negative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 True Positive (TN)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negative instances correctly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        predicted as negative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sp>
        <p:nvSpPr>
          <p:cNvPr id="79" name="TextBox 78"/>
          <p:cNvSpPr txBox="1"/>
          <p:nvPr/>
        </p:nvSpPr>
        <p:spPr>
          <a:xfrm>
            <a:off x="7819674" y="814030"/>
            <a:ext cx="339280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For binary classification, the class that is more interesting is often denoted as the </a:t>
            </a:r>
            <a:r>
              <a:rPr lang="en-US" b="1" dirty="0">
                <a:solidFill>
                  <a:srgbClr val="FF0000"/>
                </a:solidFill>
              </a:rPr>
              <a:t>positive (+)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</a:p>
        </p:txBody>
      </p:sp>
      <p:graphicFrame>
        <p:nvGraphicFramePr>
          <p:cNvPr id="80" name="Table 468"/>
          <p:cNvGraphicFramePr/>
          <p:nvPr>
            <p:extLst>
              <p:ext uri="{D42A27DB-BD31-4B8C-83A1-F6EECF244321}">
                <p14:modId xmlns:p14="http://schemas.microsoft.com/office/powerpoint/2010/main" val="2953014545"/>
              </p:ext>
            </p:extLst>
          </p:nvPr>
        </p:nvGraphicFramePr>
        <p:xfrm>
          <a:off x="7550562" y="2264787"/>
          <a:ext cx="3605118" cy="3619952"/>
        </p:xfrm>
        <a:graphic>
          <a:graphicData uri="http://schemas.openxmlformats.org/drawingml/2006/table">
            <a:tbl>
              <a:tblPr/>
              <a:tblGrid>
                <a:gridCol w="4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9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True 
Positives</a:t>
                      </a:r>
                      <a:r>
                        <a:rPr lang="en-US" sz="2200" dirty="0">
                          <a:solidFill>
                            <a:srgbClr val="414141"/>
                          </a:solidFill>
                        </a:rPr>
                        <a:t> (TP)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False Positives</a:t>
                      </a:r>
                      <a:r>
                        <a:rPr lang="en-US" sz="2200" dirty="0">
                          <a:solidFill>
                            <a:srgbClr val="414141"/>
                          </a:solidFill>
                        </a:rPr>
                        <a:t> (FP)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False Negatives</a:t>
                      </a:r>
                      <a:r>
                        <a:rPr lang="en-US" sz="2200" dirty="0">
                          <a:solidFill>
                            <a:srgbClr val="414141"/>
                          </a:solidFill>
                        </a:rPr>
                        <a:t> (FN)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True Negatives</a:t>
                      </a:r>
                      <a:r>
                        <a:rPr lang="en-US" sz="2200" dirty="0">
                          <a:solidFill>
                            <a:srgbClr val="414141"/>
                          </a:solidFill>
                        </a:rPr>
                        <a:t> (TN)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984761" y="1847915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6562518" y="3884967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4969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CM Practice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32</a:t>
            </a:r>
            <a:endParaRPr dirty="0"/>
          </a:p>
        </p:txBody>
      </p:sp>
      <p:sp>
        <p:nvSpPr>
          <p:cNvPr id="6" name="Shape 479"/>
          <p:cNvSpPr/>
          <p:nvPr/>
        </p:nvSpPr>
        <p:spPr>
          <a:xfrm>
            <a:off x="1097280" y="1949906"/>
            <a:ext cx="216389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/>
            </a:pPr>
            <a:r>
              <a:rPr dirty="0"/>
              <a:t>+  delayed</a:t>
            </a:r>
          </a:p>
          <a:p>
            <a:pPr algn="l">
              <a:defRPr sz="2800"/>
            </a:pPr>
            <a:r>
              <a:rPr dirty="0"/>
              <a:t>-   OK</a:t>
            </a:r>
          </a:p>
        </p:txBody>
      </p:sp>
      <p:graphicFrame>
        <p:nvGraphicFramePr>
          <p:cNvPr id="12" name="Table 468"/>
          <p:cNvGraphicFramePr/>
          <p:nvPr>
            <p:extLst>
              <p:ext uri="{D42A27DB-BD31-4B8C-83A1-F6EECF244321}">
                <p14:modId xmlns:p14="http://schemas.microsoft.com/office/powerpoint/2010/main" val="1207756941"/>
              </p:ext>
            </p:extLst>
          </p:nvPr>
        </p:nvGraphicFramePr>
        <p:xfrm>
          <a:off x="7550562" y="2264787"/>
          <a:ext cx="3605118" cy="3619952"/>
        </p:xfrm>
        <a:graphic>
          <a:graphicData uri="http://schemas.openxmlformats.org/drawingml/2006/table">
            <a:tbl>
              <a:tblPr/>
              <a:tblGrid>
                <a:gridCol w="4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9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14141"/>
                          </a:solidFill>
                        </a:rPr>
                        <a:t>3</a:t>
                      </a:r>
                      <a:endParaRPr sz="2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14141"/>
                          </a:solidFill>
                        </a:rPr>
                        <a:t>2</a:t>
                      </a:r>
                      <a:endParaRPr sz="2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14141"/>
                          </a:solidFill>
                        </a:rPr>
                        <a:t>1</a:t>
                      </a:r>
                      <a:endParaRPr sz="2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14141"/>
                          </a:solidFill>
                        </a:rPr>
                        <a:t>1</a:t>
                      </a:r>
                      <a:endParaRPr sz="2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hape 470"/>
          <p:cNvSpPr/>
          <p:nvPr/>
        </p:nvSpPr>
        <p:spPr>
          <a:xfrm>
            <a:off x="8984761" y="1847915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14" name="Shape 470"/>
          <p:cNvSpPr/>
          <p:nvPr/>
        </p:nvSpPr>
        <p:spPr>
          <a:xfrm rot="16200000">
            <a:off x="6562518" y="3884967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940970" y="4074762"/>
            <a:ext cx="9307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160" y="1950687"/>
            <a:ext cx="3019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937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Important Metrics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33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64771" y="1878675"/>
                <a:ext cx="10922924" cy="458111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8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dirty="0"/>
                  <a:t> </a:t>
                </a:r>
                <a:r>
                  <a:rPr lang="en-US" altLang="zh-CN" sz="2400" b="1" u="sng" dirty="0"/>
                  <a:t>Precision</a:t>
                </a:r>
                <a:r>
                  <a:rPr lang="en-US" altLang="zh-CN" sz="2400" dirty="0"/>
                  <a:t>:</a:t>
                </a:r>
                <a:r>
                  <a:rPr lang="en-US" altLang="zh-CN" sz="2400" b="1" dirty="0"/>
                  <a:t> </a:t>
                </a:r>
                <a:r>
                  <a:rPr lang="en-US" altLang="zh-CN" sz="220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9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how accurate the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predicted positives</a:t>
                </a:r>
                <a:r>
                  <a:rPr lang="en-US" altLang="zh-CN" sz="2200" dirty="0"/>
                  <a:t> are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zh-CN" sz="2200" dirty="0"/>
                  <a:t>      -- faction of true positive over all predicted positives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</a:t>
                </a:r>
                <a:r>
                  <a:rPr lang="en-US" altLang="zh-CN" sz="2400" b="1" u="sng" dirty="0"/>
                  <a:t>Recall</a:t>
                </a:r>
                <a:r>
                  <a:rPr lang="en-US" altLang="zh-CN" sz="2400" dirty="0"/>
                  <a:t>: </a:t>
                </a:r>
                <a:r>
                  <a:rPr lang="en-US" altLang="zh-CN" sz="2400" b="1" dirty="0"/>
                  <a:t>  </a:t>
                </a:r>
                <a:r>
                  <a:rPr lang="en-US" altLang="zh-CN" sz="220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9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equivalent to &lt;</a:t>
                </a:r>
                <a:r>
                  <a:rPr lang="en-US" altLang="zh-CN" sz="2200" i="1" dirty="0"/>
                  <a:t>true positive rate</a:t>
                </a:r>
                <a:r>
                  <a:rPr lang="en-US" altLang="zh-CN" sz="2200" dirty="0"/>
                  <a:t>&gt;, a.k.a. </a:t>
                </a:r>
                <a:r>
                  <a:rPr lang="en-US" altLang="zh-CN" sz="2200" b="1" i="1" dirty="0"/>
                  <a:t>sensitivity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how well the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actual positives</a:t>
                </a:r>
                <a:r>
                  <a:rPr lang="en-US" altLang="zh-CN" sz="2200" dirty="0"/>
                  <a:t> are correctly identified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faction of true positives over all actual positives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zh-CN" sz="2200" dirty="0"/>
                  <a:t>      -- could be misleading (r = 1 if predicting all as positive)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</a:t>
                </a:r>
                <a:r>
                  <a:rPr lang="en-US" altLang="zh-CN" sz="2400" b="1" u="sng" dirty="0"/>
                  <a:t>Specificity</a:t>
                </a:r>
                <a:r>
                  <a:rPr lang="en-US" altLang="zh-CN" sz="2400" dirty="0"/>
                  <a:t>: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10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/>
                  <a:t>      -- equivalent to &lt;</a:t>
                </a:r>
                <a:r>
                  <a:rPr lang="en-US" altLang="zh-CN" sz="2100" i="1" dirty="0"/>
                  <a:t>true negative rate</a:t>
                </a:r>
                <a:r>
                  <a:rPr lang="en-US" altLang="zh-CN" sz="2100" dirty="0"/>
                  <a:t>&gt;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/>
                  <a:t>      -- how well the </a:t>
                </a:r>
                <a:r>
                  <a:rPr lang="en-US" altLang="zh-CN" sz="2100" dirty="0">
                    <a:solidFill>
                      <a:srgbClr val="0070C0"/>
                    </a:solidFill>
                  </a:rPr>
                  <a:t>actual negatives</a:t>
                </a:r>
                <a:r>
                  <a:rPr lang="en-US" altLang="zh-CN" sz="2100" dirty="0"/>
                  <a:t> are correctly identified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/>
                  <a:t>      -- faction of true negatives over all actual negatives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100" dirty="0"/>
                  <a:t>      -- could be misleading (s = 1 if predicting all as negative)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1" y="1878675"/>
                <a:ext cx="10922924" cy="4581110"/>
              </a:xfrm>
              <a:prstGeom prst="rect">
                <a:avLst/>
              </a:prstGeom>
              <a:blipFill rotWithShape="0">
                <a:blip r:embed="rId3"/>
                <a:stretch>
                  <a:fillRect l="-1339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468"/>
          <p:cNvGraphicFramePr/>
          <p:nvPr>
            <p:extLst>
              <p:ext uri="{D42A27DB-BD31-4B8C-83A1-F6EECF244321}">
                <p14:modId xmlns:p14="http://schemas.microsoft.com/office/powerpoint/2010/main" val="1985960378"/>
              </p:ext>
            </p:extLst>
          </p:nvPr>
        </p:nvGraphicFramePr>
        <p:xfrm>
          <a:off x="8505516" y="2171138"/>
          <a:ext cx="2650164" cy="2586385"/>
        </p:xfrm>
        <a:graphic>
          <a:graphicData uri="http://schemas.openxmlformats.org/drawingml/2006/table">
            <a:tbl>
              <a:tblPr/>
              <a:tblGrid>
                <a:gridCol w="47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63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701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True 
Positives</a:t>
                      </a: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 (TP)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False Positives</a:t>
                      </a: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 (FP)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625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False Negatives</a:t>
                      </a: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 (FN)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True Negatives</a:t>
                      </a: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 (TN)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hape 470"/>
          <p:cNvSpPr/>
          <p:nvPr/>
        </p:nvSpPr>
        <p:spPr>
          <a:xfrm>
            <a:off x="9382993" y="1737360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10" name="Shape 470"/>
          <p:cNvSpPr/>
          <p:nvPr/>
        </p:nvSpPr>
        <p:spPr>
          <a:xfrm rot="16200000">
            <a:off x="7676424" y="3692982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491651" y="5087798"/>
                <a:ext cx="5347856" cy="123067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dirty="0"/>
                  <a:t> </a:t>
                </a:r>
                <a:r>
                  <a:rPr lang="en-US" altLang="zh-CN" b="1" u="sng" dirty="0"/>
                  <a:t>F-measure</a:t>
                </a:r>
                <a:r>
                  <a:rPr lang="en-US" altLang="zh-CN" dirty="0"/>
                  <a:t>: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9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1800" dirty="0"/>
                  <a:t>      -- represent a harmonic mean between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8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zh-CN" sz="1800" dirty="0"/>
                  <a:t>      -- high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1800" dirty="0"/>
                  <a:t> ensures both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/>
                  <a:t> are reasonably high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51" y="5087798"/>
                <a:ext cx="5347856" cy="1230672"/>
              </a:xfrm>
              <a:prstGeom prst="rect">
                <a:avLst/>
              </a:prstGeom>
              <a:blipFill rotWithShape="0">
                <a:blip r:embed="rId4"/>
                <a:stretch>
                  <a:fillRect l="-2737" t="-3483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470539" y="1187569"/>
            <a:ext cx="36851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the formula for “Accuracy”?</a:t>
            </a:r>
          </a:p>
        </p:txBody>
      </p:sp>
    </p:spTree>
    <p:extLst>
      <p:ext uri="{BB962C8B-B14F-4D97-AF65-F5344CB8AC3E}">
        <p14:creationId xmlns:p14="http://schemas.microsoft.com/office/powerpoint/2010/main" val="13694712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Cost-benefit Matrix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097281" y="1881166"/>
            <a:ext cx="4677138" cy="4336753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100" dirty="0"/>
              <a:t> Distinguish unequal costs between FP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 dirty="0"/>
              <a:t>     and FN, as well as possible unequal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 dirty="0"/>
              <a:t>     benefits between TP and TN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700" b="1" dirty="0"/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benefit b(+|+)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benefit from TP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cost c(+|-)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cost due to FP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cost c(-|+)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cost due to FN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/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benefit b(-|-)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benefit from TN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graphicFrame>
        <p:nvGraphicFramePr>
          <p:cNvPr id="80" name="Table 468"/>
          <p:cNvGraphicFramePr/>
          <p:nvPr>
            <p:extLst>
              <p:ext uri="{D42A27DB-BD31-4B8C-83A1-F6EECF244321}">
                <p14:modId xmlns:p14="http://schemas.microsoft.com/office/powerpoint/2010/main" val="3144833644"/>
              </p:ext>
            </p:extLst>
          </p:nvPr>
        </p:nvGraphicFramePr>
        <p:xfrm>
          <a:off x="6752540" y="2298038"/>
          <a:ext cx="3605118" cy="3619952"/>
        </p:xfrm>
        <a:graphic>
          <a:graphicData uri="http://schemas.openxmlformats.org/drawingml/2006/table">
            <a:tbl>
              <a:tblPr/>
              <a:tblGrid>
                <a:gridCol w="4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9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b(+|+)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c(+|-)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c(-|+)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b(-|-)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186739" y="1881166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5764496" y="3918218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35285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Expected Profit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191125" y="1737360"/>
            <a:ext cx="6653463" cy="44805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 This could be the comprehensive evaluation metric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graphicFrame>
        <p:nvGraphicFramePr>
          <p:cNvPr id="80" name="Table 468"/>
          <p:cNvGraphicFramePr/>
          <p:nvPr>
            <p:extLst>
              <p:ext uri="{D42A27DB-BD31-4B8C-83A1-F6EECF244321}">
                <p14:modId xmlns:p14="http://schemas.microsoft.com/office/powerpoint/2010/main" val="2927101491"/>
              </p:ext>
            </p:extLst>
          </p:nvPr>
        </p:nvGraphicFramePr>
        <p:xfrm>
          <a:off x="7260710" y="2454442"/>
          <a:ext cx="3127158" cy="2983774"/>
        </p:xfrm>
        <a:graphic>
          <a:graphicData uri="http://schemas.openxmlformats.org/drawingml/2006/table">
            <a:tbl>
              <a:tblPr/>
              <a:tblGrid>
                <a:gridCol w="363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802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20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b(+|+)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c(+|-)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43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c(-|+)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b(-|-)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443369" y="2074851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6498422" y="3954313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468"/>
              <p:cNvGraphicFramePr/>
              <p:nvPr>
                <p:extLst>
                  <p:ext uri="{D42A27DB-BD31-4B8C-83A1-F6EECF244321}">
                    <p14:modId xmlns:p14="http://schemas.microsoft.com/office/powerpoint/2010/main" val="3274891061"/>
                  </p:ext>
                </p:extLst>
              </p:nvPr>
            </p:nvGraphicFramePr>
            <p:xfrm>
              <a:off x="2485609" y="2454442"/>
              <a:ext cx="3193296" cy="2983774"/>
            </p:xfrm>
            <a:graphic>
              <a:graphicData uri="http://schemas.openxmlformats.org/drawingml/2006/table">
                <a:tbl>
                  <a:tblPr/>
                  <a:tblGrid>
                    <a:gridCol w="3716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4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066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48029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90202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>
                              <a:solidFill>
                                <a:srgbClr val="0070C0"/>
                              </a:solidFill>
                            </a:rPr>
                            <a:t>p(+|+)=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p(+|-)=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5543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p(-|+)=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>
                              <a:solidFill>
                                <a:srgbClr val="0070C0"/>
                              </a:solidFill>
                            </a:rPr>
                            <a:t>p(-|-)=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468"/>
              <p:cNvGraphicFramePr/>
              <p:nvPr>
                <p:extLst>
                  <p:ext uri="{D42A27DB-BD31-4B8C-83A1-F6EECF244321}">
                    <p14:modId xmlns:p14="http://schemas.microsoft.com/office/powerpoint/2010/main" val="3274891061"/>
                  </p:ext>
                </p:extLst>
              </p:nvPr>
            </p:nvGraphicFramePr>
            <p:xfrm>
              <a:off x="2485609" y="2454442"/>
              <a:ext cx="3193296" cy="2983774"/>
            </p:xfrm>
            <a:graphic>
              <a:graphicData uri="http://schemas.openxmlformats.org/drawingml/2006/table">
                <a:tbl>
                  <a:tblPr/>
                  <a:tblGrid>
                    <a:gridCol w="3716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4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066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48029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90202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43348" t="-76536" r="-100858" b="-108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144589" t="-76536" r="-1732" b="-108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5543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43348" t="-167196" r="-10085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144589" t="-167196" r="-173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Shape 470"/>
          <p:cNvSpPr/>
          <p:nvPr/>
        </p:nvSpPr>
        <p:spPr>
          <a:xfrm>
            <a:off x="3734405" y="2074851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10" name="Shape 470"/>
          <p:cNvSpPr/>
          <p:nvPr/>
        </p:nvSpPr>
        <p:spPr>
          <a:xfrm rot="16200000">
            <a:off x="1702842" y="3829987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470"/>
              <p:cNvSpPr/>
              <p:nvPr/>
            </p:nvSpPr>
            <p:spPr>
              <a:xfrm>
                <a:off x="1809341" y="5674829"/>
                <a:ext cx="916586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r>
                  <a:rPr lang="en-US" dirty="0"/>
                  <a:t>Expected profit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11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41" y="5674829"/>
                <a:ext cx="9165865" cy="379591"/>
              </a:xfrm>
              <a:prstGeom prst="rect">
                <a:avLst/>
              </a:prstGeom>
              <a:blipFill>
                <a:blip r:embed="rId4"/>
                <a:stretch>
                  <a:fillRect l="-998" t="-6452" b="-24194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12029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097281" y="1881166"/>
            <a:ext cx="10115202" cy="43672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46735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2880"/>
            </a:pPr>
            <a:r>
              <a:rPr lang="en-US" sz="2200" dirty="0"/>
              <a:t> Model X is developed to help doctors diagnose breast cancer. Its performance was evaluated over   a test data set of 1000 patients. Model X diagnosed 20 of them with breast cancer, 16 out of which really had breast cancer. But Model X misclassified 3 patients who had breast cancer as healthy. We assume that correct diagnosis have no cost, but failing to identify a real patient will cause $10,000 loss. Besides, identifying a healthy person with breast cancer will cause $500 loss.</a:t>
            </a:r>
            <a:endParaRPr lang="en-US" sz="2200" b="1" dirty="0"/>
          </a:p>
          <a:p>
            <a:pPr marL="384048" lvl="2" indent="0" defTabSz="467359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 sz="2880"/>
            </a:pPr>
            <a:r>
              <a:rPr lang="en-US" sz="2200" dirty="0"/>
              <a:t>      1. generate the confusion matrix</a:t>
            </a:r>
          </a:p>
          <a:p>
            <a:pPr marL="384048" lvl="2" indent="0" defTabSz="467359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 sz="2880"/>
            </a:pPr>
            <a:r>
              <a:rPr lang="en-US" sz="2200" dirty="0"/>
              <a:t>      2. calculate precision, recall, specificity, and F-measure</a:t>
            </a:r>
          </a:p>
          <a:p>
            <a:pPr marL="384048" lvl="2" indent="0" defTabSz="467359">
              <a:lnSpc>
                <a:spcPct val="120000"/>
              </a:lnSpc>
              <a:spcAft>
                <a:spcPts val="0"/>
              </a:spcAft>
              <a:buNone/>
              <a:defRPr sz="2880"/>
            </a:pPr>
            <a:r>
              <a:rPr lang="en-US" sz="2200" dirty="0"/>
              <a:t>      3. generate the cost-benefit matrix</a:t>
            </a:r>
          </a:p>
          <a:p>
            <a:pPr marL="384048" lvl="2" indent="0" defTabSz="467359">
              <a:lnSpc>
                <a:spcPct val="120000"/>
              </a:lnSpc>
              <a:spcAft>
                <a:spcPts val="0"/>
              </a:spcAft>
              <a:buNone/>
              <a:defRPr sz="2880"/>
            </a:pPr>
            <a:r>
              <a:rPr lang="en-US" sz="2200" dirty="0"/>
              <a:t>      4. calculate the expected cost</a:t>
            </a:r>
          </a:p>
        </p:txBody>
      </p:sp>
    </p:spTree>
    <p:extLst>
      <p:ext uri="{BB962C8B-B14F-4D97-AF65-F5344CB8AC3E}">
        <p14:creationId xmlns:p14="http://schemas.microsoft.com/office/powerpoint/2010/main" val="15646339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/>
              <a:t>Methods for Evaluating a Classifier</a:t>
            </a:r>
            <a:endParaRPr sz="4400"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37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97280" y="1845733"/>
                <a:ext cx="10607040" cy="461405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Holdout method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partition the dataset into two DISJOINT subset: training set + test set (holdout set)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training set: build the model/classifier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200" dirty="0"/>
                  <a:t>      -- test set: evaluate its performance</a:t>
                </a:r>
              </a:p>
              <a:p>
                <a:pPr lvl="6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Fewer data are available for training</a:t>
                </a:r>
              </a:p>
              <a:p>
                <a:pPr lvl="6"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Just a single estimate – reliable? Confidence interval?</a:t>
                </a:r>
              </a:p>
              <a:p>
                <a:pPr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</a:rPr>
                  <a:t>-fold Cross-Validation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divide the dataset into k equal-sized partitions (called </a:t>
                </a:r>
                <a:r>
                  <a:rPr lang="en-US" altLang="zh-CN" sz="2200" i="1" dirty="0"/>
                  <a:t>folds</a:t>
                </a:r>
                <a:r>
                  <a:rPr lang="en-US" altLang="zh-CN" sz="2200" dirty="0"/>
                  <a:t>) [k=5 or 10 typically]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take one fold for testing, and the rest (k-1) folds for training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iterate k times so that each fold is used for testing exactly once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sum up the errors for all k iterations</a:t>
                </a:r>
              </a:p>
              <a:p>
                <a:pPr lvl="6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make a better use of the dataset</a:t>
                </a:r>
              </a:p>
              <a:p>
                <a:pPr lvl="6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each data point is used the same number of times for training/testing </a:t>
                </a:r>
              </a:p>
              <a:p>
                <a:pPr lvl="6"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a set of estimates for assessing confidence in the performance estimate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607040" cy="4614052"/>
              </a:xfrm>
              <a:prstGeom prst="rect">
                <a:avLst/>
              </a:prstGeom>
              <a:blipFill>
                <a:blip r:embed="rId3"/>
                <a:stretch>
                  <a:fillRect l="-1609" t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3622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01" y="423220"/>
            <a:ext cx="5015468" cy="5831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56647" y="802994"/>
                <a:ext cx="4485373" cy="545205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850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3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3400" b="1" dirty="0">
                    <a:solidFill>
                      <a:srgbClr val="0070C0"/>
                    </a:solidFill>
                  </a:rPr>
                  <a:t>-fold Cross-Validation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-- 5 equal-sized partitions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34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-- each fold is used in turn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   as test set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34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-- the other four are used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   for training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34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-- 5 estimates can be used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   to compute the average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   and variance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7" y="802994"/>
                <a:ext cx="4485373" cy="5452052"/>
              </a:xfrm>
              <a:prstGeom prst="rect">
                <a:avLst/>
              </a:prstGeom>
              <a:blipFill rotWithShape="0">
                <a:blip r:embed="rId3"/>
                <a:stretch>
                  <a:fillRect l="-4626" t="-2573" r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975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33" y="352927"/>
            <a:ext cx="5829108" cy="5924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122" y="352927"/>
            <a:ext cx="3886072" cy="5924040"/>
          </a:xfrm>
          <a:prstGeom prst="rect">
            <a:avLst/>
          </a:prstGeom>
        </p:spPr>
      </p:pic>
      <p:sp>
        <p:nvSpPr>
          <p:cNvPr id="5" name="Shape 156"/>
          <p:cNvSpPr/>
          <p:nvPr/>
        </p:nvSpPr>
        <p:spPr>
          <a:xfrm>
            <a:off x="1318332" y="3256547"/>
            <a:ext cx="927563" cy="417095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867714" y="2987245"/>
            <a:ext cx="450618" cy="477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2"/>
          <p:cNvSpPr txBox="1"/>
          <p:nvPr/>
        </p:nvSpPr>
        <p:spPr>
          <a:xfrm>
            <a:off x="237504" y="1232919"/>
            <a:ext cx="98313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# of data points used for building the tree</a:t>
            </a:r>
          </a:p>
        </p:txBody>
      </p:sp>
      <p:sp>
        <p:nvSpPr>
          <p:cNvPr id="23" name="Shape 156"/>
          <p:cNvSpPr/>
          <p:nvPr/>
        </p:nvSpPr>
        <p:spPr>
          <a:xfrm>
            <a:off x="1318331" y="3673642"/>
            <a:ext cx="3110832" cy="449179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29163" y="3911600"/>
            <a:ext cx="17951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62"/>
          <p:cNvSpPr txBox="1"/>
          <p:nvPr/>
        </p:nvSpPr>
        <p:spPr>
          <a:xfrm>
            <a:off x="6224337" y="3445041"/>
            <a:ext cx="398767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Legend –</a:t>
            </a:r>
          </a:p>
          <a:p>
            <a:r>
              <a:rPr lang="en-US" b="1" dirty="0">
                <a:solidFill>
                  <a:srgbClr val="FF0000"/>
                </a:solidFill>
              </a:rPr>
              <a:t>node</a:t>
            </a:r>
            <a:r>
              <a:rPr lang="en-US" b="1" dirty="0">
                <a:solidFill>
                  <a:srgbClr val="0070C0"/>
                </a:solidFill>
              </a:rPr>
              <a:t>: node index</a:t>
            </a:r>
          </a:p>
          <a:p>
            <a:r>
              <a:rPr lang="en-US" b="1" dirty="0">
                <a:solidFill>
                  <a:srgbClr val="FF0000"/>
                </a:solidFill>
              </a:rPr>
              <a:t>split</a:t>
            </a:r>
            <a:r>
              <a:rPr lang="en-US" b="1" dirty="0">
                <a:solidFill>
                  <a:srgbClr val="0070C0"/>
                </a:solidFill>
              </a:rPr>
              <a:t>: test condition</a:t>
            </a:r>
          </a:p>
          <a:p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0070C0"/>
                </a:solidFill>
              </a:rPr>
              <a:t>: # of data points in that node</a:t>
            </a:r>
          </a:p>
          <a:p>
            <a:r>
              <a:rPr lang="en-US" b="1" dirty="0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0070C0"/>
                </a:solidFill>
              </a:rPr>
              <a:t>: # of data points wrongly classified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yval</a:t>
            </a:r>
            <a:r>
              <a:rPr lang="en-US" b="1" dirty="0">
                <a:solidFill>
                  <a:srgbClr val="0070C0"/>
                </a:solidFill>
              </a:rPr>
              <a:t>: default class label for that node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yprobs</a:t>
            </a:r>
            <a:r>
              <a:rPr lang="en-US" b="1" dirty="0">
                <a:solidFill>
                  <a:srgbClr val="0070C0"/>
                </a:solidFill>
              </a:rPr>
              <a:t>: class distribution (fixed order)</a:t>
            </a:r>
          </a:p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b="1" dirty="0">
                <a:solidFill>
                  <a:srgbClr val="0070C0"/>
                </a:solidFill>
              </a:rPr>
              <a:t>: terminal/leaf-node indicator</a:t>
            </a:r>
          </a:p>
        </p:txBody>
      </p:sp>
    </p:spTree>
    <p:extLst>
      <p:ext uri="{BB962C8B-B14F-4D97-AF65-F5344CB8AC3E}">
        <p14:creationId xmlns:p14="http://schemas.microsoft.com/office/powerpoint/2010/main" val="7402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Entropy </a:t>
            </a:r>
            <a:r>
              <a:rPr lang="en-US" dirty="0"/>
              <a:t>(3)</a:t>
            </a:r>
            <a:endParaRPr dirty="0"/>
          </a:p>
        </p:txBody>
      </p:sp>
      <p:sp>
        <p:nvSpPr>
          <p:cNvPr id="336" name="Shape 3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For a two-class set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altLang="zh-CN" sz="2000" dirty="0"/>
              </a:p>
              <a:p>
                <a:pPr marL="201168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dirty="0"/>
                  <a:t>  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   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ranges from 0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n-US" altLang="zh-CN" sz="1800" dirty="0"/>
                  <a:t>       --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 (pure)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zh-CN" sz="1800" dirty="0"/>
                  <a:t>       --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.5,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1 (maximal disorder)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Check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/>
                  <a:t>       --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=0.7,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  <a:blipFill>
                <a:blip r:embed="rId3"/>
                <a:stretch>
                  <a:fillRect l="-160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13" y="5189591"/>
            <a:ext cx="4200008" cy="9227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4855" y="2002826"/>
            <a:ext cx="3777445" cy="39936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en &lt;- function(</a:t>
            </a:r>
            <a:r>
              <a:rPr lang="en-US" sz="1600" dirty="0" err="1"/>
              <a:t>y,n</a:t>
            </a:r>
            <a:r>
              <a:rPr lang="en-US" sz="1600" dirty="0"/>
              <a:t>) {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if(y == 0)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{ 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   e &lt;- 0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}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else if(n == 0)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{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   e &lt;- 0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}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else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{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   t &lt;- </a:t>
            </a:r>
            <a:r>
              <a:rPr lang="en-US" sz="1600" dirty="0" err="1"/>
              <a:t>y+n</a:t>
            </a:r>
            <a:endParaRPr lang="en-US" sz="1600" dirty="0"/>
          </a:p>
          <a:p>
            <a:pPr>
              <a:lnSpc>
                <a:spcPts val="1600"/>
              </a:lnSpc>
            </a:pPr>
            <a:r>
              <a:rPr lang="en-US" sz="1600" dirty="0"/>
              <a:t>	   </a:t>
            </a:r>
            <a:r>
              <a:rPr lang="en-US" sz="1600" dirty="0" err="1"/>
              <a:t>py</a:t>
            </a:r>
            <a:r>
              <a:rPr lang="en-US" sz="1600" dirty="0"/>
              <a:t> &lt;- y/t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   </a:t>
            </a:r>
            <a:r>
              <a:rPr lang="en-US" sz="1600" dirty="0" err="1"/>
              <a:t>pn</a:t>
            </a:r>
            <a:r>
              <a:rPr lang="en-US" sz="1600" dirty="0"/>
              <a:t> &lt;- n/t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   e &lt;- 0 - (</a:t>
            </a:r>
            <a:r>
              <a:rPr lang="en-US" sz="1600" dirty="0" err="1"/>
              <a:t>py</a:t>
            </a:r>
            <a:r>
              <a:rPr lang="en-US" sz="1600" dirty="0"/>
              <a:t>*log(py,2) + </a:t>
            </a:r>
            <a:r>
              <a:rPr lang="en-US" sz="1600" dirty="0" err="1"/>
              <a:t>pn</a:t>
            </a:r>
            <a:r>
              <a:rPr lang="en-US" sz="1600" dirty="0"/>
              <a:t>*log(pn,2))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	}</a:t>
            </a:r>
          </a:p>
          <a:p>
            <a:pPr>
              <a:lnSpc>
                <a:spcPts val="1600"/>
              </a:lnSpc>
            </a:pPr>
            <a:endParaRPr lang="en-US" sz="1600" dirty="0"/>
          </a:p>
          <a:p>
            <a:pPr>
              <a:lnSpc>
                <a:spcPts val="1600"/>
              </a:lnSpc>
            </a:pPr>
            <a:r>
              <a:rPr lang="en-US" sz="1600" dirty="0"/>
              <a:t>	return(e)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7192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45" y="1809750"/>
            <a:ext cx="9229725" cy="3467100"/>
          </a:xfrm>
          <a:prstGeom prst="rect">
            <a:avLst/>
          </a:prstGeom>
        </p:spPr>
      </p:pic>
      <p:sp>
        <p:nvSpPr>
          <p:cNvPr id="4" name="Shape 156"/>
          <p:cNvSpPr/>
          <p:nvPr/>
        </p:nvSpPr>
        <p:spPr>
          <a:xfrm>
            <a:off x="1326744" y="1711492"/>
            <a:ext cx="8312555" cy="974558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8468770" y="1431531"/>
            <a:ext cx="8480" cy="279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62"/>
          <p:cNvSpPr txBox="1"/>
          <p:nvPr/>
        </p:nvSpPr>
        <p:spPr>
          <a:xfrm>
            <a:off x="6381069" y="231202"/>
            <a:ext cx="417540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Function call –</a:t>
            </a:r>
          </a:p>
          <a:p>
            <a:r>
              <a:rPr lang="en-US" b="1" dirty="0">
                <a:solidFill>
                  <a:srgbClr val="FF0000"/>
                </a:solidFill>
              </a:rPr>
              <a:t>formula</a:t>
            </a:r>
            <a:r>
              <a:rPr lang="en-US" b="1" dirty="0">
                <a:solidFill>
                  <a:srgbClr val="0070C0"/>
                </a:solidFill>
              </a:rPr>
              <a:t>: target variable + dataset</a:t>
            </a:r>
          </a:p>
          <a:p>
            <a:r>
              <a:rPr lang="en-US" b="1" dirty="0">
                <a:solidFill>
                  <a:srgbClr val="FF0000"/>
                </a:solidFill>
              </a:rPr>
              <a:t>method</a:t>
            </a:r>
            <a:r>
              <a:rPr lang="en-US" b="1" dirty="0">
                <a:solidFill>
                  <a:srgbClr val="0070C0"/>
                </a:solidFill>
              </a:rPr>
              <a:t>: classification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parms</a:t>
            </a:r>
            <a:r>
              <a:rPr lang="en-US" b="1" dirty="0">
                <a:solidFill>
                  <a:srgbClr val="0070C0"/>
                </a:solidFill>
              </a:rPr>
              <a:t>: information gain</a:t>
            </a:r>
          </a:p>
        </p:txBody>
      </p:sp>
      <p:sp>
        <p:nvSpPr>
          <p:cNvPr id="12" name="Shape 156"/>
          <p:cNvSpPr/>
          <p:nvPr/>
        </p:nvSpPr>
        <p:spPr>
          <a:xfrm>
            <a:off x="1326744" y="4097586"/>
            <a:ext cx="4331106" cy="836364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57850" y="4457700"/>
            <a:ext cx="5953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62"/>
          <p:cNvSpPr txBox="1"/>
          <p:nvPr/>
        </p:nvSpPr>
        <p:spPr>
          <a:xfrm>
            <a:off x="6253184" y="3955630"/>
            <a:ext cx="5195866" cy="2267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Performance evaluation –</a:t>
            </a:r>
          </a:p>
          <a:p>
            <a:r>
              <a:rPr lang="en-US" b="1" dirty="0">
                <a:solidFill>
                  <a:srgbClr val="FF0000"/>
                </a:solidFill>
              </a:rPr>
              <a:t>CP</a:t>
            </a:r>
            <a:r>
              <a:rPr lang="en-US" b="1" dirty="0">
                <a:solidFill>
                  <a:srgbClr val="0070C0"/>
                </a:solidFill>
              </a:rPr>
              <a:t>: complexity parameter (reduced) – indicate the 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maximum benefit one can gain for future splits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nsplit</a:t>
            </a:r>
            <a:r>
              <a:rPr lang="en-US" b="1" dirty="0">
                <a:solidFill>
                  <a:srgbClr val="0070C0"/>
                </a:solidFill>
              </a:rPr>
              <a:t>: # of splits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</a:t>
            </a:r>
            <a:r>
              <a:rPr lang="en-US" b="1" dirty="0">
                <a:solidFill>
                  <a:srgbClr val="0070C0"/>
                </a:solidFill>
              </a:rPr>
              <a:t>: relative reduction in training error </a:t>
            </a:r>
          </a:p>
          <a:p>
            <a:pPr>
              <a:lnSpc>
                <a:spcPts val="2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xerror</a:t>
            </a:r>
            <a:r>
              <a:rPr lang="en-US" sz="2400" b="1" dirty="0">
                <a:solidFill>
                  <a:srgbClr val="0070C0"/>
                </a:solidFill>
              </a:rPr>
              <a:t>: relative reduction in the </a:t>
            </a:r>
          </a:p>
          <a:p>
            <a:pPr>
              <a:lnSpc>
                <a:spcPts val="2000"/>
              </a:lnSpc>
            </a:pPr>
            <a:r>
              <a:rPr lang="en-US" sz="2400" b="1" dirty="0">
                <a:solidFill>
                  <a:srgbClr val="0070C0"/>
                </a:solidFill>
              </a:rPr>
              <a:t>              cross-validation-based error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xstd</a:t>
            </a:r>
            <a:r>
              <a:rPr lang="en-US" b="1" dirty="0">
                <a:solidFill>
                  <a:srgbClr val="0070C0"/>
                </a:solidFill>
              </a:rPr>
              <a:t>: cross-validation-based standard deviation</a:t>
            </a:r>
          </a:p>
        </p:txBody>
      </p:sp>
      <p:sp>
        <p:nvSpPr>
          <p:cNvPr id="20" name="Shape 156"/>
          <p:cNvSpPr/>
          <p:nvPr/>
        </p:nvSpPr>
        <p:spPr>
          <a:xfrm>
            <a:off x="1326744" y="3286563"/>
            <a:ext cx="3433250" cy="325898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cxnSp>
        <p:nvCxnSpPr>
          <p:cNvPr id="21" name="Straight Arrow Connector 20"/>
          <p:cNvCxnSpPr>
            <a:stCxn id="22" idx="1"/>
            <a:endCxn id="20" idx="3"/>
          </p:cNvCxnSpPr>
          <p:nvPr/>
        </p:nvCxnSpPr>
        <p:spPr>
          <a:xfrm flipH="1">
            <a:off x="4759994" y="3449512"/>
            <a:ext cx="14931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62"/>
          <p:cNvSpPr txBox="1"/>
          <p:nvPr/>
        </p:nvSpPr>
        <p:spPr>
          <a:xfrm>
            <a:off x="6253184" y="3264846"/>
            <a:ext cx="38433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Baseline error</a:t>
            </a:r>
            <a:r>
              <a:rPr lang="en-US" b="1" dirty="0">
                <a:solidFill>
                  <a:srgbClr val="0070C0"/>
                </a:solidFill>
              </a:rPr>
              <a:t>: over the whole dataset</a:t>
            </a:r>
          </a:p>
        </p:txBody>
      </p:sp>
    </p:spTree>
    <p:extLst>
      <p:ext uri="{BB962C8B-B14F-4D97-AF65-F5344CB8AC3E}">
        <p14:creationId xmlns:p14="http://schemas.microsoft.com/office/powerpoint/2010/main" val="3061325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42" y="1497179"/>
            <a:ext cx="9096375" cy="43529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Shape 156"/>
          <p:cNvSpPr/>
          <p:nvPr/>
        </p:nvSpPr>
        <p:spPr>
          <a:xfrm>
            <a:off x="9391650" y="1766481"/>
            <a:ext cx="508808" cy="462369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646054" y="2283447"/>
            <a:ext cx="0" cy="878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2"/>
          <p:cNvSpPr txBox="1"/>
          <p:nvPr/>
        </p:nvSpPr>
        <p:spPr>
          <a:xfrm>
            <a:off x="8675716" y="3143297"/>
            <a:ext cx="236920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Translate the DT into a set of rules: 4 rules correspond to the 4 leaf nodes</a:t>
            </a:r>
          </a:p>
        </p:txBody>
      </p:sp>
      <p:sp>
        <p:nvSpPr>
          <p:cNvPr id="15" name="Shape 156"/>
          <p:cNvSpPr/>
          <p:nvPr/>
        </p:nvSpPr>
        <p:spPr>
          <a:xfrm>
            <a:off x="1948542" y="2491519"/>
            <a:ext cx="5976258" cy="3358585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7924800" y="3743462"/>
            <a:ext cx="750916" cy="9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99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17" y="2052262"/>
            <a:ext cx="5419725" cy="4019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301" y="1224501"/>
            <a:ext cx="8648700" cy="657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Shape 156"/>
          <p:cNvSpPr/>
          <p:nvPr/>
        </p:nvSpPr>
        <p:spPr>
          <a:xfrm>
            <a:off x="9563100" y="1504625"/>
            <a:ext cx="514350" cy="377101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871906" y="1881726"/>
            <a:ext cx="0" cy="878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2"/>
          <p:cNvSpPr txBox="1"/>
          <p:nvPr/>
        </p:nvSpPr>
        <p:spPr>
          <a:xfrm>
            <a:off x="8843283" y="2760240"/>
            <a:ext cx="178661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Display a visual representation of the DT</a:t>
            </a:r>
          </a:p>
        </p:txBody>
      </p:sp>
      <p:sp>
        <p:nvSpPr>
          <p:cNvPr id="15" name="Shape 156"/>
          <p:cNvSpPr/>
          <p:nvPr/>
        </p:nvSpPr>
        <p:spPr>
          <a:xfrm>
            <a:off x="1371622" y="2052263"/>
            <a:ext cx="6515201" cy="4190086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 flipV="1">
            <a:off x="7886823" y="3219450"/>
            <a:ext cx="956460" cy="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02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66" y="2845474"/>
            <a:ext cx="10841467" cy="8238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Shape 156"/>
          <p:cNvSpPr/>
          <p:nvPr/>
        </p:nvSpPr>
        <p:spPr>
          <a:xfrm>
            <a:off x="713366" y="2845474"/>
            <a:ext cx="3096634" cy="434214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TextBox 62"/>
          <p:cNvSpPr txBox="1"/>
          <p:nvPr/>
        </p:nvSpPr>
        <p:spPr>
          <a:xfrm>
            <a:off x="1445342" y="1497722"/>
            <a:ext cx="309907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Minimum # of data points that must exist at a node before it is considered for splitting</a:t>
            </a:r>
          </a:p>
        </p:txBody>
      </p:sp>
      <p:sp>
        <p:nvSpPr>
          <p:cNvPr id="15" name="Shape 156"/>
          <p:cNvSpPr/>
          <p:nvPr/>
        </p:nvSpPr>
        <p:spPr>
          <a:xfrm>
            <a:off x="3810000" y="3279688"/>
            <a:ext cx="2705100" cy="381474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994881" y="2421052"/>
            <a:ext cx="0" cy="42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156"/>
          <p:cNvSpPr/>
          <p:nvPr/>
        </p:nvSpPr>
        <p:spPr>
          <a:xfrm>
            <a:off x="713366" y="3309691"/>
            <a:ext cx="3096634" cy="351471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" name="TextBox 62"/>
          <p:cNvSpPr txBox="1"/>
          <p:nvPr/>
        </p:nvSpPr>
        <p:spPr>
          <a:xfrm>
            <a:off x="1445342" y="4315661"/>
            <a:ext cx="309907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Minimum # of data points in any leaf node</a:t>
            </a: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2994881" y="3661163"/>
            <a:ext cx="0" cy="654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62"/>
          <p:cNvSpPr txBox="1"/>
          <p:nvPr/>
        </p:nvSpPr>
        <p:spPr>
          <a:xfrm>
            <a:off x="5067300" y="4103544"/>
            <a:ext cx="6487532" cy="2154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Minimum “benefit” that must be gained at each split</a:t>
            </a:r>
          </a:p>
          <a:p>
            <a:endParaRPr lang="en-US" sz="800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Set it to zero will build a tree to its maximum depth (depending on the values of </a:t>
            </a:r>
            <a:r>
              <a:rPr lang="en-US" b="1" dirty="0" err="1">
                <a:solidFill>
                  <a:srgbClr val="0070C0"/>
                </a:solidFill>
              </a:rPr>
              <a:t>MinSplit</a:t>
            </a:r>
            <a:r>
              <a:rPr lang="en-US" b="1" dirty="0">
                <a:solidFill>
                  <a:srgbClr val="0070C0"/>
                </a:solidFill>
              </a:rPr>
              <a:t> and </a:t>
            </a:r>
            <a:r>
              <a:rPr lang="en-US" b="1" dirty="0" err="1">
                <a:solidFill>
                  <a:srgbClr val="0070C0"/>
                </a:solidFill>
              </a:rPr>
              <a:t>MinBucket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Find the best size of the tree</a:t>
            </a:r>
            <a:r>
              <a:rPr lang="en-US" b="1" dirty="0">
                <a:solidFill>
                  <a:srgbClr val="0070C0"/>
                </a:solidFill>
              </a:rPr>
              <a:t>: look for the CP value (</a:t>
            </a:r>
            <a:r>
              <a:rPr lang="en-US" b="1" dirty="0" err="1">
                <a:solidFill>
                  <a:srgbClr val="0070C0"/>
                </a:solidFill>
              </a:rPr>
              <a:t>cp_min</a:t>
            </a:r>
            <a:r>
              <a:rPr lang="en-US" b="1" dirty="0">
                <a:solidFill>
                  <a:srgbClr val="0070C0"/>
                </a:solidFill>
              </a:rPr>
              <a:t>) where the sum of </a:t>
            </a:r>
            <a:r>
              <a:rPr lang="en-US" b="1" dirty="0" err="1">
                <a:solidFill>
                  <a:srgbClr val="0070C0"/>
                </a:solidFill>
              </a:rPr>
              <a:t>xerror</a:t>
            </a:r>
            <a:r>
              <a:rPr lang="en-US" b="1" dirty="0">
                <a:solidFill>
                  <a:srgbClr val="0070C0"/>
                </a:solidFill>
              </a:rPr>
              <a:t> and </a:t>
            </a:r>
            <a:r>
              <a:rPr lang="en-US" b="1" dirty="0" err="1">
                <a:solidFill>
                  <a:srgbClr val="0070C0"/>
                </a:solidFill>
              </a:rPr>
              <a:t>xstd</a:t>
            </a:r>
            <a:r>
              <a:rPr lang="en-US" b="1" dirty="0">
                <a:solidFill>
                  <a:srgbClr val="0070C0"/>
                </a:solidFill>
              </a:rPr>
              <a:t> is minimum, then set this complexity parameter to be slightly larger than </a:t>
            </a:r>
            <a:r>
              <a:rPr lang="en-US" b="1" dirty="0" err="1">
                <a:solidFill>
                  <a:srgbClr val="0070C0"/>
                </a:solidFill>
              </a:rPr>
              <a:t>cp_min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810250" y="3669330"/>
            <a:ext cx="4032" cy="42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hape 156"/>
          <p:cNvSpPr/>
          <p:nvPr/>
        </p:nvSpPr>
        <p:spPr>
          <a:xfrm>
            <a:off x="6515100" y="2855266"/>
            <a:ext cx="666750" cy="414630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" name="TextBox 62"/>
          <p:cNvSpPr txBox="1"/>
          <p:nvPr/>
        </p:nvSpPr>
        <p:spPr>
          <a:xfrm>
            <a:off x="5298936" y="574392"/>
            <a:ext cx="309907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Set the class proportion in the training dataset in order to reflect the true proportion in the population or boost a particular class of interest</a:t>
            </a:r>
          </a:p>
        </p:txBody>
      </p:sp>
      <p:cxnSp>
        <p:nvCxnSpPr>
          <p:cNvPr id="32" name="Straight Arrow Connector 31"/>
          <p:cNvCxnSpPr>
            <a:stCxn id="31" idx="2"/>
            <a:endCxn id="30" idx="0"/>
          </p:cNvCxnSpPr>
          <p:nvPr/>
        </p:nvCxnSpPr>
        <p:spPr>
          <a:xfrm>
            <a:off x="6848475" y="2051720"/>
            <a:ext cx="0" cy="803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hape 156"/>
          <p:cNvSpPr/>
          <p:nvPr/>
        </p:nvSpPr>
        <p:spPr>
          <a:xfrm>
            <a:off x="6517544" y="3269896"/>
            <a:ext cx="1065351" cy="391266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37" name="TextBox 62"/>
          <p:cNvSpPr txBox="1"/>
          <p:nvPr/>
        </p:nvSpPr>
        <p:spPr>
          <a:xfrm>
            <a:off x="8772259" y="1243372"/>
            <a:ext cx="25932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Weight different types of errors differently in the form of [0, FN, FP, 0]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582897" y="2166702"/>
            <a:ext cx="1189362" cy="11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20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319212"/>
            <a:ext cx="7362825" cy="4219575"/>
          </a:xfrm>
          <a:prstGeom prst="rect">
            <a:avLst/>
          </a:prstGeom>
        </p:spPr>
      </p:pic>
      <p:sp>
        <p:nvSpPr>
          <p:cNvPr id="4" name="Shape 156"/>
          <p:cNvSpPr/>
          <p:nvPr/>
        </p:nvSpPr>
        <p:spPr>
          <a:xfrm>
            <a:off x="3228974" y="3150273"/>
            <a:ext cx="1447801" cy="669251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" name="TextBox 62"/>
          <p:cNvSpPr txBox="1"/>
          <p:nvPr/>
        </p:nvSpPr>
        <p:spPr>
          <a:xfrm>
            <a:off x="5561150" y="3300232"/>
            <a:ext cx="183977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Confusion matrix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676776" y="3484898"/>
            <a:ext cx="884374" cy="1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hape 156"/>
          <p:cNvSpPr/>
          <p:nvPr/>
        </p:nvSpPr>
        <p:spPr>
          <a:xfrm>
            <a:off x="3228973" y="4905375"/>
            <a:ext cx="1447801" cy="276225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" name="TextBox 62"/>
          <p:cNvSpPr txBox="1"/>
          <p:nvPr/>
        </p:nvSpPr>
        <p:spPr>
          <a:xfrm>
            <a:off x="1702517" y="4905375"/>
            <a:ext cx="10978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Error rate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800350" y="5043488"/>
            <a:ext cx="428623" cy="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hape 156"/>
          <p:cNvSpPr/>
          <p:nvPr/>
        </p:nvSpPr>
        <p:spPr>
          <a:xfrm>
            <a:off x="3590925" y="2214987"/>
            <a:ext cx="2085975" cy="276225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78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Impure Segments (1)</a:t>
            </a:r>
            <a:endParaRPr dirty="0"/>
          </a:p>
        </p:txBody>
      </p:sp>
      <p:pic>
        <p:nvPicPr>
          <p:cNvPr id="250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7957" y="1819670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257" name="Group 257"/>
          <p:cNvGrpSpPr/>
          <p:nvPr/>
        </p:nvGrpSpPr>
        <p:grpSpPr>
          <a:xfrm>
            <a:off x="3126191" y="3127973"/>
            <a:ext cx="7381019" cy="1891160"/>
            <a:chOff x="-620865" y="415739"/>
            <a:chExt cx="10497447" cy="2689650"/>
          </a:xfrm>
        </p:grpSpPr>
        <p:grpSp>
          <p:nvGrpSpPr>
            <p:cNvPr id="253" name="Group 253"/>
            <p:cNvGrpSpPr/>
            <p:nvPr/>
          </p:nvGrpSpPr>
          <p:grpSpPr>
            <a:xfrm>
              <a:off x="-620865" y="415739"/>
              <a:ext cx="3414055" cy="765262"/>
              <a:chOff x="-310846" y="415739"/>
              <a:chExt cx="3414054" cy="765261"/>
            </a:xfrm>
          </p:grpSpPr>
          <p:sp>
            <p:nvSpPr>
              <p:cNvPr id="251" name="Shape 251"/>
              <p:cNvSpPr/>
              <p:nvPr/>
            </p:nvSpPr>
            <p:spPr>
              <a:xfrm flipH="1">
                <a:off x="2353502" y="415739"/>
                <a:ext cx="749706" cy="765261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-310846" y="511267"/>
                <a:ext cx="2846955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body shape = rectangle</a:t>
                </a:r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6956091" y="415739"/>
              <a:ext cx="2920491" cy="2689650"/>
              <a:chOff x="1482006" y="415740"/>
              <a:chExt cx="2920490" cy="2689648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482006" y="415740"/>
                <a:ext cx="1198763" cy="268964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2171549" y="1515487"/>
                <a:ext cx="2230947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body shape = oval</a:t>
                </a:r>
              </a:p>
            </p:txBody>
          </p:sp>
        </p:grpSp>
      </p:grpSp>
      <p:grpSp>
        <p:nvGrpSpPr>
          <p:cNvPr id="261" name="Group 261"/>
          <p:cNvGrpSpPr/>
          <p:nvPr/>
        </p:nvGrpSpPr>
        <p:grpSpPr>
          <a:xfrm>
            <a:off x="6394827" y="5019132"/>
            <a:ext cx="5401209" cy="1296622"/>
            <a:chOff x="0" y="0"/>
            <a:chExt cx="7681717" cy="1844082"/>
          </a:xfrm>
        </p:grpSpPr>
        <p:pic>
          <p:nvPicPr>
            <p:cNvPr id="258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59" name="Shape 259"/>
            <p:cNvSpPr/>
            <p:nvPr/>
          </p:nvSpPr>
          <p:spPr>
            <a:xfrm>
              <a:off x="1307150" y="19050"/>
              <a:ext cx="3228464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5692496" y="19050"/>
              <a:ext cx="637787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2147057" y="3679304"/>
            <a:ext cx="5401208" cy="1296621"/>
            <a:chOff x="0" y="0"/>
            <a:chExt cx="7681716" cy="1844081"/>
          </a:xfrm>
        </p:grpSpPr>
        <p:pic>
          <p:nvPicPr>
            <p:cNvPr id="263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64" name="Shape 264"/>
            <p:cNvSpPr/>
            <p:nvPr/>
          </p:nvSpPr>
          <p:spPr>
            <a:xfrm>
              <a:off x="3338" y="19050"/>
              <a:ext cx="1292037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4539838" y="19050"/>
              <a:ext cx="1185202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344854" y="31750"/>
              <a:ext cx="1316774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842858" y="3701628"/>
            <a:ext cx="1303026" cy="1305551"/>
            <a:chOff x="0" y="0"/>
            <a:chExt cx="1853191" cy="1856782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1853191" cy="185678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369482" y="361763"/>
              <a:ext cx="939471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3200"/>
              </a:pPr>
              <a:r>
                <a:rPr sz="2250"/>
                <a:t>5 Yes</a:t>
              </a:r>
            </a:p>
            <a:p>
              <a:pPr>
                <a:defRPr sz="3200"/>
              </a:pPr>
              <a:r>
                <a:rPr sz="2250"/>
                <a:t>1 No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10507210" y="3691978"/>
            <a:ext cx="1303026" cy="1305551"/>
            <a:chOff x="-59044" y="-22067"/>
            <a:chExt cx="1853191" cy="1856782"/>
          </a:xfrm>
        </p:grpSpPr>
        <p:sp>
          <p:nvSpPr>
            <p:cNvPr id="271" name="Shape 271"/>
            <p:cNvSpPr/>
            <p:nvPr/>
          </p:nvSpPr>
          <p:spPr>
            <a:xfrm>
              <a:off x="-59044" y="-22067"/>
              <a:ext cx="1853191" cy="185678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369482" y="361763"/>
              <a:ext cx="939471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3200"/>
              </a:pPr>
              <a:r>
                <a:rPr sz="2250" dirty="0"/>
                <a:t>2 Yes</a:t>
              </a:r>
            </a:p>
            <a:p>
              <a:pPr>
                <a:defRPr sz="3200"/>
              </a:pPr>
              <a:r>
                <a:rPr sz="2250" dirty="0"/>
                <a:t>4 No</a:t>
              </a:r>
            </a:p>
          </p:txBody>
        </p:sp>
      </p:grpSp>
      <p:sp>
        <p:nvSpPr>
          <p:cNvPr id="28" name="Shape 411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32</a:t>
            </a:r>
          </a:p>
        </p:txBody>
      </p:sp>
      <p:pic>
        <p:nvPicPr>
          <p:cNvPr id="2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7057" y="1896870"/>
            <a:ext cx="1682511" cy="538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7441" y="2585619"/>
            <a:ext cx="3378559" cy="43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50963" y="5141732"/>
            <a:ext cx="1568556" cy="502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82698" y="5798404"/>
            <a:ext cx="3384568" cy="434824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430"/>
          <p:cNvSpPr/>
          <p:nvPr/>
        </p:nvSpPr>
        <p:spPr>
          <a:xfrm>
            <a:off x="8132034" y="270602"/>
            <a:ext cx="3181715" cy="11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-7/12*log(7/12,2)</a:t>
            </a:r>
          </a:p>
          <a:p>
            <a:r>
              <a:rPr lang="en-US" sz="2320" dirty="0"/>
              <a:t>            -5/12*log(5/12,2)    </a:t>
            </a:r>
          </a:p>
          <a:p>
            <a:r>
              <a:rPr lang="en-US" sz="2320" dirty="0"/>
              <a:t>         = 0.98</a:t>
            </a:r>
            <a:endParaRPr sz="232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633545" y="5644213"/>
            <a:ext cx="599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465560" y="3079183"/>
            <a:ext cx="3592" cy="556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22892" y="1186277"/>
            <a:ext cx="3592" cy="556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2450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Impure Segments (2)</a:t>
            </a:r>
            <a:endParaRPr dirty="0"/>
          </a:p>
        </p:txBody>
      </p:sp>
      <p:pic>
        <p:nvPicPr>
          <p:cNvPr id="27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5750" y="1833503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286" name="Group 286"/>
          <p:cNvGrpSpPr/>
          <p:nvPr/>
        </p:nvGrpSpPr>
        <p:grpSpPr>
          <a:xfrm>
            <a:off x="3925638" y="3124041"/>
            <a:ext cx="6928537" cy="1875005"/>
            <a:chOff x="141307" y="437849"/>
            <a:chExt cx="9853917" cy="2666674"/>
          </a:xfrm>
        </p:grpSpPr>
        <p:grpSp>
          <p:nvGrpSpPr>
            <p:cNvPr id="282" name="Group 282"/>
            <p:cNvGrpSpPr/>
            <p:nvPr/>
          </p:nvGrpSpPr>
          <p:grpSpPr>
            <a:xfrm>
              <a:off x="141307" y="437850"/>
              <a:ext cx="3475462" cy="681261"/>
              <a:chOff x="-112693" y="437850"/>
              <a:chExt cx="3475460" cy="681260"/>
            </a:xfrm>
          </p:grpSpPr>
          <p:sp>
            <p:nvSpPr>
              <p:cNvPr id="280" name="Shape 280"/>
              <p:cNvSpPr/>
              <p:nvPr/>
            </p:nvSpPr>
            <p:spPr>
              <a:xfrm flipH="1">
                <a:off x="2731982" y="437850"/>
                <a:ext cx="630785" cy="681260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-112693" y="511167"/>
                <a:ext cx="2844676" cy="45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head shape = rectangle</a:t>
                </a:r>
              </a:p>
            </p:txBody>
          </p:sp>
        </p:grpSp>
        <p:grpSp>
          <p:nvGrpSpPr>
            <p:cNvPr id="285" name="Group 285"/>
            <p:cNvGrpSpPr/>
            <p:nvPr/>
          </p:nvGrpSpPr>
          <p:grpSpPr>
            <a:xfrm>
              <a:off x="6954753" y="437849"/>
              <a:ext cx="3040471" cy="2666674"/>
              <a:chOff x="916648" y="437850"/>
              <a:chExt cx="3040470" cy="2666672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916648" y="437850"/>
                <a:ext cx="1508398" cy="2666672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1344165" y="795563"/>
                <a:ext cx="2612953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head shape = circular</a:t>
                </a:r>
              </a:p>
            </p:txBody>
          </p:sp>
        </p:grpSp>
      </p:grpSp>
      <p:grpSp>
        <p:nvGrpSpPr>
          <p:cNvPr id="291" name="Group 291"/>
          <p:cNvGrpSpPr/>
          <p:nvPr/>
        </p:nvGrpSpPr>
        <p:grpSpPr>
          <a:xfrm>
            <a:off x="2438791" y="3603053"/>
            <a:ext cx="5401208" cy="1296621"/>
            <a:chOff x="0" y="0"/>
            <a:chExt cx="7681716" cy="1844081"/>
          </a:xfrm>
        </p:grpSpPr>
        <p:pic>
          <p:nvPicPr>
            <p:cNvPr id="287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88" name="Shape 288"/>
            <p:cNvSpPr/>
            <p:nvPr/>
          </p:nvSpPr>
          <p:spPr>
            <a:xfrm>
              <a:off x="691533" y="19050"/>
              <a:ext cx="603842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3282595" y="19050"/>
              <a:ext cx="603842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6964934" y="31750"/>
              <a:ext cx="696694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5949737" y="5022850"/>
            <a:ext cx="5401208" cy="1296621"/>
            <a:chOff x="0" y="0"/>
            <a:chExt cx="7681716" cy="1844081"/>
          </a:xfrm>
        </p:grpSpPr>
        <p:pic>
          <p:nvPicPr>
            <p:cNvPr id="292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93" name="Shape 293"/>
            <p:cNvSpPr/>
            <p:nvPr/>
          </p:nvSpPr>
          <p:spPr>
            <a:xfrm>
              <a:off x="26082" y="19050"/>
              <a:ext cx="696694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1307150" y="19050"/>
              <a:ext cx="1870295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3862292" y="19050"/>
              <a:ext cx="3114975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1111585" y="3581737"/>
            <a:ext cx="10044095" cy="1429211"/>
            <a:chOff x="-3304135" y="-129879"/>
            <a:chExt cx="14284931" cy="2032655"/>
          </a:xfrm>
        </p:grpSpPr>
        <p:grpSp>
          <p:nvGrpSpPr>
            <p:cNvPr id="299" name="Group 299"/>
            <p:cNvGrpSpPr/>
            <p:nvPr/>
          </p:nvGrpSpPr>
          <p:grpSpPr>
            <a:xfrm>
              <a:off x="9127603" y="45993"/>
              <a:ext cx="1853193" cy="1856783"/>
              <a:chOff x="2936280" y="-2003719"/>
              <a:chExt cx="1853191" cy="1856781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2936280" y="-2003719"/>
                <a:ext cx="1853191" cy="185678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3305761" y="-1641954"/>
                <a:ext cx="939470" cy="1087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2 Yes</a:t>
                </a:r>
              </a:p>
              <a:p>
                <a:pPr>
                  <a:defRPr sz="3200"/>
                </a:pPr>
                <a:r>
                  <a:rPr sz="2250" dirty="0"/>
                  <a:t>1 No</a:t>
                </a:r>
              </a:p>
            </p:txBody>
          </p:sp>
        </p:grpSp>
        <p:grpSp>
          <p:nvGrpSpPr>
            <p:cNvPr id="302" name="Group 302"/>
            <p:cNvGrpSpPr/>
            <p:nvPr/>
          </p:nvGrpSpPr>
          <p:grpSpPr>
            <a:xfrm>
              <a:off x="-3304135" y="-129879"/>
              <a:ext cx="1853192" cy="1856784"/>
              <a:chOff x="-3304134" y="-129879"/>
              <a:chExt cx="1853191" cy="1856783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-3304134" y="-129879"/>
                <a:ext cx="1853191" cy="1856783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1" name="Shape 301"/>
              <p:cNvSpPr/>
              <p:nvPr/>
            </p:nvSpPr>
            <p:spPr>
              <a:xfrm rot="151629">
                <a:off x="-2847273" y="250802"/>
                <a:ext cx="939471" cy="1087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5 Yes</a:t>
                </a:r>
              </a:p>
              <a:p>
                <a:pPr>
                  <a:defRPr sz="3200"/>
                </a:pPr>
                <a:r>
                  <a:rPr sz="2250" dirty="0"/>
                  <a:t>4 No</a:t>
                </a:r>
              </a:p>
            </p:txBody>
          </p:sp>
        </p:grpSp>
      </p:grpSp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" name="Shape 430"/>
          <p:cNvSpPr/>
          <p:nvPr/>
        </p:nvSpPr>
        <p:spPr>
          <a:xfrm>
            <a:off x="1571697" y="1993678"/>
            <a:ext cx="2804031" cy="11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-5/9*log(5/9,2)</a:t>
            </a:r>
          </a:p>
          <a:p>
            <a:r>
              <a:rPr lang="en-US" sz="2320" dirty="0"/>
              <a:t>            -4/9*log(4/9,2) </a:t>
            </a:r>
          </a:p>
          <a:p>
            <a:r>
              <a:rPr lang="en-US" sz="2320" dirty="0"/>
              <a:t>         = 0.99</a:t>
            </a:r>
            <a:endParaRPr sz="2320" dirty="0"/>
          </a:p>
        </p:txBody>
      </p:sp>
      <p:sp>
        <p:nvSpPr>
          <p:cNvPr id="31" name="Shape 430"/>
          <p:cNvSpPr/>
          <p:nvPr/>
        </p:nvSpPr>
        <p:spPr>
          <a:xfrm>
            <a:off x="2492659" y="5222208"/>
            <a:ext cx="2804031" cy="11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-2/3*log(3/3,2)</a:t>
            </a:r>
          </a:p>
          <a:p>
            <a:r>
              <a:rPr lang="en-US" sz="2320" dirty="0"/>
              <a:t>            -1/3*log(1/3,2) </a:t>
            </a:r>
          </a:p>
          <a:p>
            <a:r>
              <a:rPr lang="en-US" sz="2320" dirty="0"/>
              <a:t>         = 0.92</a:t>
            </a:r>
            <a:endParaRPr sz="232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91481" y="3032882"/>
            <a:ext cx="3592" cy="556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96690" y="5710715"/>
            <a:ext cx="599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437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Which is more informative?</a:t>
            </a:r>
            <a:endParaRPr dirty="0"/>
          </a:p>
        </p:txBody>
      </p:sp>
      <p:pic>
        <p:nvPicPr>
          <p:cNvPr id="27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9323" y="1852664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286" name="Group 286"/>
          <p:cNvGrpSpPr/>
          <p:nvPr/>
        </p:nvGrpSpPr>
        <p:grpSpPr>
          <a:xfrm>
            <a:off x="6757803" y="3149285"/>
            <a:ext cx="4678511" cy="1172595"/>
            <a:chOff x="2007032" y="266286"/>
            <a:chExt cx="6653881" cy="1667691"/>
          </a:xfrm>
        </p:grpSpPr>
        <p:grpSp>
          <p:nvGrpSpPr>
            <p:cNvPr id="282" name="Group 282"/>
            <p:cNvGrpSpPr/>
            <p:nvPr/>
          </p:nvGrpSpPr>
          <p:grpSpPr>
            <a:xfrm>
              <a:off x="2007032" y="266287"/>
              <a:ext cx="2844678" cy="1667690"/>
              <a:chOff x="1753031" y="266287"/>
              <a:chExt cx="2844676" cy="1667688"/>
            </a:xfrm>
          </p:grpSpPr>
          <p:sp>
            <p:nvSpPr>
              <p:cNvPr id="280" name="Shape 280"/>
              <p:cNvSpPr/>
              <p:nvPr/>
            </p:nvSpPr>
            <p:spPr>
              <a:xfrm flipH="1">
                <a:off x="3129297" y="266287"/>
                <a:ext cx="539328" cy="166768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1753031" y="945459"/>
                <a:ext cx="2844676" cy="45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head shape = rectangle</a:t>
                </a:r>
              </a:p>
            </p:txBody>
          </p:sp>
        </p:grpSp>
        <p:grpSp>
          <p:nvGrpSpPr>
            <p:cNvPr id="285" name="Group 285"/>
            <p:cNvGrpSpPr/>
            <p:nvPr/>
          </p:nvGrpSpPr>
          <p:grpSpPr>
            <a:xfrm>
              <a:off x="6047959" y="266286"/>
              <a:ext cx="2612954" cy="1667691"/>
              <a:chOff x="9854" y="266287"/>
              <a:chExt cx="2612953" cy="1667690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946849" y="266287"/>
                <a:ext cx="851224" cy="1667690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9854" y="942872"/>
                <a:ext cx="2612953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head shape = circular</a:t>
                </a:r>
              </a:p>
            </p:txBody>
          </p:sp>
        </p:grpSp>
      </p:grpSp>
      <p:grpSp>
        <p:nvGrpSpPr>
          <p:cNvPr id="303" name="Group 303"/>
          <p:cNvGrpSpPr/>
          <p:nvPr/>
        </p:nvGrpSpPr>
        <p:grpSpPr>
          <a:xfrm>
            <a:off x="7106372" y="4321880"/>
            <a:ext cx="4393121" cy="1311135"/>
            <a:chOff x="4474554" y="208785"/>
            <a:chExt cx="6247992" cy="1864725"/>
          </a:xfrm>
        </p:grpSpPr>
        <p:grpSp>
          <p:nvGrpSpPr>
            <p:cNvPr id="299" name="Group 299"/>
            <p:cNvGrpSpPr/>
            <p:nvPr/>
          </p:nvGrpSpPr>
          <p:grpSpPr>
            <a:xfrm>
              <a:off x="8869353" y="208785"/>
              <a:ext cx="1853193" cy="1856783"/>
              <a:chOff x="2678030" y="-1840927"/>
              <a:chExt cx="1853191" cy="1856781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2678030" y="-1840927"/>
                <a:ext cx="1853191" cy="185678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3134891" y="-1479163"/>
                <a:ext cx="939470" cy="1087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2 Yes</a:t>
                </a:r>
              </a:p>
              <a:p>
                <a:pPr>
                  <a:defRPr sz="3200"/>
                </a:pPr>
                <a:r>
                  <a:rPr sz="2250" dirty="0"/>
                  <a:t>1 No</a:t>
                </a:r>
              </a:p>
            </p:txBody>
          </p:sp>
        </p:grpSp>
        <p:grpSp>
          <p:nvGrpSpPr>
            <p:cNvPr id="302" name="Group 302"/>
            <p:cNvGrpSpPr/>
            <p:nvPr/>
          </p:nvGrpSpPr>
          <p:grpSpPr>
            <a:xfrm>
              <a:off x="4474554" y="216726"/>
              <a:ext cx="1853192" cy="1856784"/>
              <a:chOff x="4474551" y="216726"/>
              <a:chExt cx="1853191" cy="1856783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4474551" y="216726"/>
                <a:ext cx="1853191" cy="1856783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1" name="Shape 301"/>
              <p:cNvSpPr/>
              <p:nvPr/>
            </p:nvSpPr>
            <p:spPr>
              <a:xfrm rot="151629">
                <a:off x="4931412" y="597408"/>
                <a:ext cx="939471" cy="1087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5 Yes</a:t>
                </a:r>
              </a:p>
              <a:p>
                <a:pPr>
                  <a:defRPr sz="3200"/>
                </a:pPr>
                <a:r>
                  <a:rPr sz="2250" dirty="0"/>
                  <a:t>4 No</a:t>
                </a:r>
              </a:p>
            </p:txBody>
          </p:sp>
        </p:grpSp>
      </p:grpSp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0" name="Shape 430"/>
          <p:cNvSpPr/>
          <p:nvPr/>
        </p:nvSpPr>
        <p:spPr>
          <a:xfrm>
            <a:off x="7090817" y="5744077"/>
            <a:ext cx="1648562" cy="42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0.99</a:t>
            </a:r>
            <a:endParaRPr sz="2320" dirty="0"/>
          </a:p>
        </p:txBody>
      </p:sp>
      <p:sp>
        <p:nvSpPr>
          <p:cNvPr id="31" name="Shape 430"/>
          <p:cNvSpPr/>
          <p:nvPr/>
        </p:nvSpPr>
        <p:spPr>
          <a:xfrm>
            <a:off x="10135181" y="5744077"/>
            <a:ext cx="1613403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0.92</a:t>
            </a:r>
            <a:endParaRPr sz="2320" dirty="0"/>
          </a:p>
        </p:txBody>
      </p:sp>
      <p:pic>
        <p:nvPicPr>
          <p:cNvPr id="3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498" y="1852664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33" name="Group 286"/>
          <p:cNvGrpSpPr/>
          <p:nvPr/>
        </p:nvGrpSpPr>
        <p:grpSpPr>
          <a:xfrm>
            <a:off x="914978" y="3149285"/>
            <a:ext cx="4409913" cy="1172595"/>
            <a:chOff x="2007032" y="266286"/>
            <a:chExt cx="6271875" cy="1667691"/>
          </a:xfrm>
        </p:grpSpPr>
        <p:grpSp>
          <p:nvGrpSpPr>
            <p:cNvPr id="34" name="Group 282"/>
            <p:cNvGrpSpPr/>
            <p:nvPr/>
          </p:nvGrpSpPr>
          <p:grpSpPr>
            <a:xfrm>
              <a:off x="2007032" y="266287"/>
              <a:ext cx="2846956" cy="1667690"/>
              <a:chOff x="1753031" y="266287"/>
              <a:chExt cx="2846954" cy="1667688"/>
            </a:xfrm>
          </p:grpSpPr>
          <p:sp>
            <p:nvSpPr>
              <p:cNvPr id="39" name="Shape 280"/>
              <p:cNvSpPr/>
              <p:nvPr/>
            </p:nvSpPr>
            <p:spPr>
              <a:xfrm flipH="1">
                <a:off x="3129297" y="266287"/>
                <a:ext cx="539328" cy="166768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40" name="Shape 281"/>
              <p:cNvSpPr/>
              <p:nvPr/>
            </p:nvSpPr>
            <p:spPr>
              <a:xfrm>
                <a:off x="1753031" y="945459"/>
                <a:ext cx="2846954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/>
                  <a:t>body</a:t>
                </a:r>
                <a:r>
                  <a:rPr sz="1600" dirty="0"/>
                  <a:t> shape = rectangle</a:t>
                </a:r>
              </a:p>
            </p:txBody>
          </p:sp>
        </p:grpSp>
        <p:grpSp>
          <p:nvGrpSpPr>
            <p:cNvPr id="36" name="Group 285"/>
            <p:cNvGrpSpPr/>
            <p:nvPr/>
          </p:nvGrpSpPr>
          <p:grpSpPr>
            <a:xfrm>
              <a:off x="6047959" y="266286"/>
              <a:ext cx="2230948" cy="1667691"/>
              <a:chOff x="9854" y="266287"/>
              <a:chExt cx="2230947" cy="1667690"/>
            </a:xfrm>
          </p:grpSpPr>
          <p:sp>
            <p:nvSpPr>
              <p:cNvPr id="37" name="Shape 283"/>
              <p:cNvSpPr/>
              <p:nvPr/>
            </p:nvSpPr>
            <p:spPr>
              <a:xfrm>
                <a:off x="946849" y="266287"/>
                <a:ext cx="851224" cy="1667690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38" name="Shape 284"/>
              <p:cNvSpPr/>
              <p:nvPr/>
            </p:nvSpPr>
            <p:spPr>
              <a:xfrm>
                <a:off x="9854" y="942872"/>
                <a:ext cx="2230947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/>
                  <a:t>body</a:t>
                </a:r>
                <a:r>
                  <a:rPr sz="1600" dirty="0"/>
                  <a:t> shape = </a:t>
                </a:r>
                <a:r>
                  <a:rPr lang="en-US" sz="1600" dirty="0"/>
                  <a:t>oval</a:t>
                </a:r>
                <a:endParaRPr sz="1600" dirty="0"/>
              </a:p>
            </p:txBody>
          </p:sp>
        </p:grpSp>
      </p:grpSp>
      <p:grpSp>
        <p:nvGrpSpPr>
          <p:cNvPr id="41" name="Group 303"/>
          <p:cNvGrpSpPr/>
          <p:nvPr/>
        </p:nvGrpSpPr>
        <p:grpSpPr>
          <a:xfrm>
            <a:off x="1263547" y="4321880"/>
            <a:ext cx="4393121" cy="1311135"/>
            <a:chOff x="4474554" y="208785"/>
            <a:chExt cx="6247992" cy="1864725"/>
          </a:xfrm>
        </p:grpSpPr>
        <p:grpSp>
          <p:nvGrpSpPr>
            <p:cNvPr id="42" name="Group 299"/>
            <p:cNvGrpSpPr/>
            <p:nvPr/>
          </p:nvGrpSpPr>
          <p:grpSpPr>
            <a:xfrm>
              <a:off x="8869353" y="208785"/>
              <a:ext cx="1853193" cy="1856783"/>
              <a:chOff x="2678030" y="-1840927"/>
              <a:chExt cx="1853191" cy="1856781"/>
            </a:xfrm>
          </p:grpSpPr>
          <p:sp>
            <p:nvSpPr>
              <p:cNvPr id="46" name="Shape 297"/>
              <p:cNvSpPr/>
              <p:nvPr/>
            </p:nvSpPr>
            <p:spPr>
              <a:xfrm>
                <a:off x="2678030" y="-1840927"/>
                <a:ext cx="1853191" cy="185678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47" name="Shape 298"/>
              <p:cNvSpPr/>
              <p:nvPr/>
            </p:nvSpPr>
            <p:spPr>
              <a:xfrm>
                <a:off x="3134891" y="-1479163"/>
                <a:ext cx="939470" cy="1087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2 Yes</a:t>
                </a:r>
              </a:p>
              <a:p>
                <a:pPr>
                  <a:defRPr sz="3200"/>
                </a:pPr>
                <a:r>
                  <a:rPr lang="en-US" sz="2250" dirty="0"/>
                  <a:t>4</a:t>
                </a:r>
                <a:r>
                  <a:rPr sz="2250" dirty="0"/>
                  <a:t> No</a:t>
                </a:r>
              </a:p>
            </p:txBody>
          </p:sp>
        </p:grpSp>
        <p:grpSp>
          <p:nvGrpSpPr>
            <p:cNvPr id="43" name="Group 302"/>
            <p:cNvGrpSpPr/>
            <p:nvPr/>
          </p:nvGrpSpPr>
          <p:grpSpPr>
            <a:xfrm>
              <a:off x="4474554" y="216726"/>
              <a:ext cx="1853192" cy="1856784"/>
              <a:chOff x="4474551" y="216726"/>
              <a:chExt cx="1853191" cy="1856783"/>
            </a:xfrm>
          </p:grpSpPr>
          <p:sp>
            <p:nvSpPr>
              <p:cNvPr id="44" name="Shape 300"/>
              <p:cNvSpPr/>
              <p:nvPr/>
            </p:nvSpPr>
            <p:spPr>
              <a:xfrm>
                <a:off x="4474551" y="216726"/>
                <a:ext cx="1853191" cy="1856783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45" name="Shape 301"/>
              <p:cNvSpPr/>
              <p:nvPr/>
            </p:nvSpPr>
            <p:spPr>
              <a:xfrm rot="151629">
                <a:off x="4931412" y="597408"/>
                <a:ext cx="939471" cy="1087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5 Yes</a:t>
                </a:r>
              </a:p>
              <a:p>
                <a:pPr>
                  <a:defRPr sz="3200"/>
                </a:pPr>
                <a:r>
                  <a:rPr lang="en-US" sz="2250" dirty="0"/>
                  <a:t>1</a:t>
                </a:r>
                <a:r>
                  <a:rPr sz="2250" dirty="0"/>
                  <a:t> No</a:t>
                </a:r>
              </a:p>
            </p:txBody>
          </p:sp>
        </p:grpSp>
      </p:grpSp>
      <p:sp>
        <p:nvSpPr>
          <p:cNvPr id="48" name="Shape 430"/>
          <p:cNvSpPr/>
          <p:nvPr/>
        </p:nvSpPr>
        <p:spPr>
          <a:xfrm>
            <a:off x="1247992" y="5744077"/>
            <a:ext cx="1648562" cy="42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0.65</a:t>
            </a:r>
            <a:endParaRPr sz="2320" dirty="0"/>
          </a:p>
        </p:txBody>
      </p:sp>
      <p:sp>
        <p:nvSpPr>
          <p:cNvPr id="49" name="Shape 430"/>
          <p:cNvSpPr/>
          <p:nvPr/>
        </p:nvSpPr>
        <p:spPr>
          <a:xfrm>
            <a:off x="4292356" y="5744077"/>
            <a:ext cx="1613403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0.92</a:t>
            </a:r>
            <a:endParaRPr sz="2320" dirty="0"/>
          </a:p>
        </p:txBody>
      </p:sp>
    </p:spTree>
    <p:extLst>
      <p:ext uri="{BB962C8B-B14F-4D97-AF65-F5344CB8AC3E}">
        <p14:creationId xmlns:p14="http://schemas.microsoft.com/office/powerpoint/2010/main" val="11049503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Wait a minute…</a:t>
            </a:r>
            <a:endParaRPr dirty="0"/>
          </a:p>
        </p:txBody>
      </p:sp>
      <p:pic>
        <p:nvPicPr>
          <p:cNvPr id="27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9323" y="1852664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286" name="Group 286"/>
          <p:cNvGrpSpPr/>
          <p:nvPr/>
        </p:nvGrpSpPr>
        <p:grpSpPr>
          <a:xfrm>
            <a:off x="6943912" y="3149285"/>
            <a:ext cx="4238810" cy="1172595"/>
            <a:chOff x="2271720" y="266286"/>
            <a:chExt cx="6028526" cy="1667691"/>
          </a:xfrm>
        </p:grpSpPr>
        <p:grpSp>
          <p:nvGrpSpPr>
            <p:cNvPr id="282" name="Group 282"/>
            <p:cNvGrpSpPr/>
            <p:nvPr/>
          </p:nvGrpSpPr>
          <p:grpSpPr>
            <a:xfrm>
              <a:off x="2271720" y="266287"/>
              <a:ext cx="2308462" cy="1667690"/>
              <a:chOff x="2017719" y="266287"/>
              <a:chExt cx="2308460" cy="1667688"/>
            </a:xfrm>
          </p:grpSpPr>
          <p:sp>
            <p:nvSpPr>
              <p:cNvPr id="280" name="Shape 280"/>
              <p:cNvSpPr/>
              <p:nvPr/>
            </p:nvSpPr>
            <p:spPr>
              <a:xfrm flipH="1">
                <a:off x="3129297" y="266287"/>
                <a:ext cx="539328" cy="166768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2017719" y="943809"/>
                <a:ext cx="2308460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body color</a:t>
                </a:r>
                <a:r>
                  <a:rPr sz="1600" dirty="0">
                    <a:solidFill>
                      <a:srgbClr val="FF0000"/>
                    </a:solidFill>
                  </a:rPr>
                  <a:t> </a:t>
                </a:r>
                <a:r>
                  <a:rPr sz="1600" dirty="0"/>
                  <a:t>= </a:t>
                </a:r>
                <a:r>
                  <a:rPr lang="en-US" sz="1600" dirty="0"/>
                  <a:t>white</a:t>
                </a:r>
                <a:endParaRPr sz="1600" dirty="0"/>
              </a:p>
            </p:txBody>
          </p:sp>
        </p:grpSp>
        <p:grpSp>
          <p:nvGrpSpPr>
            <p:cNvPr id="285" name="Group 285"/>
            <p:cNvGrpSpPr/>
            <p:nvPr/>
          </p:nvGrpSpPr>
          <p:grpSpPr>
            <a:xfrm>
              <a:off x="6047959" y="266286"/>
              <a:ext cx="2252287" cy="1667691"/>
              <a:chOff x="9854" y="266287"/>
              <a:chExt cx="2252286" cy="1667690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946849" y="266287"/>
                <a:ext cx="851224" cy="1667690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9854" y="942872"/>
                <a:ext cx="2252286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body color</a:t>
                </a:r>
                <a:r>
                  <a:rPr sz="1600" dirty="0">
                    <a:solidFill>
                      <a:srgbClr val="FF0000"/>
                    </a:solidFill>
                  </a:rPr>
                  <a:t> </a:t>
                </a:r>
                <a:r>
                  <a:rPr sz="1600" dirty="0"/>
                  <a:t>= </a:t>
                </a:r>
                <a:r>
                  <a:rPr lang="en-US" sz="1600" dirty="0"/>
                  <a:t>black</a:t>
                </a:r>
                <a:endParaRPr sz="1600" dirty="0"/>
              </a:p>
            </p:txBody>
          </p:sp>
        </p:grpSp>
      </p:grpSp>
      <p:grpSp>
        <p:nvGrpSpPr>
          <p:cNvPr id="303" name="Group 303"/>
          <p:cNvGrpSpPr/>
          <p:nvPr/>
        </p:nvGrpSpPr>
        <p:grpSpPr>
          <a:xfrm>
            <a:off x="7106372" y="4321880"/>
            <a:ext cx="4393121" cy="1311135"/>
            <a:chOff x="4474554" y="208785"/>
            <a:chExt cx="6247992" cy="1864725"/>
          </a:xfrm>
        </p:grpSpPr>
        <p:grpSp>
          <p:nvGrpSpPr>
            <p:cNvPr id="299" name="Group 299"/>
            <p:cNvGrpSpPr/>
            <p:nvPr/>
          </p:nvGrpSpPr>
          <p:grpSpPr>
            <a:xfrm>
              <a:off x="8869353" y="208785"/>
              <a:ext cx="1853193" cy="1856783"/>
              <a:chOff x="2678030" y="-1840927"/>
              <a:chExt cx="1853191" cy="1856781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2678030" y="-1840927"/>
                <a:ext cx="1853191" cy="185678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3134891" y="-1479163"/>
                <a:ext cx="939470" cy="1087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lang="en-US" sz="2250" dirty="0"/>
                  <a:t>0</a:t>
                </a:r>
                <a:r>
                  <a:rPr sz="2250" dirty="0"/>
                  <a:t> Yes</a:t>
                </a:r>
              </a:p>
              <a:p>
                <a:pPr>
                  <a:defRPr sz="3200"/>
                </a:pPr>
                <a:r>
                  <a:rPr sz="2250" dirty="0"/>
                  <a:t>1 No</a:t>
                </a:r>
              </a:p>
            </p:txBody>
          </p:sp>
        </p:grpSp>
        <p:grpSp>
          <p:nvGrpSpPr>
            <p:cNvPr id="302" name="Group 302"/>
            <p:cNvGrpSpPr/>
            <p:nvPr/>
          </p:nvGrpSpPr>
          <p:grpSpPr>
            <a:xfrm>
              <a:off x="4474554" y="216726"/>
              <a:ext cx="1853192" cy="1856784"/>
              <a:chOff x="4474551" y="216726"/>
              <a:chExt cx="1853191" cy="1856783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4474551" y="216726"/>
                <a:ext cx="1853191" cy="1856783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1" name="Shape 301"/>
              <p:cNvSpPr/>
              <p:nvPr/>
            </p:nvSpPr>
            <p:spPr>
              <a:xfrm rot="151629">
                <a:off x="4931412" y="597408"/>
                <a:ext cx="939471" cy="1087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lang="en-US" sz="2250" dirty="0"/>
                  <a:t>6</a:t>
                </a:r>
                <a:r>
                  <a:rPr sz="2250" dirty="0"/>
                  <a:t> Yes</a:t>
                </a:r>
              </a:p>
              <a:p>
                <a:pPr>
                  <a:defRPr sz="3200"/>
                </a:pPr>
                <a:r>
                  <a:rPr sz="2250" dirty="0"/>
                  <a:t>4 No</a:t>
                </a:r>
              </a:p>
            </p:txBody>
          </p:sp>
        </p:grpSp>
      </p:grpSp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0" name="Shape 430"/>
          <p:cNvSpPr/>
          <p:nvPr/>
        </p:nvSpPr>
        <p:spPr>
          <a:xfrm>
            <a:off x="7090817" y="5744077"/>
            <a:ext cx="1648562" cy="42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0.92</a:t>
            </a:r>
            <a:endParaRPr sz="2320" dirty="0"/>
          </a:p>
        </p:txBody>
      </p:sp>
      <p:sp>
        <p:nvSpPr>
          <p:cNvPr id="31" name="Shape 430"/>
          <p:cNvSpPr/>
          <p:nvPr/>
        </p:nvSpPr>
        <p:spPr>
          <a:xfrm>
            <a:off x="10348978" y="5741453"/>
            <a:ext cx="1613403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0</a:t>
            </a:r>
            <a:endParaRPr sz="2320" dirty="0"/>
          </a:p>
        </p:txBody>
      </p:sp>
      <p:pic>
        <p:nvPicPr>
          <p:cNvPr id="3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498" y="1852664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33" name="Group 286"/>
          <p:cNvGrpSpPr/>
          <p:nvPr/>
        </p:nvGrpSpPr>
        <p:grpSpPr>
          <a:xfrm>
            <a:off x="914978" y="3149285"/>
            <a:ext cx="4409913" cy="1172595"/>
            <a:chOff x="2007032" y="266286"/>
            <a:chExt cx="6271875" cy="1667691"/>
          </a:xfrm>
        </p:grpSpPr>
        <p:grpSp>
          <p:nvGrpSpPr>
            <p:cNvPr id="34" name="Group 282"/>
            <p:cNvGrpSpPr/>
            <p:nvPr/>
          </p:nvGrpSpPr>
          <p:grpSpPr>
            <a:xfrm>
              <a:off x="2007032" y="266287"/>
              <a:ext cx="2846956" cy="1667690"/>
              <a:chOff x="1753031" y="266287"/>
              <a:chExt cx="2846954" cy="1667688"/>
            </a:xfrm>
          </p:grpSpPr>
          <p:sp>
            <p:nvSpPr>
              <p:cNvPr id="39" name="Shape 280"/>
              <p:cNvSpPr/>
              <p:nvPr/>
            </p:nvSpPr>
            <p:spPr>
              <a:xfrm flipH="1">
                <a:off x="3129297" y="266287"/>
                <a:ext cx="539328" cy="166768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40" name="Shape 281"/>
              <p:cNvSpPr/>
              <p:nvPr/>
            </p:nvSpPr>
            <p:spPr>
              <a:xfrm>
                <a:off x="1753031" y="945459"/>
                <a:ext cx="2846954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/>
                  <a:t>body</a:t>
                </a:r>
                <a:r>
                  <a:rPr sz="1600" dirty="0"/>
                  <a:t> shape = rectangle</a:t>
                </a:r>
              </a:p>
            </p:txBody>
          </p:sp>
        </p:grpSp>
        <p:grpSp>
          <p:nvGrpSpPr>
            <p:cNvPr id="36" name="Group 285"/>
            <p:cNvGrpSpPr/>
            <p:nvPr/>
          </p:nvGrpSpPr>
          <p:grpSpPr>
            <a:xfrm>
              <a:off x="6047959" y="266286"/>
              <a:ext cx="2230948" cy="1667691"/>
              <a:chOff x="9854" y="266287"/>
              <a:chExt cx="2230947" cy="1667690"/>
            </a:xfrm>
          </p:grpSpPr>
          <p:sp>
            <p:nvSpPr>
              <p:cNvPr id="37" name="Shape 283"/>
              <p:cNvSpPr/>
              <p:nvPr/>
            </p:nvSpPr>
            <p:spPr>
              <a:xfrm>
                <a:off x="946849" y="266287"/>
                <a:ext cx="851224" cy="1667690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38" name="Shape 284"/>
              <p:cNvSpPr/>
              <p:nvPr/>
            </p:nvSpPr>
            <p:spPr>
              <a:xfrm>
                <a:off x="9854" y="942872"/>
                <a:ext cx="2230947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/>
                  <a:t>body</a:t>
                </a:r>
                <a:r>
                  <a:rPr sz="1600" dirty="0"/>
                  <a:t> shape = </a:t>
                </a:r>
                <a:r>
                  <a:rPr lang="en-US" sz="1600" dirty="0"/>
                  <a:t>oval</a:t>
                </a:r>
                <a:endParaRPr sz="1600" dirty="0"/>
              </a:p>
            </p:txBody>
          </p:sp>
        </p:grpSp>
      </p:grpSp>
      <p:grpSp>
        <p:nvGrpSpPr>
          <p:cNvPr id="41" name="Group 303"/>
          <p:cNvGrpSpPr/>
          <p:nvPr/>
        </p:nvGrpSpPr>
        <p:grpSpPr>
          <a:xfrm>
            <a:off x="1263547" y="4321880"/>
            <a:ext cx="4393121" cy="1311135"/>
            <a:chOff x="4474554" y="208785"/>
            <a:chExt cx="6247992" cy="1864725"/>
          </a:xfrm>
        </p:grpSpPr>
        <p:grpSp>
          <p:nvGrpSpPr>
            <p:cNvPr id="42" name="Group 299"/>
            <p:cNvGrpSpPr/>
            <p:nvPr/>
          </p:nvGrpSpPr>
          <p:grpSpPr>
            <a:xfrm>
              <a:off x="8869353" y="208785"/>
              <a:ext cx="1853193" cy="1856783"/>
              <a:chOff x="2678030" y="-1840927"/>
              <a:chExt cx="1853191" cy="1856781"/>
            </a:xfrm>
          </p:grpSpPr>
          <p:sp>
            <p:nvSpPr>
              <p:cNvPr id="46" name="Shape 297"/>
              <p:cNvSpPr/>
              <p:nvPr/>
            </p:nvSpPr>
            <p:spPr>
              <a:xfrm>
                <a:off x="2678030" y="-1840927"/>
                <a:ext cx="1853191" cy="185678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47" name="Shape 298"/>
              <p:cNvSpPr/>
              <p:nvPr/>
            </p:nvSpPr>
            <p:spPr>
              <a:xfrm>
                <a:off x="3134891" y="-1479163"/>
                <a:ext cx="939470" cy="1087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lang="en-US" sz="2250" dirty="0"/>
                  <a:t>1</a:t>
                </a:r>
                <a:r>
                  <a:rPr sz="2250" dirty="0"/>
                  <a:t> Yes</a:t>
                </a:r>
              </a:p>
              <a:p>
                <a:pPr>
                  <a:defRPr sz="3200"/>
                </a:pPr>
                <a:r>
                  <a:rPr lang="en-US" sz="2250" dirty="0"/>
                  <a:t>4</a:t>
                </a:r>
                <a:r>
                  <a:rPr sz="2250" dirty="0"/>
                  <a:t> No</a:t>
                </a:r>
              </a:p>
            </p:txBody>
          </p:sp>
        </p:grpSp>
        <p:grpSp>
          <p:nvGrpSpPr>
            <p:cNvPr id="43" name="Group 302"/>
            <p:cNvGrpSpPr/>
            <p:nvPr/>
          </p:nvGrpSpPr>
          <p:grpSpPr>
            <a:xfrm>
              <a:off x="4474554" y="216726"/>
              <a:ext cx="1853192" cy="1856784"/>
              <a:chOff x="4474551" y="216726"/>
              <a:chExt cx="1853191" cy="1856783"/>
            </a:xfrm>
          </p:grpSpPr>
          <p:sp>
            <p:nvSpPr>
              <p:cNvPr id="44" name="Shape 300"/>
              <p:cNvSpPr/>
              <p:nvPr/>
            </p:nvSpPr>
            <p:spPr>
              <a:xfrm>
                <a:off x="4474551" y="216726"/>
                <a:ext cx="1853191" cy="1856783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45" name="Shape 301"/>
              <p:cNvSpPr/>
              <p:nvPr/>
            </p:nvSpPr>
            <p:spPr>
              <a:xfrm rot="151629">
                <a:off x="4931412" y="597408"/>
                <a:ext cx="939471" cy="1087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5 Yes</a:t>
                </a:r>
              </a:p>
              <a:p>
                <a:pPr>
                  <a:defRPr sz="3200"/>
                </a:pPr>
                <a:r>
                  <a:rPr lang="en-US" sz="2250" dirty="0"/>
                  <a:t>1</a:t>
                </a:r>
                <a:r>
                  <a:rPr sz="2250" dirty="0"/>
                  <a:t> No</a:t>
                </a:r>
              </a:p>
            </p:txBody>
          </p:sp>
        </p:grpSp>
      </p:grpSp>
      <p:sp>
        <p:nvSpPr>
          <p:cNvPr id="48" name="Shape 430"/>
          <p:cNvSpPr/>
          <p:nvPr/>
        </p:nvSpPr>
        <p:spPr>
          <a:xfrm>
            <a:off x="1247992" y="5744077"/>
            <a:ext cx="1648562" cy="42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0.65</a:t>
            </a:r>
            <a:endParaRPr sz="2320" dirty="0"/>
          </a:p>
        </p:txBody>
      </p:sp>
      <p:sp>
        <p:nvSpPr>
          <p:cNvPr id="49" name="Shape 430"/>
          <p:cNvSpPr/>
          <p:nvPr/>
        </p:nvSpPr>
        <p:spPr>
          <a:xfrm>
            <a:off x="4292356" y="5744077"/>
            <a:ext cx="1613403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lang="en-US" sz="2320" dirty="0"/>
              <a:t>0.72</a:t>
            </a:r>
            <a:endParaRPr sz="232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97280" y="1936445"/>
            <a:ext cx="298404" cy="1172245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97280" y="1936444"/>
            <a:ext cx="298404" cy="117224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941615" y="1907885"/>
            <a:ext cx="298404" cy="1172245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41615" y="1907884"/>
            <a:ext cx="298404" cy="117224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97768" y="1108590"/>
            <a:ext cx="40727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Which one is better or more informative?</a:t>
            </a:r>
          </a:p>
        </p:txBody>
      </p:sp>
    </p:spTree>
    <p:extLst>
      <p:ext uri="{BB962C8B-B14F-4D97-AF65-F5344CB8AC3E}">
        <p14:creationId xmlns:p14="http://schemas.microsoft.com/office/powerpoint/2010/main" val="245642941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Information Gain</a:t>
            </a:r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097280" y="1818113"/>
                <a:ext cx="10607040" cy="4560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Description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   -- </a:t>
                </a:r>
                <a:r>
                  <a:rPr lang="en-US" sz="2000" dirty="0"/>
                  <a:t>quantify the amount of information obtained from a split using one attribute</a:t>
                </a:r>
                <a:endParaRPr lang="en-US" altLang="zh-CN" sz="2000" dirty="0"/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   -- parent node: the set of instances to be split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n-US" altLang="zh-CN" dirty="0"/>
                  <a:t>       -- child node: each subset of instances resulting from the split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Formula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: parent node;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: the set of child nodes;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 a child node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altLang="zh-CN" dirty="0"/>
                  <a:t>                 --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entropy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total number of observations </a:t>
                </a:r>
                <a:r>
                  <a:rPr lang="en-US" altLang="zh-CN" dirty="0"/>
                  <a:t>at the parent node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:r>
                  <a:rPr lang="en-US" altLang="zh-CN" b="0" dirty="0"/>
                  <a:t>                 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number of observations at the child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Properties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 -- essentially the reduction in impurity of the parent node after splitting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       -- the larger IG, the better split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113"/>
                <a:ext cx="10607040" cy="4560918"/>
              </a:xfrm>
              <a:prstGeom prst="rect">
                <a:avLst/>
              </a:prstGeom>
              <a:blipFill>
                <a:blip r:embed="rId3"/>
                <a:stretch>
                  <a:fillRect l="-1609" t="-1872" b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263" y="286603"/>
            <a:ext cx="2809875" cy="1352550"/>
          </a:xfrm>
          <a:prstGeom prst="rect">
            <a:avLst/>
          </a:prstGeom>
        </p:spPr>
      </p:pic>
      <p:sp>
        <p:nvSpPr>
          <p:cNvPr id="43" name="Shape 156"/>
          <p:cNvSpPr/>
          <p:nvPr/>
        </p:nvSpPr>
        <p:spPr>
          <a:xfrm>
            <a:off x="6372225" y="3438525"/>
            <a:ext cx="2181225" cy="55245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44" name="Straight Arrow Connector 43"/>
          <p:cNvCxnSpPr>
            <a:stCxn id="45" idx="1"/>
            <a:endCxn id="43" idx="3"/>
          </p:cNvCxnSpPr>
          <p:nvPr/>
        </p:nvCxnSpPr>
        <p:spPr>
          <a:xfrm flipH="1">
            <a:off x="8553450" y="3714750"/>
            <a:ext cx="358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11600" y="3545473"/>
            <a:ext cx="243456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weighted average entropy</a:t>
            </a:r>
          </a:p>
        </p:txBody>
      </p:sp>
    </p:spTree>
    <p:extLst>
      <p:ext uri="{BB962C8B-B14F-4D97-AF65-F5344CB8AC3E}">
        <p14:creationId xmlns:p14="http://schemas.microsoft.com/office/powerpoint/2010/main" val="886455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38470</TotalTime>
  <Words>4069</Words>
  <Application>Microsoft Office PowerPoint</Application>
  <PresentationFormat>Widescreen</PresentationFormat>
  <Paragraphs>740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Zapf Dingbats</vt:lpstr>
      <vt:lpstr>Retrospect</vt:lpstr>
      <vt:lpstr>Data Science</vt:lpstr>
      <vt:lpstr>Entropy (1)</vt:lpstr>
      <vt:lpstr>Entropy (2)</vt:lpstr>
      <vt:lpstr>Entropy (3)</vt:lpstr>
      <vt:lpstr>Impure Segments (1)</vt:lpstr>
      <vt:lpstr>Impure Segments (2)</vt:lpstr>
      <vt:lpstr>Which is more informative?</vt:lpstr>
      <vt:lpstr>Wait a minute…</vt:lpstr>
      <vt:lpstr>Information Gain</vt:lpstr>
      <vt:lpstr>Try it out</vt:lpstr>
      <vt:lpstr>Potential Issue</vt:lpstr>
      <vt:lpstr>Gain Ratio</vt:lpstr>
      <vt:lpstr>Splitting of Attributes (1)</vt:lpstr>
      <vt:lpstr>Splitting of Attributes (2)</vt:lpstr>
      <vt:lpstr>Splitting of Attributes (3)</vt:lpstr>
      <vt:lpstr>Decision Tree</vt:lpstr>
      <vt:lpstr>Dataset</vt:lpstr>
      <vt:lpstr>Tree Induction (1)</vt:lpstr>
      <vt:lpstr>Tree Induction (2)</vt:lpstr>
      <vt:lpstr>Tree Induction (3)</vt:lpstr>
      <vt:lpstr>Geometric Perspective</vt:lpstr>
      <vt:lpstr>Decision Boundaries</vt:lpstr>
      <vt:lpstr>Trees as Sets of Rules</vt:lpstr>
      <vt:lpstr>Classify New Data</vt:lpstr>
      <vt:lpstr>Probability Estimation (1)</vt:lpstr>
      <vt:lpstr>Probability Estimation (2)</vt:lpstr>
      <vt:lpstr>When to Stop?</vt:lpstr>
      <vt:lpstr>Tree Pruning</vt:lpstr>
      <vt:lpstr>Evaluate a Classifier</vt:lpstr>
      <vt:lpstr>Limitation of Accuracy</vt:lpstr>
      <vt:lpstr>Confusion Matrix</vt:lpstr>
      <vt:lpstr>CM Practice</vt:lpstr>
      <vt:lpstr>Important Metrics</vt:lpstr>
      <vt:lpstr>Cost-benefit Matrix</vt:lpstr>
      <vt:lpstr>Expected Profit</vt:lpstr>
      <vt:lpstr>Exercise</vt:lpstr>
      <vt:lpstr>Methods for Evaluating a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Wenjun Wang</dc:creator>
  <cp:lastModifiedBy>Kuntla, Purna Chandra R</cp:lastModifiedBy>
  <cp:revision>1833</cp:revision>
  <dcterms:created xsi:type="dcterms:W3CDTF">2014-09-09T01:52:12Z</dcterms:created>
  <dcterms:modified xsi:type="dcterms:W3CDTF">2017-12-10T15:52:22Z</dcterms:modified>
</cp:coreProperties>
</file>