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39"/>
  </p:notesMasterIdLst>
  <p:sldIdLst>
    <p:sldId id="513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01" r:id="rId11"/>
    <p:sldId id="568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49" r:id="rId36"/>
    <p:sldId id="551" r:id="rId37"/>
    <p:sldId id="5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3881" autoAdjust="0"/>
  </p:normalViewPr>
  <p:slideViewPr>
    <p:cSldViewPr snapToGrid="0">
      <p:cViewPr varScale="1">
        <p:scale>
          <a:sx n="67" d="100"/>
          <a:sy n="67" d="100"/>
        </p:scale>
        <p:origin x="60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1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59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2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8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5205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32785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52575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69109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6157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9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3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This function</a:t>
                </a:r>
                <a:r>
                  <a:rPr lang="en-US" sz="1200" baseline="0" dirty="0" smtClean="0">
                    <a:solidFill>
                      <a:srgbClr val="FF0000"/>
                    </a:solidFill>
                  </a:rPr>
                  <a:t> specifies that: the log-odds of an instance in the “+” class, is equal to the output of the linear function f(x).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We actually want the class membership probability, not the log –odds. 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So let us do a little algebra and solve for p+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It matches exactly our intuitive notion: </a:t>
                </a:r>
                <a:r>
                  <a:rPr lang="en-US" sz="1600" dirty="0" smtClean="0"/>
                  <a:t> -- </a:t>
                </a:r>
                <a:r>
                  <a:rPr lang="en-US" sz="1200" dirty="0" smtClean="0"/>
                  <a:t>larger f(x) </a:t>
                </a:r>
                <a:r>
                  <a:rPr lang="en-US" sz="1200" dirty="0" smtClean="0">
                    <a:sym typeface="Wingdings" panose="05000000000000000000" pitchFamily="2" charset="2"/>
                  </a:rPr>
                  <a:t> further from the decision boundary  higher log-odds (likelihood)  higher </a:t>
                </a:r>
                <a:r>
                  <a:rPr lang="en-US" sz="1200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𝑝_+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72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This function</a:t>
                </a:r>
                <a:r>
                  <a:rPr lang="en-US" sz="1200" baseline="0" dirty="0" smtClean="0">
                    <a:solidFill>
                      <a:srgbClr val="FF0000"/>
                    </a:solidFill>
                  </a:rPr>
                  <a:t> specifies that: the log-odds of an instance in the “+” class, is equal to the output of the linear function f(x).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We actually want the class membership probability, not the log –odds. 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So let us do a little algebra and solve for p+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It matches exactly our intuitive notion: </a:t>
                </a:r>
                <a:r>
                  <a:rPr lang="en-US" sz="1600" dirty="0" smtClean="0"/>
                  <a:t> -- </a:t>
                </a:r>
                <a:r>
                  <a:rPr lang="en-US" sz="1200" dirty="0" smtClean="0"/>
                  <a:t>larger f(x) </a:t>
                </a:r>
                <a:r>
                  <a:rPr lang="en-US" sz="1200" dirty="0" smtClean="0">
                    <a:sym typeface="Wingdings" panose="05000000000000000000" pitchFamily="2" charset="2"/>
                  </a:rPr>
                  <a:t> further from the decision boundary  higher log-odds (likelihood)  higher </a:t>
                </a:r>
                <a:r>
                  <a:rPr lang="en-US" sz="1200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𝑝_+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09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8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4" name="Shape 7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734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4" name="Shape 7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23771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59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0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4" name="Shape 7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5521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10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29230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6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38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2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81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1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09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3" name="Shape 4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83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53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Iri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1.png"/><Relationship Id="rId5" Type="http://schemas.openxmlformats.org/officeDocument/2006/relationships/image" Target="../media/image23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MSCI:6070 Spring 2017</a:t>
            </a:r>
          </a:p>
          <a:p>
            <a:endParaRPr lang="en-US" dirty="0"/>
          </a:p>
          <a:p>
            <a:r>
              <a:rPr lang="en-US" dirty="0"/>
              <a:t>Lecture 4 (2/13/17)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Nonparametric vs. parametric 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27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3"/>
            <a:ext cx="10607040" cy="431217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2400" b="1" dirty="0"/>
              <a:t> Non-parametric model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-- </a:t>
            </a:r>
            <a:r>
              <a:rPr lang="en-US" altLang="zh-CN" sz="2000" dirty="0">
                <a:solidFill>
                  <a:srgbClr val="FF0000"/>
                </a:solidFill>
              </a:rPr>
              <a:t>no prior knowledge or strong assumptions</a:t>
            </a:r>
            <a:r>
              <a:rPr lang="en-US" altLang="zh-CN" sz="2000" dirty="0"/>
              <a:t> about the form of the mapping function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-- e.g., DT, K-Nearest Neighbors (KNN), etc.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       -- has the potential to </a:t>
            </a:r>
            <a:r>
              <a:rPr lang="en-US" altLang="zh-CN" dirty="0">
                <a:solidFill>
                  <a:srgbClr val="0070C0"/>
                </a:solidFill>
              </a:rPr>
              <a:t>learn any functional form</a:t>
            </a:r>
            <a:r>
              <a:rPr lang="en-US" altLang="zh-CN" dirty="0"/>
              <a:t> in terms of various patterns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-- require a </a:t>
            </a:r>
            <a:r>
              <a:rPr lang="en-US" altLang="zh-CN" dirty="0">
                <a:solidFill>
                  <a:srgbClr val="0070C0"/>
                </a:solidFill>
              </a:rPr>
              <a:t>lot more training data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estimate the underlying mapping function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b="1" dirty="0"/>
              <a:t>Parametric model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  -- </a:t>
            </a:r>
            <a:r>
              <a:rPr lang="en-US" altLang="zh-CN" dirty="0">
                <a:solidFill>
                  <a:srgbClr val="FF0000"/>
                </a:solidFill>
              </a:rPr>
              <a:t>pre-specify the form</a:t>
            </a:r>
            <a:r>
              <a:rPr lang="en-US" altLang="zh-CN" dirty="0"/>
              <a:t> of the mapping function (with a set of “</a:t>
            </a:r>
            <a:r>
              <a:rPr lang="en-US" altLang="zh-CN" i="1" dirty="0">
                <a:solidFill>
                  <a:srgbClr val="FF0000"/>
                </a:solidFill>
              </a:rPr>
              <a:t>unknown</a:t>
            </a:r>
            <a:r>
              <a:rPr lang="en-US" altLang="zh-CN" dirty="0"/>
              <a:t>” numeric parameters)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-- </a:t>
            </a:r>
            <a:r>
              <a:rPr lang="en-US" altLang="zh-CN" dirty="0">
                <a:solidFill>
                  <a:srgbClr val="FF0000"/>
                </a:solidFill>
              </a:rPr>
              <a:t>learn the parameters</a:t>
            </a:r>
            <a:r>
              <a:rPr lang="en-US" altLang="zh-CN" dirty="0"/>
              <a:t> for the function from the training data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      (tune the parameters to fit the model to the data)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  -- e.g., Linear Discriminant Analysis, Logistic Regression, etc.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  -- require less training data and learn fast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  -- highly constrained to the specified form</a:t>
            </a:r>
          </a:p>
        </p:txBody>
      </p:sp>
    </p:spTree>
    <p:extLst>
      <p:ext uri="{BB962C8B-B14F-4D97-AF65-F5344CB8AC3E}">
        <p14:creationId xmlns:p14="http://schemas.microsoft.com/office/powerpoint/2010/main" val="3813672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Linear Regression</a:t>
            </a:r>
            <a:r>
              <a:rPr lang="en-US" dirty="0"/>
              <a:t> (1)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80" y="1841326"/>
                <a:ext cx="10288879" cy="4371584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 defTabSz="283418">
                  <a:spcBef>
                    <a:spcPts val="0"/>
                  </a:spcBef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800" b="1" dirty="0"/>
                  <a:t> Definition</a:t>
                </a:r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400" dirty="0"/>
                  <a:t>     -- model the linear relationship between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scalar</a:t>
                </a:r>
                <a:r>
                  <a:rPr lang="en-US" sz="2400" dirty="0"/>
                  <a:t> dependent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one or more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400" dirty="0"/>
                  <a:t>         independent variables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400" dirty="0"/>
                  <a:t>     -- a predictive modeling technique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the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numeric, continuous-valued</a:t>
                </a:r>
                <a:r>
                  <a:rPr lang="en-US" sz="2400" dirty="0"/>
                  <a:t>) target variable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400" dirty="0"/>
                  <a:t>        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/>
                  <a:t> is the set of input attributes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400" dirty="0"/>
                  <a:t>     -- e.g.,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𝑖𝑛𝑐𝑜𝑚𝑒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𝑔𝑒𝑛𝑑𝑒𝑟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𝑒𝑑𝑢𝑐𝑎𝑡𝑖𝑜𝑛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𝑜𝑐𝑐𝑢𝑝𝑎𝑡𝑖𝑜𝑛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.]</m:t>
                    </m:r>
                  </m:oMath>
                </a14:m>
                <a:endParaRPr lang="en-US" sz="2400" dirty="0"/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𝑎𝑚𝑜𝑢𝑛𝑡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𝑠𝑢𝑛𝑠h𝑖𝑛𝑒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h𝑢𝑚𝑖𝑑𝑖𝑡𝑦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𝑐𝑙𝑜𝑢𝑑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defTabSz="283418">
                  <a:spcBef>
                    <a:spcPts val="1125"/>
                  </a:spcBef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800" b="1" dirty="0"/>
                  <a:t> Mathematical function</a:t>
                </a:r>
              </a:p>
              <a:p>
                <a:pPr marL="0" indent="0" defTabSz="283418">
                  <a:spcBef>
                    <a:spcPts val="1125"/>
                  </a:spcBef>
                  <a:buNone/>
                  <a:defRPr sz="2484"/>
                </a:pPr>
                <a:r>
                  <a:rPr lang="en-US" b="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 defTabSz="283418">
                  <a:spcBef>
                    <a:spcPts val="1125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dirty="0"/>
                  <a:t>      --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unknown parameters/weights</a:t>
                </a:r>
              </a:p>
              <a:p>
                <a:pPr defTabSz="283418">
                  <a:spcBef>
                    <a:spcPts val="1125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800" b="1" dirty="0"/>
                  <a:t> Goal</a:t>
                </a:r>
              </a:p>
              <a:p>
                <a:pPr marL="0" indent="0" defTabSz="283418">
                  <a:spcBef>
                    <a:spcPts val="600"/>
                  </a:spcBef>
                  <a:buNone/>
                  <a:defRPr sz="2484"/>
                </a:pPr>
                <a:r>
                  <a:rPr lang="en-US" dirty="0"/>
                  <a:t>     -- 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such that the model (mapping function) fits the input data with </a:t>
                </a:r>
                <a:r>
                  <a:rPr lang="en-US" dirty="0">
                    <a:solidFill>
                      <a:srgbClr val="FF0000"/>
                    </a:solidFill>
                  </a:rPr>
                  <a:t>minimum error</a:t>
                </a:r>
                <a:endParaRPr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80" y="1841326"/>
                <a:ext cx="10288879" cy="4371584"/>
              </a:xfrm>
              <a:prstGeom prst="rect">
                <a:avLst/>
              </a:prstGeom>
              <a:blipFill rotWithShape="0">
                <a:blip r:embed="rId3"/>
                <a:stretch>
                  <a:fillRect l="-1659" t="-2650" b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cxnSp>
        <p:nvCxnSpPr>
          <p:cNvPr id="6" name="Straight Arrow Connector 5"/>
          <p:cNvCxnSpPr>
            <a:stCxn id="7" idx="1"/>
            <a:endCxn id="9" idx="3"/>
          </p:cNvCxnSpPr>
          <p:nvPr/>
        </p:nvCxnSpPr>
        <p:spPr>
          <a:xfrm flipH="1">
            <a:off x="7219883" y="4759889"/>
            <a:ext cx="43998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hape 161"/>
          <p:cNvSpPr/>
          <p:nvPr/>
        </p:nvSpPr>
        <p:spPr>
          <a:xfrm>
            <a:off x="7659868" y="4583173"/>
            <a:ext cx="3286305" cy="353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28" dirty="0"/>
              <a:t>Weighted sum of attribute values</a:t>
            </a:r>
            <a:endParaRPr sz="1828" dirty="0"/>
          </a:p>
        </p:txBody>
      </p:sp>
      <p:sp>
        <p:nvSpPr>
          <p:cNvPr id="9" name="Shape 156"/>
          <p:cNvSpPr/>
          <p:nvPr/>
        </p:nvSpPr>
        <p:spPr>
          <a:xfrm>
            <a:off x="4493321" y="4559473"/>
            <a:ext cx="2726562" cy="40083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0545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Linear Regression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616" name="Shape 6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pSp>
        <p:nvGrpSpPr>
          <p:cNvPr id="629" name="Group 629"/>
          <p:cNvGrpSpPr/>
          <p:nvPr/>
        </p:nvGrpSpPr>
        <p:grpSpPr>
          <a:xfrm>
            <a:off x="6318494" y="2031826"/>
            <a:ext cx="4965034" cy="3944181"/>
            <a:chOff x="-291387" y="522058"/>
            <a:chExt cx="7061379" cy="5609503"/>
          </a:xfrm>
        </p:grpSpPr>
        <p:grpSp>
          <p:nvGrpSpPr>
            <p:cNvPr id="622" name="Group 622"/>
            <p:cNvGrpSpPr/>
            <p:nvPr/>
          </p:nvGrpSpPr>
          <p:grpSpPr>
            <a:xfrm>
              <a:off x="-291387" y="522058"/>
              <a:ext cx="7061379" cy="5609503"/>
              <a:chOff x="1038672" y="-363234"/>
              <a:chExt cx="7061377" cy="5609502"/>
            </a:xfrm>
          </p:grpSpPr>
          <p:pic>
            <p:nvPicPr>
              <p:cNvPr id="618" name="Linear_regressi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8672" y="32293"/>
                <a:ext cx="6742015" cy="44497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19" name="Shape 619"/>
              <p:cNvSpPr/>
              <p:nvPr/>
            </p:nvSpPr>
            <p:spPr>
              <a:xfrm>
                <a:off x="2688189" y="-363234"/>
                <a:ext cx="321362" cy="514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r>
                  <a:rPr sz="1266"/>
                  <a:t>Y</a:t>
                </a:r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7778687" y="3844502"/>
                <a:ext cx="321362" cy="514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r>
                  <a:rPr sz="1266"/>
                  <a:t>X</a:t>
                </a:r>
              </a:p>
            </p:txBody>
          </p:sp>
          <p:sp>
            <p:nvSpPr>
              <p:cNvPr id="621" name="Shape 621"/>
              <p:cNvSpPr/>
              <p:nvPr/>
            </p:nvSpPr>
            <p:spPr>
              <a:xfrm>
                <a:off x="2832550" y="4732251"/>
                <a:ext cx="4164390" cy="514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lang="en-US" sz="1406" dirty="0"/>
                  <a:t>An </a:t>
                </a:r>
                <a:r>
                  <a:rPr sz="1406" dirty="0"/>
                  <a:t>example</a:t>
                </a:r>
                <a:r>
                  <a:rPr lang="en-US" sz="1406" dirty="0"/>
                  <a:t> of simple linear regression</a:t>
                </a:r>
                <a:endParaRPr sz="1406" dirty="0"/>
              </a:p>
            </p:txBody>
          </p:sp>
        </p:grpSp>
        <p:grpSp>
          <p:nvGrpSpPr>
            <p:cNvPr id="628" name="Group 628"/>
            <p:cNvGrpSpPr/>
            <p:nvPr/>
          </p:nvGrpSpPr>
          <p:grpSpPr>
            <a:xfrm>
              <a:off x="3607065" y="3852514"/>
              <a:ext cx="2625117" cy="1018577"/>
              <a:chOff x="0" y="0"/>
              <a:chExt cx="2625116" cy="1018575"/>
            </a:xfrm>
          </p:grpSpPr>
          <p:sp>
            <p:nvSpPr>
              <p:cNvPr id="623" name="Shape 623"/>
              <p:cNvSpPr/>
              <p:nvPr/>
            </p:nvSpPr>
            <p:spPr>
              <a:xfrm>
                <a:off x="594473" y="32026"/>
                <a:ext cx="1362732" cy="482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sz="1406"/>
                  <a:t>real value</a:t>
                </a:r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236179" y="255027"/>
                <a:ext cx="84380" cy="84380"/>
              </a:xfrm>
              <a:prstGeom prst="ellipse">
                <a:avLst/>
              </a:prstGeom>
              <a:solidFill>
                <a:srgbClr val="043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71985" y="707046"/>
                <a:ext cx="412767" cy="1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518371" y="429800"/>
                <a:ext cx="2106746" cy="482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sz="1406"/>
                  <a:t>predicted value</a:t>
                </a:r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0" y="-1"/>
                <a:ext cx="2555145" cy="1018577"/>
              </a:xfrm>
              <a:prstGeom prst="rect">
                <a:avLst/>
              </a:prstGeom>
              <a:noFill/>
              <a:ln w="25400" cap="flat">
                <a:solidFill>
                  <a:srgbClr val="66635F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</p:grpSp>
      <p:sp>
        <p:nvSpPr>
          <p:cNvPr id="633" name="Shape 633"/>
          <p:cNvSpPr/>
          <p:nvPr/>
        </p:nvSpPr>
        <p:spPr>
          <a:xfrm flipV="1">
            <a:off x="9110208" y="3190624"/>
            <a:ext cx="1" cy="481796"/>
          </a:xfrm>
          <a:prstGeom prst="line">
            <a:avLst/>
          </a:prstGeom>
          <a:ln w="25400">
            <a:solidFill>
              <a:srgbClr val="414141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 lIns="35719" tIns="35719" rIns="35719" bIns="35719" anchor="ctr"/>
          <a:lstStyle/>
          <a:p>
            <a:pPr>
              <a:defRPr sz="3200"/>
            </a:pPr>
            <a:endParaRPr sz="225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97279" y="1781153"/>
            <a:ext cx="4890162" cy="4445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Objective/Loss Function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 -- An important fundamental idea in DM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-- Many DM tasks are essentially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optimization problems, in which we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     optimize an objective 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-- For linear regression, we minimize the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   error that can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be expressed in terms of a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   loss function such 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98" y="4643393"/>
            <a:ext cx="339090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69" y="532883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593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Linear Regression</a:t>
            </a:r>
            <a:r>
              <a:rPr lang="en-US" dirty="0"/>
              <a:t> (3)</a:t>
            </a:r>
            <a:endParaRPr dirty="0"/>
          </a:p>
        </p:txBody>
      </p:sp>
      <p:sp>
        <p:nvSpPr>
          <p:cNvPr id="616" name="Shape 6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789139" y="1781152"/>
                <a:ext cx="6915129" cy="479501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Ordinary Least Squares (OLS)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1900" dirty="0"/>
                  <a:t>      -- minimize the sum of squared error (SSE)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900" dirty="0"/>
                  <a:t>      -- take the partial derivative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/>
                  <a:t> and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/>
                  <a:t>          set them to zero, then 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900" dirty="0"/>
                  <a:t>          solve the corresponding system of equation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1900" dirty="0"/>
                  <a:t>      -- For a simple linear regression, we have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19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1900" dirty="0"/>
              </a:p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Properties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dirty="0"/>
                  <a:t>      -- strongly penalize large errors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dirty="0"/>
                  <a:t>      -- very sensitive to the data (e.g., outliers)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dirty="0"/>
                  <a:t>      -- used for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numeric value prediction </a:t>
                </a:r>
                <a:r>
                  <a:rPr lang="en-US" altLang="zh-CN" dirty="0"/>
                  <a:t>(rather than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classification</a:t>
                </a:r>
                <a:r>
                  <a:rPr lang="en-US" altLang="zh-CN" dirty="0"/>
                  <a:t>)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39" y="1781152"/>
                <a:ext cx="6915129" cy="4795011"/>
              </a:xfrm>
              <a:prstGeom prst="rect">
                <a:avLst/>
              </a:prstGeom>
              <a:blipFill rotWithShape="0">
                <a:blip r:embed="rId3"/>
                <a:stretch>
                  <a:fillRect l="-2467" t="-2414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629"/>
          <p:cNvGrpSpPr/>
          <p:nvPr/>
        </p:nvGrpSpPr>
        <p:grpSpPr>
          <a:xfrm>
            <a:off x="6318494" y="2031826"/>
            <a:ext cx="4965034" cy="3917391"/>
            <a:chOff x="-291387" y="522058"/>
            <a:chExt cx="7061379" cy="5571401"/>
          </a:xfrm>
        </p:grpSpPr>
        <p:grpSp>
          <p:nvGrpSpPr>
            <p:cNvPr id="37" name="Group 622"/>
            <p:cNvGrpSpPr/>
            <p:nvPr/>
          </p:nvGrpSpPr>
          <p:grpSpPr>
            <a:xfrm>
              <a:off x="-291387" y="522058"/>
              <a:ext cx="7061379" cy="5571401"/>
              <a:chOff x="1038672" y="-363234"/>
              <a:chExt cx="7061377" cy="5571400"/>
            </a:xfrm>
          </p:grpSpPr>
          <p:pic>
            <p:nvPicPr>
              <p:cNvPr id="44" name="Linear_regression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038672" y="32293"/>
                <a:ext cx="6742015" cy="44497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" name="Shape 619"/>
              <p:cNvSpPr/>
              <p:nvPr/>
            </p:nvSpPr>
            <p:spPr>
              <a:xfrm>
                <a:off x="2688189" y="-363234"/>
                <a:ext cx="321362" cy="514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r>
                  <a:rPr sz="1266"/>
                  <a:t>Y</a:t>
                </a:r>
              </a:p>
            </p:txBody>
          </p:sp>
          <p:sp>
            <p:nvSpPr>
              <p:cNvPr id="46" name="Shape 620"/>
              <p:cNvSpPr/>
              <p:nvPr/>
            </p:nvSpPr>
            <p:spPr>
              <a:xfrm>
                <a:off x="7778687" y="3844502"/>
                <a:ext cx="321362" cy="514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r>
                  <a:rPr sz="1266"/>
                  <a:t>X</a:t>
                </a:r>
              </a:p>
            </p:txBody>
          </p:sp>
          <p:sp>
            <p:nvSpPr>
              <p:cNvPr id="47" name="Shape 621"/>
              <p:cNvSpPr/>
              <p:nvPr/>
            </p:nvSpPr>
            <p:spPr>
              <a:xfrm>
                <a:off x="3614296" y="4694149"/>
                <a:ext cx="4164390" cy="514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lang="en-US" sz="1406" dirty="0"/>
                  <a:t>An </a:t>
                </a:r>
                <a:r>
                  <a:rPr sz="1406" dirty="0"/>
                  <a:t>example</a:t>
                </a:r>
                <a:r>
                  <a:rPr lang="en-US" sz="1406" dirty="0"/>
                  <a:t> of simple linear regression</a:t>
                </a:r>
                <a:endParaRPr sz="1406" dirty="0"/>
              </a:p>
            </p:txBody>
          </p:sp>
        </p:grpSp>
        <p:grpSp>
          <p:nvGrpSpPr>
            <p:cNvPr id="38" name="Group 628"/>
            <p:cNvGrpSpPr/>
            <p:nvPr/>
          </p:nvGrpSpPr>
          <p:grpSpPr>
            <a:xfrm>
              <a:off x="3607065" y="3852514"/>
              <a:ext cx="2625117" cy="1018577"/>
              <a:chOff x="0" y="0"/>
              <a:chExt cx="2625116" cy="1018575"/>
            </a:xfrm>
          </p:grpSpPr>
          <p:sp>
            <p:nvSpPr>
              <p:cNvPr id="39" name="Shape 623"/>
              <p:cNvSpPr/>
              <p:nvPr/>
            </p:nvSpPr>
            <p:spPr>
              <a:xfrm>
                <a:off x="594473" y="32026"/>
                <a:ext cx="1362732" cy="482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sz="1406"/>
                  <a:t>real value</a:t>
                </a:r>
              </a:p>
            </p:txBody>
          </p:sp>
          <p:sp>
            <p:nvSpPr>
              <p:cNvPr id="40" name="Shape 624"/>
              <p:cNvSpPr/>
              <p:nvPr/>
            </p:nvSpPr>
            <p:spPr>
              <a:xfrm>
                <a:off x="236179" y="255027"/>
                <a:ext cx="84380" cy="84380"/>
              </a:xfrm>
              <a:prstGeom prst="ellipse">
                <a:avLst/>
              </a:prstGeom>
              <a:solidFill>
                <a:srgbClr val="043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41" name="Shape 625"/>
              <p:cNvSpPr/>
              <p:nvPr/>
            </p:nvSpPr>
            <p:spPr>
              <a:xfrm>
                <a:off x="71985" y="707046"/>
                <a:ext cx="412767" cy="1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42" name="Shape 626"/>
              <p:cNvSpPr/>
              <p:nvPr/>
            </p:nvSpPr>
            <p:spPr>
              <a:xfrm>
                <a:off x="518371" y="429800"/>
                <a:ext cx="2106746" cy="482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sz="1406"/>
                  <a:t>predicted value</a:t>
                </a:r>
              </a:p>
            </p:txBody>
          </p:sp>
          <p:sp>
            <p:nvSpPr>
              <p:cNvPr id="43" name="Shape 627"/>
              <p:cNvSpPr/>
              <p:nvPr/>
            </p:nvSpPr>
            <p:spPr>
              <a:xfrm>
                <a:off x="0" y="-1"/>
                <a:ext cx="2555145" cy="1018577"/>
              </a:xfrm>
              <a:prstGeom prst="rect">
                <a:avLst/>
              </a:prstGeom>
              <a:noFill/>
              <a:ln w="25400" cap="flat">
                <a:solidFill>
                  <a:srgbClr val="66635F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</p:grpSp>
      <p:sp>
        <p:nvSpPr>
          <p:cNvPr id="48" name="Shape 658"/>
          <p:cNvSpPr/>
          <p:nvPr/>
        </p:nvSpPr>
        <p:spPr>
          <a:xfrm>
            <a:off x="9823381" y="2015465"/>
            <a:ext cx="90178" cy="90178"/>
          </a:xfrm>
          <a:prstGeom prst="ellipse">
            <a:avLst/>
          </a:prstGeom>
          <a:solidFill>
            <a:srgbClr val="0433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49" name="Shape 659"/>
          <p:cNvSpPr/>
          <p:nvPr/>
        </p:nvSpPr>
        <p:spPr>
          <a:xfrm>
            <a:off x="9014852" y="1868337"/>
            <a:ext cx="7711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rPr dirty="0"/>
              <a:t>Outlier </a:t>
            </a:r>
          </a:p>
        </p:txBody>
      </p:sp>
      <p:sp>
        <p:nvSpPr>
          <p:cNvPr id="50" name="Shape 661"/>
          <p:cNvSpPr/>
          <p:nvPr/>
        </p:nvSpPr>
        <p:spPr>
          <a:xfrm flipV="1">
            <a:off x="6534149" y="2452215"/>
            <a:ext cx="4371231" cy="2562562"/>
          </a:xfrm>
          <a:prstGeom prst="line">
            <a:avLst/>
          </a:prstGeom>
          <a:ln w="38100">
            <a:solidFill>
              <a:srgbClr val="FF40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" name="Shape 161"/>
          <p:cNvSpPr/>
          <p:nvPr/>
        </p:nvSpPr>
        <p:spPr>
          <a:xfrm>
            <a:off x="7704269" y="5906344"/>
            <a:ext cx="658682" cy="353431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00" dirty="0"/>
              <a:t>Why?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3138939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Linear </a:t>
            </a:r>
            <a:r>
              <a:rPr lang="en-US" dirty="0"/>
              <a:t>Discriminant (1)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80" y="1841326"/>
                <a:ext cx="10288879" cy="4371584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defTabSz="283418">
                  <a:spcBef>
                    <a:spcPts val="0"/>
                  </a:spcBef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800" b="1" dirty="0"/>
                  <a:t> Definition</a:t>
                </a:r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400" dirty="0"/>
                  <a:t>     -- a classification model that find a linear combination of attributes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400" dirty="0"/>
                  <a:t>         to separate data points of different classes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400" dirty="0"/>
                  <a:t>     -- a linear classifier that </a:t>
                </a:r>
                <a:r>
                  <a:rPr lang="en-US" sz="2400" dirty="0">
                    <a:solidFill>
                      <a:srgbClr val="0070C0"/>
                    </a:solidFill>
                  </a:rPr>
                  <a:t>simultaneously</a:t>
                </a:r>
                <a:r>
                  <a:rPr lang="en-US" sz="2400" dirty="0"/>
                  <a:t> takes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multiple</a:t>
                </a:r>
                <a:r>
                  <a:rPr lang="en-US" sz="2400" dirty="0"/>
                  <a:t> attribute into account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400" dirty="0"/>
                  <a:t>         (yes, it is a parametric model)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400" dirty="0"/>
                  <a:t>     -- e.g.,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𝑖𝑛𝑐𝑜𝑚𝑒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?;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𝑔𝑒𝑛𝑑𝑒𝑟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𝑒𝑑𝑢𝑐𝑎𝑡𝑖𝑜𝑛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𝑜𝑐𝑐𝑢𝑝𝑎𝑡𝑖𝑜𝑛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.]</m:t>
                    </m:r>
                  </m:oMath>
                </a14:m>
                <a:endParaRPr lang="en-US" sz="2400" dirty="0"/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𝑟𝑎𝑖𝑛𝑇𝑜𝑚𝑜𝑟𝑟𝑜𝑤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𝑠h𝑖𝑛𝑒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h𝑢𝑚𝑖𝑑𝑖𝑡𝑦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𝑐𝑙𝑜𝑢𝑑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defTabSz="283418">
                  <a:spcBef>
                    <a:spcPts val="1125"/>
                  </a:spcBef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800" b="1" dirty="0"/>
                  <a:t> Mathematical function</a:t>
                </a:r>
              </a:p>
              <a:p>
                <a:pPr marL="0" indent="0" defTabSz="283418">
                  <a:spcBef>
                    <a:spcPts val="1125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b="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 defTabSz="283418">
                  <a:spcBef>
                    <a:spcPts val="1125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dirty="0"/>
                  <a:t>      --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</a:t>
                </a:r>
                <a:r>
                  <a:rPr lang="en-US" i="1" dirty="0">
                    <a:solidFill>
                      <a:srgbClr val="FF0000"/>
                    </a:solidFill>
                  </a:rPr>
                  <a:t>unknown</a:t>
                </a:r>
                <a:r>
                  <a:rPr lang="en-US" dirty="0"/>
                  <a:t> parameters/weight</a:t>
                </a:r>
                <a:endParaRPr lang="en-US" sz="2800" b="1" dirty="0"/>
              </a:p>
              <a:p>
                <a:pPr marL="0" indent="0" defTabSz="283418">
                  <a:spcBef>
                    <a:spcPts val="600"/>
                  </a:spcBef>
                  <a:buNone/>
                  <a:defRPr sz="2484"/>
                </a:pPr>
                <a:r>
                  <a:rPr lang="en-US" dirty="0"/>
                  <a:t>     -- the DM is to 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such that the linear-discriminant function “fits” the input data</a:t>
                </a:r>
              </a:p>
              <a:p>
                <a:pPr marL="0" indent="0" defTabSz="283418">
                  <a:spcBef>
                    <a:spcPts val="600"/>
                  </a:spcBef>
                  <a:buNone/>
                  <a:defRPr sz="2484"/>
                </a:pPr>
                <a:r>
                  <a:rPr lang="en-US" dirty="0"/>
                  <a:t>     -- w can be loosely interpreted as importance indicator of the corresponding attributes</a:t>
                </a:r>
                <a:endParaRPr dirty="0"/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80" y="1841326"/>
                <a:ext cx="10288879" cy="4371584"/>
              </a:xfrm>
              <a:prstGeom prst="rect">
                <a:avLst/>
              </a:prstGeom>
              <a:blipFill>
                <a:blip r:embed="rId3"/>
                <a:stretch>
                  <a:fillRect l="-1659" t="-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664116" y="3918076"/>
            <a:ext cx="948253" cy="26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61"/>
              <p:cNvSpPr/>
              <p:nvPr/>
            </p:nvSpPr>
            <p:spPr>
              <a:xfrm>
                <a:off x="8612369" y="3811967"/>
                <a:ext cx="2543312" cy="6540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spAutoFit/>
              </a:bodyPr>
              <a:lstStyle>
                <a:lvl1pPr>
                  <a:defRPr sz="2600" b="1">
                    <a:solidFill>
                      <a:schemeClr val="accent1">
                        <a:hueOff val="369194"/>
                        <a:satOff val="6343"/>
                        <a:lumOff val="-13963"/>
                      </a:schemeClr>
                    </a:solidFill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28" dirty="0"/>
                  <a:t>: Weighted sum of  </a:t>
                </a:r>
              </a:p>
              <a:p>
                <a:r>
                  <a:rPr lang="en-US" sz="1828" dirty="0"/>
                  <a:t>            attribute values</a:t>
                </a:r>
                <a:endParaRPr sz="1828" dirty="0"/>
              </a:p>
            </p:txBody>
          </p:sp>
        </mc:Choice>
        <mc:Fallback xmlns="">
          <p:sp>
            <p:nvSpPr>
              <p:cNvPr id="7" name="Shap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69" y="3811967"/>
                <a:ext cx="2543312" cy="654090"/>
              </a:xfrm>
              <a:prstGeom prst="rect">
                <a:avLst/>
              </a:prstGeom>
              <a:blipFill>
                <a:blip r:embed="rId4"/>
                <a:stretch>
                  <a:fillRect l="-3357" t="-1852" b="-14815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hape 156"/>
          <p:cNvSpPr/>
          <p:nvPr/>
        </p:nvSpPr>
        <p:spPr>
          <a:xfrm>
            <a:off x="4932947" y="4187321"/>
            <a:ext cx="2731169" cy="380462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" name="Shape 161"/>
          <p:cNvSpPr/>
          <p:nvPr/>
        </p:nvSpPr>
        <p:spPr>
          <a:xfrm>
            <a:off x="8820151" y="1186150"/>
            <a:ext cx="2335530" cy="353431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28" dirty="0">
                <a:solidFill>
                  <a:srgbClr val="FF0000"/>
                </a:solidFill>
              </a:rPr>
              <a:t>Something is missing!</a:t>
            </a:r>
            <a:endParaRPr sz="1828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361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Linear </a:t>
            </a:r>
            <a:r>
              <a:rPr lang="en-US" dirty="0"/>
              <a:t>Discriminant (2)</a:t>
            </a:r>
            <a:endParaRPr dirty="0"/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1097281" y="1841325"/>
            <a:ext cx="6327101" cy="461845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83418">
              <a:spcBef>
                <a:spcPts val="0"/>
              </a:spcBef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How to choose the parameters?</a:t>
            </a:r>
          </a:p>
          <a:p>
            <a:pPr marL="0" indent="0" defTabSz="283418">
              <a:spcBef>
                <a:spcPts val="0"/>
              </a:spcBef>
              <a:buNone/>
              <a:defRPr sz="2484"/>
            </a:pPr>
            <a:r>
              <a:rPr lang="en-US" sz="2200" dirty="0"/>
              <a:t>     -- there may </a:t>
            </a:r>
            <a:r>
              <a:rPr lang="en-US" sz="2200" dirty="0">
                <a:solidFill>
                  <a:srgbClr val="0070C0"/>
                </a:solidFill>
              </a:rPr>
              <a:t>infinitely many</a:t>
            </a:r>
            <a:r>
              <a:rPr lang="en-US" sz="2200" dirty="0"/>
              <a:t> linear discriminants 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   that classify the training data perfectly</a:t>
            </a:r>
          </a:p>
          <a:p>
            <a:pPr marL="0" indent="0" defTabSz="283418">
              <a:spcBef>
                <a:spcPts val="0"/>
              </a:spcBef>
              <a:buNone/>
              <a:defRPr sz="2484"/>
            </a:pPr>
            <a:r>
              <a:rPr lang="en-US" sz="2200" dirty="0"/>
              <a:t>     -- Which one should we choose?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-- Which one is the best?</a:t>
            </a:r>
          </a:p>
          <a:p>
            <a:pPr defTabSz="283418">
              <a:spcBef>
                <a:spcPts val="1125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Objective function</a:t>
            </a:r>
          </a:p>
          <a:p>
            <a:pPr marL="0" indent="0" defTabSz="283418">
              <a:spcBef>
                <a:spcPts val="60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-- need to be defined appropriately (</a:t>
            </a:r>
            <a:r>
              <a:rPr lang="en-US" sz="2200" dirty="0">
                <a:solidFill>
                  <a:srgbClr val="0070C0"/>
                </a:solidFill>
              </a:rPr>
              <a:t>nontrivial</a:t>
            </a:r>
            <a:r>
              <a:rPr lang="en-US" sz="2200" dirty="0"/>
              <a:t>)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-- find the </a:t>
            </a:r>
            <a:r>
              <a:rPr lang="en-US" sz="2200" dirty="0">
                <a:solidFill>
                  <a:srgbClr val="FF0000"/>
                </a:solidFill>
              </a:rPr>
              <a:t>best</a:t>
            </a:r>
            <a:r>
              <a:rPr lang="en-US" sz="2200" dirty="0"/>
              <a:t> values for the parameters by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   </a:t>
            </a:r>
            <a:r>
              <a:rPr lang="en-US" sz="2200" dirty="0">
                <a:solidFill>
                  <a:srgbClr val="FF0000"/>
                </a:solidFill>
              </a:rPr>
              <a:t>optimizing</a:t>
            </a:r>
            <a:r>
              <a:rPr lang="en-US" sz="2200" dirty="0"/>
              <a:t> the objective function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-- different models use different objective functions,</a:t>
            </a:r>
          </a:p>
          <a:p>
            <a:pPr marL="566928" lvl="3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000" dirty="0"/>
              <a:t>and arrive at different linear discriminants</a:t>
            </a:r>
          </a:p>
          <a:p>
            <a:pPr marL="566928" lvl="3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000" dirty="0"/>
              <a:t>e.g., SVM, Logistic Regression, etc.</a:t>
            </a:r>
          </a:p>
        </p:txBody>
      </p:sp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2302315"/>
            <a:ext cx="4335779" cy="3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54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Linear </a:t>
            </a:r>
            <a:r>
              <a:rPr lang="en-US" dirty="0"/>
              <a:t>Discriminant (3)</a:t>
            </a:r>
            <a:endParaRPr dirty="0"/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846161" y="1841325"/>
            <a:ext cx="6578221" cy="397262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283418">
              <a:spcBef>
                <a:spcPts val="0"/>
              </a:spcBef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Dataset </a:t>
            </a:r>
            <a:r>
              <a:rPr lang="en-US" sz="1800" b="1" i="1" dirty="0"/>
              <a:t>(</a:t>
            </a:r>
            <a:r>
              <a:rPr lang="en-US" sz="1800" b="1" i="1" dirty="0">
                <a:hlinkClick r:id="rId3"/>
              </a:rPr>
              <a:t>http://archive.ics.uci.edu/ml/datasets/Iris</a:t>
            </a:r>
            <a:r>
              <a:rPr lang="en-US" sz="1800" b="1" i="1" dirty="0"/>
              <a:t>)</a:t>
            </a:r>
          </a:p>
          <a:p>
            <a:pPr marL="0" indent="0" defTabSz="283418">
              <a:spcBef>
                <a:spcPts val="0"/>
              </a:spcBef>
              <a:buNone/>
              <a:defRPr sz="2484"/>
            </a:pPr>
            <a:r>
              <a:rPr lang="en-US" sz="2200" dirty="0"/>
              <a:t>     -- original: 3 species of iris + 4 attributes 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-- simplified: 2 species + 2 attributes</a:t>
            </a:r>
          </a:p>
          <a:p>
            <a:pPr defTabSz="283418">
              <a:spcBef>
                <a:spcPts val="1125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Two models</a:t>
            </a:r>
          </a:p>
          <a:p>
            <a:pPr lvl="2" defTabSz="28341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484"/>
            </a:pPr>
            <a:r>
              <a:rPr lang="en-US" sz="2000" dirty="0">
                <a:solidFill>
                  <a:srgbClr val="0070C0"/>
                </a:solidFill>
              </a:rPr>
              <a:t> Support Vector Machine (SVM)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     -- maximize the margin between the 2 classes 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     -- decision boundary is almost midway </a:t>
            </a:r>
          </a:p>
          <a:p>
            <a:pPr marL="566928" lvl="3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between the two clumps</a:t>
            </a:r>
          </a:p>
          <a:p>
            <a:pPr marL="566928" lvl="3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-- misclassifies one data point</a:t>
            </a:r>
          </a:p>
          <a:p>
            <a:pPr lvl="2" defTabSz="28341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484"/>
            </a:pPr>
            <a:r>
              <a:rPr lang="en-US" sz="2000" dirty="0">
                <a:solidFill>
                  <a:srgbClr val="0070C0"/>
                </a:solidFill>
              </a:rPr>
              <a:t>Logistic Regression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     -- maximize the likelihood that a labeled data 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         point belongs to the class of its label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     -- separates the two classes perfectly</a:t>
            </a:r>
          </a:p>
          <a:p>
            <a:pPr marL="566928" lvl="3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endParaRPr lang="en-US" sz="2000" dirty="0"/>
          </a:p>
        </p:txBody>
      </p:sp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69" y="2251882"/>
            <a:ext cx="4369063" cy="3790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276" y="495043"/>
            <a:ext cx="1536921" cy="1242317"/>
          </a:xfrm>
          <a:prstGeom prst="rect">
            <a:avLst/>
          </a:prstGeom>
        </p:spPr>
      </p:pic>
      <p:sp>
        <p:nvSpPr>
          <p:cNvPr id="8" name="Shape 161"/>
          <p:cNvSpPr/>
          <p:nvPr/>
        </p:nvSpPr>
        <p:spPr>
          <a:xfrm>
            <a:off x="10405684" y="4504345"/>
            <a:ext cx="635355" cy="318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600" dirty="0" err="1"/>
              <a:t>Setosa</a:t>
            </a:r>
            <a:endParaRPr sz="1600" dirty="0"/>
          </a:p>
        </p:txBody>
      </p:sp>
      <p:sp>
        <p:nvSpPr>
          <p:cNvPr id="9" name="Shape 161"/>
          <p:cNvSpPr/>
          <p:nvPr/>
        </p:nvSpPr>
        <p:spPr>
          <a:xfrm>
            <a:off x="7870069" y="3263534"/>
            <a:ext cx="919089" cy="318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600" dirty="0"/>
              <a:t>Versicolor</a:t>
            </a:r>
            <a:endParaRPr sz="1600" dirty="0"/>
          </a:p>
        </p:txBody>
      </p:sp>
      <p:sp>
        <p:nvSpPr>
          <p:cNvPr id="10" name="Shape 161"/>
          <p:cNvSpPr/>
          <p:nvPr/>
        </p:nvSpPr>
        <p:spPr>
          <a:xfrm>
            <a:off x="1272939" y="5813946"/>
            <a:ext cx="3367300" cy="353431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28" dirty="0">
                <a:solidFill>
                  <a:srgbClr val="FF0000"/>
                </a:solidFill>
              </a:rPr>
              <a:t>Which one do you think is better?</a:t>
            </a:r>
            <a:endParaRPr sz="1828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001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Linear </a:t>
            </a:r>
            <a:r>
              <a:rPr lang="en-US" dirty="0"/>
              <a:t>Discriminant (4)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6535" y="1763701"/>
                <a:ext cx="10903879" cy="4618460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defTabSz="283418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Class membership probability</a:t>
                </a:r>
                <a:endParaRPr lang="en-US" sz="2400" b="1" i="1" dirty="0"/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200" dirty="0"/>
                  <a:t>     -- not only a Y/N classification but also the corresponding </a:t>
                </a:r>
                <a:r>
                  <a:rPr lang="en-US" sz="2200" dirty="0">
                    <a:solidFill>
                      <a:srgbClr val="0070C0"/>
                    </a:solidFill>
                  </a:rPr>
                  <a:t>likelihood</a:t>
                </a:r>
                <a:r>
                  <a:rPr lang="en-US" sz="2200" dirty="0"/>
                  <a:t> of belonging to a class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-- e.g., How likely is a customer to churn (or respond to an offer)?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           How likely is an account a fraudulent one?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DT </a:t>
                </a:r>
                <a:r>
                  <a:rPr lang="en-US" sz="2200" dirty="0">
                    <a:sym typeface="Wingdings" panose="05000000000000000000" pitchFamily="2" charset="2"/>
                  </a:rPr>
                  <a:t> frequency-based estimate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>
                    <a:sym typeface="Wingdings" panose="05000000000000000000" pitchFamily="2" charset="2"/>
                  </a:rPr>
                  <a:t>     -- Can any linear discriminants do this?</a:t>
                </a:r>
                <a:endParaRPr lang="en-US" sz="2200" dirty="0"/>
              </a:p>
              <a:p>
                <a:pPr defTabSz="283418">
                  <a:spcBef>
                    <a:spcPts val="6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Scoring and ranking</a:t>
                </a:r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200" dirty="0"/>
                  <a:t>     -- no need of a precise class membership probability     </a:t>
                </a:r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200" dirty="0"/>
                  <a:t>     -- only a score to rank instances by their </a:t>
                </a:r>
                <a:r>
                  <a:rPr lang="en-US" sz="2200" dirty="0">
                    <a:solidFill>
                      <a:srgbClr val="0070C0"/>
                    </a:solidFill>
                  </a:rPr>
                  <a:t>likelihood</a:t>
                </a:r>
                <a:endParaRPr lang="en-US" sz="2200" dirty="0"/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-- e.g., which customers are most likely to churn?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            which accounts are most likely fraudulent?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Linear discriminants give us the ranking </a:t>
                </a:r>
                <a:r>
                  <a:rPr lang="en-US" sz="2200" dirty="0">
                    <a:solidFill>
                      <a:srgbClr val="0070C0"/>
                    </a:solidFill>
                  </a:rPr>
                  <a:t>for FREE</a:t>
                </a:r>
                <a:endParaRPr lang="en-US" sz="22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>
                    <a:sym typeface="Wingdings" panose="05000000000000000000" pitchFamily="2" charset="2"/>
                  </a:rPr>
                  <a:t>     --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: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distance from the decision boundary </a:t>
                </a:r>
                <a:r>
                  <a:rPr lang="en-US" sz="2200" dirty="0"/>
                  <a:t>gives us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               a natural ranking of instances by their likelihood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              of belonging to the class of interest</a:t>
                </a:r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535" y="1763701"/>
                <a:ext cx="10903879" cy="4618460"/>
              </a:xfrm>
              <a:prstGeom prst="rect">
                <a:avLst/>
              </a:prstGeom>
              <a:blipFill>
                <a:blip r:embed="rId3"/>
                <a:stretch>
                  <a:fillRect l="-1453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9" name="Shape 161"/>
          <p:cNvSpPr/>
          <p:nvPr/>
        </p:nvSpPr>
        <p:spPr>
          <a:xfrm>
            <a:off x="5590808" y="3508786"/>
            <a:ext cx="1714767" cy="318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600" dirty="0"/>
              <a:t>Logistic regression</a:t>
            </a:r>
            <a:endParaRPr sz="1600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5141495" y="3404821"/>
            <a:ext cx="449313" cy="263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99516" y="2754457"/>
                <a:ext cx="482042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class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516" y="2754457"/>
                <a:ext cx="4820422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309" y="3568616"/>
            <a:ext cx="3265091" cy="2735921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9625263" y="4793196"/>
            <a:ext cx="2412" cy="53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84632" y="3912035"/>
            <a:ext cx="2" cy="1227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hape 161"/>
          <p:cNvSpPr/>
          <p:nvPr/>
        </p:nvSpPr>
        <p:spPr>
          <a:xfrm>
            <a:off x="7454768" y="1135642"/>
            <a:ext cx="4073893" cy="50302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Q1: Can we use f(x) for class probability estimation?</a:t>
            </a:r>
          </a:p>
          <a:p>
            <a:r>
              <a:rPr lang="en-US" sz="1400" dirty="0">
                <a:solidFill>
                  <a:srgbClr val="FF0000"/>
                </a:solidFill>
              </a:rPr>
              <a:t>Q2: Can we use f(x) to find the best decision boundary?</a:t>
            </a:r>
            <a:endParaRPr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455442" y="2487704"/>
            <a:ext cx="364958" cy="222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161"/>
              <p:cNvSpPr/>
              <p:nvPr/>
            </p:nvSpPr>
            <p:spPr>
              <a:xfrm>
                <a:off x="10820400" y="2214404"/>
                <a:ext cx="468338" cy="3183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spAutoFit/>
              </a:bodyPr>
              <a:lstStyle>
                <a:lvl1pPr>
                  <a:defRPr sz="2600" b="1">
                    <a:solidFill>
                      <a:schemeClr val="accent1">
                        <a:hueOff val="369194"/>
                        <a:satOff val="6343"/>
                        <a:lumOff val="-13963"/>
                      </a:schemeClr>
                    </a:solidFill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7" name="Shap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0" y="2214404"/>
                <a:ext cx="468338" cy="318357"/>
              </a:xfrm>
              <a:prstGeom prst="rect">
                <a:avLst/>
              </a:prstGeom>
              <a:blipFill>
                <a:blip r:embed="rId6"/>
                <a:stretch>
                  <a:fillRect l="-18182" b="-15385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56"/>
          <p:cNvSpPr/>
          <p:nvPr/>
        </p:nvSpPr>
        <p:spPr>
          <a:xfrm>
            <a:off x="8674769" y="2729092"/>
            <a:ext cx="2346158" cy="41115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73851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29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058" y="4023214"/>
            <a:ext cx="3633471" cy="2243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42" y="1011820"/>
            <a:ext cx="3411241" cy="2811969"/>
          </a:xfrm>
          <a:prstGeom prst="rect">
            <a:avLst/>
          </a:prstGeom>
        </p:spPr>
      </p:pic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Support Vector Machine (SVM)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7833" y="1841325"/>
                <a:ext cx="11052208" cy="45233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defTabSz="283418">
                  <a:spcBef>
                    <a:spcPts val="0"/>
                  </a:spcBef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SVM is not a “machine” (no engineering/panic)</a:t>
                </a:r>
                <a:endParaRPr lang="en-US" sz="1800" b="1" i="1" dirty="0"/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200" dirty="0"/>
                  <a:t>     -- SVM is a linear discriminant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we do have nonlinear SVMs (discussed later)</a:t>
                </a:r>
              </a:p>
              <a:p>
                <a:pPr defTabSz="283418">
                  <a:spcBef>
                    <a:spcPts val="1125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Two main ideas in its objective function</a:t>
                </a:r>
              </a:p>
              <a:p>
                <a:pPr lvl="2" defTabSz="283418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v"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maximize the margin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      -- move a parallel line away from a linear discriminant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         until it touches the closest “+” or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200" dirty="0"/>
                  <a:t>”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300"/>
                  </a:spcAft>
                  <a:buNone/>
                  <a:defRPr sz="2484"/>
                </a:pPr>
                <a:r>
                  <a:rPr lang="en-US" sz="2200" dirty="0"/>
                  <a:t>           -- margin: distance between the dashed parallel lines</a:t>
                </a:r>
                <a:endParaRPr lang="en-US" sz="22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 defTabSz="283418">
                  <a:spcBef>
                    <a:spcPts val="0"/>
                  </a:spcBef>
                  <a:spcAft>
                    <a:spcPts val="900"/>
                  </a:spcAft>
                  <a:buNone/>
                  <a:defRPr sz="2484"/>
                </a:pPr>
                <a:r>
                  <a:rPr lang="en-US" sz="2200" dirty="0">
                    <a:sym typeface="Wingdings" panose="05000000000000000000" pitchFamily="2" charset="2"/>
                  </a:rPr>
                  <a:t>           -- decision boundary: center line of the margin-maximizing bar</a:t>
                </a:r>
              </a:p>
              <a:p>
                <a:pPr lvl="2" defTabSz="283418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v"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penalize misclassified instances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      -- proportional to the distance from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         the margin boundary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300"/>
                  </a:spcAft>
                  <a:buNone/>
                  <a:defRPr sz="2484"/>
                </a:pPr>
                <a:r>
                  <a:rPr lang="en-US" sz="2200" dirty="0"/>
                  <a:t>           -- </a:t>
                </a:r>
                <a:r>
                  <a:rPr lang="en-US" sz="2200" dirty="0">
                    <a:solidFill>
                      <a:srgbClr val="0070C0"/>
                    </a:solidFill>
                  </a:rPr>
                  <a:t>hinge loss</a:t>
                </a:r>
                <a:endParaRPr lang="en-US" sz="22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endParaRPr lang="en-US" sz="2000" dirty="0"/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7833" y="1841325"/>
                <a:ext cx="11052208" cy="4523380"/>
              </a:xfrm>
              <a:prstGeom prst="rect">
                <a:avLst/>
              </a:prstGeom>
              <a:blipFill>
                <a:blip r:embed="rId5"/>
                <a:stretch>
                  <a:fillRect l="-1544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9" name="Shape 161"/>
          <p:cNvSpPr/>
          <p:nvPr/>
        </p:nvSpPr>
        <p:spPr>
          <a:xfrm>
            <a:off x="10472140" y="2297077"/>
            <a:ext cx="1357764" cy="318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600" dirty="0"/>
              <a:t>Support vector</a:t>
            </a:r>
            <a:endParaRPr sz="1600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0073815" y="2297077"/>
            <a:ext cx="398325" cy="159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hape 661"/>
          <p:cNvSpPr/>
          <p:nvPr/>
        </p:nvSpPr>
        <p:spPr>
          <a:xfrm flipH="1" flipV="1">
            <a:off x="9212835" y="1011819"/>
            <a:ext cx="36094" cy="2646000"/>
          </a:xfrm>
          <a:prstGeom prst="line">
            <a:avLst/>
          </a:prstGeom>
          <a:ln w="15875">
            <a:solidFill>
              <a:srgbClr val="FF40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" name="Shape 661"/>
          <p:cNvSpPr/>
          <p:nvPr/>
        </p:nvSpPr>
        <p:spPr>
          <a:xfrm flipH="1" flipV="1">
            <a:off x="9377267" y="1011819"/>
            <a:ext cx="36094" cy="2646000"/>
          </a:xfrm>
          <a:prstGeom prst="line">
            <a:avLst/>
          </a:prstGeom>
          <a:ln w="15875">
            <a:solidFill>
              <a:srgbClr val="FF40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" name="Shape 661"/>
          <p:cNvSpPr/>
          <p:nvPr/>
        </p:nvSpPr>
        <p:spPr>
          <a:xfrm flipH="1" flipV="1">
            <a:off x="9295051" y="1011819"/>
            <a:ext cx="36094" cy="2646000"/>
          </a:xfrm>
          <a:prstGeom prst="line">
            <a:avLst/>
          </a:prstGeom>
          <a:ln w="22225">
            <a:solidFill>
              <a:srgbClr val="FF40FF"/>
            </a:solidFill>
            <a:prstDash val="solid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964903" y="827154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903" y="827154"/>
                <a:ext cx="4726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058736" y="642486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36" y="642486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887"/>
          <p:cNvSpPr/>
          <p:nvPr/>
        </p:nvSpPr>
        <p:spPr>
          <a:xfrm>
            <a:off x="9429497" y="1707404"/>
            <a:ext cx="194297" cy="207029"/>
          </a:xfrm>
          <a:prstGeom prst="ellipse">
            <a:avLst/>
          </a:prstGeom>
          <a:ln w="285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22" name="Shape 887"/>
          <p:cNvSpPr/>
          <p:nvPr/>
        </p:nvSpPr>
        <p:spPr>
          <a:xfrm>
            <a:off x="9879518" y="2124987"/>
            <a:ext cx="194297" cy="207029"/>
          </a:xfrm>
          <a:prstGeom prst="ellipse">
            <a:avLst/>
          </a:prstGeom>
          <a:ln w="285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23" name="Shape 887"/>
          <p:cNvSpPr/>
          <p:nvPr/>
        </p:nvSpPr>
        <p:spPr>
          <a:xfrm>
            <a:off x="8533739" y="2040750"/>
            <a:ext cx="194297" cy="207029"/>
          </a:xfrm>
          <a:prstGeom prst="ellipse">
            <a:avLst/>
          </a:prstGeom>
          <a:ln w="285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27" name="Shape 161"/>
          <p:cNvSpPr/>
          <p:nvPr/>
        </p:nvSpPr>
        <p:spPr>
          <a:xfrm>
            <a:off x="9742636" y="3787218"/>
            <a:ext cx="1517456" cy="318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600" dirty="0"/>
              <a:t>Maximal leeway</a:t>
            </a:r>
            <a:endParaRPr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0073815" y="3285761"/>
            <a:ext cx="0" cy="49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734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2" grpId="0"/>
      <p:bldP spid="17" grpId="0"/>
      <p:bldP spid="21" grpId="0" animBg="1"/>
      <p:bldP spid="22" grpId="0" animBg="1"/>
      <p:bldP spid="23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</a:t>
            </a:r>
            <a:r>
              <a:rPr lang="en-US" dirty="0"/>
              <a:t>ogistic</a:t>
            </a:r>
            <a:r>
              <a:rPr dirty="0"/>
              <a:t> </a:t>
            </a:r>
            <a:r>
              <a:rPr lang="en-US" dirty="0"/>
              <a:t>Regression (1)</a:t>
            </a:r>
            <a:endParaRPr dirty="0"/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1097280" y="2434069"/>
            <a:ext cx="5716261" cy="394809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8341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Distinction between regression and 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400" b="1" dirty="0"/>
              <a:t>     classification</a:t>
            </a:r>
            <a:endParaRPr lang="en-US" sz="2400" b="1" i="1" dirty="0"/>
          </a:p>
          <a:p>
            <a:pPr marL="0" indent="0" defTabSz="283418">
              <a:spcBef>
                <a:spcPts val="0"/>
              </a:spcBef>
              <a:buNone/>
              <a:defRPr sz="2484"/>
            </a:pPr>
            <a:r>
              <a:rPr lang="en-US" sz="2200" dirty="0"/>
              <a:t>     -- regression: target variable is numeric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-- classification: target variable is categorical</a:t>
            </a:r>
          </a:p>
          <a:p>
            <a:pPr defTabSz="28341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Logistic regression – a linear discriminant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-- produce a numeric estimate, but the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   target variable is categorical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-- a classifier and estimates the class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   membership probability     </a:t>
            </a:r>
          </a:p>
          <a:p>
            <a:pPr marL="0" indent="0" defTabSz="283418">
              <a:spcBef>
                <a:spcPts val="0"/>
              </a:spcBef>
              <a:buNone/>
              <a:defRPr sz="2484"/>
            </a:pPr>
            <a:r>
              <a:rPr lang="en-US" sz="2200" dirty="0"/>
              <a:t>     -- widely used in both academia and industry</a:t>
            </a:r>
          </a:p>
        </p:txBody>
      </p:sp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9" name="Shape 161"/>
          <p:cNvSpPr/>
          <p:nvPr/>
        </p:nvSpPr>
        <p:spPr>
          <a:xfrm>
            <a:off x="1222428" y="1895758"/>
            <a:ext cx="6878835" cy="37991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Is logistic regression a regression model or a classification model?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22" y="2434068"/>
            <a:ext cx="4252261" cy="36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71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Confusion Matrix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00996" y="1849695"/>
            <a:ext cx="5083425" cy="436822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0070C0"/>
                </a:solidFill>
              </a:rPr>
              <a:t>True Positive (TP)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positive instances correctly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        predicted as positive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False Positive (FP)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negative instances wrongly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        predicted as positive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False Negative (FN)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positive instances wrongly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        predicted as negative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 True Positive (TN)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negative instances correctly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        predicted as negative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sp>
        <p:nvSpPr>
          <p:cNvPr id="79" name="TextBox 78"/>
          <p:cNvSpPr txBox="1"/>
          <p:nvPr/>
        </p:nvSpPr>
        <p:spPr>
          <a:xfrm>
            <a:off x="7819674" y="814030"/>
            <a:ext cx="339280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For binary classification, the class that is more interesting is often denoted as the </a:t>
            </a:r>
            <a:r>
              <a:rPr lang="en-US" b="1" dirty="0">
                <a:solidFill>
                  <a:srgbClr val="FF0000"/>
                </a:solidFill>
              </a:rPr>
              <a:t>positive (+)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</a:p>
        </p:txBody>
      </p:sp>
      <p:graphicFrame>
        <p:nvGraphicFramePr>
          <p:cNvPr id="80" name="Table 468"/>
          <p:cNvGraphicFramePr/>
          <p:nvPr>
            <p:extLst/>
          </p:nvPr>
        </p:nvGraphicFramePr>
        <p:xfrm>
          <a:off x="7550562" y="2264787"/>
          <a:ext cx="3605118" cy="3619952"/>
        </p:xfrm>
        <a:graphic>
          <a:graphicData uri="http://schemas.openxmlformats.org/drawingml/2006/table">
            <a:tbl>
              <a:tblPr/>
              <a:tblGrid>
                <a:gridCol w="4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9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True 
Positives</a:t>
                      </a:r>
                      <a:r>
                        <a:rPr lang="en-US" sz="2200" dirty="0">
                          <a:solidFill>
                            <a:srgbClr val="414141"/>
                          </a:solidFill>
                        </a:rPr>
                        <a:t> (TP)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False Positives</a:t>
                      </a:r>
                      <a:r>
                        <a:rPr lang="en-US" sz="2200" dirty="0">
                          <a:solidFill>
                            <a:srgbClr val="414141"/>
                          </a:solidFill>
                        </a:rPr>
                        <a:t> (FP)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False Negatives</a:t>
                      </a:r>
                      <a:r>
                        <a:rPr lang="en-US" sz="2200" dirty="0">
                          <a:solidFill>
                            <a:srgbClr val="414141"/>
                          </a:solidFill>
                        </a:rPr>
                        <a:t> (FN)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True Negatives</a:t>
                      </a:r>
                      <a:r>
                        <a:rPr lang="en-US" sz="2200" dirty="0">
                          <a:solidFill>
                            <a:srgbClr val="414141"/>
                          </a:solidFill>
                        </a:rPr>
                        <a:t> (TN)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984761" y="1847915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6562518" y="3884967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67828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</a:t>
            </a:r>
            <a:r>
              <a:rPr lang="en-US" dirty="0"/>
              <a:t>ogistic</a:t>
            </a:r>
            <a:r>
              <a:rPr dirty="0"/>
              <a:t> </a:t>
            </a:r>
            <a:r>
              <a:rPr lang="en-US" dirty="0"/>
              <a:t>Regression (2)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80" y="1737360"/>
                <a:ext cx="5716261" cy="46448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defTabSz="283418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: the linear discriminant function</a:t>
                </a:r>
                <a:endParaRPr lang="en-US" sz="2400" b="1" i="1" dirty="0"/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200" dirty="0"/>
                  <a:t>     -- distance from the decision boundary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-- Intuitively match: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    further from the decision boundary,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   higher probability in one class or the other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problem: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−∞,+∞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pPr defTabSz="283418">
                  <a:spcBef>
                    <a:spcPts val="6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log-odds:</a:t>
                </a:r>
              </a:p>
              <a:p>
                <a:pPr marL="0" indent="0" defTabSz="283418">
                  <a:spcBef>
                    <a:spcPts val="600"/>
                  </a:spcBef>
                  <a:spcAft>
                    <a:spcPts val="300"/>
                  </a:spcAft>
                  <a:buNone/>
                  <a:defRPr sz="2484"/>
                </a:pPr>
                <a:endParaRPr lang="en-US" sz="2400" b="1" dirty="0"/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200" dirty="0"/>
                  <a:t>: probability of x belonging to “+” class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200" dirty="0"/>
                  <a:t>: prob. of x belonging to “-” class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-- odds: the ratio of prob. of an event occurring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              to the prob. of not occurring</a:t>
                </a:r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80" y="1737360"/>
                <a:ext cx="5716261" cy="4644801"/>
              </a:xfrm>
              <a:prstGeom prst="rect">
                <a:avLst/>
              </a:prstGeom>
              <a:blipFill>
                <a:blip r:embed="rId3"/>
                <a:stretch>
                  <a:fillRect l="-2985" t="-1837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34551" y="2343343"/>
                <a:ext cx="3024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class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51" y="2343343"/>
                <a:ext cx="3024161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09" y="3096614"/>
            <a:ext cx="3677373" cy="30813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0279781" y="4450300"/>
            <a:ext cx="2532" cy="6318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987085" y="3513221"/>
            <a:ext cx="3938" cy="1336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41159" y="4121522"/>
            <a:ext cx="1222293" cy="5653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13541" y="5692921"/>
            <a:ext cx="655871" cy="46223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5766874" y="5924037"/>
            <a:ext cx="9321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56"/>
          <p:cNvSpPr/>
          <p:nvPr/>
        </p:nvSpPr>
        <p:spPr>
          <a:xfrm>
            <a:off x="3081363" y="4110574"/>
            <a:ext cx="1282089" cy="591065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0730" y="146952"/>
            <a:ext cx="2438400" cy="1619250"/>
          </a:xfrm>
          <a:prstGeom prst="rect">
            <a:avLst/>
          </a:prstGeom>
        </p:spPr>
      </p:pic>
      <p:sp>
        <p:nvSpPr>
          <p:cNvPr id="14" name="Shape 161"/>
          <p:cNvSpPr/>
          <p:nvPr/>
        </p:nvSpPr>
        <p:spPr>
          <a:xfrm>
            <a:off x="631003" y="5836797"/>
            <a:ext cx="932553" cy="318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600" dirty="0"/>
              <a:t>likelihood</a:t>
            </a:r>
            <a:endParaRPr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63557" y="5691894"/>
            <a:ext cx="342735" cy="304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34551" y="1884527"/>
                <a:ext cx="328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51" y="1884527"/>
                <a:ext cx="3280385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9640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</a:t>
            </a:r>
            <a:r>
              <a:rPr lang="en-US" dirty="0"/>
              <a:t>ogistic</a:t>
            </a:r>
            <a:r>
              <a:rPr dirty="0"/>
              <a:t> </a:t>
            </a:r>
            <a:r>
              <a:rPr lang="en-US" dirty="0"/>
              <a:t>Regression (3)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79" y="1862051"/>
                <a:ext cx="10308657" cy="452011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defTabSz="283418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log-odds linear function</a:t>
                </a:r>
                <a:endParaRPr lang="en-US" sz="2400" b="1" i="1" dirty="0"/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200" dirty="0"/>
                  <a:t>     </a:t>
                </a:r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endParaRPr lang="en-US" sz="2200" dirty="0"/>
              </a:p>
              <a:p>
                <a:pPr marL="0" indent="0" defTabSz="283418">
                  <a:buNone/>
                  <a:defRPr sz="2484"/>
                </a:pPr>
                <a:r>
                  <a:rPr lang="en-US" sz="2200" dirty="0"/>
                  <a:t>     -- log-odds of x in “+” class is equal to f(x)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endParaRPr lang="en-US" sz="1800" dirty="0"/>
              </a:p>
              <a:p>
                <a:pPr defTabSz="283418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logistic function</a:t>
                </a:r>
              </a:p>
              <a:p>
                <a:pPr marL="0" indent="0" defTabSz="283418">
                  <a:spcBef>
                    <a:spcPts val="600"/>
                  </a:spcBef>
                  <a:spcAft>
                    <a:spcPts val="300"/>
                  </a:spcAft>
                  <a:buNone/>
                  <a:defRPr sz="2484"/>
                </a:pPr>
                <a:endParaRPr lang="en-US" sz="2400" b="1" dirty="0"/>
              </a:p>
              <a:p>
                <a:pPr marL="0" indent="0" defTabSz="283418"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</a:t>
                </a:r>
                <a:r>
                  <a:rPr lang="en-US" sz="2200" dirty="0">
                    <a:solidFill>
                      <a:srgbClr val="0070C0"/>
                    </a:solidFill>
                  </a:rPr>
                  <a:t>sigmoid</a:t>
                </a:r>
                <a:r>
                  <a:rPr lang="en-US" sz="2200" dirty="0"/>
                  <a:t> function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“S”-shaped curve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-- larger f(x) </a:t>
                </a:r>
                <a:r>
                  <a:rPr lang="en-US" sz="2200" dirty="0">
                    <a:sym typeface="Wingdings" panose="05000000000000000000" pitchFamily="2" charset="2"/>
                  </a:rPr>
                  <a:t>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--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(at the boundary)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1862051"/>
                <a:ext cx="10308657" cy="4520110"/>
              </a:xfrm>
              <a:prstGeom prst="rect">
                <a:avLst/>
              </a:prstGeom>
              <a:blipFill rotWithShape="0">
                <a:blip r:embed="rId3"/>
                <a:stretch>
                  <a:fillRect l="-165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633525" y="2305419"/>
                <a:ext cx="39704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25" y="2305419"/>
                <a:ext cx="3970432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43580" y="2232321"/>
            <a:ext cx="1222293" cy="5653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1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54726" y="3969867"/>
            <a:ext cx="2045292" cy="620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058" y="3243089"/>
            <a:ext cx="5024878" cy="29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6635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</a:t>
            </a:r>
            <a:r>
              <a:rPr lang="en-US" dirty="0"/>
              <a:t>ogistic</a:t>
            </a:r>
            <a:r>
              <a:rPr dirty="0"/>
              <a:t> </a:t>
            </a:r>
            <a:r>
              <a:rPr lang="en-US" dirty="0"/>
              <a:t>Regression (4)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79" y="2305419"/>
                <a:ext cx="10308657" cy="4076742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defTabSz="283418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function</a:t>
                </a:r>
                <a:endParaRPr lang="en-US" sz="2400" b="1" i="1" dirty="0"/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r>
                  <a:rPr lang="en-US" sz="2200" dirty="0"/>
                  <a:t>     </a:t>
                </a:r>
              </a:p>
              <a:p>
                <a:pPr marL="0" indent="0" defTabSz="283418">
                  <a:spcBef>
                    <a:spcPts val="0"/>
                  </a:spcBef>
                  <a:buNone/>
                  <a:defRPr sz="2484"/>
                </a:pPr>
                <a:endParaRPr lang="en-US" sz="2200" dirty="0"/>
              </a:p>
              <a:p>
                <a:pPr marL="0" indent="0" defTabSz="283418">
                  <a:spcBef>
                    <a:spcPts val="1800"/>
                  </a:spcBef>
                  <a:buNone/>
                  <a:defRPr sz="2484"/>
                </a:pPr>
                <a:r>
                  <a:rPr lang="en-US" sz="2200" dirty="0"/>
                  <a:t>        -- where </a:t>
                </a:r>
              </a:p>
              <a:p>
                <a:pPr marL="0" indent="0" defTabSz="283418">
                  <a:spcBef>
                    <a:spcPts val="180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      -- the model’s estimated class membership probability (likelihood) </a:t>
                </a:r>
                <a:r>
                  <a:rPr lang="en-US" sz="2200" dirty="0">
                    <a:solidFill>
                      <a:srgbClr val="FF0000"/>
                    </a:solidFill>
                  </a:rPr>
                  <a:t>w.r.t x’s actual class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endParaRPr lang="en-US" sz="1800" dirty="0"/>
              </a:p>
              <a:p>
                <a:pPr defTabSz="283418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/>
                  <a:t> objective function</a:t>
                </a:r>
              </a:p>
              <a:p>
                <a:pPr marL="0" indent="0" algn="ctr" defTabSz="283418">
                  <a:spcBef>
                    <a:spcPts val="60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600" dirty="0"/>
              </a:p>
              <a:p>
                <a:pPr marL="0" indent="0" defTabSz="283418"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-- summation of the g values across all data points with class labels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-- maximize the likelihood of each data point being correctly classified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-- “maximum likelihood” model</a:t>
                </a:r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2305419"/>
                <a:ext cx="10308657" cy="4076742"/>
              </a:xfrm>
              <a:prstGeom prst="rect">
                <a:avLst/>
              </a:prstGeom>
              <a:blipFill rotWithShape="0">
                <a:blip r:embed="rId3"/>
                <a:stretch>
                  <a:fillRect l="-1538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9" name="Shape 161"/>
          <p:cNvSpPr/>
          <p:nvPr/>
        </p:nvSpPr>
        <p:spPr>
          <a:xfrm>
            <a:off x="1226793" y="1801246"/>
            <a:ext cx="2512375" cy="37991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Something is missing!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0" name="Shape 161"/>
          <p:cNvSpPr/>
          <p:nvPr/>
        </p:nvSpPr>
        <p:spPr>
          <a:xfrm>
            <a:off x="4668696" y="1801246"/>
            <a:ext cx="3424724" cy="379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2000" dirty="0"/>
              <a:t>What is the objective function?</a:t>
            </a:r>
            <a:endParaRPr sz="2000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739168" y="1991202"/>
            <a:ext cx="929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168" y="2525404"/>
            <a:ext cx="3398046" cy="70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82980" y="3160183"/>
                <a:ext cx="5318217" cy="588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980" y="3160183"/>
                <a:ext cx="5318217" cy="5884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6875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spcBef>
                <a:spcPts val="1300"/>
              </a:spcBef>
              <a:defRPr sz="5810"/>
            </a:lvl1pPr>
          </a:lstStyle>
          <a:p>
            <a:r>
              <a:rPr sz="4400" dirty="0"/>
              <a:t>Wisconsin Breast Cancer Dataset</a:t>
            </a:r>
            <a:r>
              <a:rPr lang="en-US" sz="4400" dirty="0"/>
              <a:t> (1)</a:t>
            </a:r>
            <a:endParaRPr sz="4400" dirty="0"/>
          </a:p>
        </p:txBody>
      </p:sp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748" name="Screenshot 2016-09-13 21.33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6461" y="2075998"/>
            <a:ext cx="5179219" cy="404514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737360"/>
            <a:ext cx="4890162" cy="460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Popular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-- Each observation describes characteristics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     of a cell nuclei 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-- target variable: </a:t>
            </a:r>
            <a:r>
              <a:rPr lang="en-US" i="1" dirty="0"/>
              <a:t>benign</a:t>
            </a:r>
            <a:r>
              <a:rPr lang="en-US" dirty="0"/>
              <a:t> or </a:t>
            </a:r>
            <a:r>
              <a:rPr lang="en-US" i="1" dirty="0"/>
              <a:t>malignant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         357 benign + 212 malignant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-- 10 characteristics: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   mean, standard error, worst or largest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   </a:t>
            </a:r>
            <a:r>
              <a:rPr lang="en-US" altLang="zh-CN" dirty="0">
                <a:sym typeface="Wingdings" panose="05000000000000000000" pitchFamily="2" charset="2"/>
              </a:rPr>
              <a:t> 30 measured attributes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752" y="4538749"/>
            <a:ext cx="2525864" cy="158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0634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spcBef>
                <a:spcPts val="1300"/>
              </a:spcBef>
              <a:defRPr sz="5810"/>
            </a:lvl1pPr>
          </a:lstStyle>
          <a:p>
            <a:r>
              <a:rPr lang="en-US" sz="4400" dirty="0"/>
              <a:t>Wisconsin Breast Cancer Dataset (2)</a:t>
            </a:r>
            <a:endParaRPr sz="4400" dirty="0"/>
          </a:p>
        </p:txBody>
      </p:sp>
      <p:sp>
        <p:nvSpPr>
          <p:cNvPr id="752" name="Shape 7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57" y="1893405"/>
            <a:ext cx="3420515" cy="4410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74" y="1893405"/>
            <a:ext cx="4407206" cy="4292059"/>
          </a:xfrm>
          <a:prstGeom prst="rect">
            <a:avLst/>
          </a:prstGeom>
        </p:spPr>
      </p:pic>
      <p:sp>
        <p:nvSpPr>
          <p:cNvPr id="7" name="Shape 161"/>
          <p:cNvSpPr/>
          <p:nvPr/>
        </p:nvSpPr>
        <p:spPr>
          <a:xfrm>
            <a:off x="4193436" y="3962932"/>
            <a:ext cx="2037288" cy="6876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2000" u="sng" dirty="0"/>
              <a:t>Logistic regression</a:t>
            </a:r>
          </a:p>
          <a:p>
            <a:r>
              <a:rPr lang="en-US" sz="2000" dirty="0"/>
              <a:t>Accuracy: 98.9%</a:t>
            </a:r>
            <a:endParaRPr sz="20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439108" y="4306776"/>
            <a:ext cx="75432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hape 161"/>
          <p:cNvSpPr/>
          <p:nvPr/>
        </p:nvSpPr>
        <p:spPr>
          <a:xfrm>
            <a:off x="5097079" y="1965969"/>
            <a:ext cx="2037288" cy="6876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2000" u="sng" dirty="0"/>
              <a:t>Decision tree</a:t>
            </a:r>
          </a:p>
          <a:p>
            <a:r>
              <a:rPr lang="en-US" sz="2000" dirty="0"/>
              <a:t>Accuracy: 99.1%</a:t>
            </a:r>
            <a:endParaRPr sz="20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7134367" y="2309813"/>
            <a:ext cx="47315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43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200" dirty="0"/>
              <a:t>Decision Trees</a:t>
            </a:r>
            <a:r>
              <a:rPr lang="en-US" sz="4200" dirty="0"/>
              <a:t> (DT)</a:t>
            </a:r>
            <a:r>
              <a:rPr sz="4200" dirty="0"/>
              <a:t> vs Linear </a:t>
            </a:r>
            <a:r>
              <a:rPr lang="en-US" sz="4200" dirty="0"/>
              <a:t>Discriminant</a:t>
            </a:r>
            <a:r>
              <a:rPr sz="4200" dirty="0"/>
              <a:t>s</a:t>
            </a:r>
            <a:r>
              <a:rPr lang="en-US" sz="4200" dirty="0"/>
              <a:t> (LD)</a:t>
            </a:r>
            <a:endParaRPr sz="4200" dirty="0"/>
          </a:p>
        </p:txBody>
      </p:sp>
      <p:sp>
        <p:nvSpPr>
          <p:cNvPr id="757" name="Shape 7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6" name="Shape 609"/>
          <p:cNvSpPr>
            <a:spLocks noGrp="1"/>
          </p:cNvSpPr>
          <p:nvPr>
            <p:ph type="body" idx="1"/>
          </p:nvPr>
        </p:nvSpPr>
        <p:spPr>
          <a:xfrm>
            <a:off x="1230284" y="1918680"/>
            <a:ext cx="9010996" cy="394809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8341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Orientation</a:t>
            </a:r>
            <a:r>
              <a:rPr lang="en-US" sz="2400" b="1" dirty="0"/>
              <a:t> of decision boundaries 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 -- DT: always axis-parallel/perpendicular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           since it selects a single attribute at a time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 -- LD: any direction </a:t>
            </a:r>
          </a:p>
          <a:p>
            <a:pPr marL="0" indent="0" defTabSz="283418">
              <a:spcBef>
                <a:spcPts val="0"/>
              </a:spcBef>
              <a:spcAft>
                <a:spcPts val="1800"/>
              </a:spcAft>
              <a:buNone/>
              <a:defRPr sz="2484"/>
            </a:pPr>
            <a:r>
              <a:rPr lang="en-US" sz="2200" dirty="0"/>
              <a:t>                 since it is a combination of all attributes with respective weights</a:t>
            </a:r>
          </a:p>
          <a:p>
            <a:pPr defTabSz="28341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Number</a:t>
            </a:r>
            <a:r>
              <a:rPr lang="en-US" sz="2400" b="1" dirty="0"/>
              <a:t> of decision boundaries 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 -- DT: multiple “piecewise” segments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           which can be arbitrarily fine into small regions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 -- LD: single decision boundary 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           which splits the instance space into two segments</a:t>
            </a:r>
          </a:p>
        </p:txBody>
      </p:sp>
      <p:sp>
        <p:nvSpPr>
          <p:cNvPr id="7" name="Shape 161"/>
          <p:cNvSpPr/>
          <p:nvPr/>
        </p:nvSpPr>
        <p:spPr>
          <a:xfrm>
            <a:off x="8561491" y="4039532"/>
            <a:ext cx="2512375" cy="37991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Which one is better?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8" name="Shape 161"/>
          <p:cNvSpPr/>
          <p:nvPr/>
        </p:nvSpPr>
        <p:spPr>
          <a:xfrm>
            <a:off x="8479679" y="4871258"/>
            <a:ext cx="2676001" cy="130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2000" dirty="0"/>
              <a:t>Often advantageous to build different sorts of models to gain insights and find the best</a:t>
            </a:r>
            <a:endParaRPr sz="2000" dirty="0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9817678" y="4415126"/>
            <a:ext cx="2" cy="456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35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Non-linear </a:t>
            </a:r>
            <a:r>
              <a:rPr lang="en-US" dirty="0"/>
              <a:t>Discriminant </a:t>
            </a:r>
            <a:r>
              <a:rPr dirty="0"/>
              <a:t>Functions</a:t>
            </a:r>
          </a:p>
        </p:txBody>
      </p:sp>
      <p:pic>
        <p:nvPicPr>
          <p:cNvPr id="762" name="Screenshot 2016-09-13 16.16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9678" y="3013815"/>
            <a:ext cx="3739387" cy="32754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79" y="1737360"/>
            <a:ext cx="10058401" cy="43313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200" b="1" dirty="0"/>
              <a:t> </a:t>
            </a:r>
            <a:r>
              <a:rPr lang="en-US" sz="2200" dirty="0"/>
              <a:t>Linear functions can actually represent nonlinear models, if we include more complex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    features in the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699" y="3013814"/>
            <a:ext cx="3697825" cy="3212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80405" y="2517320"/>
                <a:ext cx="48173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𝑆𝑒𝑝𝑎𝑙𝑊𝑖𝑑𝑡h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𝑃𝑒𝑑𝑎𝑙𝑊𝑖𝑑𝑡h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05" y="2517320"/>
                <a:ext cx="4817341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38339" y="2348043"/>
                <a:ext cx="48173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𝑆𝑒𝑝𝑎𝑙𝑊𝑖𝑑𝑡h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𝑃𝑒𝑑𝑎𝑙𝑊𝑖𝑑𝑡h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39" y="2348043"/>
                <a:ext cx="4817341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37808" y="2637541"/>
                <a:ext cx="21033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𝑆𝑒𝑝𝑎𝑙𝑊𝑖𝑑𝑡h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08" y="2637541"/>
                <a:ext cx="2103350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156"/>
          <p:cNvSpPr/>
          <p:nvPr/>
        </p:nvSpPr>
        <p:spPr>
          <a:xfrm>
            <a:off x="8023507" y="2661881"/>
            <a:ext cx="1286440" cy="314214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323279" y="2818988"/>
            <a:ext cx="803578" cy="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95218" y="2637541"/>
                <a:ext cx="389467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218" y="2637541"/>
                <a:ext cx="389467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hape 757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28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809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61"/>
          <p:cNvSpPr/>
          <p:nvPr/>
        </p:nvSpPr>
        <p:spPr>
          <a:xfrm>
            <a:off x="5410200" y="5990162"/>
            <a:ext cx="4937760" cy="349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– </a:t>
            </a:r>
            <a:r>
              <a:rPr lang="en-US" sz="1800" dirty="0">
                <a:solidFill>
                  <a:srgbClr val="FF0000"/>
                </a:solidFill>
              </a:rPr>
              <a:t>complexity control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Overfitting in Linear</a:t>
            </a:r>
            <a:r>
              <a:rPr dirty="0"/>
              <a:t> </a:t>
            </a:r>
            <a:r>
              <a:rPr lang="en-US" dirty="0"/>
              <a:t>Discriminants</a:t>
            </a:r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1828447"/>
            <a:ext cx="9936480" cy="495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</a:t>
            </a:r>
            <a:r>
              <a:rPr lang="en-US" sz="2400" dirty="0"/>
              <a:t>Yes – like decision trees, linear discriminants may </a:t>
            </a:r>
            <a:r>
              <a:rPr lang="en-US" sz="2400" dirty="0" err="1"/>
              <a:t>overfit</a:t>
            </a:r>
            <a:r>
              <a:rPr lang="en-US" sz="2400" dirty="0"/>
              <a:t> data as well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166" y="2415156"/>
            <a:ext cx="3025514" cy="2628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072" y="2415156"/>
            <a:ext cx="3028352" cy="2631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42" y="2415156"/>
            <a:ext cx="3025515" cy="2628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1238" y="5043882"/>
            <a:ext cx="199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Original Iris dataset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97334" y="4995533"/>
            <a:ext cx="2658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dataset with </a:t>
            </a:r>
          </a:p>
          <a:p>
            <a:r>
              <a:rPr lang="en-US" dirty="0"/>
              <a:t>a single new </a:t>
            </a:r>
            <a:r>
              <a:rPr lang="en-US" dirty="0" err="1"/>
              <a:t>Setosa</a:t>
            </a:r>
            <a:r>
              <a:rPr lang="en-US" dirty="0"/>
              <a:t> added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9409" y="4995532"/>
            <a:ext cx="2968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dataset with </a:t>
            </a:r>
          </a:p>
          <a:p>
            <a:r>
              <a:rPr lang="en-US" dirty="0"/>
              <a:t>a single new Versicolor added</a:t>
            </a:r>
          </a:p>
        </p:txBody>
      </p:sp>
      <p:sp>
        <p:nvSpPr>
          <p:cNvPr id="18" name="Shape 757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29</a:t>
            </a:r>
            <a:endParaRPr dirty="0"/>
          </a:p>
        </p:txBody>
      </p:sp>
      <p:sp>
        <p:nvSpPr>
          <p:cNvPr id="20" name="Shape 161"/>
          <p:cNvSpPr/>
          <p:nvPr/>
        </p:nvSpPr>
        <p:spPr>
          <a:xfrm>
            <a:off x="1905000" y="5701688"/>
            <a:ext cx="8442960" cy="349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00" dirty="0"/>
              <a:t>LR changes its function considerably to accommodate the outliers – a sign of overfitting! </a:t>
            </a:r>
          </a:p>
        </p:txBody>
      </p:sp>
      <p:sp>
        <p:nvSpPr>
          <p:cNvPr id="21" name="Shape 161"/>
          <p:cNvSpPr/>
          <p:nvPr/>
        </p:nvSpPr>
        <p:spPr>
          <a:xfrm>
            <a:off x="1905000" y="5990162"/>
            <a:ext cx="3505200" cy="349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00" dirty="0"/>
              <a:t>Why SVM does not have this issue?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1564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/>
      <p:bldP spid="5" grpId="0"/>
      <p:bldP spid="16" grpId="0"/>
      <p:bldP spid="17" grpId="0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Overfitting and Its Avoidance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6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Overfitting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xfrm>
            <a:off x="1097280" y="1840833"/>
            <a:ext cx="10058400" cy="44396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32449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844"/>
            </a:pPr>
            <a:r>
              <a:rPr lang="en-US" sz="2600" dirty="0"/>
              <a:t> </a:t>
            </a:r>
            <a:r>
              <a:rPr sz="2600" dirty="0"/>
              <a:t>Two fundamental </a:t>
            </a:r>
            <a:r>
              <a:rPr lang="en-US" sz="2600" dirty="0"/>
              <a:t>notion</a:t>
            </a:r>
            <a:r>
              <a:rPr sz="2600" dirty="0"/>
              <a:t>s of data science</a:t>
            </a:r>
          </a:p>
          <a:p>
            <a:pPr lvl="1" defTabSz="324493">
              <a:spcBef>
                <a:spcPts val="0"/>
              </a:spcBef>
              <a:buFont typeface="Wingdings" panose="05000000000000000000" pitchFamily="2" charset="2"/>
              <a:buChar char="v"/>
              <a:defRPr sz="2844"/>
            </a:pPr>
            <a:r>
              <a:rPr sz="2400" b="1" dirty="0">
                <a:solidFill>
                  <a:schemeClr val="accent2">
                    <a:hueOff val="597264"/>
                    <a:satOff val="5158"/>
                    <a:lumOff val="-17289"/>
                  </a:schemeClr>
                </a:solidFill>
              </a:rPr>
              <a:t>Generalization</a:t>
            </a:r>
            <a:endParaRPr lang="en-US" sz="2400" dirty="0"/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 -- </a:t>
            </a:r>
            <a:r>
              <a:rPr sz="2000" dirty="0"/>
              <a:t>the property of a model or modeling process, whereby the model is </a:t>
            </a:r>
            <a:r>
              <a:rPr lang="en-US" sz="2000" dirty="0"/>
              <a:t>  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     </a:t>
            </a:r>
            <a:r>
              <a:rPr sz="2000" dirty="0"/>
              <a:t>applied to dat</a:t>
            </a:r>
            <a:r>
              <a:rPr lang="en-US" sz="2000" dirty="0"/>
              <a:t>a</a:t>
            </a:r>
            <a:r>
              <a:rPr sz="2000" dirty="0"/>
              <a:t> that were not used to build the model</a:t>
            </a:r>
            <a:endParaRPr lang="en-US" sz="2000" dirty="0"/>
          </a:p>
          <a:p>
            <a:pPr marL="201168" lvl="1" indent="0" defTabSz="324493">
              <a:spcBef>
                <a:spcPts val="0"/>
              </a:spcBef>
              <a:buNone/>
              <a:defRPr sz="2844"/>
            </a:pPr>
            <a:r>
              <a:rPr lang="en-US" sz="2000" dirty="0"/>
              <a:t>     -- we need a model that not only fits the training data but also generalizes</a:t>
            </a:r>
            <a:endParaRPr sz="2000" dirty="0"/>
          </a:p>
          <a:p>
            <a:pPr lvl="1" defTabSz="324493">
              <a:spcBef>
                <a:spcPts val="1266"/>
              </a:spcBef>
              <a:buFont typeface="Wingdings" panose="05000000000000000000" pitchFamily="2" charset="2"/>
              <a:buChar char="v"/>
              <a:defRPr sz="2844"/>
            </a:pPr>
            <a:r>
              <a:rPr sz="2400" b="1" dirty="0">
                <a:solidFill>
                  <a:schemeClr val="accent2">
                    <a:hueOff val="597264"/>
                    <a:satOff val="5158"/>
                    <a:lumOff val="-17289"/>
                  </a:schemeClr>
                </a:solidFill>
              </a:rPr>
              <a:t>Overfitting</a:t>
            </a:r>
            <a:r>
              <a:rPr sz="2400" dirty="0"/>
              <a:t> </a:t>
            </a:r>
            <a:endParaRPr lang="en-US" sz="2400" dirty="0"/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 -- </a:t>
            </a:r>
            <a:r>
              <a:rPr sz="2000" dirty="0"/>
              <a:t>the tendency of data mining procedures to tailor models to the training data,  </a:t>
            </a:r>
            <a:r>
              <a:rPr lang="en-US" sz="2000" dirty="0"/>
              <a:t> 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     at </a:t>
            </a:r>
            <a:r>
              <a:rPr sz="2000" dirty="0"/>
              <a:t>the expense of generalization to previously unseen data points</a:t>
            </a:r>
            <a:endParaRPr lang="en-US" sz="2000" dirty="0"/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 -- test error rate begins to increase even though its training error rate continues to decrease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 -- a fundamental trade-off between model complexity and overfitting</a:t>
            </a:r>
          </a:p>
          <a:p>
            <a:pPr marL="201168" lvl="1" indent="0" defTabSz="324493">
              <a:spcBef>
                <a:spcPts val="0"/>
              </a:spcBef>
              <a:buNone/>
              <a:defRPr sz="2844"/>
            </a:pPr>
            <a:r>
              <a:rPr lang="en-US" sz="2000" dirty="0"/>
              <a:t>     -- best strategy: recognize overfitting and manage complexity to cope with it</a:t>
            </a:r>
            <a:endParaRPr sz="2000" dirty="0"/>
          </a:p>
          <a:p>
            <a:pPr marL="522011" lvl="1" indent="-261005" defTabSz="324493">
              <a:spcBef>
                <a:spcPts val="1266"/>
              </a:spcBef>
              <a:defRPr sz="2844"/>
            </a:pPr>
            <a:r>
              <a:rPr sz="2000" dirty="0"/>
              <a:t>“If you torture the data long enough, it will confess”</a:t>
            </a:r>
            <a:r>
              <a:rPr lang="en-US" sz="2000" dirty="0"/>
              <a:t> – </a:t>
            </a:r>
            <a:r>
              <a:rPr lang="en-US" sz="2000" dirty="0" err="1"/>
              <a:t>Renald</a:t>
            </a:r>
            <a:r>
              <a:rPr lang="en-US" sz="2000" dirty="0"/>
              <a:t> </a:t>
            </a:r>
            <a:r>
              <a:rPr lang="en-US" sz="2000" dirty="0" err="1"/>
              <a:t>Coase</a:t>
            </a:r>
            <a:endParaRPr sz="2000" dirty="0"/>
          </a:p>
        </p:txBody>
      </p:sp>
      <p:sp>
        <p:nvSpPr>
          <p:cNvPr id="483" name="Shape 4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484" name="Screenshot 2016-09-20 17.16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3196" y="4888025"/>
            <a:ext cx="863274" cy="12710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06410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Important Metrics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33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64771" y="1878675"/>
                <a:ext cx="10922924" cy="458111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/>
                  <a:t> </a:t>
                </a:r>
                <a:r>
                  <a:rPr lang="en-US" altLang="zh-CN" sz="2400" b="1" u="sng" dirty="0"/>
                  <a:t>Precision</a:t>
                </a:r>
                <a:r>
                  <a:rPr lang="en-US" altLang="zh-CN" sz="2400" dirty="0"/>
                  <a:t>:</a:t>
                </a:r>
                <a:r>
                  <a:rPr lang="en-US" altLang="zh-CN" sz="2400" b="1" dirty="0"/>
                  <a:t> </a:t>
                </a:r>
                <a:r>
                  <a:rPr lang="en-US" altLang="zh-CN" sz="220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9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how accurate the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predicted positives</a:t>
                </a:r>
                <a:r>
                  <a:rPr lang="en-US" altLang="zh-CN" sz="2200" dirty="0"/>
                  <a:t> are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2200" dirty="0"/>
                  <a:t>      -- faction of true positive over all predicted positives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</a:t>
                </a:r>
                <a:r>
                  <a:rPr lang="en-US" altLang="zh-CN" sz="2400" b="1" u="sng" dirty="0"/>
                  <a:t>Recall</a:t>
                </a:r>
                <a:r>
                  <a:rPr lang="en-US" altLang="zh-CN" sz="2400" dirty="0"/>
                  <a:t>: </a:t>
                </a:r>
                <a:r>
                  <a:rPr lang="en-US" altLang="zh-CN" sz="2400" b="1" dirty="0"/>
                  <a:t>  </a:t>
                </a:r>
                <a:r>
                  <a:rPr lang="en-US" altLang="zh-CN" sz="220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9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equivalent to &lt;</a:t>
                </a:r>
                <a:r>
                  <a:rPr lang="en-US" altLang="zh-CN" sz="2200" i="1" dirty="0"/>
                  <a:t>true positive rate</a:t>
                </a:r>
                <a:r>
                  <a:rPr lang="en-US" altLang="zh-CN" sz="2200" dirty="0"/>
                  <a:t>&gt;, a.k.a. </a:t>
                </a:r>
                <a:r>
                  <a:rPr lang="en-US" altLang="zh-CN" sz="2200" b="1" i="1" dirty="0"/>
                  <a:t>sensitivity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how well the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actual positives</a:t>
                </a:r>
                <a:r>
                  <a:rPr lang="en-US" altLang="zh-CN" sz="2200" dirty="0"/>
                  <a:t> are correctly identified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faction of true positives over all actual positives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2200" dirty="0"/>
                  <a:t>      -- could be misleading (r = 1 if predicting all as positive)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</a:t>
                </a:r>
                <a:r>
                  <a:rPr lang="en-US" altLang="zh-CN" sz="2400" b="1" u="sng" dirty="0"/>
                  <a:t>Specificity</a:t>
                </a:r>
                <a:r>
                  <a:rPr lang="en-US" altLang="zh-CN" sz="2400" dirty="0"/>
                  <a:t>: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10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/>
                  <a:t>      -- equivalent to &lt;</a:t>
                </a:r>
                <a:r>
                  <a:rPr lang="en-US" altLang="zh-CN" sz="2100" i="1" dirty="0"/>
                  <a:t>true negative rate</a:t>
                </a:r>
                <a:r>
                  <a:rPr lang="en-US" altLang="zh-CN" sz="2100" dirty="0"/>
                  <a:t>&gt;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/>
                  <a:t>      -- how well the </a:t>
                </a:r>
                <a:r>
                  <a:rPr lang="en-US" altLang="zh-CN" sz="2100" dirty="0">
                    <a:solidFill>
                      <a:srgbClr val="0070C0"/>
                    </a:solidFill>
                  </a:rPr>
                  <a:t>actual negatives</a:t>
                </a:r>
                <a:r>
                  <a:rPr lang="en-US" altLang="zh-CN" sz="2100" dirty="0"/>
                  <a:t> are correctly identified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/>
                  <a:t>      -- faction of true negatives over all actual negatives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100" dirty="0"/>
                  <a:t>      -- could be misleading (s = 1 if predicting all as negative)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1" y="1878675"/>
                <a:ext cx="10922924" cy="4581110"/>
              </a:xfrm>
              <a:prstGeom prst="rect">
                <a:avLst/>
              </a:prstGeom>
              <a:blipFill rotWithShape="0">
                <a:blip r:embed="rId3"/>
                <a:stretch>
                  <a:fillRect l="-1339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468"/>
          <p:cNvGraphicFramePr/>
          <p:nvPr>
            <p:extLst/>
          </p:nvPr>
        </p:nvGraphicFramePr>
        <p:xfrm>
          <a:off x="8505516" y="2171138"/>
          <a:ext cx="2650164" cy="2586385"/>
        </p:xfrm>
        <a:graphic>
          <a:graphicData uri="http://schemas.openxmlformats.org/drawingml/2006/table">
            <a:tbl>
              <a:tblPr/>
              <a:tblGrid>
                <a:gridCol w="47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701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True 
Positives</a:t>
                      </a: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 (TP)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False Positives</a:t>
                      </a: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 (FP)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625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False Negatives</a:t>
                      </a: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 (FN)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True Negatives</a:t>
                      </a: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 (TN)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hape 470"/>
          <p:cNvSpPr/>
          <p:nvPr/>
        </p:nvSpPr>
        <p:spPr>
          <a:xfrm>
            <a:off x="9382993" y="1737360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10" name="Shape 470"/>
          <p:cNvSpPr/>
          <p:nvPr/>
        </p:nvSpPr>
        <p:spPr>
          <a:xfrm rot="16200000">
            <a:off x="7676424" y="3692982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491651" y="5087798"/>
                <a:ext cx="5347856" cy="123067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dirty="0"/>
                  <a:t> </a:t>
                </a:r>
                <a:r>
                  <a:rPr lang="en-US" altLang="zh-CN" b="1" u="sng" dirty="0"/>
                  <a:t>F-measure</a:t>
                </a:r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9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1800" dirty="0"/>
                  <a:t>      -- represent a harmonic mean between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8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1800" dirty="0"/>
                  <a:t>      -- high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1800" dirty="0"/>
                  <a:t> ensures both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/>
                  <a:t> are reasonably high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51" y="5087798"/>
                <a:ext cx="5347856" cy="1230672"/>
              </a:xfrm>
              <a:prstGeom prst="rect">
                <a:avLst/>
              </a:prstGeom>
              <a:blipFill rotWithShape="0">
                <a:blip r:embed="rId4"/>
                <a:stretch>
                  <a:fillRect l="-2737" t="-3483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470539" y="1187569"/>
            <a:ext cx="36851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the formula for “Accuracy”?</a:t>
            </a:r>
          </a:p>
        </p:txBody>
      </p:sp>
    </p:spTree>
    <p:extLst>
      <p:ext uri="{BB962C8B-B14F-4D97-AF65-F5344CB8AC3E}">
        <p14:creationId xmlns:p14="http://schemas.microsoft.com/office/powerpoint/2010/main" val="2583466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Overfitting (2)</a:t>
            </a:r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1928830"/>
            <a:ext cx="9936480" cy="12376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/>
              <a:t> </a:t>
            </a:r>
            <a:r>
              <a:rPr lang="en-US" sz="2400" dirty="0"/>
              <a:t>all data-mining procedures have the tendency to </a:t>
            </a:r>
            <a:r>
              <a:rPr lang="en-US" sz="2400" dirty="0" err="1"/>
              <a:t>overfit</a:t>
            </a:r>
            <a:endParaRPr lang="en-US" sz="2400" dirty="0"/>
          </a:p>
        </p:txBody>
      </p:sp>
      <p:sp>
        <p:nvSpPr>
          <p:cNvPr id="18" name="Shape 757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32</a:t>
            </a:r>
            <a:endParaRPr dirty="0"/>
          </a:p>
        </p:txBody>
      </p:sp>
      <p:pic>
        <p:nvPicPr>
          <p:cNvPr id="15" name="Screenshot 2016-09-20 11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341" y="2977982"/>
            <a:ext cx="3736580" cy="294435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571"/>
          <p:cNvSpPr/>
          <p:nvPr/>
        </p:nvSpPr>
        <p:spPr>
          <a:xfrm>
            <a:off x="6436404" y="-415743"/>
            <a:ext cx="1016498" cy="1"/>
          </a:xfrm>
          <a:prstGeom prst="line">
            <a:avLst/>
          </a:prstGeom>
          <a:ln w="25400">
            <a:solidFill>
              <a:schemeClr val="accent4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" name="Shape 572"/>
          <p:cNvSpPr/>
          <p:nvPr/>
        </p:nvSpPr>
        <p:spPr>
          <a:xfrm flipH="1">
            <a:off x="3383195" y="2975528"/>
            <a:ext cx="1" cy="2634716"/>
          </a:xfrm>
          <a:prstGeom prst="line">
            <a:avLst/>
          </a:prstGeom>
          <a:ln w="25400">
            <a:solidFill>
              <a:srgbClr val="0070C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573"/>
          <p:cNvSpPr/>
          <p:nvPr/>
        </p:nvSpPr>
        <p:spPr>
          <a:xfrm>
            <a:off x="3383195" y="4082319"/>
            <a:ext cx="735827" cy="0"/>
          </a:xfrm>
          <a:prstGeom prst="line">
            <a:avLst/>
          </a:prstGeom>
          <a:ln w="25400">
            <a:solidFill>
              <a:srgbClr val="0070C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" name="Shape 575"/>
          <p:cNvSpPr/>
          <p:nvPr/>
        </p:nvSpPr>
        <p:spPr>
          <a:xfrm flipH="1" flipV="1">
            <a:off x="3320243" y="4301023"/>
            <a:ext cx="861729" cy="11427"/>
          </a:xfrm>
          <a:prstGeom prst="line">
            <a:avLst/>
          </a:prstGeom>
          <a:ln w="25400">
            <a:solidFill>
              <a:srgbClr val="0070C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" name="Shape 576"/>
          <p:cNvSpPr/>
          <p:nvPr/>
        </p:nvSpPr>
        <p:spPr>
          <a:xfrm flipV="1">
            <a:off x="3637418" y="4126699"/>
            <a:ext cx="1" cy="121805"/>
          </a:xfrm>
          <a:prstGeom prst="line">
            <a:avLst/>
          </a:prstGeom>
          <a:ln w="25400">
            <a:solidFill>
              <a:srgbClr val="0070C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94" y="2885961"/>
            <a:ext cx="3591995" cy="3113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742" y="2819365"/>
            <a:ext cx="2734160" cy="3151480"/>
          </a:xfrm>
          <a:prstGeom prst="rect">
            <a:avLst/>
          </a:prstGeom>
        </p:spPr>
      </p:pic>
      <p:sp>
        <p:nvSpPr>
          <p:cNvPr id="20" name="Shape 572"/>
          <p:cNvSpPr/>
          <p:nvPr/>
        </p:nvSpPr>
        <p:spPr>
          <a:xfrm flipH="1">
            <a:off x="5835533" y="3840480"/>
            <a:ext cx="1757181" cy="1562793"/>
          </a:xfrm>
          <a:prstGeom prst="line">
            <a:avLst/>
          </a:prstGeom>
          <a:ln w="25400">
            <a:solidFill>
              <a:srgbClr val="0070C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Shape 572"/>
          <p:cNvSpPr/>
          <p:nvPr/>
        </p:nvSpPr>
        <p:spPr>
          <a:xfrm flipH="1">
            <a:off x="8675741" y="4248504"/>
            <a:ext cx="2945451" cy="1154769"/>
          </a:xfrm>
          <a:prstGeom prst="line">
            <a:avLst/>
          </a:prstGeom>
          <a:ln w="25400">
            <a:solidFill>
              <a:srgbClr val="0070C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187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Overfitting (3)</a:t>
            </a:r>
            <a:endParaRPr dirty="0"/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1214438" y="1843087"/>
            <a:ext cx="9941242" cy="43719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28341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Due to presence of noise/outliers</a:t>
            </a:r>
            <a:endParaRPr lang="en-US" sz="2400" b="1" i="1" dirty="0"/>
          </a:p>
          <a:p>
            <a:pPr marL="0" indent="0" defTabSz="283418">
              <a:spcBef>
                <a:spcPts val="0"/>
              </a:spcBef>
              <a:buNone/>
              <a:defRPr sz="2484"/>
            </a:pPr>
            <a:r>
              <a:rPr lang="en-US" sz="2200" dirty="0"/>
              <a:t>     -- noise: mislabeled training data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-- outlier: exceptional data points</a:t>
            </a:r>
          </a:p>
          <a:p>
            <a:pPr marL="0" indent="0" defTabSz="283418">
              <a:spcBef>
                <a:spcPts val="0"/>
              </a:spcBef>
              <a:spcAft>
                <a:spcPts val="1200"/>
              </a:spcAft>
              <a:buNone/>
              <a:defRPr sz="2484"/>
            </a:pPr>
            <a:r>
              <a:rPr lang="en-US" sz="2200" dirty="0"/>
              <a:t>     -- often unavoidable in real-life applications</a:t>
            </a:r>
          </a:p>
          <a:p>
            <a:pPr defTabSz="28341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Due to lack of representative training data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-- when the training dataset is too small,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   it lacks of characteristics of the general population</a:t>
            </a:r>
          </a:p>
          <a:p>
            <a:pPr marL="0" indent="0" defTabSz="283418">
              <a:spcBef>
                <a:spcPts val="0"/>
              </a:spcBef>
              <a:spcAft>
                <a:spcPts val="1800"/>
              </a:spcAft>
              <a:buNone/>
              <a:defRPr sz="2484"/>
            </a:pPr>
            <a:r>
              <a:rPr lang="en-US" sz="2200" dirty="0"/>
              <a:t>     -- class imbalance: inadequate data from the rare class</a:t>
            </a:r>
          </a:p>
          <a:p>
            <a:pPr defTabSz="28341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Due to high level of model complexity</a:t>
            </a:r>
            <a:endParaRPr lang="en-US" sz="2400" b="1" i="1" dirty="0"/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-- the more complex, the higher chance for overfitting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Decision tree: when the tree is too large (too many nodes)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Linear discriminant: too many variables or unnecessary nonlinear terms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endParaRPr lang="en-US" sz="2200" dirty="0"/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endParaRPr lang="en-US" sz="2200" dirty="0"/>
          </a:p>
        </p:txBody>
      </p:sp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7" name="Shape 161"/>
          <p:cNvSpPr/>
          <p:nvPr/>
        </p:nvSpPr>
        <p:spPr>
          <a:xfrm>
            <a:off x="8564338" y="2181642"/>
            <a:ext cx="2591342" cy="626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00" dirty="0"/>
              <a:t> Domain knowledge</a:t>
            </a:r>
          </a:p>
          <a:p>
            <a:r>
              <a:rPr lang="en-US" sz="1800" dirty="0"/>
              <a:t> Exploratory data analysis</a:t>
            </a:r>
            <a:endParaRPr sz="1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11236" y="2494708"/>
            <a:ext cx="553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hape 161"/>
          <p:cNvSpPr/>
          <p:nvPr/>
        </p:nvSpPr>
        <p:spPr>
          <a:xfrm>
            <a:off x="8564337" y="3678874"/>
            <a:ext cx="2591343" cy="626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00" dirty="0"/>
              <a:t> Get more training data</a:t>
            </a:r>
          </a:p>
          <a:p>
            <a:r>
              <a:rPr lang="en-US" sz="1800" dirty="0"/>
              <a:t> Stratified sampling</a:t>
            </a:r>
            <a:endParaRPr sz="1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11236" y="4005588"/>
            <a:ext cx="553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hape 161"/>
          <p:cNvSpPr/>
          <p:nvPr/>
        </p:nvSpPr>
        <p:spPr>
          <a:xfrm>
            <a:off x="8564337" y="5175021"/>
            <a:ext cx="2591343" cy="349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rgbClr val="FF0000"/>
                </a:solidFill>
              </a:rPr>
              <a:t> Complexity control</a:t>
            </a:r>
            <a:endParaRPr sz="18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011236" y="5375422"/>
            <a:ext cx="553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711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Examine Overfitting</a:t>
            </a:r>
            <a:endParaRPr dirty="0"/>
          </a:p>
        </p:txBody>
      </p:sp>
      <p:sp>
        <p:nvSpPr>
          <p:cNvPr id="757" name="Shape 7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 dirty="0"/>
          </a:p>
        </p:txBody>
      </p:sp>
      <p:sp>
        <p:nvSpPr>
          <p:cNvPr id="6" name="Shape 609"/>
          <p:cNvSpPr>
            <a:spLocks noGrp="1"/>
          </p:cNvSpPr>
          <p:nvPr>
            <p:ph type="body" idx="1"/>
          </p:nvPr>
        </p:nvSpPr>
        <p:spPr>
          <a:xfrm>
            <a:off x="1230284" y="1737360"/>
            <a:ext cx="9532654" cy="257980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8341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Holdout data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 -- divide the original training dataset into two subsets --</a:t>
            </a:r>
          </a:p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       * sub-training set: build the model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       * </a:t>
            </a:r>
            <a:r>
              <a:rPr lang="en-US" sz="2200" dirty="0">
                <a:solidFill>
                  <a:srgbClr val="FF0000"/>
                </a:solidFill>
              </a:rPr>
              <a:t>validation set</a:t>
            </a:r>
            <a:r>
              <a:rPr lang="en-US" sz="2200" dirty="0"/>
              <a:t>: evaluate the model (estimate the generalization error)</a:t>
            </a:r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-- the validation set is the holdout data (not used for building the model) </a:t>
            </a:r>
          </a:p>
          <a:p>
            <a:pPr defTabSz="283418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/>
              <a:t> Fitting graph </a:t>
            </a:r>
          </a:p>
          <a:p>
            <a:pPr marL="0" indent="0" defTabSz="283418">
              <a:spcBef>
                <a:spcPts val="0"/>
              </a:spcBef>
              <a:spcAft>
                <a:spcPts val="300"/>
              </a:spcAft>
              <a:buNone/>
              <a:defRPr sz="2484"/>
            </a:pPr>
            <a:r>
              <a:rPr lang="en-US" sz="2200" dirty="0"/>
              <a:t>      -- illustrate how the generalization error varies with the model complexity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14" y="4150451"/>
            <a:ext cx="3850994" cy="2098563"/>
          </a:xfrm>
          <a:prstGeom prst="rect">
            <a:avLst/>
          </a:prstGeom>
        </p:spPr>
      </p:pic>
      <p:sp>
        <p:nvSpPr>
          <p:cNvPr id="7" name="Shape 572"/>
          <p:cNvSpPr/>
          <p:nvPr/>
        </p:nvSpPr>
        <p:spPr>
          <a:xfrm>
            <a:off x="5669279" y="4150451"/>
            <a:ext cx="16627" cy="1784375"/>
          </a:xfrm>
          <a:prstGeom prst="line">
            <a:avLst/>
          </a:prstGeom>
          <a:ln w="25400">
            <a:solidFill>
              <a:srgbClr val="0070C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64154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dirty="0"/>
              <a:t>Overfitting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xfrm>
            <a:off x="1097280" y="1840833"/>
            <a:ext cx="10523913" cy="443965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4493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  <a:defRPr sz="2844"/>
            </a:pPr>
            <a:r>
              <a:rPr lang="en-US" sz="2400" dirty="0"/>
              <a:t> Control the model complexity</a:t>
            </a:r>
          </a:p>
          <a:p>
            <a:pPr lvl="1" defTabSz="32449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844"/>
            </a:pPr>
            <a:r>
              <a:rPr lang="en-US" sz="2400" dirty="0">
                <a:solidFill>
                  <a:srgbClr val="FF0000"/>
                </a:solidFill>
              </a:rPr>
              <a:t>Occam’s Razor</a:t>
            </a:r>
            <a:endParaRPr lang="en-US" sz="2400" dirty="0"/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200" dirty="0"/>
              <a:t>     -- given two models with the same generalization errors, the simpler model is preferred </a:t>
            </a:r>
          </a:p>
          <a:p>
            <a:pPr marL="201168" lvl="1" indent="0" defTabSz="324493">
              <a:spcBef>
                <a:spcPts val="0"/>
              </a:spcBef>
              <a:spcAft>
                <a:spcPts val="1200"/>
              </a:spcAft>
              <a:buNone/>
              <a:defRPr sz="2844"/>
            </a:pPr>
            <a:r>
              <a:rPr lang="en-US" sz="2200" dirty="0"/>
              <a:t>         over the more complex model set</a:t>
            </a:r>
          </a:p>
          <a:p>
            <a:pPr lvl="1" defTabSz="32449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844"/>
            </a:pPr>
            <a:r>
              <a:rPr sz="2400" b="1" dirty="0">
                <a:solidFill>
                  <a:schemeClr val="accent2">
                    <a:hueOff val="597264"/>
                    <a:satOff val="5158"/>
                    <a:lumOff val="-17289"/>
                  </a:schemeClr>
                </a:solidFill>
              </a:rPr>
              <a:t>General</a:t>
            </a:r>
            <a:r>
              <a:rPr lang="en-US" sz="2400" b="1" dirty="0">
                <a:solidFill>
                  <a:schemeClr val="accent2">
                    <a:hueOff val="597264"/>
                    <a:satOff val="5158"/>
                    <a:lumOff val="-17289"/>
                  </a:schemeClr>
                </a:solidFill>
              </a:rPr>
              <a:t> method (</a:t>
            </a:r>
            <a:r>
              <a:rPr lang="en-US" sz="2400" b="1" u="sng" dirty="0">
                <a:solidFill>
                  <a:schemeClr val="accent2">
                    <a:hueOff val="597264"/>
                    <a:satOff val="5158"/>
                    <a:lumOff val="-17289"/>
                  </a:schemeClr>
                </a:solidFill>
              </a:rPr>
              <a:t>nested holdout procedure</a:t>
            </a:r>
            <a:r>
              <a:rPr lang="en-US" sz="2400" b="1" dirty="0">
                <a:solidFill>
                  <a:schemeClr val="accent2">
                    <a:hueOff val="597264"/>
                    <a:satOff val="5158"/>
                    <a:lumOff val="-17289"/>
                  </a:schemeClr>
                </a:solidFill>
              </a:rPr>
              <a:t>)</a:t>
            </a:r>
            <a:endParaRPr lang="en-US" sz="2400" dirty="0"/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200" dirty="0"/>
              <a:t>     -- divide the original training set into a sub-training set and a validation set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200" dirty="0"/>
              <a:t>     -- generate a set of models at different levels of complexity using the </a:t>
            </a:r>
            <a:r>
              <a:rPr lang="en-US" sz="2200" dirty="0">
                <a:solidFill>
                  <a:srgbClr val="0070C0"/>
                </a:solidFill>
              </a:rPr>
              <a:t>sub-training</a:t>
            </a:r>
            <a:r>
              <a:rPr lang="en-US" sz="2200" dirty="0"/>
              <a:t> set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200" dirty="0"/>
              <a:t>     -- estimate the generalization error for each model using the </a:t>
            </a:r>
            <a:r>
              <a:rPr lang="en-US" sz="2200" dirty="0">
                <a:solidFill>
                  <a:srgbClr val="0070C0"/>
                </a:solidFill>
              </a:rPr>
              <a:t>validation</a:t>
            </a:r>
            <a:r>
              <a:rPr lang="en-US" sz="2200" dirty="0"/>
              <a:t> set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200" dirty="0"/>
              <a:t>     -- draw the fitting graph and find the “best” model with lowest generalization error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200" dirty="0"/>
              <a:t>     -- choose the corresponding complexity and use the entire training set  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200" dirty="0">
                <a:solidFill>
                  <a:srgbClr val="FF0000"/>
                </a:solidFill>
              </a:rPr>
              <a:t>         </a:t>
            </a:r>
            <a:r>
              <a:rPr lang="en-US" sz="2200" dirty="0"/>
              <a:t>(</a:t>
            </a:r>
            <a:r>
              <a:rPr lang="en-US" sz="2200" dirty="0" err="1"/>
              <a:t>subtraining</a:t>
            </a:r>
            <a:r>
              <a:rPr lang="en-US" sz="2200" dirty="0"/>
              <a:t> + validation sets) to generate the “final” model </a:t>
            </a:r>
            <a:endParaRPr sz="2200" dirty="0"/>
          </a:p>
        </p:txBody>
      </p:sp>
      <p:sp>
        <p:nvSpPr>
          <p:cNvPr id="483" name="Shape 4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538358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dirty="0"/>
              <a:t>Overfitting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xfrm>
            <a:off x="1213658" y="1737361"/>
            <a:ext cx="10646246" cy="454312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449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844"/>
            </a:pPr>
            <a:r>
              <a:rPr lang="en-US" sz="2400" dirty="0"/>
              <a:t> Use the </a:t>
            </a:r>
            <a:r>
              <a:rPr lang="en-US" sz="2400" dirty="0">
                <a:solidFill>
                  <a:srgbClr val="FF0000"/>
                </a:solidFill>
              </a:rPr>
              <a:t>nested holdout procedure</a:t>
            </a:r>
            <a:endParaRPr sz="2400" dirty="0">
              <a:solidFill>
                <a:srgbClr val="FF0000"/>
              </a:solidFill>
            </a:endParaRPr>
          </a:p>
          <a:p>
            <a:pPr lvl="1" defTabSz="32449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844"/>
            </a:pPr>
            <a:r>
              <a:rPr lang="en-US" sz="2400" b="1" dirty="0">
                <a:solidFill>
                  <a:srgbClr val="0070C0"/>
                </a:solidFill>
              </a:rPr>
              <a:t>Decision trees</a:t>
            </a:r>
            <a:endParaRPr lang="en-US" sz="2400" dirty="0">
              <a:solidFill>
                <a:srgbClr val="0070C0"/>
              </a:solidFill>
            </a:endParaRPr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 -- prepruning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 -- post-pruning</a:t>
            </a:r>
          </a:p>
          <a:p>
            <a:pPr lvl="1" defTabSz="32449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844"/>
            </a:pPr>
            <a:r>
              <a:rPr lang="en-US" sz="2400" b="1" dirty="0">
                <a:solidFill>
                  <a:srgbClr val="0070C0"/>
                </a:solidFill>
              </a:rPr>
              <a:t>Linear discriminants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0070C0"/>
              </a:solidFill>
            </a:endParaRPr>
          </a:p>
          <a:p>
            <a:pPr marL="384048" lvl="2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-- </a:t>
            </a:r>
            <a:r>
              <a:rPr lang="en-US" sz="2000" b="1" u="sng" dirty="0"/>
              <a:t>sequential forward selection</a:t>
            </a:r>
            <a:r>
              <a:rPr lang="en-US" sz="2000" dirty="0"/>
              <a:t> (SFS)</a:t>
            </a:r>
          </a:p>
          <a:p>
            <a:pPr marL="384048" lvl="2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 starting with an empty feature set, recursively add the “best” feature </a:t>
            </a:r>
          </a:p>
          <a:p>
            <a:pPr marL="384048" lvl="2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 until no improvement of generalization accuracy on the validation set </a:t>
            </a:r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-- </a:t>
            </a:r>
            <a:r>
              <a:rPr lang="en-US" sz="2000" b="1" u="sng" dirty="0"/>
              <a:t>sequential backward elimination </a:t>
            </a:r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    starting with a full feature set, continue to discard features one at a time 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    until no performance loss</a:t>
            </a:r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-- </a:t>
            </a:r>
            <a:r>
              <a:rPr lang="en-US" sz="2000" b="1" u="sng" dirty="0"/>
              <a:t>regularization </a:t>
            </a:r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    optimize both fit to the data and simplicity of the model</a:t>
            </a:r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     by adding to the objective function a penalty for complexity </a:t>
            </a:r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endParaRPr lang="en-US" sz="2000" dirty="0"/>
          </a:p>
        </p:txBody>
      </p:sp>
      <p:sp>
        <p:nvSpPr>
          <p:cNvPr id="483" name="Shape 4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476" y="5694216"/>
            <a:ext cx="3620428" cy="552938"/>
          </a:xfrm>
          <a:prstGeom prst="rect">
            <a:avLst/>
          </a:prstGeom>
        </p:spPr>
      </p:pic>
      <p:sp>
        <p:nvSpPr>
          <p:cNvPr id="7" name="Shape 156"/>
          <p:cNvSpPr/>
          <p:nvPr/>
        </p:nvSpPr>
        <p:spPr>
          <a:xfrm>
            <a:off x="8239476" y="5660884"/>
            <a:ext cx="3620428" cy="552939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20555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/>
              <a:t>Methods for Evaluating a Classifier</a:t>
            </a:r>
            <a:endParaRPr sz="4400"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37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61405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Holdout method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partition the dataset into two DISJOINT subset: training set + test set (holdout set)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training set: build the model/classifier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/>
                  <a:t>      -- test set: evaluate its performance</a:t>
                </a:r>
              </a:p>
              <a:p>
                <a:pPr lvl="6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Fewer data are available for training</a:t>
                </a:r>
              </a:p>
              <a:p>
                <a:pPr lvl="6"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Just a single estimate – reliable? Confidence interval?</a:t>
                </a:r>
              </a:p>
              <a:p>
                <a:pPr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</a:rPr>
                  <a:t>-fold Cross-Validation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divide the dataset into k equal-sized partitions (called </a:t>
                </a:r>
                <a:r>
                  <a:rPr lang="en-US" altLang="zh-CN" sz="2200" i="1" dirty="0"/>
                  <a:t>folds</a:t>
                </a:r>
                <a:r>
                  <a:rPr lang="en-US" altLang="zh-CN" sz="2200" dirty="0"/>
                  <a:t>) [k=5 or 10 typically]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take one fold for training, and the rest (k-1) folds for training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iterate k times so that each fold is used for training exactly once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-- sum up the errors for all k iterations</a:t>
                </a:r>
              </a:p>
              <a:p>
                <a:pPr lvl="6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make a better use of the dataset</a:t>
                </a:r>
              </a:p>
              <a:p>
                <a:pPr lvl="6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each data point is used the same number of times for training/testing </a:t>
                </a:r>
              </a:p>
              <a:p>
                <a:pPr lvl="6"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sz="1900" dirty="0"/>
                  <a:t>a set of estimates for assessing confidence in the performance estimate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614052"/>
              </a:xfrm>
              <a:prstGeom prst="rect">
                <a:avLst/>
              </a:prstGeom>
              <a:blipFill rotWithShape="0">
                <a:blip r:embed="rId3"/>
                <a:stretch>
                  <a:fillRect l="-1609" t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3622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01" y="423220"/>
            <a:ext cx="5015468" cy="5831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56647" y="802994"/>
                <a:ext cx="4485373" cy="545205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3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3400" b="1" dirty="0">
                    <a:solidFill>
                      <a:srgbClr val="0070C0"/>
                    </a:solidFill>
                  </a:rPr>
                  <a:t>-fold Cross-Validation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-- 5 equal-sized partitions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34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-- each fold is used in turn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   as test set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34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-- the other four are used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   for training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34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-- 5 estimates can be used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   to compute the average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3400" dirty="0"/>
                  <a:t>         and variance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7" y="802994"/>
                <a:ext cx="4485373" cy="5452052"/>
              </a:xfrm>
              <a:prstGeom prst="rect">
                <a:avLst/>
              </a:prstGeom>
              <a:blipFill rotWithShape="0">
                <a:blip r:embed="rId3"/>
                <a:stretch>
                  <a:fillRect l="-4626" t="-2573" r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975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608" y="1314715"/>
            <a:ext cx="6885959" cy="44386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Shape 156"/>
          <p:cNvSpPr/>
          <p:nvPr/>
        </p:nvSpPr>
        <p:spPr>
          <a:xfrm>
            <a:off x="2082609" y="2577311"/>
            <a:ext cx="5420898" cy="704732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6" name="Straight Arrow Connector 5"/>
          <p:cNvCxnSpPr>
            <a:stCxn id="7" idx="3"/>
            <a:endCxn id="5" idx="1"/>
          </p:cNvCxnSpPr>
          <p:nvPr/>
        </p:nvCxnSpPr>
        <p:spPr>
          <a:xfrm>
            <a:off x="1661701" y="2929677"/>
            <a:ext cx="420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2"/>
          <p:cNvSpPr txBox="1"/>
          <p:nvPr/>
        </p:nvSpPr>
        <p:spPr>
          <a:xfrm>
            <a:off x="310242" y="2468012"/>
            <a:ext cx="135145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R function that builds the model </a:t>
            </a:r>
          </a:p>
        </p:txBody>
      </p:sp>
      <p:sp>
        <p:nvSpPr>
          <p:cNvPr id="23" name="Shape 156"/>
          <p:cNvSpPr/>
          <p:nvPr/>
        </p:nvSpPr>
        <p:spPr>
          <a:xfrm>
            <a:off x="2082609" y="3294529"/>
            <a:ext cx="3953768" cy="617071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>
            <a:off x="5910944" y="3300160"/>
            <a:ext cx="1703514" cy="267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62"/>
          <p:cNvSpPr txBox="1"/>
          <p:nvPr/>
        </p:nvSpPr>
        <p:spPr>
          <a:xfrm>
            <a:off x="8750112" y="3911600"/>
            <a:ext cx="3088106" cy="2154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Coefficients, SE, z-statistic, and the associated p-value.</a:t>
            </a:r>
          </a:p>
          <a:p>
            <a:endParaRPr lang="en-US" sz="800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>
                <a:solidFill>
                  <a:srgbClr val="FF0000"/>
                </a:solidFill>
              </a:rPr>
              <a:t>p-value &lt;= 5% </a:t>
            </a:r>
            <a:r>
              <a:rPr lang="en-US" b="1" dirty="0">
                <a:solidFill>
                  <a:srgbClr val="0070C0"/>
                </a:solidFill>
              </a:rPr>
              <a:t>(significance level), it suggests rejecting the null hypothesis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the value of the variable is said to be statistically significant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62"/>
          <p:cNvSpPr txBox="1"/>
          <p:nvPr/>
        </p:nvSpPr>
        <p:spPr>
          <a:xfrm>
            <a:off x="7614458" y="2838495"/>
            <a:ext cx="426096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 measure of model fit that shows the distribution of the deviance residuals for individual instance used in the model</a:t>
            </a:r>
          </a:p>
        </p:txBody>
      </p:sp>
      <p:cxnSp>
        <p:nvCxnSpPr>
          <p:cNvPr id="26" name="Straight Arrow Connector 25"/>
          <p:cNvCxnSpPr>
            <a:endCxn id="28" idx="3"/>
          </p:cNvCxnSpPr>
          <p:nvPr/>
        </p:nvCxnSpPr>
        <p:spPr>
          <a:xfrm flipH="1">
            <a:off x="8431004" y="4830035"/>
            <a:ext cx="319108" cy="1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hape 156"/>
          <p:cNvSpPr/>
          <p:nvPr/>
        </p:nvSpPr>
        <p:spPr>
          <a:xfrm>
            <a:off x="2082608" y="3927568"/>
            <a:ext cx="6348396" cy="1838283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Cost-benefit Matrix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097281" y="1881166"/>
            <a:ext cx="4677138" cy="4336753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100" dirty="0"/>
              <a:t> Distinguish unequal costs between FP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dirty="0"/>
              <a:t>     and FN, as well as possible unequal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dirty="0"/>
              <a:t>     benefits between TP and TN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700" b="1" dirty="0"/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benefit b(+|+)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benefit from TP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cost c(+|-)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cost due to FP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cost c(-|+)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cost due to FN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/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benefit b(-|-)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       -- benefit from TN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graphicFrame>
        <p:nvGraphicFramePr>
          <p:cNvPr id="80" name="Table 468"/>
          <p:cNvGraphicFramePr/>
          <p:nvPr>
            <p:extLst/>
          </p:nvPr>
        </p:nvGraphicFramePr>
        <p:xfrm>
          <a:off x="6752540" y="2298038"/>
          <a:ext cx="3605118" cy="3619952"/>
        </p:xfrm>
        <a:graphic>
          <a:graphicData uri="http://schemas.openxmlformats.org/drawingml/2006/table">
            <a:tbl>
              <a:tblPr/>
              <a:tblGrid>
                <a:gridCol w="4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9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b(+|+)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c(+|-)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c(-|+)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b(-|-)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186739" y="1881166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5764496" y="3918218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8868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Expected Profit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191125" y="1737360"/>
            <a:ext cx="6653463" cy="44805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 This could be the comprehensive evaluation metric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graphicFrame>
        <p:nvGraphicFramePr>
          <p:cNvPr id="80" name="Table 468"/>
          <p:cNvGraphicFramePr/>
          <p:nvPr>
            <p:extLst/>
          </p:nvPr>
        </p:nvGraphicFramePr>
        <p:xfrm>
          <a:off x="7260710" y="2454442"/>
          <a:ext cx="3127158" cy="2983774"/>
        </p:xfrm>
        <a:graphic>
          <a:graphicData uri="http://schemas.openxmlformats.org/drawingml/2006/table">
            <a:tbl>
              <a:tblPr/>
              <a:tblGrid>
                <a:gridCol w="363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802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20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b(+|+)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c(+|-)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43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c(-|+)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b(-|-)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443369" y="2074851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6498422" y="3954313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68"/>
              <p:cNvGraphicFramePr/>
              <p:nvPr>
                <p:extLst/>
              </p:nvPr>
            </p:nvGraphicFramePr>
            <p:xfrm>
              <a:off x="2485609" y="2454442"/>
              <a:ext cx="3193296" cy="2983774"/>
            </p:xfrm>
            <a:graphic>
              <a:graphicData uri="http://schemas.openxmlformats.org/drawingml/2006/table">
                <a:tbl>
                  <a:tblPr/>
                  <a:tblGrid>
                    <a:gridCol w="3716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4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066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48029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90202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>
                              <a:solidFill>
                                <a:srgbClr val="0070C0"/>
                              </a:solidFill>
                            </a:rPr>
                            <a:t>p(+|+)=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p(+|-)=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5543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p(-|+)=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>
                              <a:solidFill>
                                <a:srgbClr val="0070C0"/>
                              </a:solidFill>
                            </a:rPr>
                            <a:t>p(-|-)=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68"/>
              <p:cNvGraphicFramePr/>
              <p:nvPr>
                <p:extLst>
                  <p:ext uri="{D42A27DB-BD31-4B8C-83A1-F6EECF244321}">
                    <p14:modId xmlns:p14="http://schemas.microsoft.com/office/powerpoint/2010/main" val="3274891061"/>
                  </p:ext>
                </p:extLst>
              </p:nvPr>
            </p:nvGraphicFramePr>
            <p:xfrm>
              <a:off x="2485609" y="2454442"/>
              <a:ext cx="3193296" cy="2983774"/>
            </p:xfrm>
            <a:graphic>
              <a:graphicData uri="http://schemas.openxmlformats.org/drawingml/2006/table">
                <a:tbl>
                  <a:tblPr/>
                  <a:tblGrid>
                    <a:gridCol w="3716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4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066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48029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90202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43348" t="-76536" r="-100858" b="-108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144589" t="-76536" r="-1732" b="-108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5543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43348" t="-167196" r="-10085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144589" t="-167196" r="-173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Shape 470"/>
          <p:cNvSpPr/>
          <p:nvPr/>
        </p:nvSpPr>
        <p:spPr>
          <a:xfrm>
            <a:off x="3734405" y="2074851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Actual</a:t>
            </a:r>
            <a:endParaRPr dirty="0"/>
          </a:p>
        </p:txBody>
      </p:sp>
      <p:sp>
        <p:nvSpPr>
          <p:cNvPr id="10" name="Shape 470"/>
          <p:cNvSpPr/>
          <p:nvPr/>
        </p:nvSpPr>
        <p:spPr>
          <a:xfrm rot="16200000">
            <a:off x="1702842" y="3829987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470"/>
              <p:cNvSpPr/>
              <p:nvPr/>
            </p:nvSpPr>
            <p:spPr>
              <a:xfrm>
                <a:off x="1809341" y="5674829"/>
                <a:ext cx="916586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r>
                  <a:rPr lang="en-US" dirty="0"/>
                  <a:t>Expected profit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11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41" y="5674829"/>
                <a:ext cx="9165865" cy="379591"/>
              </a:xfrm>
              <a:prstGeom prst="rect">
                <a:avLst/>
              </a:prstGeom>
              <a:blipFill>
                <a:blip r:embed="rId4"/>
                <a:stretch>
                  <a:fillRect l="-998" t="-6452" b="-24194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691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097281" y="1881166"/>
            <a:ext cx="10115202" cy="43672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46735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880"/>
            </a:pPr>
            <a:r>
              <a:rPr lang="en-US" sz="2200" dirty="0"/>
              <a:t> Model X is developed to help doctors diagnose breast cancer. Its performance was evaluated over   a test data set of 1000 patients. Model X diagnosed 20 of them with breast cancer, 16 out of which really had breast cancer. But Model X misclassified 3 patients who had breast cancer as healthy. We assume that correct diagnosis have no cost, but failing to identify a real patient will cause $10,000 loss. Besides, identifying a healthy person with breast cancer will cause $500 loss.</a:t>
            </a:r>
            <a:endParaRPr lang="en-US" sz="2200" b="1" dirty="0"/>
          </a:p>
          <a:p>
            <a:pPr marL="384048" lvl="2" indent="0" defTabSz="467359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 sz="2880"/>
            </a:pPr>
            <a:r>
              <a:rPr lang="en-US" sz="2200" dirty="0"/>
              <a:t>      1. generate the confusion matrix</a:t>
            </a:r>
          </a:p>
          <a:p>
            <a:pPr marL="384048" lvl="2" indent="0" defTabSz="467359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 sz="2880"/>
            </a:pPr>
            <a:r>
              <a:rPr lang="en-US" sz="2200" dirty="0"/>
              <a:t>      2. calculate precision, recall, specificity, and F-measure</a:t>
            </a:r>
          </a:p>
          <a:p>
            <a:pPr marL="384048" lvl="2" indent="0" defTabSz="467359">
              <a:lnSpc>
                <a:spcPct val="120000"/>
              </a:lnSpc>
              <a:spcAft>
                <a:spcPts val="0"/>
              </a:spcAft>
              <a:buNone/>
              <a:defRPr sz="2880"/>
            </a:pPr>
            <a:r>
              <a:rPr lang="en-US" sz="2200" dirty="0"/>
              <a:t>      3. generate the cost-benefit matrix</a:t>
            </a:r>
          </a:p>
          <a:p>
            <a:pPr marL="384048" lvl="2" indent="0" defTabSz="467359">
              <a:lnSpc>
                <a:spcPct val="120000"/>
              </a:lnSpc>
              <a:spcAft>
                <a:spcPts val="0"/>
              </a:spcAft>
              <a:buNone/>
              <a:defRPr sz="2880"/>
            </a:pPr>
            <a:r>
              <a:rPr lang="en-US" sz="2200" dirty="0"/>
              <a:t>      4. calculate the expected cost</a:t>
            </a:r>
          </a:p>
        </p:txBody>
      </p:sp>
      <p:graphicFrame>
        <p:nvGraphicFramePr>
          <p:cNvPr id="5" name="Table 468"/>
          <p:cNvGraphicFramePr/>
          <p:nvPr>
            <p:extLst>
              <p:ext uri="{D42A27DB-BD31-4B8C-83A1-F6EECF244321}">
                <p14:modId xmlns:p14="http://schemas.microsoft.com/office/powerpoint/2010/main" val="3936555206"/>
              </p:ext>
            </p:extLst>
          </p:nvPr>
        </p:nvGraphicFramePr>
        <p:xfrm>
          <a:off x="3914891" y="405705"/>
          <a:ext cx="1662036" cy="1212551"/>
        </p:xfrm>
        <a:graphic>
          <a:graphicData uri="http://schemas.openxmlformats.org/drawingml/2006/table">
            <a:tbl>
              <a:tblPr/>
              <a:tblGrid>
                <a:gridCol w="19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24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8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61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16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4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70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3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977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hape 470"/>
          <p:cNvSpPr/>
          <p:nvPr/>
        </p:nvSpPr>
        <p:spPr>
          <a:xfrm>
            <a:off x="4363538" y="56284"/>
            <a:ext cx="76474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algn="ctr"/>
            <a:r>
              <a:rPr lang="en-US" dirty="0"/>
              <a:t>Actual</a:t>
            </a:r>
            <a:endParaRPr dirty="0"/>
          </a:p>
        </p:txBody>
      </p:sp>
      <p:sp>
        <p:nvSpPr>
          <p:cNvPr id="7" name="Shape 470"/>
          <p:cNvSpPr/>
          <p:nvPr/>
        </p:nvSpPr>
        <p:spPr>
          <a:xfrm rot="16200000">
            <a:off x="3216947" y="822184"/>
            <a:ext cx="10162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algn="ctr"/>
            <a:r>
              <a:rPr lang="en-US" dirty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470"/>
              <p:cNvSpPr/>
              <p:nvPr/>
            </p:nvSpPr>
            <p:spPr>
              <a:xfrm>
                <a:off x="6025574" y="286603"/>
                <a:ext cx="1864227" cy="627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16+4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8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574" y="286603"/>
                <a:ext cx="1864227" cy="6276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470"/>
              <p:cNvSpPr/>
              <p:nvPr/>
            </p:nvSpPr>
            <p:spPr>
              <a:xfrm>
                <a:off x="8583663" y="303791"/>
                <a:ext cx="2140037" cy="627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16+3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=0.842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9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663" y="303791"/>
                <a:ext cx="2140037" cy="6276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470"/>
              <p:cNvSpPr/>
              <p:nvPr/>
            </p:nvSpPr>
            <p:spPr>
              <a:xfrm>
                <a:off x="6025572" y="990648"/>
                <a:ext cx="2319092" cy="627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977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977+4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=0.996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10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572" y="990648"/>
                <a:ext cx="2319092" cy="6276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="" xmlns:lc="http://schemas.openxmlformats.org/drawingml/2006/lockedCanvas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470"/>
              <p:cNvSpPr/>
              <p:nvPr/>
            </p:nvSpPr>
            <p:spPr>
              <a:xfrm>
                <a:off x="8583663" y="969617"/>
                <a:ext cx="2333018" cy="669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11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663" y="969617"/>
                <a:ext cx="2333018" cy="6696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="" xmlns:lc="http://schemas.openxmlformats.org/drawingml/2006/lockedCanvas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468"/>
          <p:cNvGraphicFramePr/>
          <p:nvPr>
            <p:extLst>
              <p:ext uri="{D42A27DB-BD31-4B8C-83A1-F6EECF244321}">
                <p14:modId xmlns:p14="http://schemas.microsoft.com/office/powerpoint/2010/main" val="4134803784"/>
              </p:ext>
            </p:extLst>
          </p:nvPr>
        </p:nvGraphicFramePr>
        <p:xfrm>
          <a:off x="9245185" y="4318504"/>
          <a:ext cx="1910495" cy="1212551"/>
        </p:xfrm>
        <a:graphic>
          <a:graphicData uri="http://schemas.openxmlformats.org/drawingml/2006/table">
            <a:tbl>
              <a:tblPr/>
              <a:tblGrid>
                <a:gridCol w="22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24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8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61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500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70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10,000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</a:rPr>
                        <a:t>0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hape 470"/>
          <p:cNvSpPr/>
          <p:nvPr/>
        </p:nvSpPr>
        <p:spPr>
          <a:xfrm>
            <a:off x="9693833" y="3969083"/>
            <a:ext cx="76474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algn="ctr"/>
            <a:r>
              <a:rPr lang="en-US" dirty="0"/>
              <a:t>Actual</a:t>
            </a:r>
            <a:endParaRPr dirty="0"/>
          </a:p>
        </p:txBody>
      </p:sp>
      <p:sp>
        <p:nvSpPr>
          <p:cNvPr id="14" name="Shape 470"/>
          <p:cNvSpPr/>
          <p:nvPr/>
        </p:nvSpPr>
        <p:spPr>
          <a:xfrm rot="16200000">
            <a:off x="8547242" y="4734983"/>
            <a:ext cx="10162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algn="ctr"/>
            <a:r>
              <a:rPr lang="en-US" dirty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hape 470"/>
              <p:cNvSpPr/>
              <p:nvPr/>
            </p:nvSpPr>
            <p:spPr>
              <a:xfrm>
                <a:off x="6336632" y="5784706"/>
                <a:ext cx="5271017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r>
                  <a:rPr lang="en-US" dirty="0"/>
                  <a:t>Expected cost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003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15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32" y="5784706"/>
                <a:ext cx="5271017" cy="379591"/>
              </a:xfrm>
              <a:prstGeom prst="rect">
                <a:avLst/>
              </a:prstGeom>
              <a:blipFill rotWithShape="0">
                <a:blip r:embed="rId7"/>
                <a:stretch>
                  <a:fillRect l="-1734" t="-6452" r="-231" b="-24194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72889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6570">
              <a:spcBef>
                <a:spcPts val="1300"/>
              </a:spcBef>
              <a:defRPr sz="5950"/>
            </a:lvl1pPr>
          </a:lstStyle>
          <a:p>
            <a:r>
              <a:rPr sz="4800" dirty="0"/>
              <a:t>Geometric </a:t>
            </a:r>
            <a:r>
              <a:rPr lang="en-US" sz="4800" dirty="0"/>
              <a:t>Perspective (1)</a:t>
            </a:r>
            <a:endParaRPr sz="4800"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5975379" y="6509742"/>
            <a:ext cx="232313" cy="285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313" name="Group 313"/>
          <p:cNvGrpSpPr/>
          <p:nvPr/>
        </p:nvGrpSpPr>
        <p:grpSpPr>
          <a:xfrm>
            <a:off x="1097280" y="2564113"/>
            <a:ext cx="4132447" cy="3744109"/>
            <a:chOff x="0" y="-1"/>
            <a:chExt cx="6623832" cy="6066171"/>
          </a:xfrm>
        </p:grpSpPr>
        <p:grpSp>
          <p:nvGrpSpPr>
            <p:cNvPr id="301" name="Group 301"/>
            <p:cNvGrpSpPr/>
            <p:nvPr/>
          </p:nvGrpSpPr>
          <p:grpSpPr>
            <a:xfrm>
              <a:off x="962392" y="71871"/>
              <a:ext cx="5661440" cy="5414069"/>
              <a:chOff x="-7345" y="0"/>
              <a:chExt cx="5661438" cy="5414067"/>
            </a:xfrm>
          </p:grpSpPr>
          <p:sp>
            <p:nvSpPr>
              <p:cNvPr id="252" name="Shape 252"/>
              <p:cNvSpPr/>
              <p:nvPr/>
            </p:nvSpPr>
            <p:spPr>
              <a:xfrm>
                <a:off x="583320" y="2755992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675711" y="4176503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1195410" y="2940774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380192" y="3094761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1715109" y="3437375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1553425" y="4003269"/>
                <a:ext cx="138588" cy="138588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1472583" y="4904081"/>
                <a:ext cx="138587" cy="138588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2092249" y="3830037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1380192" y="1889827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2442688" y="1173797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2442688" y="3275691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1911440" y="2750217"/>
                <a:ext cx="138587" cy="138588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2269455" y="4534518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2973936" y="3275691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3181816" y="3933976"/>
                <a:ext cx="138587" cy="138588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3262658" y="3437375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3678417" y="3437375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3235537" y="1419683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0" name="Shape 270"/>
              <p:cNvSpPr/>
              <p:nvPr/>
            </p:nvSpPr>
            <p:spPr>
              <a:xfrm flipV="1">
                <a:off x="3339905" y="1323269"/>
                <a:ext cx="1" cy="192828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3593552" y="541907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2" name="Shape 272"/>
              <p:cNvSpPr/>
              <p:nvPr/>
            </p:nvSpPr>
            <p:spPr>
              <a:xfrm flipV="1">
                <a:off x="3697920" y="445493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3952228" y="885967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4" name="Shape 274"/>
              <p:cNvSpPr/>
              <p:nvPr/>
            </p:nvSpPr>
            <p:spPr>
              <a:xfrm flipV="1">
                <a:off x="4056596" y="789553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3952228" y="1419363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6" name="Shape 276"/>
              <p:cNvSpPr/>
              <p:nvPr/>
            </p:nvSpPr>
            <p:spPr>
              <a:xfrm flipV="1">
                <a:off x="4056596" y="1322949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4834332" y="541907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8" name="Shape 278"/>
              <p:cNvSpPr/>
              <p:nvPr/>
            </p:nvSpPr>
            <p:spPr>
              <a:xfrm flipV="1">
                <a:off x="4938699" y="445493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5014443" y="1066090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0" name="Shape 280"/>
              <p:cNvSpPr/>
              <p:nvPr/>
            </p:nvSpPr>
            <p:spPr>
              <a:xfrm flipV="1">
                <a:off x="5118811" y="969676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4834332" y="1415721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2" name="Shape 282"/>
              <p:cNvSpPr/>
              <p:nvPr/>
            </p:nvSpPr>
            <p:spPr>
              <a:xfrm flipV="1">
                <a:off x="4938699" y="1319307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4123102" y="2303506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4" name="Shape 284"/>
              <p:cNvSpPr/>
              <p:nvPr/>
            </p:nvSpPr>
            <p:spPr>
              <a:xfrm flipV="1">
                <a:off x="4227469" y="2207092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1907417" y="1442780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6" name="Shape 286"/>
              <p:cNvSpPr/>
              <p:nvPr/>
            </p:nvSpPr>
            <p:spPr>
              <a:xfrm flipV="1">
                <a:off x="2011785" y="1346367"/>
                <a:ext cx="1" cy="192828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989413" y="183974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8" name="Shape 288"/>
              <p:cNvSpPr/>
              <p:nvPr/>
            </p:nvSpPr>
            <p:spPr>
              <a:xfrm flipV="1">
                <a:off x="2093780" y="87561"/>
                <a:ext cx="1" cy="192828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4668071" y="1599189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0" name="Shape 290"/>
              <p:cNvSpPr/>
              <p:nvPr/>
            </p:nvSpPr>
            <p:spPr>
              <a:xfrm flipV="1">
                <a:off x="4772438" y="1502775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4834332" y="2126251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2" name="Shape 292"/>
              <p:cNvSpPr/>
              <p:nvPr/>
            </p:nvSpPr>
            <p:spPr>
              <a:xfrm flipV="1">
                <a:off x="4938699" y="2029837"/>
                <a:ext cx="1" cy="192828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3239560" y="2853829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4" name="Shape 294"/>
              <p:cNvSpPr/>
              <p:nvPr/>
            </p:nvSpPr>
            <p:spPr>
              <a:xfrm flipV="1">
                <a:off x="3343927" y="2757415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3952228" y="3206398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6" name="Shape 296"/>
              <p:cNvSpPr/>
              <p:nvPr/>
            </p:nvSpPr>
            <p:spPr>
              <a:xfrm flipV="1">
                <a:off x="4056596" y="3109984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4668071" y="3736393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8" name="Shape 298"/>
              <p:cNvSpPr/>
              <p:nvPr/>
            </p:nvSpPr>
            <p:spPr>
              <a:xfrm flipV="1">
                <a:off x="4772438" y="3639979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99" name="Shape 299"/>
              <p:cNvSpPr/>
              <p:nvPr/>
            </p:nvSpPr>
            <p:spPr>
              <a:xfrm flipV="1">
                <a:off x="-1" y="-1"/>
                <a:ext cx="2" cy="5390627"/>
              </a:xfrm>
              <a:prstGeom prst="line">
                <a:avLst/>
              </a:prstGeom>
              <a:noFill/>
              <a:ln w="381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-7346" y="5414067"/>
                <a:ext cx="5661439" cy="1"/>
              </a:xfrm>
              <a:prstGeom prst="line">
                <a:avLst/>
              </a:prstGeom>
              <a:noFill/>
              <a:ln w="381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sp>
          <p:nvSpPr>
            <p:cNvPr id="302" name="Shape 302"/>
            <p:cNvSpPr/>
            <p:nvPr/>
          </p:nvSpPr>
          <p:spPr>
            <a:xfrm flipV="1">
              <a:off x="3767454" y="56844"/>
              <a:ext cx="1" cy="5414069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375889"/>
                  <a:satOff val="-9195"/>
                  <a:lumOff val="-14901"/>
                </a:schemeClr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grpSp>
          <p:nvGrpSpPr>
            <p:cNvPr id="305" name="Group 305"/>
            <p:cNvGrpSpPr/>
            <p:nvPr/>
          </p:nvGrpSpPr>
          <p:grpSpPr>
            <a:xfrm>
              <a:off x="0" y="-1"/>
              <a:ext cx="6177012" cy="6066171"/>
              <a:chOff x="194884" y="-2418265"/>
              <a:chExt cx="6177011" cy="6066170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x="194884" y="-2418265"/>
                <a:ext cx="741533" cy="555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200" b="1"/>
                </a:lvl1pPr>
              </a:lstStyle>
              <a:p>
                <a:r>
                  <a:rPr sz="1800" dirty="0"/>
                  <a:t>Age</a:t>
                </a:r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5061518" y="3091916"/>
                <a:ext cx="1310377" cy="555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200" b="1"/>
                </a:lvl1pPr>
              </a:lstStyle>
              <a:p>
                <a:r>
                  <a:rPr sz="1800" dirty="0"/>
                  <a:t>Balance</a:t>
                </a:r>
              </a:p>
            </p:txBody>
          </p:sp>
        </p:grpSp>
        <p:sp>
          <p:nvSpPr>
            <p:cNvPr id="306" name="Shape 306"/>
            <p:cNvSpPr/>
            <p:nvPr/>
          </p:nvSpPr>
          <p:spPr>
            <a:xfrm>
              <a:off x="3419228" y="5463084"/>
              <a:ext cx="696454" cy="601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1600" dirty="0"/>
                <a:t>50k</a:t>
              </a:r>
            </a:p>
          </p:txBody>
        </p:sp>
        <p:grpSp>
          <p:nvGrpSpPr>
            <p:cNvPr id="309" name="Group 309"/>
            <p:cNvGrpSpPr/>
            <p:nvPr/>
          </p:nvGrpSpPr>
          <p:grpSpPr>
            <a:xfrm>
              <a:off x="439129" y="1484808"/>
              <a:ext cx="3331997" cy="601069"/>
              <a:chOff x="0" y="0"/>
              <a:chExt cx="3331996" cy="601068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579802" y="300534"/>
                <a:ext cx="2752195" cy="1"/>
              </a:xfrm>
              <a:prstGeom prst="line">
                <a:avLst/>
              </a:prstGeom>
              <a:noFill/>
              <a:ln w="50800" cap="flat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-1" y="-1"/>
                <a:ext cx="495883" cy="601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r>
                  <a:rPr sz="1600" dirty="0"/>
                  <a:t>50</a:t>
                </a:r>
              </a:p>
            </p:txBody>
          </p:sp>
        </p:grpSp>
        <p:grpSp>
          <p:nvGrpSpPr>
            <p:cNvPr id="312" name="Group 312"/>
            <p:cNvGrpSpPr/>
            <p:nvPr/>
          </p:nvGrpSpPr>
          <p:grpSpPr>
            <a:xfrm>
              <a:off x="398641" y="2255836"/>
              <a:ext cx="6132770" cy="601069"/>
              <a:chOff x="-2800772" y="0"/>
              <a:chExt cx="6132768" cy="601068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579802" y="300534"/>
                <a:ext cx="2752195" cy="1"/>
              </a:xfrm>
              <a:prstGeom prst="line">
                <a:avLst/>
              </a:prstGeom>
              <a:noFill/>
              <a:ln w="50800" cap="flat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-2800773" y="-1"/>
                <a:ext cx="495883" cy="601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r>
                  <a:rPr sz="1600" dirty="0"/>
                  <a:t>4</a:t>
                </a:r>
                <a:r>
                  <a:rPr lang="en-US" sz="1600" dirty="0"/>
                  <a:t>5</a:t>
                </a:r>
                <a:endParaRPr sz="1600" dirty="0"/>
              </a:p>
            </p:txBody>
          </p:sp>
        </p:grpSp>
      </p:grpSp>
      <p:sp>
        <p:nvSpPr>
          <p:cNvPr id="315" name="Shape 315"/>
          <p:cNvSpPr/>
          <p:nvPr/>
        </p:nvSpPr>
        <p:spPr>
          <a:xfrm>
            <a:off x="1187930" y="1811919"/>
            <a:ext cx="821002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 defTabSz="642915">
              <a:buFont typeface="Wingdings" panose="05000000000000000000" pitchFamily="2" charset="2"/>
              <a:buChar char="q"/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boundaries of a DT are always </a:t>
            </a:r>
            <a:r>
              <a:rPr lang="en-US" dirty="0">
                <a:solidFill>
                  <a:srgbClr val="FF0000"/>
                </a:solidFill>
              </a:rPr>
              <a:t>axis-parallel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WHY?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2" name="Group 322"/>
          <p:cNvGrpSpPr/>
          <p:nvPr/>
        </p:nvGrpSpPr>
        <p:grpSpPr>
          <a:xfrm>
            <a:off x="5733341" y="2351103"/>
            <a:ext cx="1100102" cy="614149"/>
            <a:chOff x="361902" y="27614"/>
            <a:chExt cx="1564586" cy="873454"/>
          </a:xfrm>
        </p:grpSpPr>
        <p:sp>
          <p:nvSpPr>
            <p:cNvPr id="317" name="Shape 317"/>
            <p:cNvSpPr/>
            <p:nvPr/>
          </p:nvSpPr>
          <p:spPr>
            <a:xfrm>
              <a:off x="361902" y="27614"/>
              <a:ext cx="1182407" cy="4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lang="en-US" sz="1600" dirty="0"/>
                <a:t>Write-off</a:t>
              </a:r>
              <a:endParaRPr sz="16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375297" y="448295"/>
              <a:ext cx="1551191" cy="4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lang="en-US" sz="1600" dirty="0"/>
                <a:t>No write-off</a:t>
              </a:r>
              <a:endParaRPr sz="1600" dirty="0"/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41" y="2907276"/>
            <a:ext cx="4890479" cy="2672014"/>
          </a:xfrm>
          <a:prstGeom prst="rect">
            <a:avLst/>
          </a:prstGeom>
        </p:spPr>
      </p:pic>
      <p:sp>
        <p:nvSpPr>
          <p:cNvPr id="77" name="Shape 278"/>
          <p:cNvSpPr/>
          <p:nvPr/>
        </p:nvSpPr>
        <p:spPr>
          <a:xfrm flipV="1">
            <a:off x="5538163" y="2458283"/>
            <a:ext cx="1" cy="119016"/>
          </a:xfrm>
          <a:prstGeom prst="line">
            <a:avLst/>
          </a:prstGeom>
          <a:noFill/>
          <a:ln w="63500" cap="flat">
            <a:solidFill>
              <a:srgbClr val="FF93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/>
            </a:pPr>
            <a:endParaRPr sz="2250"/>
          </a:p>
        </p:txBody>
      </p:sp>
      <p:sp>
        <p:nvSpPr>
          <p:cNvPr id="78" name="Shape 278"/>
          <p:cNvSpPr/>
          <p:nvPr/>
        </p:nvSpPr>
        <p:spPr>
          <a:xfrm flipH="1">
            <a:off x="5475899" y="2515580"/>
            <a:ext cx="117569" cy="2211"/>
          </a:xfrm>
          <a:prstGeom prst="line">
            <a:avLst/>
          </a:prstGeom>
          <a:noFill/>
          <a:ln w="63500" cap="flat">
            <a:solidFill>
              <a:srgbClr val="FF93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/>
            </a:pPr>
            <a:endParaRPr sz="2250"/>
          </a:p>
        </p:txBody>
      </p:sp>
      <p:sp>
        <p:nvSpPr>
          <p:cNvPr id="79" name="Shape 260"/>
          <p:cNvSpPr/>
          <p:nvPr/>
        </p:nvSpPr>
        <p:spPr>
          <a:xfrm>
            <a:off x="5510278" y="2762991"/>
            <a:ext cx="86461" cy="85537"/>
          </a:xfrm>
          <a:prstGeom prst="ellipse">
            <a:avLst/>
          </a:prstGeom>
          <a:solidFill>
            <a:schemeClr val="accent1">
              <a:hueOff val="369196"/>
              <a:satOff val="13972"/>
              <a:lumOff val="-24493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 sz="2250"/>
          </a:p>
        </p:txBody>
      </p:sp>
    </p:spTree>
    <p:extLst>
      <p:ext uri="{BB962C8B-B14F-4D97-AF65-F5344CB8AC3E}">
        <p14:creationId xmlns:p14="http://schemas.microsoft.com/office/powerpoint/2010/main" val="23025732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Geometric </a:t>
            </a:r>
            <a:r>
              <a:rPr lang="en-US" dirty="0"/>
              <a:t>Perspective (2)</a:t>
            </a:r>
            <a:endParaRPr dirty="0"/>
          </a:p>
        </p:txBody>
      </p: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42" name="Shape 342"/>
          <p:cNvSpPr/>
          <p:nvPr/>
        </p:nvSpPr>
        <p:spPr>
          <a:xfrm flipH="1" flipV="1">
            <a:off x="1345981" y="2848527"/>
            <a:ext cx="4543897" cy="3146609"/>
          </a:xfrm>
          <a:prstGeom prst="line">
            <a:avLst/>
          </a:prstGeom>
          <a:ln w="38100">
            <a:solidFill>
              <a:srgbClr val="FF0000"/>
            </a:solidFill>
            <a:prstDash val="lgDashDotDot"/>
          </a:ln>
        </p:spPr>
        <p:txBody>
          <a:bodyPr lIns="32146" rIns="32146"/>
          <a:lstStyle/>
          <a:p>
            <a:pPr defTabSz="642915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401" name="Shape 401"/>
          <p:cNvSpPr/>
          <p:nvPr/>
        </p:nvSpPr>
        <p:spPr>
          <a:xfrm>
            <a:off x="7050955" y="5613078"/>
            <a:ext cx="3505567" cy="384401"/>
          </a:xfrm>
          <a:prstGeom prst="rect">
            <a:avLst/>
          </a:prstGeom>
          <a:ln w="38100">
            <a:solidFill>
              <a:srgbClr val="66635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2146" rIns="32146">
            <a:spAutoFit/>
          </a:bodyPr>
          <a:lstStyle/>
          <a:p>
            <a:pPr algn="ctr" defTabSz="642915">
              <a:defRPr sz="27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98" dirty="0">
                <a:solidFill>
                  <a:schemeClr val="accent2">
                    <a:hueOff val="597264"/>
                    <a:satOff val="5158"/>
                    <a:lumOff val="-17289"/>
                  </a:schemeClr>
                </a:solidFill>
              </a:rPr>
              <a:t>linear</a:t>
            </a:r>
            <a:r>
              <a:rPr lang="en-US" sz="1898" dirty="0">
                <a:solidFill>
                  <a:schemeClr val="accent2">
                    <a:hueOff val="597264"/>
                    <a:satOff val="5158"/>
                    <a:lumOff val="-17289"/>
                  </a:schemeClr>
                </a:solidFill>
              </a:rPr>
              <a:t> discriminant function</a:t>
            </a:r>
            <a:endParaRPr sz="1898" dirty="0"/>
          </a:p>
        </p:txBody>
      </p:sp>
      <p:grpSp>
        <p:nvGrpSpPr>
          <p:cNvPr id="78" name="Group 313"/>
          <p:cNvGrpSpPr/>
          <p:nvPr/>
        </p:nvGrpSpPr>
        <p:grpSpPr>
          <a:xfrm>
            <a:off x="1097280" y="2564113"/>
            <a:ext cx="5135880" cy="3759703"/>
            <a:chOff x="0" y="-1"/>
            <a:chExt cx="8232219" cy="6091436"/>
          </a:xfrm>
        </p:grpSpPr>
        <p:grpSp>
          <p:nvGrpSpPr>
            <p:cNvPr id="79" name="Group 301"/>
            <p:cNvGrpSpPr/>
            <p:nvPr/>
          </p:nvGrpSpPr>
          <p:grpSpPr>
            <a:xfrm>
              <a:off x="962390" y="71870"/>
              <a:ext cx="7269829" cy="5414069"/>
              <a:chOff x="-7347" y="-1"/>
              <a:chExt cx="7269826" cy="5414067"/>
            </a:xfrm>
          </p:grpSpPr>
          <p:sp>
            <p:nvSpPr>
              <p:cNvPr id="91" name="Shape 252"/>
              <p:cNvSpPr/>
              <p:nvPr/>
            </p:nvSpPr>
            <p:spPr>
              <a:xfrm>
                <a:off x="583320" y="2755992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2" name="Shape 253"/>
              <p:cNvSpPr/>
              <p:nvPr/>
            </p:nvSpPr>
            <p:spPr>
              <a:xfrm>
                <a:off x="675711" y="4176503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3" name="Shape 254"/>
              <p:cNvSpPr/>
              <p:nvPr/>
            </p:nvSpPr>
            <p:spPr>
              <a:xfrm>
                <a:off x="1195410" y="2940774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4" name="Shape 255"/>
              <p:cNvSpPr/>
              <p:nvPr/>
            </p:nvSpPr>
            <p:spPr>
              <a:xfrm>
                <a:off x="1380192" y="3094761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5" name="Shape 256"/>
              <p:cNvSpPr/>
              <p:nvPr/>
            </p:nvSpPr>
            <p:spPr>
              <a:xfrm>
                <a:off x="1715109" y="3437375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6" name="Shape 257"/>
              <p:cNvSpPr/>
              <p:nvPr/>
            </p:nvSpPr>
            <p:spPr>
              <a:xfrm>
                <a:off x="1553425" y="4003269"/>
                <a:ext cx="138588" cy="138588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7" name="Shape 258"/>
              <p:cNvSpPr/>
              <p:nvPr/>
            </p:nvSpPr>
            <p:spPr>
              <a:xfrm>
                <a:off x="1472583" y="4904081"/>
                <a:ext cx="138587" cy="138588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8" name="Shape 259"/>
              <p:cNvSpPr/>
              <p:nvPr/>
            </p:nvSpPr>
            <p:spPr>
              <a:xfrm>
                <a:off x="2092249" y="3830037"/>
                <a:ext cx="138588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9" name="Shape 260"/>
              <p:cNvSpPr/>
              <p:nvPr/>
            </p:nvSpPr>
            <p:spPr>
              <a:xfrm>
                <a:off x="1380192" y="1889827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0" name="Shape 261"/>
              <p:cNvSpPr/>
              <p:nvPr/>
            </p:nvSpPr>
            <p:spPr>
              <a:xfrm>
                <a:off x="2442688" y="1173797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1" name="Shape 262"/>
              <p:cNvSpPr/>
              <p:nvPr/>
            </p:nvSpPr>
            <p:spPr>
              <a:xfrm>
                <a:off x="2442688" y="3275691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2" name="Shape 263"/>
              <p:cNvSpPr/>
              <p:nvPr/>
            </p:nvSpPr>
            <p:spPr>
              <a:xfrm>
                <a:off x="1911440" y="2750217"/>
                <a:ext cx="138587" cy="138588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3" name="Shape 264"/>
              <p:cNvSpPr/>
              <p:nvPr/>
            </p:nvSpPr>
            <p:spPr>
              <a:xfrm>
                <a:off x="2269455" y="4534518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4" name="Shape 265"/>
              <p:cNvSpPr/>
              <p:nvPr/>
            </p:nvSpPr>
            <p:spPr>
              <a:xfrm>
                <a:off x="2973936" y="3275691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5" name="Shape 266"/>
              <p:cNvSpPr/>
              <p:nvPr/>
            </p:nvSpPr>
            <p:spPr>
              <a:xfrm>
                <a:off x="3181816" y="3933976"/>
                <a:ext cx="138587" cy="138588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6" name="Shape 267"/>
              <p:cNvSpPr/>
              <p:nvPr/>
            </p:nvSpPr>
            <p:spPr>
              <a:xfrm>
                <a:off x="3262658" y="3437375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7" name="Shape 268"/>
              <p:cNvSpPr/>
              <p:nvPr/>
            </p:nvSpPr>
            <p:spPr>
              <a:xfrm>
                <a:off x="3678417" y="3437375"/>
                <a:ext cx="138587" cy="138587"/>
              </a:xfrm>
              <a:prstGeom prst="ellipse">
                <a:avLst/>
              </a:prstGeom>
              <a:solidFill>
                <a:schemeClr val="accent1">
                  <a:hueOff val="369196"/>
                  <a:satOff val="13972"/>
                  <a:lumOff val="-2449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8" name="Shape 269"/>
              <p:cNvSpPr/>
              <p:nvPr/>
            </p:nvSpPr>
            <p:spPr>
              <a:xfrm>
                <a:off x="3235537" y="1419683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09" name="Shape 270"/>
              <p:cNvSpPr/>
              <p:nvPr/>
            </p:nvSpPr>
            <p:spPr>
              <a:xfrm flipV="1">
                <a:off x="3339905" y="1323269"/>
                <a:ext cx="1" cy="192828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0" name="Shape 271"/>
              <p:cNvSpPr/>
              <p:nvPr/>
            </p:nvSpPr>
            <p:spPr>
              <a:xfrm>
                <a:off x="3593552" y="541907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1" name="Shape 272"/>
              <p:cNvSpPr/>
              <p:nvPr/>
            </p:nvSpPr>
            <p:spPr>
              <a:xfrm flipV="1">
                <a:off x="3697920" y="445493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2" name="Shape 273"/>
              <p:cNvSpPr/>
              <p:nvPr/>
            </p:nvSpPr>
            <p:spPr>
              <a:xfrm>
                <a:off x="3952228" y="885967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3" name="Shape 274"/>
              <p:cNvSpPr/>
              <p:nvPr/>
            </p:nvSpPr>
            <p:spPr>
              <a:xfrm flipV="1">
                <a:off x="4056596" y="789553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4" name="Shape 275"/>
              <p:cNvSpPr/>
              <p:nvPr/>
            </p:nvSpPr>
            <p:spPr>
              <a:xfrm>
                <a:off x="3952228" y="1419363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5" name="Shape 276"/>
              <p:cNvSpPr/>
              <p:nvPr/>
            </p:nvSpPr>
            <p:spPr>
              <a:xfrm flipV="1">
                <a:off x="4056596" y="1322949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6" name="Shape 277"/>
              <p:cNvSpPr/>
              <p:nvPr/>
            </p:nvSpPr>
            <p:spPr>
              <a:xfrm>
                <a:off x="4834332" y="541907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7" name="Shape 278"/>
              <p:cNvSpPr/>
              <p:nvPr/>
            </p:nvSpPr>
            <p:spPr>
              <a:xfrm flipV="1">
                <a:off x="4938699" y="445493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8" name="Shape 279"/>
              <p:cNvSpPr/>
              <p:nvPr/>
            </p:nvSpPr>
            <p:spPr>
              <a:xfrm>
                <a:off x="5014443" y="1066090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19" name="Shape 280"/>
              <p:cNvSpPr/>
              <p:nvPr/>
            </p:nvSpPr>
            <p:spPr>
              <a:xfrm flipV="1">
                <a:off x="5118811" y="969676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0" name="Shape 281"/>
              <p:cNvSpPr/>
              <p:nvPr/>
            </p:nvSpPr>
            <p:spPr>
              <a:xfrm>
                <a:off x="4834332" y="1415721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1" name="Shape 282"/>
              <p:cNvSpPr/>
              <p:nvPr/>
            </p:nvSpPr>
            <p:spPr>
              <a:xfrm flipV="1">
                <a:off x="4938699" y="1319307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2" name="Shape 283"/>
              <p:cNvSpPr/>
              <p:nvPr/>
            </p:nvSpPr>
            <p:spPr>
              <a:xfrm>
                <a:off x="4123102" y="2303506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3" name="Shape 284"/>
              <p:cNvSpPr/>
              <p:nvPr/>
            </p:nvSpPr>
            <p:spPr>
              <a:xfrm flipV="1">
                <a:off x="4227469" y="2207092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4" name="Shape 285"/>
              <p:cNvSpPr/>
              <p:nvPr/>
            </p:nvSpPr>
            <p:spPr>
              <a:xfrm>
                <a:off x="1907417" y="1442780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5" name="Shape 286"/>
              <p:cNvSpPr/>
              <p:nvPr/>
            </p:nvSpPr>
            <p:spPr>
              <a:xfrm flipV="1">
                <a:off x="2011785" y="1346367"/>
                <a:ext cx="1" cy="192828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6" name="Shape 287"/>
              <p:cNvSpPr/>
              <p:nvPr/>
            </p:nvSpPr>
            <p:spPr>
              <a:xfrm>
                <a:off x="1989413" y="183974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7" name="Shape 288"/>
              <p:cNvSpPr/>
              <p:nvPr/>
            </p:nvSpPr>
            <p:spPr>
              <a:xfrm flipV="1">
                <a:off x="2093780" y="87561"/>
                <a:ext cx="1" cy="192828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8" name="Shape 289"/>
              <p:cNvSpPr/>
              <p:nvPr/>
            </p:nvSpPr>
            <p:spPr>
              <a:xfrm>
                <a:off x="4668071" y="1599189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29" name="Shape 290"/>
              <p:cNvSpPr/>
              <p:nvPr/>
            </p:nvSpPr>
            <p:spPr>
              <a:xfrm flipV="1">
                <a:off x="4772438" y="1502775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0" name="Shape 291"/>
              <p:cNvSpPr/>
              <p:nvPr/>
            </p:nvSpPr>
            <p:spPr>
              <a:xfrm>
                <a:off x="4834332" y="2126251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1" name="Shape 292"/>
              <p:cNvSpPr/>
              <p:nvPr/>
            </p:nvSpPr>
            <p:spPr>
              <a:xfrm flipV="1">
                <a:off x="4938699" y="2029837"/>
                <a:ext cx="1" cy="192828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2" name="Shape 293"/>
              <p:cNvSpPr/>
              <p:nvPr/>
            </p:nvSpPr>
            <p:spPr>
              <a:xfrm>
                <a:off x="3239560" y="2853829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3" name="Shape 294"/>
              <p:cNvSpPr/>
              <p:nvPr/>
            </p:nvSpPr>
            <p:spPr>
              <a:xfrm flipV="1">
                <a:off x="3343927" y="2757415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4" name="Shape 295"/>
              <p:cNvSpPr/>
              <p:nvPr/>
            </p:nvSpPr>
            <p:spPr>
              <a:xfrm>
                <a:off x="3952228" y="3206398"/>
                <a:ext cx="192829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5" name="Shape 296"/>
              <p:cNvSpPr/>
              <p:nvPr/>
            </p:nvSpPr>
            <p:spPr>
              <a:xfrm flipV="1">
                <a:off x="4056596" y="3109984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6" name="Shape 297"/>
              <p:cNvSpPr/>
              <p:nvPr/>
            </p:nvSpPr>
            <p:spPr>
              <a:xfrm>
                <a:off x="4668071" y="3736393"/>
                <a:ext cx="192828" cy="1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7" name="Shape 298"/>
              <p:cNvSpPr/>
              <p:nvPr/>
            </p:nvSpPr>
            <p:spPr>
              <a:xfrm flipV="1">
                <a:off x="4772438" y="3639979"/>
                <a:ext cx="1" cy="192829"/>
              </a:xfrm>
              <a:prstGeom prst="line">
                <a:avLst/>
              </a:prstGeom>
              <a:noFill/>
              <a:ln w="635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8" name="Shape 299"/>
              <p:cNvSpPr/>
              <p:nvPr/>
            </p:nvSpPr>
            <p:spPr>
              <a:xfrm flipV="1">
                <a:off x="-1" y="-1"/>
                <a:ext cx="2" cy="5390627"/>
              </a:xfrm>
              <a:prstGeom prst="line">
                <a:avLst/>
              </a:prstGeom>
              <a:noFill/>
              <a:ln w="381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39" name="Shape 300"/>
              <p:cNvSpPr/>
              <p:nvPr/>
            </p:nvSpPr>
            <p:spPr>
              <a:xfrm flipV="1">
                <a:off x="-7347" y="5403097"/>
                <a:ext cx="7269826" cy="10969"/>
              </a:xfrm>
              <a:prstGeom prst="line">
                <a:avLst/>
              </a:prstGeom>
              <a:noFill/>
              <a:ln w="381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grpSp>
          <p:nvGrpSpPr>
            <p:cNvPr id="81" name="Group 305"/>
            <p:cNvGrpSpPr/>
            <p:nvPr/>
          </p:nvGrpSpPr>
          <p:grpSpPr>
            <a:xfrm>
              <a:off x="0" y="-1"/>
              <a:ext cx="5411306" cy="6091436"/>
              <a:chOff x="194884" y="-2418265"/>
              <a:chExt cx="5411305" cy="6091435"/>
            </a:xfrm>
          </p:grpSpPr>
          <p:sp>
            <p:nvSpPr>
              <p:cNvPr id="89" name="Shape 303"/>
              <p:cNvSpPr/>
              <p:nvPr/>
            </p:nvSpPr>
            <p:spPr>
              <a:xfrm>
                <a:off x="194884" y="-2418265"/>
                <a:ext cx="741533" cy="555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200" b="1"/>
                </a:lvl1pPr>
              </a:lstStyle>
              <a:p>
                <a:r>
                  <a:rPr sz="1800" dirty="0"/>
                  <a:t>Age</a:t>
                </a:r>
              </a:p>
            </p:txBody>
          </p:sp>
          <p:sp>
            <p:nvSpPr>
              <p:cNvPr id="90" name="Shape 304"/>
              <p:cNvSpPr/>
              <p:nvPr/>
            </p:nvSpPr>
            <p:spPr>
              <a:xfrm>
                <a:off x="4295812" y="3117181"/>
                <a:ext cx="1310377" cy="555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200" b="1"/>
                </a:lvl1pPr>
              </a:lstStyle>
              <a:p>
                <a:r>
                  <a:rPr sz="1800" dirty="0"/>
                  <a:t>Balance</a:t>
                </a:r>
              </a:p>
            </p:txBody>
          </p:sp>
        </p:grpSp>
        <p:sp>
          <p:nvSpPr>
            <p:cNvPr id="88" name="Shape 308"/>
            <p:cNvSpPr/>
            <p:nvPr/>
          </p:nvSpPr>
          <p:spPr>
            <a:xfrm>
              <a:off x="466508" y="817168"/>
              <a:ext cx="495883" cy="601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lang="en-US" sz="1600" dirty="0"/>
                <a:t>6</a:t>
              </a:r>
              <a:r>
                <a:rPr sz="1600" dirty="0"/>
                <a:t>0</a:t>
              </a:r>
            </a:p>
          </p:txBody>
        </p:sp>
        <p:sp>
          <p:nvSpPr>
            <p:cNvPr id="86" name="Shape 311"/>
            <p:cNvSpPr/>
            <p:nvPr/>
          </p:nvSpPr>
          <p:spPr>
            <a:xfrm>
              <a:off x="7109123" y="5422999"/>
              <a:ext cx="495883" cy="601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1600" dirty="0"/>
                <a:t>4</a:t>
              </a:r>
              <a:r>
                <a:rPr lang="en-US" sz="1600" dirty="0"/>
                <a:t>0</a:t>
              </a:r>
              <a:endParaRPr sz="1600" dirty="0"/>
            </a:p>
          </p:txBody>
        </p:sp>
      </p:grpSp>
      <p:grpSp>
        <p:nvGrpSpPr>
          <p:cNvPr id="140" name="Group 322"/>
          <p:cNvGrpSpPr/>
          <p:nvPr/>
        </p:nvGrpSpPr>
        <p:grpSpPr>
          <a:xfrm>
            <a:off x="5733341" y="2351103"/>
            <a:ext cx="1100102" cy="614149"/>
            <a:chOff x="361902" y="27614"/>
            <a:chExt cx="1564586" cy="873454"/>
          </a:xfrm>
        </p:grpSpPr>
        <p:sp>
          <p:nvSpPr>
            <p:cNvPr id="141" name="Shape 317"/>
            <p:cNvSpPr/>
            <p:nvPr/>
          </p:nvSpPr>
          <p:spPr>
            <a:xfrm>
              <a:off x="361902" y="27614"/>
              <a:ext cx="1182407" cy="4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lang="en-US" sz="1600" dirty="0"/>
                <a:t>Write-off</a:t>
              </a:r>
              <a:endParaRPr sz="1600" dirty="0"/>
            </a:p>
          </p:txBody>
        </p:sp>
        <p:sp>
          <p:nvSpPr>
            <p:cNvPr id="142" name="Shape 321"/>
            <p:cNvSpPr/>
            <p:nvPr/>
          </p:nvSpPr>
          <p:spPr>
            <a:xfrm>
              <a:off x="375297" y="448295"/>
              <a:ext cx="1551191" cy="4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lang="en-US" sz="1600" dirty="0"/>
                <a:t>No write-off</a:t>
              </a:r>
              <a:endParaRPr sz="1600" dirty="0"/>
            </a:p>
          </p:txBody>
        </p:sp>
      </p:grpSp>
      <p:sp>
        <p:nvSpPr>
          <p:cNvPr id="143" name="Shape 278"/>
          <p:cNvSpPr/>
          <p:nvPr/>
        </p:nvSpPr>
        <p:spPr>
          <a:xfrm flipV="1">
            <a:off x="5538163" y="2458283"/>
            <a:ext cx="1" cy="119016"/>
          </a:xfrm>
          <a:prstGeom prst="line">
            <a:avLst/>
          </a:prstGeom>
          <a:noFill/>
          <a:ln w="63500" cap="flat">
            <a:solidFill>
              <a:srgbClr val="FF93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/>
            </a:pPr>
            <a:endParaRPr sz="2250"/>
          </a:p>
        </p:txBody>
      </p:sp>
      <p:sp>
        <p:nvSpPr>
          <p:cNvPr id="144" name="Shape 278"/>
          <p:cNvSpPr/>
          <p:nvPr/>
        </p:nvSpPr>
        <p:spPr>
          <a:xfrm flipH="1">
            <a:off x="5475899" y="2515580"/>
            <a:ext cx="117569" cy="2211"/>
          </a:xfrm>
          <a:prstGeom prst="line">
            <a:avLst/>
          </a:prstGeom>
          <a:noFill/>
          <a:ln w="63500" cap="flat">
            <a:solidFill>
              <a:srgbClr val="FF93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/>
            </a:pPr>
            <a:endParaRPr sz="2250"/>
          </a:p>
        </p:txBody>
      </p:sp>
      <p:sp>
        <p:nvSpPr>
          <p:cNvPr id="145" name="Shape 260"/>
          <p:cNvSpPr/>
          <p:nvPr/>
        </p:nvSpPr>
        <p:spPr>
          <a:xfrm>
            <a:off x="5510278" y="2762991"/>
            <a:ext cx="86461" cy="85537"/>
          </a:xfrm>
          <a:prstGeom prst="ellipse">
            <a:avLst/>
          </a:prstGeom>
          <a:solidFill>
            <a:schemeClr val="accent1">
              <a:hueOff val="369196"/>
              <a:satOff val="13972"/>
              <a:lumOff val="-24493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 sz="2250"/>
          </a:p>
        </p:txBody>
      </p:sp>
      <p:sp>
        <p:nvSpPr>
          <p:cNvPr id="146" name="Shape 315"/>
          <p:cNvSpPr/>
          <p:nvPr/>
        </p:nvSpPr>
        <p:spPr>
          <a:xfrm>
            <a:off x="1187930" y="1811919"/>
            <a:ext cx="821002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 defTabSz="642915">
              <a:buFont typeface="Wingdings" panose="05000000000000000000" pitchFamily="2" charset="2"/>
              <a:buChar char="q"/>
              <a:defRPr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any alternatives to axis-parallel decision boundaries?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28178" y="3677079"/>
                <a:ext cx="3449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𝑨𝒈𝒆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𝑩𝒂𝒍𝒂𝒏𝒄𝒆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78" y="3677079"/>
                <a:ext cx="344921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07967" y="3298919"/>
            <a:ext cx="3105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linear decision boundary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907967" y="4274914"/>
            <a:ext cx="2092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linear classifier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222" y="4686371"/>
            <a:ext cx="4862320" cy="73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001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401" grpId="0" animBg="1"/>
      <p:bldP spid="2" grpId="0"/>
      <p:bldP spid="3" grpId="0"/>
      <p:bldP spid="1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Predictive </a:t>
            </a:r>
            <a:r>
              <a:rPr dirty="0"/>
              <a:t>Modeling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7752" y="2894211"/>
            <a:ext cx="1008483" cy="680408"/>
          </a:xfrm>
          <a:prstGeom prst="rect">
            <a:avLst/>
          </a:prstGeom>
          <a:solidFill>
            <a:srgbClr val="C9C3B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200"/>
            </a:lvl1pPr>
          </a:lstStyle>
          <a:p>
            <a:r>
              <a:rPr sz="2250"/>
              <a:t>X</a:t>
            </a:r>
          </a:p>
        </p:txBody>
      </p:sp>
      <p:sp>
        <p:nvSpPr>
          <p:cNvPr id="147" name="Shape 147"/>
          <p:cNvSpPr/>
          <p:nvPr/>
        </p:nvSpPr>
        <p:spPr>
          <a:xfrm>
            <a:off x="3528527" y="2880849"/>
            <a:ext cx="892969" cy="709149"/>
          </a:xfrm>
          <a:prstGeom prst="rightArrow">
            <a:avLst>
              <a:gd name="adj1" fmla="val 32000"/>
              <a:gd name="adj2" fmla="val 68589"/>
            </a:avLst>
          </a:prstGeom>
          <a:ln w="25400">
            <a:solidFill>
              <a:srgbClr val="66635F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/>
            </a:pPr>
            <a:endParaRPr sz="2250"/>
          </a:p>
        </p:txBody>
      </p:sp>
      <p:sp>
        <p:nvSpPr>
          <p:cNvPr id="148" name="Shape 148"/>
          <p:cNvSpPr/>
          <p:nvPr/>
        </p:nvSpPr>
        <p:spPr>
          <a:xfrm>
            <a:off x="2442391" y="1737360"/>
            <a:ext cx="105477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b="1"/>
            </a:lvl1pPr>
          </a:lstStyle>
          <a:p>
            <a:r>
              <a:rPr sz="2109" dirty="0"/>
              <a:t>Input (</a:t>
            </a:r>
            <a:r>
              <a:rPr sz="2109" dirty="0">
                <a:solidFill>
                  <a:srgbClr val="0070C0"/>
                </a:solidFill>
              </a:rPr>
              <a:t>X</a:t>
            </a:r>
            <a:r>
              <a:rPr sz="2109" dirty="0"/>
              <a:t>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23201" y="2923742"/>
            <a:ext cx="892969" cy="709149"/>
          </a:xfrm>
          <a:prstGeom prst="rightArrow">
            <a:avLst>
              <a:gd name="adj1" fmla="val 32000"/>
              <a:gd name="adj2" fmla="val 68589"/>
            </a:avLst>
          </a:prstGeom>
          <a:ln w="25400">
            <a:solidFill>
              <a:srgbClr val="66635F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/>
            </a:pPr>
            <a:endParaRPr sz="2250"/>
          </a:p>
        </p:txBody>
      </p:sp>
      <p:sp>
        <p:nvSpPr>
          <p:cNvPr id="150" name="Shape 150"/>
          <p:cNvSpPr/>
          <p:nvPr/>
        </p:nvSpPr>
        <p:spPr>
          <a:xfrm>
            <a:off x="7895246" y="1737360"/>
            <a:ext cx="125034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b="1"/>
            </a:lvl1pPr>
          </a:lstStyle>
          <a:p>
            <a:r>
              <a:rPr sz="2109" dirty="0"/>
              <a:t>Output (</a:t>
            </a:r>
            <a:r>
              <a:rPr sz="2109" dirty="0">
                <a:solidFill>
                  <a:srgbClr val="0070C0"/>
                </a:solidFill>
              </a:rPr>
              <a:t>Y</a:t>
            </a:r>
            <a:r>
              <a:rPr sz="2109" dirty="0"/>
              <a:t>)</a:t>
            </a:r>
          </a:p>
        </p:txBody>
      </p:sp>
      <p:sp>
        <p:nvSpPr>
          <p:cNvPr id="152" name="Shape 152"/>
          <p:cNvSpPr/>
          <p:nvPr/>
        </p:nvSpPr>
        <p:spPr>
          <a:xfrm>
            <a:off x="5097670" y="1737360"/>
            <a:ext cx="143629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b="1"/>
            </a:lvl1pPr>
          </a:lstStyle>
          <a:p>
            <a:r>
              <a:rPr sz="2109" dirty="0"/>
              <a:t>Model (</a:t>
            </a:r>
            <a:r>
              <a:rPr sz="2109" dirty="0">
                <a:solidFill>
                  <a:srgbClr val="FF0000"/>
                </a:solidFill>
              </a:rPr>
              <a:t>f</a:t>
            </a:r>
            <a:r>
              <a:rPr lang="en-US" sz="2109" dirty="0">
                <a:solidFill>
                  <a:srgbClr val="FF0000"/>
                </a:solidFill>
              </a:rPr>
              <a:t>(X)</a:t>
            </a:r>
            <a:r>
              <a:rPr sz="2109" dirty="0"/>
              <a:t>)</a:t>
            </a:r>
          </a:p>
        </p:txBody>
      </p:sp>
      <p:grpSp>
        <p:nvGrpSpPr>
          <p:cNvPr id="162" name="Group 162"/>
          <p:cNvGrpSpPr/>
          <p:nvPr/>
        </p:nvGrpSpPr>
        <p:grpSpPr>
          <a:xfrm>
            <a:off x="1082019" y="2160646"/>
            <a:ext cx="8360456" cy="2020470"/>
            <a:chOff x="-100850" y="0"/>
            <a:chExt cx="11890425" cy="3251203"/>
          </a:xfrm>
        </p:grpSpPr>
        <p:sp>
          <p:nvSpPr>
            <p:cNvPr id="160" name="Shape 160"/>
            <p:cNvSpPr/>
            <p:nvPr/>
          </p:nvSpPr>
          <p:spPr>
            <a:xfrm>
              <a:off x="1551160" y="0"/>
              <a:ext cx="10238415" cy="32512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-100850" y="915070"/>
              <a:ext cx="1623238" cy="1021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600" b="1">
                  <a:solidFill>
                    <a:schemeClr val="accent1">
                      <a:hueOff val="369194"/>
                      <a:satOff val="6343"/>
                      <a:lumOff val="-13963"/>
                    </a:schemeClr>
                  </a:solidFill>
                </a:defRPr>
              </a:lvl1pPr>
            </a:lstStyle>
            <a:p>
              <a:r>
                <a:rPr sz="1828" dirty="0"/>
                <a:t>Modeling</a:t>
              </a:r>
              <a:r>
                <a:rPr lang="en-US" sz="1828" dirty="0"/>
                <a:t> </a:t>
              </a:r>
            </a:p>
            <a:p>
              <a:r>
                <a:rPr lang="en-US" sz="1828" dirty="0"/>
                <a:t>(induction)</a:t>
              </a:r>
              <a:endParaRPr sz="1828" dirty="0"/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2447752" y="2894211"/>
            <a:ext cx="6758783" cy="683152"/>
            <a:chOff x="0" y="2283"/>
            <a:chExt cx="9612491" cy="971593"/>
          </a:xfrm>
        </p:grpSpPr>
        <p:sp>
          <p:nvSpPr>
            <p:cNvPr id="164" name="Shape 164"/>
            <p:cNvSpPr/>
            <p:nvPr/>
          </p:nvSpPr>
          <p:spPr>
            <a:xfrm>
              <a:off x="8056048" y="6186"/>
              <a:ext cx="1556443" cy="967690"/>
            </a:xfrm>
            <a:prstGeom prst="rect">
              <a:avLst/>
            </a:prstGeom>
            <a:solidFill>
              <a:srgbClr val="C9C3B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200"/>
              </a:lvl1pPr>
            </a:lstStyle>
            <a:p>
              <a:endParaRPr sz="225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2283"/>
              <a:ext cx="1434287" cy="967691"/>
            </a:xfrm>
            <a:prstGeom prst="rect">
              <a:avLst/>
            </a:prstGeom>
            <a:solidFill>
              <a:srgbClr val="C9C3B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3200"/>
              </a:pPr>
              <a:r>
                <a:rPr sz="2250" dirty="0" err="1"/>
                <a:t>X</a:t>
              </a:r>
              <a:r>
                <a:rPr sz="2250" baseline="-5999" dirty="0" err="1"/>
                <a:t>old</a:t>
              </a:r>
              <a:endParaRPr sz="2250" baseline="-5999" dirty="0"/>
            </a:p>
          </p:txBody>
        </p:sp>
        <p:pic>
          <p:nvPicPr>
            <p:cNvPr id="168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421569" y="219131"/>
              <a:ext cx="7366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26</a:t>
            </a:r>
            <a:endParaRPr dirty="0"/>
          </a:p>
        </p:txBody>
      </p:sp>
      <p:sp>
        <p:nvSpPr>
          <p:cNvPr id="43" name="TextBox 42"/>
          <p:cNvSpPr txBox="1"/>
          <p:nvPr/>
        </p:nvSpPr>
        <p:spPr>
          <a:xfrm>
            <a:off x="9581960" y="2283051"/>
            <a:ext cx="1640913" cy="1908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X: features</a:t>
            </a:r>
          </a:p>
          <a:p>
            <a:r>
              <a:rPr lang="en-US" dirty="0">
                <a:solidFill>
                  <a:srgbClr val="0070C0"/>
                </a:solidFill>
              </a:rPr>
              <a:t>     attributes</a:t>
            </a:r>
          </a:p>
          <a:p>
            <a:r>
              <a:rPr lang="en-US" dirty="0">
                <a:solidFill>
                  <a:srgbClr val="0070C0"/>
                </a:solidFill>
              </a:rPr>
              <a:t>     explanatory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</a:rPr>
              <a:t>     independent</a:t>
            </a:r>
          </a:p>
          <a:p>
            <a:r>
              <a:rPr lang="en-US" dirty="0">
                <a:solidFill>
                  <a:srgbClr val="0070C0"/>
                </a:solidFill>
              </a:rPr>
              <a:t>Y: target</a:t>
            </a:r>
          </a:p>
          <a:p>
            <a:r>
              <a:rPr lang="en-US" dirty="0">
                <a:solidFill>
                  <a:srgbClr val="0070C0"/>
                </a:solidFill>
              </a:rPr>
              <a:t>    dependent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41173" y="2310954"/>
            <a:ext cx="214608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formula that we learn from old/training data to map from a set of input attributes onto the target variable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589" y="4461452"/>
            <a:ext cx="2997448" cy="1637717"/>
          </a:xfrm>
          <a:prstGeom prst="rect">
            <a:avLst/>
          </a:prstGeom>
        </p:spPr>
      </p:pic>
      <p:sp>
        <p:nvSpPr>
          <p:cNvPr id="46" name="Shape 342"/>
          <p:cNvSpPr/>
          <p:nvPr/>
        </p:nvSpPr>
        <p:spPr>
          <a:xfrm flipH="1" flipV="1">
            <a:off x="6957580" y="4604401"/>
            <a:ext cx="2079740" cy="1405338"/>
          </a:xfrm>
          <a:prstGeom prst="line">
            <a:avLst/>
          </a:prstGeom>
          <a:ln w="38100">
            <a:solidFill>
              <a:srgbClr val="FF0000"/>
            </a:solidFill>
            <a:prstDash val="lgDashDotDot"/>
          </a:ln>
        </p:spPr>
        <p:txBody>
          <a:bodyPr lIns="32146" rIns="32146"/>
          <a:lstStyle/>
          <a:p>
            <a:pPr defTabSz="642915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grpSp>
        <p:nvGrpSpPr>
          <p:cNvPr id="48" name="Group 301"/>
          <p:cNvGrpSpPr/>
          <p:nvPr/>
        </p:nvGrpSpPr>
        <p:grpSpPr>
          <a:xfrm>
            <a:off x="6957580" y="4310989"/>
            <a:ext cx="2624380" cy="1923082"/>
            <a:chOff x="-7347" y="-1"/>
            <a:chExt cx="7269826" cy="5414067"/>
          </a:xfrm>
        </p:grpSpPr>
        <p:sp>
          <p:nvSpPr>
            <p:cNvPr id="54" name="Shape 252"/>
            <p:cNvSpPr/>
            <p:nvPr/>
          </p:nvSpPr>
          <p:spPr>
            <a:xfrm>
              <a:off x="583320" y="2755992"/>
              <a:ext cx="138588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5" name="Shape 253"/>
            <p:cNvSpPr/>
            <p:nvPr/>
          </p:nvSpPr>
          <p:spPr>
            <a:xfrm>
              <a:off x="675711" y="4176503"/>
              <a:ext cx="138588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6" name="Shape 254"/>
            <p:cNvSpPr/>
            <p:nvPr/>
          </p:nvSpPr>
          <p:spPr>
            <a:xfrm>
              <a:off x="1195410" y="2940774"/>
              <a:ext cx="138588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7" name="Shape 255"/>
            <p:cNvSpPr/>
            <p:nvPr/>
          </p:nvSpPr>
          <p:spPr>
            <a:xfrm>
              <a:off x="1380192" y="3094761"/>
              <a:ext cx="138587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8" name="Shape 256"/>
            <p:cNvSpPr/>
            <p:nvPr/>
          </p:nvSpPr>
          <p:spPr>
            <a:xfrm>
              <a:off x="1715109" y="3437375"/>
              <a:ext cx="138588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59" name="Shape 257"/>
            <p:cNvSpPr/>
            <p:nvPr/>
          </p:nvSpPr>
          <p:spPr>
            <a:xfrm>
              <a:off x="1553425" y="4003269"/>
              <a:ext cx="138588" cy="138588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0" name="Shape 258"/>
            <p:cNvSpPr/>
            <p:nvPr/>
          </p:nvSpPr>
          <p:spPr>
            <a:xfrm>
              <a:off x="1472583" y="4904081"/>
              <a:ext cx="138587" cy="138588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1" name="Shape 259"/>
            <p:cNvSpPr/>
            <p:nvPr/>
          </p:nvSpPr>
          <p:spPr>
            <a:xfrm>
              <a:off x="2092249" y="3830037"/>
              <a:ext cx="138588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2" name="Shape 260"/>
            <p:cNvSpPr/>
            <p:nvPr/>
          </p:nvSpPr>
          <p:spPr>
            <a:xfrm>
              <a:off x="1380192" y="1889827"/>
              <a:ext cx="138587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3" name="Shape 261"/>
            <p:cNvSpPr/>
            <p:nvPr/>
          </p:nvSpPr>
          <p:spPr>
            <a:xfrm>
              <a:off x="2442688" y="1173797"/>
              <a:ext cx="138587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4" name="Shape 262"/>
            <p:cNvSpPr/>
            <p:nvPr/>
          </p:nvSpPr>
          <p:spPr>
            <a:xfrm>
              <a:off x="2442688" y="3275691"/>
              <a:ext cx="138587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5" name="Shape 263"/>
            <p:cNvSpPr/>
            <p:nvPr/>
          </p:nvSpPr>
          <p:spPr>
            <a:xfrm>
              <a:off x="1911440" y="2750217"/>
              <a:ext cx="138587" cy="138588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6" name="Shape 264"/>
            <p:cNvSpPr/>
            <p:nvPr/>
          </p:nvSpPr>
          <p:spPr>
            <a:xfrm>
              <a:off x="2269455" y="4534518"/>
              <a:ext cx="138587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7" name="Shape 265"/>
            <p:cNvSpPr/>
            <p:nvPr/>
          </p:nvSpPr>
          <p:spPr>
            <a:xfrm>
              <a:off x="2973936" y="3275691"/>
              <a:ext cx="138587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8" name="Shape 266"/>
            <p:cNvSpPr/>
            <p:nvPr/>
          </p:nvSpPr>
          <p:spPr>
            <a:xfrm>
              <a:off x="3181816" y="3933976"/>
              <a:ext cx="138587" cy="138588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69" name="Shape 267"/>
            <p:cNvSpPr/>
            <p:nvPr/>
          </p:nvSpPr>
          <p:spPr>
            <a:xfrm>
              <a:off x="3262658" y="3437375"/>
              <a:ext cx="138587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70" name="Shape 268"/>
            <p:cNvSpPr/>
            <p:nvPr/>
          </p:nvSpPr>
          <p:spPr>
            <a:xfrm>
              <a:off x="3678417" y="3437375"/>
              <a:ext cx="138587" cy="138587"/>
            </a:xfrm>
            <a:prstGeom prst="ellipse">
              <a:avLst/>
            </a:prstGeom>
            <a:solidFill>
              <a:schemeClr val="accent1">
                <a:hueOff val="369196"/>
                <a:satOff val="13972"/>
                <a:lumOff val="-2449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71" name="Shape 269"/>
            <p:cNvSpPr/>
            <p:nvPr/>
          </p:nvSpPr>
          <p:spPr>
            <a:xfrm>
              <a:off x="3235537" y="1419683"/>
              <a:ext cx="192829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72" name="Shape 270"/>
            <p:cNvSpPr/>
            <p:nvPr/>
          </p:nvSpPr>
          <p:spPr>
            <a:xfrm flipV="1">
              <a:off x="3339905" y="1323269"/>
              <a:ext cx="1" cy="192828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73" name="Shape 271"/>
            <p:cNvSpPr/>
            <p:nvPr/>
          </p:nvSpPr>
          <p:spPr>
            <a:xfrm>
              <a:off x="3593552" y="541907"/>
              <a:ext cx="192828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74" name="Shape 272"/>
            <p:cNvSpPr/>
            <p:nvPr/>
          </p:nvSpPr>
          <p:spPr>
            <a:xfrm flipV="1">
              <a:off x="3697920" y="445493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75" name="Shape 273"/>
            <p:cNvSpPr/>
            <p:nvPr/>
          </p:nvSpPr>
          <p:spPr>
            <a:xfrm>
              <a:off x="3952228" y="885967"/>
              <a:ext cx="192829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76" name="Shape 274"/>
            <p:cNvSpPr/>
            <p:nvPr/>
          </p:nvSpPr>
          <p:spPr>
            <a:xfrm flipV="1">
              <a:off x="4056596" y="789553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77" name="Shape 275"/>
            <p:cNvSpPr/>
            <p:nvPr/>
          </p:nvSpPr>
          <p:spPr>
            <a:xfrm>
              <a:off x="3952228" y="1419363"/>
              <a:ext cx="192829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78" name="Shape 276"/>
            <p:cNvSpPr/>
            <p:nvPr/>
          </p:nvSpPr>
          <p:spPr>
            <a:xfrm flipV="1">
              <a:off x="4056596" y="1322949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79" name="Shape 277"/>
            <p:cNvSpPr/>
            <p:nvPr/>
          </p:nvSpPr>
          <p:spPr>
            <a:xfrm>
              <a:off x="4834332" y="541907"/>
              <a:ext cx="192828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0" name="Shape 278"/>
            <p:cNvSpPr/>
            <p:nvPr/>
          </p:nvSpPr>
          <p:spPr>
            <a:xfrm flipV="1">
              <a:off x="4938699" y="445493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1" name="Shape 279"/>
            <p:cNvSpPr/>
            <p:nvPr/>
          </p:nvSpPr>
          <p:spPr>
            <a:xfrm>
              <a:off x="5014443" y="1066090"/>
              <a:ext cx="192829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2" name="Shape 280"/>
            <p:cNvSpPr/>
            <p:nvPr/>
          </p:nvSpPr>
          <p:spPr>
            <a:xfrm flipV="1">
              <a:off x="5118811" y="969676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3" name="Shape 281"/>
            <p:cNvSpPr/>
            <p:nvPr/>
          </p:nvSpPr>
          <p:spPr>
            <a:xfrm>
              <a:off x="4834332" y="1415721"/>
              <a:ext cx="192828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4" name="Shape 282"/>
            <p:cNvSpPr/>
            <p:nvPr/>
          </p:nvSpPr>
          <p:spPr>
            <a:xfrm flipV="1">
              <a:off x="4938699" y="1319307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5" name="Shape 283"/>
            <p:cNvSpPr/>
            <p:nvPr/>
          </p:nvSpPr>
          <p:spPr>
            <a:xfrm>
              <a:off x="4123102" y="2303506"/>
              <a:ext cx="192828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6" name="Shape 284"/>
            <p:cNvSpPr/>
            <p:nvPr/>
          </p:nvSpPr>
          <p:spPr>
            <a:xfrm flipV="1">
              <a:off x="4227469" y="2207092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7" name="Shape 285"/>
            <p:cNvSpPr/>
            <p:nvPr/>
          </p:nvSpPr>
          <p:spPr>
            <a:xfrm>
              <a:off x="1907417" y="1442780"/>
              <a:ext cx="192829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8" name="Shape 286"/>
            <p:cNvSpPr/>
            <p:nvPr/>
          </p:nvSpPr>
          <p:spPr>
            <a:xfrm flipV="1">
              <a:off x="2011785" y="1346367"/>
              <a:ext cx="1" cy="192828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89" name="Shape 287"/>
            <p:cNvSpPr/>
            <p:nvPr/>
          </p:nvSpPr>
          <p:spPr>
            <a:xfrm>
              <a:off x="1989413" y="183974"/>
              <a:ext cx="192828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0" name="Shape 288"/>
            <p:cNvSpPr/>
            <p:nvPr/>
          </p:nvSpPr>
          <p:spPr>
            <a:xfrm flipV="1">
              <a:off x="2093780" y="87561"/>
              <a:ext cx="1" cy="192828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1" name="Shape 289"/>
            <p:cNvSpPr/>
            <p:nvPr/>
          </p:nvSpPr>
          <p:spPr>
            <a:xfrm>
              <a:off x="4668071" y="1599189"/>
              <a:ext cx="192828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2" name="Shape 290"/>
            <p:cNvSpPr/>
            <p:nvPr/>
          </p:nvSpPr>
          <p:spPr>
            <a:xfrm flipV="1">
              <a:off x="4772438" y="1502775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3" name="Shape 291"/>
            <p:cNvSpPr/>
            <p:nvPr/>
          </p:nvSpPr>
          <p:spPr>
            <a:xfrm>
              <a:off x="4834332" y="2126251"/>
              <a:ext cx="192828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4" name="Shape 292"/>
            <p:cNvSpPr/>
            <p:nvPr/>
          </p:nvSpPr>
          <p:spPr>
            <a:xfrm flipV="1">
              <a:off x="4938699" y="2029837"/>
              <a:ext cx="1" cy="192828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5" name="Shape 293"/>
            <p:cNvSpPr/>
            <p:nvPr/>
          </p:nvSpPr>
          <p:spPr>
            <a:xfrm>
              <a:off x="3239560" y="2853829"/>
              <a:ext cx="192829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6" name="Shape 294"/>
            <p:cNvSpPr/>
            <p:nvPr/>
          </p:nvSpPr>
          <p:spPr>
            <a:xfrm flipV="1">
              <a:off x="3343927" y="2757415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7" name="Shape 295"/>
            <p:cNvSpPr/>
            <p:nvPr/>
          </p:nvSpPr>
          <p:spPr>
            <a:xfrm>
              <a:off x="3952228" y="3206398"/>
              <a:ext cx="192829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8" name="Shape 296"/>
            <p:cNvSpPr/>
            <p:nvPr/>
          </p:nvSpPr>
          <p:spPr>
            <a:xfrm flipV="1">
              <a:off x="4056596" y="3109984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99" name="Shape 297"/>
            <p:cNvSpPr/>
            <p:nvPr/>
          </p:nvSpPr>
          <p:spPr>
            <a:xfrm>
              <a:off x="4668071" y="3736393"/>
              <a:ext cx="192828" cy="1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100" name="Shape 298"/>
            <p:cNvSpPr/>
            <p:nvPr/>
          </p:nvSpPr>
          <p:spPr>
            <a:xfrm flipV="1">
              <a:off x="4772438" y="3639979"/>
              <a:ext cx="1" cy="192829"/>
            </a:xfrm>
            <a:prstGeom prst="line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101" name="Shape 299"/>
            <p:cNvSpPr/>
            <p:nvPr/>
          </p:nvSpPr>
          <p:spPr>
            <a:xfrm flipV="1">
              <a:off x="-1" y="-1"/>
              <a:ext cx="2" cy="5390627"/>
            </a:xfrm>
            <a:prstGeom prst="line">
              <a:avLst/>
            </a:prstGeom>
            <a:noFill/>
            <a:ln w="381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102" name="Shape 300"/>
            <p:cNvSpPr/>
            <p:nvPr/>
          </p:nvSpPr>
          <p:spPr>
            <a:xfrm flipV="1">
              <a:off x="-7347" y="5403097"/>
              <a:ext cx="7269826" cy="10969"/>
            </a:xfrm>
            <a:prstGeom prst="line">
              <a:avLst/>
            </a:prstGeom>
            <a:noFill/>
            <a:ln w="381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</p:grpSp>
      <p:cxnSp>
        <p:nvCxnSpPr>
          <p:cNvPr id="103" name="Straight Arrow Connector 102"/>
          <p:cNvCxnSpPr>
            <a:stCxn id="45" idx="2"/>
          </p:cNvCxnSpPr>
          <p:nvPr/>
        </p:nvCxnSpPr>
        <p:spPr>
          <a:xfrm flipH="1">
            <a:off x="4653050" y="4065280"/>
            <a:ext cx="1161167" cy="539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5" idx="2"/>
          </p:cNvCxnSpPr>
          <p:nvPr/>
        </p:nvCxnSpPr>
        <p:spPr>
          <a:xfrm>
            <a:off x="5814217" y="4065280"/>
            <a:ext cx="962057" cy="472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Shape 161"/>
          <p:cNvSpPr/>
          <p:nvPr/>
        </p:nvSpPr>
        <p:spPr>
          <a:xfrm>
            <a:off x="1199790" y="5094951"/>
            <a:ext cx="581891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2800" dirty="0"/>
              <a:t>……</a:t>
            </a:r>
            <a:endParaRPr sz="2800" dirty="0"/>
          </a:p>
        </p:txBody>
      </p:sp>
      <p:sp>
        <p:nvSpPr>
          <p:cNvPr id="106" name="Shape 161"/>
          <p:cNvSpPr/>
          <p:nvPr/>
        </p:nvSpPr>
        <p:spPr>
          <a:xfrm>
            <a:off x="10000187" y="5094950"/>
            <a:ext cx="581891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2800" dirty="0"/>
              <a:t>……</a:t>
            </a:r>
            <a:endParaRPr sz="2800" dirty="0"/>
          </a:p>
        </p:txBody>
      </p:sp>
      <p:cxnSp>
        <p:nvCxnSpPr>
          <p:cNvPr id="107" name="Straight Arrow Connector 106"/>
          <p:cNvCxnSpPr>
            <a:stCxn id="108" idx="1"/>
          </p:cNvCxnSpPr>
          <p:nvPr/>
        </p:nvCxnSpPr>
        <p:spPr>
          <a:xfrm flipH="1">
            <a:off x="6543478" y="1470002"/>
            <a:ext cx="854919" cy="407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Shape 161"/>
          <p:cNvSpPr/>
          <p:nvPr/>
        </p:nvSpPr>
        <p:spPr>
          <a:xfrm>
            <a:off x="7398397" y="1292490"/>
            <a:ext cx="1979333" cy="35502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828" dirty="0"/>
              <a:t>Mapping function</a:t>
            </a:r>
            <a:endParaRPr sz="1828" dirty="0"/>
          </a:p>
        </p:txBody>
      </p:sp>
    </p:spTree>
    <p:extLst>
      <p:ext uri="{BB962C8B-B14F-4D97-AF65-F5344CB8AC3E}">
        <p14:creationId xmlns:p14="http://schemas.microsoft.com/office/powerpoint/2010/main" val="21537947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42865</TotalTime>
  <Words>3578</Words>
  <Application>Microsoft Office PowerPoint</Application>
  <PresentationFormat>Widescreen</PresentationFormat>
  <Paragraphs>581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Cambria Math</vt:lpstr>
      <vt:lpstr>Palatino</vt:lpstr>
      <vt:lpstr>Tahoma</vt:lpstr>
      <vt:lpstr>Wingdings</vt:lpstr>
      <vt:lpstr>Retrospect</vt:lpstr>
      <vt:lpstr>Data Science</vt:lpstr>
      <vt:lpstr>Confusion Matrix</vt:lpstr>
      <vt:lpstr>Important Metrics</vt:lpstr>
      <vt:lpstr>Cost-benefit Matrix</vt:lpstr>
      <vt:lpstr>Expected Profit</vt:lpstr>
      <vt:lpstr>Exercise</vt:lpstr>
      <vt:lpstr>Geometric Perspective (1)</vt:lpstr>
      <vt:lpstr>Geometric Perspective (2)</vt:lpstr>
      <vt:lpstr>Predictive Modeling</vt:lpstr>
      <vt:lpstr>Nonparametric vs. parametric </vt:lpstr>
      <vt:lpstr>Linear Regression (1)</vt:lpstr>
      <vt:lpstr>Linear Regression (2)</vt:lpstr>
      <vt:lpstr>Linear Regression (3)</vt:lpstr>
      <vt:lpstr>Linear Discriminant (1)</vt:lpstr>
      <vt:lpstr>Linear Discriminant (2)</vt:lpstr>
      <vt:lpstr>Linear Discriminant (3)</vt:lpstr>
      <vt:lpstr>Linear Discriminant (4)</vt:lpstr>
      <vt:lpstr>Support Vector Machine (SVM)</vt:lpstr>
      <vt:lpstr>Logistic Regression (1)</vt:lpstr>
      <vt:lpstr>Logistic Regression (2)</vt:lpstr>
      <vt:lpstr>Logistic Regression (3)</vt:lpstr>
      <vt:lpstr>Logistic Regression (4)</vt:lpstr>
      <vt:lpstr>Wisconsin Breast Cancer Dataset (1)</vt:lpstr>
      <vt:lpstr>Wisconsin Breast Cancer Dataset (2)</vt:lpstr>
      <vt:lpstr>Decision Trees (DT) vs Linear Discriminants (LD)</vt:lpstr>
      <vt:lpstr>Non-linear Discriminant Functions</vt:lpstr>
      <vt:lpstr>Overfitting in Linear Discriminants</vt:lpstr>
      <vt:lpstr>Overfitting and Its Avoidance</vt:lpstr>
      <vt:lpstr>Overfitting (1)</vt:lpstr>
      <vt:lpstr>Overfitting (2)</vt:lpstr>
      <vt:lpstr>Overfitting (3)</vt:lpstr>
      <vt:lpstr>Examine Overfitting</vt:lpstr>
      <vt:lpstr>Avoid Overfitting (1)</vt:lpstr>
      <vt:lpstr>Avoid Overfitting (2)</vt:lpstr>
      <vt:lpstr>Methods for Evaluating a Classifier</vt:lpstr>
      <vt:lpstr>PowerPoint Presentation</vt:lpstr>
      <vt:lpstr>PowerPoint Presentation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Wenjun Wang</dc:creator>
  <cp:lastModifiedBy>Kuntla, Purna Chandra R</cp:lastModifiedBy>
  <cp:revision>2075</cp:revision>
  <dcterms:created xsi:type="dcterms:W3CDTF">2014-09-09T01:52:12Z</dcterms:created>
  <dcterms:modified xsi:type="dcterms:W3CDTF">2017-12-10T17:44:29Z</dcterms:modified>
</cp:coreProperties>
</file>