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2"/>
  </p:notesMasterIdLst>
  <p:sldIdLst>
    <p:sldId id="513" r:id="rId2"/>
    <p:sldId id="596" r:id="rId3"/>
    <p:sldId id="595" r:id="rId4"/>
    <p:sldId id="597" r:id="rId5"/>
    <p:sldId id="598" r:id="rId6"/>
    <p:sldId id="599" r:id="rId7"/>
    <p:sldId id="600" r:id="rId8"/>
    <p:sldId id="601" r:id="rId9"/>
    <p:sldId id="602" r:id="rId10"/>
    <p:sldId id="625" r:id="rId11"/>
    <p:sldId id="605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9" r:id="rId21"/>
    <p:sldId id="606" r:id="rId22"/>
    <p:sldId id="615" r:id="rId23"/>
    <p:sldId id="616" r:id="rId24"/>
    <p:sldId id="617" r:id="rId25"/>
    <p:sldId id="618" r:id="rId26"/>
    <p:sldId id="620" r:id="rId27"/>
    <p:sldId id="621" r:id="rId28"/>
    <p:sldId id="622" r:id="rId29"/>
    <p:sldId id="623" r:id="rId30"/>
    <p:sldId id="62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77002" autoAdjust="0"/>
  </p:normalViewPr>
  <p:slideViewPr>
    <p:cSldViewPr snapToGrid="0">
      <p:cViewPr varScale="1">
        <p:scale>
          <a:sx n="99" d="100"/>
          <a:sy n="99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ICS320-Foundations of Adaptive and Learning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Part3 Decision Tree Learning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C9C64-C826-4498-89A8-CD8D15D4C35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71525"/>
            <a:ext cx="6581775" cy="3703638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95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1016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This function</a:t>
                </a:r>
                <a:r>
                  <a:rPr lang="en-US" sz="1200" baseline="0" dirty="0" smtClean="0">
                    <a:solidFill>
                      <a:srgbClr val="FF0000"/>
                    </a:solidFill>
                  </a:rPr>
                  <a:t> specifies that: the log-odds of an instance in the “+” class, is equal to the output of the linear function f(x).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We actually want the class membership probability, not the log –odds. 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So let us do a little algebra and solve for p+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It matches exactly our intuitive notion: </a:t>
                </a:r>
                <a:r>
                  <a:rPr lang="en-US" sz="1600" dirty="0" smtClean="0"/>
                  <a:t> -- </a:t>
                </a:r>
                <a:r>
                  <a:rPr lang="en-US" sz="1200" dirty="0" smtClean="0"/>
                  <a:t>larger f(x)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further from the decision boundary  higher log-odds (likelihood)  higher </a:t>
                </a:r>
                <a:r>
                  <a:rPr lang="en-US" sz="1200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𝑝_+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9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This function</a:t>
                </a:r>
                <a:r>
                  <a:rPr lang="en-US" sz="1200" baseline="0" dirty="0" smtClean="0">
                    <a:solidFill>
                      <a:srgbClr val="FF0000"/>
                    </a:solidFill>
                  </a:rPr>
                  <a:t> specifies that: the log-odds of an instance in the “+” class, is equal to the output of the linear function f(x).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We actually want the class membership probability, not the log –odds. 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So let us do a little algebra and solve for p+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It matches exactly our intuitive notion: </a:t>
                </a:r>
                <a:r>
                  <a:rPr lang="en-US" sz="1600" dirty="0" smtClean="0"/>
                  <a:t> -- </a:t>
                </a:r>
                <a:r>
                  <a:rPr lang="en-US" sz="1200" dirty="0" smtClean="0"/>
                  <a:t>larger f(x)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further from the decision boundary  higher log-odds (likelihood)  higher </a:t>
                </a:r>
                <a:r>
                  <a:rPr lang="en-US" sz="1200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𝑝_+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2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3" name="Shape 613"/>
              <p:cNvSpPr>
                <a:spLocks noGrp="1"/>
              </p:cNvSpPr>
              <p:nvPr>
                <p:ph type="body" sz="quarter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This function</a:t>
                </a:r>
                <a:r>
                  <a:rPr lang="en-US" sz="1200" baseline="0" dirty="0" smtClean="0">
                    <a:solidFill>
                      <a:srgbClr val="FF0000"/>
                    </a:solidFill>
                  </a:rPr>
                  <a:t> specifies that: the log-odds of an instance in the “+” class, is equal to the output of the linear function f(x).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We actually want the class membership probability, not the log –odds. 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So let us do a little algebra and solve for p+</a:t>
                </a:r>
              </a:p>
              <a:p>
                <a:r>
                  <a:rPr lang="en-US" sz="1200" baseline="0" dirty="0" smtClean="0">
                    <a:solidFill>
                      <a:srgbClr val="FF0000"/>
                    </a:solidFill>
                  </a:rPr>
                  <a:t>It matches exactly our intuitive notion: </a:t>
                </a:r>
                <a:r>
                  <a:rPr lang="en-US" sz="1600" dirty="0" smtClean="0"/>
                  <a:t> -- </a:t>
                </a:r>
                <a:r>
                  <a:rPr lang="en-US" sz="1200" dirty="0" smtClean="0"/>
                  <a:t>larger f(x) </a:t>
                </a:r>
                <a:r>
                  <a:rPr lang="en-US" sz="1200" dirty="0" smtClean="0">
                    <a:sym typeface="Wingdings" panose="05000000000000000000" pitchFamily="2" charset="2"/>
                  </a:rPr>
                  <a:t> further from the decision boundary  higher log-odds (likelihood)  higher </a:t>
                </a:r>
                <a:r>
                  <a:rPr lang="en-US" sz="1200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𝑝_+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49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5 (2/20/17)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16-10-16 21.24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431" y="1783763"/>
            <a:ext cx="3459185" cy="215336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the human brain learns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097280" y="4076878"/>
            <a:ext cx="10058400" cy="245106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25913">
              <a:spcBef>
                <a:spcPts val="914"/>
              </a:spcBef>
              <a:buFont typeface="Wingdings" panose="05000000000000000000" pitchFamily="2" charset="2"/>
              <a:buChar char="q"/>
              <a:defRPr sz="1980"/>
            </a:pPr>
            <a:r>
              <a:rPr dirty="0"/>
              <a:t>Our brains use extremely large interconnected networks of </a:t>
            </a:r>
            <a:r>
              <a:rPr dirty="0">
                <a:solidFill>
                  <a:srgbClr val="FF0000"/>
                </a:solidFill>
              </a:rPr>
              <a:t>neurons</a:t>
            </a:r>
            <a:r>
              <a:rPr dirty="0"/>
              <a:t> to process </a:t>
            </a:r>
            <a:r>
              <a:rPr dirty="0" smtClean="0"/>
              <a:t>information </a:t>
            </a:r>
            <a:endParaRPr dirty="0"/>
          </a:p>
          <a:p>
            <a:pPr defTabSz="22591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1980"/>
            </a:pPr>
            <a:r>
              <a:rPr dirty="0"/>
              <a:t>Electrical inputs are passed through this network of neurons which result in an output being </a:t>
            </a:r>
            <a:endParaRPr lang="en-US" dirty="0" smtClean="0"/>
          </a:p>
          <a:p>
            <a:pPr marL="0" indent="0" defTabSz="225913">
              <a:spcBef>
                <a:spcPts val="600"/>
              </a:spcBef>
              <a:spcAft>
                <a:spcPts val="0"/>
              </a:spcAft>
              <a:buNone/>
              <a:defRPr sz="1980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dirty="0" smtClean="0"/>
              <a:t>produced</a:t>
            </a:r>
            <a:r>
              <a:rPr dirty="0"/>
              <a:t>. Natural neurons receive signals through </a:t>
            </a:r>
            <a:r>
              <a:rPr b="1" dirty="0"/>
              <a:t>synapses</a:t>
            </a:r>
            <a:r>
              <a:rPr dirty="0"/>
              <a:t> located on the </a:t>
            </a:r>
            <a:r>
              <a:rPr b="1" dirty="0"/>
              <a:t>dendrites</a:t>
            </a:r>
            <a:r>
              <a:rPr dirty="0"/>
              <a:t> of the </a:t>
            </a:r>
            <a:endParaRPr lang="en-US" dirty="0" smtClean="0"/>
          </a:p>
          <a:p>
            <a:pPr marL="0" indent="0" defTabSz="225913">
              <a:spcBef>
                <a:spcPts val="600"/>
              </a:spcBef>
              <a:spcAft>
                <a:spcPts val="0"/>
              </a:spcAft>
              <a:buNone/>
              <a:defRPr sz="1980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dirty="0" smtClean="0"/>
              <a:t>neuron</a:t>
            </a:r>
            <a:r>
              <a:rPr dirty="0"/>
              <a:t>. When the signals received are strong enough (surpass a certain threshold), the </a:t>
            </a:r>
            <a:r>
              <a:rPr dirty="0" smtClean="0"/>
              <a:t>neuron </a:t>
            </a:r>
            <a:endParaRPr lang="en-US" dirty="0" smtClean="0"/>
          </a:p>
          <a:p>
            <a:pPr marL="0" indent="0" defTabSz="225913">
              <a:spcBef>
                <a:spcPts val="600"/>
              </a:spcBef>
              <a:spcAft>
                <a:spcPts val="0"/>
              </a:spcAft>
              <a:buNone/>
              <a:defRPr sz="1980"/>
            </a:pPr>
            <a:r>
              <a:rPr lang="en-US" dirty="0"/>
              <a:t> </a:t>
            </a:r>
            <a:r>
              <a:rPr lang="en-US" dirty="0" smtClean="0"/>
              <a:t>   is </a:t>
            </a:r>
            <a:r>
              <a:rPr dirty="0" smtClean="0"/>
              <a:t>activated </a:t>
            </a:r>
            <a:r>
              <a:rPr dirty="0"/>
              <a:t>and emits a signal </a:t>
            </a:r>
            <a:r>
              <a:rPr dirty="0" smtClean="0"/>
              <a:t>th</a:t>
            </a:r>
            <a:r>
              <a:rPr lang="en-US" dirty="0" smtClean="0"/>
              <a:t>r</a:t>
            </a:r>
            <a:r>
              <a:rPr dirty="0" smtClean="0"/>
              <a:t>ough </a:t>
            </a:r>
            <a:r>
              <a:rPr dirty="0"/>
              <a:t>the </a:t>
            </a:r>
            <a:r>
              <a:rPr b="1" dirty="0"/>
              <a:t>axon</a:t>
            </a:r>
            <a:r>
              <a:rPr dirty="0"/>
              <a:t>. This signal might be sent to another synapse</a:t>
            </a:r>
            <a:r>
              <a:rPr dirty="0" smtClean="0"/>
              <a:t>, </a:t>
            </a:r>
            <a:endParaRPr lang="en-US" dirty="0" smtClean="0"/>
          </a:p>
          <a:p>
            <a:pPr marL="0" indent="0" defTabSz="225913">
              <a:spcBef>
                <a:spcPts val="600"/>
              </a:spcBef>
              <a:spcAft>
                <a:spcPts val="0"/>
              </a:spcAft>
              <a:buNone/>
              <a:defRPr sz="1980"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dirty="0" smtClean="0"/>
              <a:t>might activate </a:t>
            </a:r>
            <a:r>
              <a:rPr dirty="0"/>
              <a:t>other neurons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6011168" y="6509742"/>
            <a:ext cx="160735" cy="285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cxnSp>
        <p:nvCxnSpPr>
          <p:cNvPr id="7" name="Straight Arrow Connector 6"/>
          <p:cNvCxnSpPr>
            <a:stCxn id="8" idx="1"/>
            <a:endCxn id="9" idx="1"/>
          </p:cNvCxnSpPr>
          <p:nvPr/>
        </p:nvCxnSpPr>
        <p:spPr>
          <a:xfrm flipV="1">
            <a:off x="3716594" y="2909267"/>
            <a:ext cx="1474837" cy="23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161"/>
          <p:cNvSpPr/>
          <p:nvPr/>
        </p:nvSpPr>
        <p:spPr>
          <a:xfrm>
            <a:off x="3716594" y="2756252"/>
            <a:ext cx="829448" cy="353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28" dirty="0" smtClean="0"/>
              <a:t>neuron</a:t>
            </a:r>
            <a:endParaRPr sz="1828" dirty="0"/>
          </a:p>
        </p:txBody>
      </p:sp>
      <p:sp>
        <p:nvSpPr>
          <p:cNvPr id="9" name="Shape 156"/>
          <p:cNvSpPr/>
          <p:nvPr/>
        </p:nvSpPr>
        <p:spPr>
          <a:xfrm>
            <a:off x="5191431" y="1881404"/>
            <a:ext cx="1229034" cy="205572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72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6" y="408337"/>
            <a:ext cx="6997995" cy="57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07" y="345086"/>
            <a:ext cx="7451651" cy="59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85" y="280368"/>
            <a:ext cx="8543146" cy="59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6" y="255182"/>
            <a:ext cx="8507254" cy="57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26" y="244564"/>
            <a:ext cx="8866114" cy="59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9" y="190396"/>
            <a:ext cx="8922931" cy="6041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9" y="5300662"/>
            <a:ext cx="3448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21" y="267377"/>
            <a:ext cx="8844849" cy="59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67" y="191386"/>
            <a:ext cx="8917058" cy="60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57" y="334155"/>
            <a:ext cx="8672513" cy="5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ICS320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4D25-B267-4157-9F3C-2F99092440E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for PlayTennis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440" y="1996440"/>
            <a:ext cx="9921240" cy="38726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Attributes and their values:</a:t>
            </a:r>
          </a:p>
          <a:p>
            <a:pPr lvl="1"/>
            <a:r>
              <a:rPr lang="en-US" altLang="en-US" sz="2200" dirty="0"/>
              <a:t>Outlook: </a:t>
            </a:r>
            <a:r>
              <a:rPr lang="en-US" altLang="en-US" sz="2200" i="1" dirty="0"/>
              <a:t>Sunny, Overcast, Rain</a:t>
            </a:r>
            <a:endParaRPr lang="en-US" altLang="en-US" sz="2200" dirty="0"/>
          </a:p>
          <a:p>
            <a:pPr lvl="1"/>
            <a:r>
              <a:rPr lang="en-US" altLang="en-US" sz="2200" dirty="0"/>
              <a:t>Humidity: </a:t>
            </a:r>
            <a:r>
              <a:rPr lang="en-US" altLang="en-US" sz="2200" i="1" dirty="0"/>
              <a:t>High, Normal</a:t>
            </a:r>
            <a:endParaRPr lang="en-US" altLang="en-US" sz="2200" dirty="0"/>
          </a:p>
          <a:p>
            <a:pPr lvl="1"/>
            <a:r>
              <a:rPr lang="en-US" altLang="en-US" sz="2200" dirty="0"/>
              <a:t>Wind: </a:t>
            </a:r>
            <a:r>
              <a:rPr lang="en-US" altLang="en-US" sz="2200" i="1" dirty="0"/>
              <a:t>Strong, Weak</a:t>
            </a:r>
            <a:endParaRPr lang="en-US" altLang="en-US" sz="2200" dirty="0"/>
          </a:p>
          <a:p>
            <a:pPr lvl="1"/>
            <a:r>
              <a:rPr lang="en-US" altLang="en-US" sz="2200" dirty="0"/>
              <a:t>Temperature: </a:t>
            </a:r>
            <a:r>
              <a:rPr lang="en-US" altLang="en-US" sz="2200" i="1" dirty="0"/>
              <a:t>Hot, Mild, Cool</a:t>
            </a:r>
            <a:endParaRPr lang="en-US" altLang="en-US" sz="2200" dirty="0"/>
          </a:p>
          <a:p>
            <a:pPr lvl="1"/>
            <a:endParaRPr lang="en-US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folHlink"/>
                </a:solidFill>
              </a:rPr>
              <a:t>Target </a:t>
            </a:r>
            <a:r>
              <a:rPr lang="en-US" altLang="en-US" sz="2400" dirty="0" smtClean="0">
                <a:solidFill>
                  <a:schemeClr val="folHlink"/>
                </a:solidFill>
              </a:rPr>
              <a:t>variable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- Play Tennis: </a:t>
            </a:r>
            <a:r>
              <a:rPr lang="en-US" altLang="en-US" sz="2400" i="1" dirty="0"/>
              <a:t>Yes, No</a:t>
            </a:r>
          </a:p>
        </p:txBody>
      </p:sp>
    </p:spTree>
    <p:extLst>
      <p:ext uri="{BB962C8B-B14F-4D97-AF65-F5344CB8AC3E}">
        <p14:creationId xmlns:p14="http://schemas.microsoft.com/office/powerpoint/2010/main" val="542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Perceptron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737360"/>
                <a:ext cx="4960621" cy="4644801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endParaRPr lang="en-US" sz="1800" dirty="0" smtClean="0"/>
              </a:p>
              <a:p>
                <a:pPr defTabSz="283418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 smtClean="0"/>
                  <a:t> objective function</a:t>
                </a:r>
              </a:p>
              <a:p>
                <a:pPr defTabSz="283418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endParaRPr lang="en-US" sz="2400" b="1" dirty="0" smtClean="0"/>
              </a:p>
              <a:p>
                <a:pPr marL="0" indent="0" algn="ctr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600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600" dirty="0" smtClean="0"/>
              </a:p>
              <a:p>
                <a:pPr marL="0" indent="0" algn="ctr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endParaRPr lang="en-US" sz="2600" dirty="0" smtClean="0"/>
              </a:p>
              <a:p>
                <a:pPr marL="0" indent="0" defTabSz="283418">
                  <a:spcAft>
                    <a:spcPts val="0"/>
                  </a:spcAft>
                  <a:buNone/>
                  <a:defRPr sz="2484"/>
                </a:pPr>
                <a:r>
                  <a:rPr lang="en-US" sz="2200" dirty="0" smtClean="0"/>
                  <a:t>      -- loss(x) is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zero-one loss</a:t>
                </a:r>
                <a:r>
                  <a:rPr lang="en-US" sz="2200" dirty="0" smtClean="0"/>
                  <a:t> function</a:t>
                </a:r>
              </a:p>
              <a:p>
                <a:pPr marL="0" indent="0" defTabSz="283418"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-- minimize the number of misclassified </a:t>
                </a:r>
              </a:p>
              <a:p>
                <a:pPr marL="0" indent="0" defTabSz="283418"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data points</a:t>
                </a: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737360"/>
                <a:ext cx="4960621" cy="4644801"/>
              </a:xfrm>
              <a:prstGeom prst="rect">
                <a:avLst/>
              </a:prstGeom>
              <a:blipFill>
                <a:blip r:embed="rId3"/>
                <a:stretch>
                  <a:fillRect l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95" y="2647950"/>
            <a:ext cx="4919920" cy="30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81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0135"/>
            <a:ext cx="7010400" cy="5819775"/>
          </a:xfrm>
          <a:prstGeom prst="rect">
            <a:avLst/>
          </a:prstGeom>
        </p:spPr>
      </p:pic>
      <p:sp>
        <p:nvSpPr>
          <p:cNvPr id="5" name="Shape 156"/>
          <p:cNvSpPr/>
          <p:nvPr/>
        </p:nvSpPr>
        <p:spPr>
          <a:xfrm>
            <a:off x="7000875" y="3393934"/>
            <a:ext cx="2295525" cy="2282966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0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95" y="331804"/>
            <a:ext cx="6872952" cy="59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8" y="2364747"/>
            <a:ext cx="7181850" cy="3914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96" y="263266"/>
            <a:ext cx="7610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 descr="https://qph.ec.quoracdn.net/main-qimg-d131b1b1ffb1ae9d842e135f05635f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32" y="487540"/>
            <a:ext cx="7622726" cy="571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98"/>
          <p:cNvSpPr/>
          <p:nvPr/>
        </p:nvSpPr>
        <p:spPr>
          <a:xfrm>
            <a:off x="4158114" y="4369869"/>
            <a:ext cx="1540042" cy="798897"/>
          </a:xfrm>
          <a:prstGeom prst="ellipse">
            <a:avLst/>
          </a:prstGeom>
          <a:ln w="254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9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1524000"/>
            <a:ext cx="5081472" cy="3867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490148"/>
            <a:ext cx="5819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Multilayer ANN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Shape 60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737360"/>
                <a:ext cx="6919670" cy="472242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endParaRPr lang="en-US" sz="1800" dirty="0" smtClean="0"/>
              </a:p>
              <a:p>
                <a:pPr defTabSz="283418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r>
                  <a:rPr lang="en-US" sz="2400" b="1" dirty="0" smtClean="0"/>
                  <a:t> objective function</a:t>
                </a:r>
              </a:p>
              <a:p>
                <a:pPr defTabSz="283418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 sz="2484"/>
                </a:pPr>
                <a:endParaRPr lang="en-US" sz="2400" b="1" dirty="0" smtClean="0"/>
              </a:p>
              <a:p>
                <a:pPr marL="0" indent="0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600" dirty="0" smtClean="0"/>
                  <a:t>  				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pPr marL="0" indent="0" defTabSz="283418">
                  <a:spcBef>
                    <a:spcPts val="180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 smtClean="0"/>
                  <a:t>      -- minimize the </a:t>
                </a:r>
                <a:r>
                  <a:rPr lang="en-US" dirty="0"/>
                  <a:t>Total sum of squared error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200" dirty="0" smtClean="0"/>
                  <a:t> </a:t>
                </a:r>
              </a:p>
              <a:p>
                <a:pPr marL="0" indent="0" defTabSz="283418">
                  <a:spcBef>
                    <a:spcPts val="60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-- no guarantee to get a globally optimal solution</a:t>
                </a:r>
              </a:p>
              <a:p>
                <a:pPr marL="0" indent="0" defTabSz="283418">
                  <a:spcBef>
                    <a:spcPts val="60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-- greedy algorithm: </a:t>
                </a:r>
                <a:r>
                  <a:rPr lang="en-US" sz="2200" dirty="0" smtClean="0">
                    <a:solidFill>
                      <a:srgbClr val="0070C0"/>
                    </a:solidFill>
                  </a:rPr>
                  <a:t>gradient descent</a:t>
                </a:r>
                <a:r>
                  <a:rPr lang="en-US" sz="2200" dirty="0" smtClean="0"/>
                  <a:t> method 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(may be trapped at local optimum)</a:t>
                </a:r>
              </a:p>
              <a:p>
                <a:pPr marL="0" indent="0" defTabSz="283418">
                  <a:spcBef>
                    <a:spcPts val="60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--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Issue</a:t>
                </a:r>
                <a:r>
                  <a:rPr lang="en-US" sz="2200" dirty="0" smtClean="0"/>
                  <a:t>: no target values for hidden nodes so as to assess </a:t>
                </a:r>
              </a:p>
              <a:p>
                <a:pPr marL="0" indent="0" defTabSz="283418">
                  <a:spcBef>
                    <a:spcPts val="0"/>
                  </a:spcBef>
                  <a:spcAft>
                    <a:spcPts val="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     the error!</a:t>
                </a:r>
              </a:p>
            </p:txBody>
          </p:sp>
        </mc:Choice>
        <mc:Fallback xmlns="">
          <p:sp>
            <p:nvSpPr>
              <p:cNvPr id="609" name="Shape 6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737360"/>
                <a:ext cx="6919670" cy="4722425"/>
              </a:xfrm>
              <a:prstGeom prst="rect">
                <a:avLst/>
              </a:prstGeom>
              <a:blipFill>
                <a:blip r:embed="rId3"/>
                <a:stretch>
                  <a:fillRect l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09817" y="3033451"/>
            <a:ext cx="1845861" cy="1562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Screenshot 2016-10-16 22.47.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72246" y="4612773"/>
            <a:ext cx="2521005" cy="1426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63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Backpropagation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1097278" y="1737360"/>
            <a:ext cx="10312844" cy="472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83418">
              <a:spcBef>
                <a:spcPts val="0"/>
              </a:spcBef>
              <a:spcAft>
                <a:spcPts val="0"/>
              </a:spcAft>
              <a:buNone/>
              <a:defRPr sz="2484"/>
            </a:pPr>
            <a:endParaRPr lang="en-US" sz="1800" dirty="0" smtClean="0"/>
          </a:p>
          <a:p>
            <a:pPr defTabSz="283418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 smtClean="0"/>
              <a:t> Two phases </a:t>
            </a:r>
            <a:r>
              <a:rPr lang="en-US" sz="2400" dirty="0" smtClean="0"/>
              <a:t>(in each iteration)</a:t>
            </a:r>
            <a:endParaRPr lang="en-US" sz="2400" b="1" dirty="0" smtClean="0"/>
          </a:p>
          <a:p>
            <a:pPr lvl="1" defTabSz="28341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84"/>
            </a:pPr>
            <a:r>
              <a:rPr lang="en-US" sz="2200" b="1" dirty="0" smtClean="0">
                <a:solidFill>
                  <a:srgbClr val="0070C0"/>
                </a:solidFill>
              </a:rPr>
              <a:t>Forward phase </a:t>
            </a:r>
            <a:endParaRPr lang="en-US" sz="2200" b="1" i="1" dirty="0" smtClean="0">
              <a:solidFill>
                <a:srgbClr val="0070C0"/>
              </a:solidFill>
              <a:latin typeface="Cambria Math" panose="02040503050406030204" pitchFamily="18" charset="0"/>
            </a:endParaRPr>
          </a:p>
          <a:p>
            <a:pPr marL="0" indent="0" defTabSz="283418">
              <a:spcBef>
                <a:spcPts val="600"/>
              </a:spcBef>
              <a:spcAft>
                <a:spcPts val="600"/>
              </a:spcAft>
              <a:buNone/>
              <a:defRPr sz="2484"/>
            </a:pPr>
            <a:r>
              <a:rPr lang="en-US" sz="2200" dirty="0" smtClean="0"/>
              <a:t>      -- compute the output value of each neuron using the weights from previous iteration</a:t>
            </a:r>
          </a:p>
          <a:p>
            <a:pPr marL="0" indent="0" defTabSz="283418">
              <a:spcBef>
                <a:spcPts val="600"/>
              </a:spcBef>
              <a:spcAft>
                <a:spcPts val="2400"/>
              </a:spcAft>
              <a:buNone/>
              <a:defRPr sz="2484"/>
            </a:pPr>
            <a:r>
              <a:rPr lang="en-US" sz="2200" dirty="0"/>
              <a:t> </a:t>
            </a:r>
            <a:r>
              <a:rPr lang="en-US" sz="2200" dirty="0" smtClean="0"/>
              <a:t>     -- computation progresses in the forward direction: level k computed prior to level k+1  </a:t>
            </a:r>
          </a:p>
          <a:p>
            <a:pPr lvl="1" defTabSz="28341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84"/>
            </a:pPr>
            <a:r>
              <a:rPr lang="en-US" sz="2200" b="1" dirty="0" smtClean="0">
                <a:solidFill>
                  <a:srgbClr val="FF0000"/>
                </a:solidFill>
              </a:rPr>
              <a:t>Backward </a:t>
            </a:r>
            <a:r>
              <a:rPr lang="en-US" sz="2200" b="1" dirty="0">
                <a:solidFill>
                  <a:srgbClr val="FF0000"/>
                </a:solidFill>
              </a:rPr>
              <a:t>phase </a:t>
            </a:r>
            <a:endParaRPr lang="en-US" sz="22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0" indent="0" defTabSz="283418">
              <a:spcBef>
                <a:spcPts val="600"/>
              </a:spcBef>
              <a:spcAft>
                <a:spcPts val="600"/>
              </a:spcAft>
              <a:buNone/>
              <a:defRPr sz="2484"/>
            </a:pPr>
            <a:r>
              <a:rPr lang="en-US" sz="2200" dirty="0"/>
              <a:t>      -- </a:t>
            </a:r>
            <a:r>
              <a:rPr lang="en-US" sz="2200" dirty="0" smtClean="0"/>
              <a:t>weights are updated in the reverse direction:</a:t>
            </a:r>
            <a:endParaRPr lang="en-US" sz="2200" dirty="0"/>
          </a:p>
          <a:p>
            <a:pPr marL="0" indent="0" defTabSz="283418">
              <a:spcBef>
                <a:spcPts val="60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      </a:t>
            </a:r>
            <a:r>
              <a:rPr lang="en-US" sz="2200" dirty="0" smtClean="0"/>
              <a:t>   * weights at level k+1 are updated before the weights at level k are updated</a:t>
            </a:r>
          </a:p>
          <a:p>
            <a:pPr marL="0" indent="0" defTabSz="283418">
              <a:spcBef>
                <a:spcPts val="600"/>
              </a:spcBef>
              <a:spcAft>
                <a:spcPts val="0"/>
              </a:spcAft>
              <a:buNone/>
              <a:defRPr sz="2484"/>
            </a:pPr>
            <a:r>
              <a:rPr lang="en-US" sz="2200" dirty="0"/>
              <a:t> </a:t>
            </a:r>
            <a:r>
              <a:rPr lang="en-US" sz="2200" dirty="0" smtClean="0"/>
              <a:t>         * use the errors for neurons at level k+1 to estimate the errors for neurons at level k </a:t>
            </a:r>
            <a:endParaRPr lang="en-US" sz="2200" dirty="0"/>
          </a:p>
          <a:p>
            <a:pPr marL="0" indent="0" defTabSz="283418">
              <a:spcBef>
                <a:spcPts val="0"/>
              </a:spcBef>
              <a:spcAft>
                <a:spcPts val="600"/>
              </a:spcAft>
              <a:buNone/>
              <a:defRPr sz="2484"/>
            </a:pPr>
            <a:endParaRPr lang="en-US" sz="2200" dirty="0" smtClean="0"/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7061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609600"/>
            <a:ext cx="86201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4268"/>
            <a:ext cx="7980854" cy="2990320"/>
          </a:xfrm>
          <a:prstGeom prst="rect">
            <a:avLst/>
          </a:prstGeom>
        </p:spPr>
      </p:pic>
      <p:sp>
        <p:nvSpPr>
          <p:cNvPr id="5" name="TextBox 62"/>
          <p:cNvSpPr txBox="1"/>
          <p:nvPr/>
        </p:nvSpPr>
        <p:spPr>
          <a:xfrm>
            <a:off x="1865513" y="5181496"/>
            <a:ext cx="868395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0070C0"/>
                </a:solidFill>
              </a:rPr>
              <a:t>Another approach for complexity control</a:t>
            </a:r>
            <a:r>
              <a:rPr lang="en-US" b="1" dirty="0" smtClean="0">
                <a:solidFill>
                  <a:srgbClr val="0070C0"/>
                </a:solidFill>
              </a:rPr>
              <a:t> is: progressively change the number of nodes in the hidden layer, repeat the model-building and evaluation procedure to find the right model complexity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663-C475-4B4B-83FD-FEDB055CA0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/>
              <a:t>Training Examples</a:t>
            </a:r>
            <a:endParaRPr lang="en-US" altLang="en-US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2211705" y="1909409"/>
            <a:ext cx="7829550" cy="4378326"/>
            <a:chOff x="432" y="960"/>
            <a:chExt cx="5232" cy="3178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4560" y="3927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</a:t>
              </a:r>
              <a:endParaRPr lang="en-US" altLang="en-US" sz="1800"/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3840" y="3927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3072" y="3927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2336" y="3927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912" y="3927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Rain</a:t>
              </a:r>
              <a:endParaRPr lang="en-US" altLang="en-US" sz="1800"/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432" y="3927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D14</a:t>
              </a:r>
              <a:endParaRPr lang="en-US" altLang="en-US" sz="1800"/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4560" y="3716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840" y="3716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3072" y="3716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2336" y="3716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Hot</a:t>
              </a:r>
              <a:endParaRPr lang="en-US" altLang="en-US" sz="1800"/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912" y="3716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Overcast</a:t>
              </a:r>
              <a:endParaRPr lang="en-US" altLang="en-US" sz="1800"/>
            </a:p>
          </p:txBody>
        </p:sp>
        <p:sp>
          <p:nvSpPr>
            <p:cNvPr id="91151" name="Rectangle 15"/>
            <p:cNvSpPr>
              <a:spLocks noChangeArrowheads="1"/>
            </p:cNvSpPr>
            <p:nvPr/>
          </p:nvSpPr>
          <p:spPr bwMode="auto">
            <a:xfrm>
              <a:off x="432" y="3716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D13</a:t>
              </a:r>
              <a:endParaRPr lang="en-US" altLang="en-US" sz="1800"/>
            </a:p>
          </p:txBody>
        </p:sp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4560" y="3505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3840" y="3505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3072" y="3505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2336" y="3505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912" y="3505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Overcast</a:t>
              </a:r>
              <a:endParaRPr lang="en-US" altLang="en-US" sz="1800"/>
            </a:p>
          </p:txBody>
        </p:sp>
        <p:sp>
          <p:nvSpPr>
            <p:cNvPr id="91157" name="Rectangle 21"/>
            <p:cNvSpPr>
              <a:spLocks noChangeArrowheads="1"/>
            </p:cNvSpPr>
            <p:nvPr/>
          </p:nvSpPr>
          <p:spPr bwMode="auto">
            <a:xfrm>
              <a:off x="432" y="3505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D12</a:t>
              </a:r>
              <a:endParaRPr lang="en-US" altLang="en-US" sz="1800"/>
            </a:p>
          </p:txBody>
        </p:sp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4560" y="3294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59" name="Rectangle 23"/>
            <p:cNvSpPr>
              <a:spLocks noChangeArrowheads="1"/>
            </p:cNvSpPr>
            <p:nvPr/>
          </p:nvSpPr>
          <p:spPr bwMode="auto">
            <a:xfrm>
              <a:off x="3840" y="3294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160" name="Rectangle 24"/>
            <p:cNvSpPr>
              <a:spLocks noChangeArrowheads="1"/>
            </p:cNvSpPr>
            <p:nvPr/>
          </p:nvSpPr>
          <p:spPr bwMode="auto">
            <a:xfrm>
              <a:off x="3072" y="3294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61" name="Rectangle 25"/>
            <p:cNvSpPr>
              <a:spLocks noChangeArrowheads="1"/>
            </p:cNvSpPr>
            <p:nvPr/>
          </p:nvSpPr>
          <p:spPr bwMode="auto">
            <a:xfrm>
              <a:off x="2336" y="3294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912" y="3294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Sunny</a:t>
              </a:r>
              <a:endParaRPr lang="en-US" altLang="en-US" sz="1800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>
              <a:off x="432" y="3294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D11</a:t>
              </a:r>
              <a:endParaRPr lang="en-US" altLang="en-US" sz="1800"/>
            </a:p>
          </p:txBody>
        </p:sp>
        <p:sp>
          <p:nvSpPr>
            <p:cNvPr id="91164" name="Rectangle 28"/>
            <p:cNvSpPr>
              <a:spLocks noChangeArrowheads="1"/>
            </p:cNvSpPr>
            <p:nvPr/>
          </p:nvSpPr>
          <p:spPr bwMode="auto">
            <a:xfrm>
              <a:off x="4560" y="3083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3840" y="3083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3072" y="3083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67" name="Rectangle 31"/>
            <p:cNvSpPr>
              <a:spLocks noChangeArrowheads="1"/>
            </p:cNvSpPr>
            <p:nvPr/>
          </p:nvSpPr>
          <p:spPr bwMode="auto">
            <a:xfrm>
              <a:off x="2336" y="3083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168" name="Rectangle 32"/>
            <p:cNvSpPr>
              <a:spLocks noChangeArrowheads="1"/>
            </p:cNvSpPr>
            <p:nvPr/>
          </p:nvSpPr>
          <p:spPr bwMode="auto">
            <a:xfrm>
              <a:off x="912" y="3083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Rain</a:t>
              </a:r>
              <a:endParaRPr lang="en-US" altLang="en-US" sz="1800"/>
            </a:p>
          </p:txBody>
        </p:sp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432" y="3083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D10</a:t>
              </a:r>
              <a:endParaRPr lang="en-US" altLang="en-US" sz="1800"/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4560" y="2872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3840" y="2872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3072" y="2872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2336" y="2872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Cool</a:t>
              </a:r>
              <a:endParaRPr lang="en-US" altLang="en-US" sz="1800"/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912" y="2872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Sunny</a:t>
              </a:r>
              <a:endParaRPr lang="en-US" altLang="en-US" sz="1800"/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432" y="2872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D9</a:t>
              </a:r>
              <a:endParaRPr lang="en-US" altLang="en-US" sz="1800"/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4560" y="2661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</a:t>
              </a:r>
              <a:endParaRPr lang="en-US" altLang="en-US" sz="1800"/>
            </a:p>
          </p:txBody>
        </p:sp>
        <p:sp>
          <p:nvSpPr>
            <p:cNvPr id="91177" name="Rectangle 41"/>
            <p:cNvSpPr>
              <a:spLocks noChangeArrowheads="1"/>
            </p:cNvSpPr>
            <p:nvPr/>
          </p:nvSpPr>
          <p:spPr bwMode="auto">
            <a:xfrm>
              <a:off x="3840" y="2661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178" name="Rectangle 42"/>
            <p:cNvSpPr>
              <a:spLocks noChangeArrowheads="1"/>
            </p:cNvSpPr>
            <p:nvPr/>
          </p:nvSpPr>
          <p:spPr bwMode="auto">
            <a:xfrm>
              <a:off x="3072" y="2661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179" name="Rectangle 43"/>
            <p:cNvSpPr>
              <a:spLocks noChangeArrowheads="1"/>
            </p:cNvSpPr>
            <p:nvPr/>
          </p:nvSpPr>
          <p:spPr bwMode="auto">
            <a:xfrm>
              <a:off x="2336" y="2661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912" y="2661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Sunny</a:t>
              </a:r>
              <a:endParaRPr lang="en-US" altLang="en-US" sz="1800"/>
            </a:p>
          </p:txBody>
        </p:sp>
        <p:sp>
          <p:nvSpPr>
            <p:cNvPr id="91181" name="Rectangle 45"/>
            <p:cNvSpPr>
              <a:spLocks noChangeArrowheads="1"/>
            </p:cNvSpPr>
            <p:nvPr/>
          </p:nvSpPr>
          <p:spPr bwMode="auto">
            <a:xfrm>
              <a:off x="432" y="2661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D8</a:t>
              </a:r>
              <a:endParaRPr lang="en-US" altLang="en-US" sz="1800"/>
            </a:p>
          </p:txBody>
        </p:sp>
        <p:sp>
          <p:nvSpPr>
            <p:cNvPr id="91182" name="Rectangle 46"/>
            <p:cNvSpPr>
              <a:spLocks noChangeArrowheads="1"/>
            </p:cNvSpPr>
            <p:nvPr/>
          </p:nvSpPr>
          <p:spPr bwMode="auto">
            <a:xfrm>
              <a:off x="4560" y="2450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83" name="Rectangle 47"/>
            <p:cNvSpPr>
              <a:spLocks noChangeArrowheads="1"/>
            </p:cNvSpPr>
            <p:nvPr/>
          </p:nvSpPr>
          <p:spPr bwMode="auto">
            <a:xfrm>
              <a:off x="3840" y="2450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184" name="Rectangle 48"/>
            <p:cNvSpPr>
              <a:spLocks noChangeArrowheads="1"/>
            </p:cNvSpPr>
            <p:nvPr/>
          </p:nvSpPr>
          <p:spPr bwMode="auto">
            <a:xfrm>
              <a:off x="3072" y="2450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85" name="Rectangle 49"/>
            <p:cNvSpPr>
              <a:spLocks noChangeArrowheads="1"/>
            </p:cNvSpPr>
            <p:nvPr/>
          </p:nvSpPr>
          <p:spPr bwMode="auto">
            <a:xfrm>
              <a:off x="2336" y="2450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Cool</a:t>
              </a:r>
              <a:endParaRPr lang="en-US" altLang="en-US" sz="1800"/>
            </a:p>
          </p:txBody>
        </p:sp>
        <p:sp>
          <p:nvSpPr>
            <p:cNvPr id="91186" name="Rectangle 50"/>
            <p:cNvSpPr>
              <a:spLocks noChangeArrowheads="1"/>
            </p:cNvSpPr>
            <p:nvPr/>
          </p:nvSpPr>
          <p:spPr bwMode="auto">
            <a:xfrm>
              <a:off x="912" y="2450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Overcast</a:t>
              </a:r>
              <a:endParaRPr lang="en-US" altLang="en-US" sz="1800"/>
            </a:p>
          </p:txBody>
        </p:sp>
        <p:sp>
          <p:nvSpPr>
            <p:cNvPr id="91187" name="Rectangle 51"/>
            <p:cNvSpPr>
              <a:spLocks noChangeArrowheads="1"/>
            </p:cNvSpPr>
            <p:nvPr/>
          </p:nvSpPr>
          <p:spPr bwMode="auto">
            <a:xfrm>
              <a:off x="432" y="2450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D7</a:t>
              </a:r>
              <a:endParaRPr lang="en-US" altLang="en-US" sz="1800"/>
            </a:p>
          </p:txBody>
        </p:sp>
        <p:sp>
          <p:nvSpPr>
            <p:cNvPr id="91188" name="Rectangle 52"/>
            <p:cNvSpPr>
              <a:spLocks noChangeArrowheads="1"/>
            </p:cNvSpPr>
            <p:nvPr/>
          </p:nvSpPr>
          <p:spPr bwMode="auto">
            <a:xfrm>
              <a:off x="4560" y="2239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</a:t>
              </a:r>
              <a:endParaRPr lang="en-US" altLang="en-US" sz="1800"/>
            </a:p>
          </p:txBody>
        </p:sp>
        <p:sp>
          <p:nvSpPr>
            <p:cNvPr id="91189" name="Rectangle 53"/>
            <p:cNvSpPr>
              <a:spLocks noChangeArrowheads="1"/>
            </p:cNvSpPr>
            <p:nvPr/>
          </p:nvSpPr>
          <p:spPr bwMode="auto">
            <a:xfrm>
              <a:off x="3840" y="2239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190" name="Rectangle 54"/>
            <p:cNvSpPr>
              <a:spLocks noChangeArrowheads="1"/>
            </p:cNvSpPr>
            <p:nvPr/>
          </p:nvSpPr>
          <p:spPr bwMode="auto">
            <a:xfrm>
              <a:off x="3072" y="2239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91" name="Rectangle 55"/>
            <p:cNvSpPr>
              <a:spLocks noChangeArrowheads="1"/>
            </p:cNvSpPr>
            <p:nvPr/>
          </p:nvSpPr>
          <p:spPr bwMode="auto">
            <a:xfrm>
              <a:off x="2336" y="2239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Cool</a:t>
              </a:r>
              <a:endParaRPr lang="en-US" altLang="en-US" sz="1800"/>
            </a:p>
          </p:txBody>
        </p:sp>
        <p:sp>
          <p:nvSpPr>
            <p:cNvPr id="91192" name="Rectangle 56"/>
            <p:cNvSpPr>
              <a:spLocks noChangeArrowheads="1"/>
            </p:cNvSpPr>
            <p:nvPr/>
          </p:nvSpPr>
          <p:spPr bwMode="auto">
            <a:xfrm>
              <a:off x="912" y="2239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Rain</a:t>
              </a:r>
              <a:endParaRPr lang="en-US" altLang="en-US" sz="1800"/>
            </a:p>
          </p:txBody>
        </p:sp>
        <p:sp>
          <p:nvSpPr>
            <p:cNvPr id="91193" name="Rectangle 57"/>
            <p:cNvSpPr>
              <a:spLocks noChangeArrowheads="1"/>
            </p:cNvSpPr>
            <p:nvPr/>
          </p:nvSpPr>
          <p:spPr bwMode="auto">
            <a:xfrm>
              <a:off x="432" y="2239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D6</a:t>
              </a:r>
              <a:endParaRPr lang="en-US" altLang="en-US" sz="1800"/>
            </a:p>
          </p:txBody>
        </p:sp>
        <p:sp>
          <p:nvSpPr>
            <p:cNvPr id="91194" name="Rectangle 58"/>
            <p:cNvSpPr>
              <a:spLocks noChangeArrowheads="1"/>
            </p:cNvSpPr>
            <p:nvPr/>
          </p:nvSpPr>
          <p:spPr bwMode="auto">
            <a:xfrm>
              <a:off x="4560" y="2028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195" name="Rectangle 59"/>
            <p:cNvSpPr>
              <a:spLocks noChangeArrowheads="1"/>
            </p:cNvSpPr>
            <p:nvPr/>
          </p:nvSpPr>
          <p:spPr bwMode="auto">
            <a:xfrm>
              <a:off x="3840" y="2028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196" name="Rectangle 60"/>
            <p:cNvSpPr>
              <a:spLocks noChangeArrowheads="1"/>
            </p:cNvSpPr>
            <p:nvPr/>
          </p:nvSpPr>
          <p:spPr bwMode="auto">
            <a:xfrm>
              <a:off x="3072" y="2028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Normal</a:t>
              </a:r>
              <a:endParaRPr lang="en-US" altLang="en-US" sz="1800"/>
            </a:p>
          </p:txBody>
        </p:sp>
        <p:sp>
          <p:nvSpPr>
            <p:cNvPr id="91197" name="Rectangle 61"/>
            <p:cNvSpPr>
              <a:spLocks noChangeArrowheads="1"/>
            </p:cNvSpPr>
            <p:nvPr/>
          </p:nvSpPr>
          <p:spPr bwMode="auto">
            <a:xfrm>
              <a:off x="2336" y="2028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Cool</a:t>
              </a:r>
              <a:endParaRPr lang="en-US" altLang="en-US" sz="1800"/>
            </a:p>
          </p:txBody>
        </p:sp>
        <p:sp>
          <p:nvSpPr>
            <p:cNvPr id="91198" name="Rectangle 62"/>
            <p:cNvSpPr>
              <a:spLocks noChangeArrowheads="1"/>
            </p:cNvSpPr>
            <p:nvPr/>
          </p:nvSpPr>
          <p:spPr bwMode="auto">
            <a:xfrm>
              <a:off x="912" y="2028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Rain</a:t>
              </a:r>
              <a:endParaRPr lang="en-US" altLang="en-US" sz="1800"/>
            </a:p>
          </p:txBody>
        </p:sp>
        <p:sp>
          <p:nvSpPr>
            <p:cNvPr id="91199" name="Rectangle 63"/>
            <p:cNvSpPr>
              <a:spLocks noChangeArrowheads="1"/>
            </p:cNvSpPr>
            <p:nvPr/>
          </p:nvSpPr>
          <p:spPr bwMode="auto">
            <a:xfrm>
              <a:off x="432" y="2028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D5</a:t>
              </a:r>
              <a:endParaRPr lang="en-US" altLang="en-US" sz="1800"/>
            </a:p>
          </p:txBody>
        </p:sp>
        <p:sp>
          <p:nvSpPr>
            <p:cNvPr id="91200" name="Rectangle 64"/>
            <p:cNvSpPr>
              <a:spLocks noChangeArrowheads="1"/>
            </p:cNvSpPr>
            <p:nvPr/>
          </p:nvSpPr>
          <p:spPr bwMode="auto">
            <a:xfrm>
              <a:off x="4560" y="1817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201" name="Rectangle 65"/>
            <p:cNvSpPr>
              <a:spLocks noChangeArrowheads="1"/>
            </p:cNvSpPr>
            <p:nvPr/>
          </p:nvSpPr>
          <p:spPr bwMode="auto">
            <a:xfrm>
              <a:off x="3840" y="1817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202" name="Rectangle 66"/>
            <p:cNvSpPr>
              <a:spLocks noChangeArrowheads="1"/>
            </p:cNvSpPr>
            <p:nvPr/>
          </p:nvSpPr>
          <p:spPr bwMode="auto">
            <a:xfrm>
              <a:off x="3072" y="1817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203" name="Rectangle 67"/>
            <p:cNvSpPr>
              <a:spLocks noChangeArrowheads="1"/>
            </p:cNvSpPr>
            <p:nvPr/>
          </p:nvSpPr>
          <p:spPr bwMode="auto">
            <a:xfrm>
              <a:off x="2336" y="1817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Mild</a:t>
              </a:r>
              <a:endParaRPr lang="en-US" altLang="en-US" sz="1800"/>
            </a:p>
          </p:txBody>
        </p:sp>
        <p:sp>
          <p:nvSpPr>
            <p:cNvPr id="91204" name="Rectangle 68"/>
            <p:cNvSpPr>
              <a:spLocks noChangeArrowheads="1"/>
            </p:cNvSpPr>
            <p:nvPr/>
          </p:nvSpPr>
          <p:spPr bwMode="auto">
            <a:xfrm>
              <a:off x="912" y="1817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Rain </a:t>
              </a:r>
              <a:endParaRPr lang="en-US" altLang="en-US" sz="1800"/>
            </a:p>
          </p:txBody>
        </p:sp>
        <p:sp>
          <p:nvSpPr>
            <p:cNvPr id="91205" name="Rectangle 69"/>
            <p:cNvSpPr>
              <a:spLocks noChangeArrowheads="1"/>
            </p:cNvSpPr>
            <p:nvPr/>
          </p:nvSpPr>
          <p:spPr bwMode="auto">
            <a:xfrm>
              <a:off x="432" y="1817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D4 </a:t>
              </a:r>
              <a:endParaRPr lang="en-US" altLang="en-US" sz="1800"/>
            </a:p>
          </p:txBody>
        </p:sp>
        <p:sp>
          <p:nvSpPr>
            <p:cNvPr id="91206" name="Rectangle 70"/>
            <p:cNvSpPr>
              <a:spLocks noChangeArrowheads="1"/>
            </p:cNvSpPr>
            <p:nvPr/>
          </p:nvSpPr>
          <p:spPr bwMode="auto">
            <a:xfrm>
              <a:off x="4560" y="1606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Yes</a:t>
              </a:r>
              <a:endParaRPr lang="en-US" altLang="en-US" sz="1800"/>
            </a:p>
          </p:txBody>
        </p:sp>
        <p:sp>
          <p:nvSpPr>
            <p:cNvPr id="91207" name="Rectangle 71"/>
            <p:cNvSpPr>
              <a:spLocks noChangeArrowheads="1"/>
            </p:cNvSpPr>
            <p:nvPr/>
          </p:nvSpPr>
          <p:spPr bwMode="auto">
            <a:xfrm>
              <a:off x="3840" y="1606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208" name="Rectangle 72"/>
            <p:cNvSpPr>
              <a:spLocks noChangeArrowheads="1"/>
            </p:cNvSpPr>
            <p:nvPr/>
          </p:nvSpPr>
          <p:spPr bwMode="auto">
            <a:xfrm>
              <a:off x="3072" y="1606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209" name="Rectangle 73"/>
            <p:cNvSpPr>
              <a:spLocks noChangeArrowheads="1"/>
            </p:cNvSpPr>
            <p:nvPr/>
          </p:nvSpPr>
          <p:spPr bwMode="auto">
            <a:xfrm>
              <a:off x="2336" y="1606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Hot</a:t>
              </a:r>
              <a:endParaRPr lang="en-US" altLang="en-US" sz="1800"/>
            </a:p>
          </p:txBody>
        </p:sp>
        <p:sp>
          <p:nvSpPr>
            <p:cNvPr id="91210" name="Rectangle 74"/>
            <p:cNvSpPr>
              <a:spLocks noChangeArrowheads="1"/>
            </p:cNvSpPr>
            <p:nvPr/>
          </p:nvSpPr>
          <p:spPr bwMode="auto">
            <a:xfrm>
              <a:off x="912" y="1606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Overcast</a:t>
              </a:r>
              <a:endParaRPr lang="en-US" altLang="en-US" sz="1800"/>
            </a:p>
          </p:txBody>
        </p:sp>
        <p:sp>
          <p:nvSpPr>
            <p:cNvPr id="91211" name="Rectangle 75"/>
            <p:cNvSpPr>
              <a:spLocks noChangeArrowheads="1"/>
            </p:cNvSpPr>
            <p:nvPr/>
          </p:nvSpPr>
          <p:spPr bwMode="auto">
            <a:xfrm>
              <a:off x="432" y="1606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D3</a:t>
              </a:r>
              <a:endParaRPr lang="en-US" altLang="en-US" sz="1800"/>
            </a:p>
          </p:txBody>
        </p:sp>
        <p:sp>
          <p:nvSpPr>
            <p:cNvPr id="91212" name="Rectangle 76"/>
            <p:cNvSpPr>
              <a:spLocks noChangeArrowheads="1"/>
            </p:cNvSpPr>
            <p:nvPr/>
          </p:nvSpPr>
          <p:spPr bwMode="auto">
            <a:xfrm>
              <a:off x="4560" y="1395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</a:t>
              </a:r>
              <a:endParaRPr lang="en-US" altLang="en-US" sz="1800"/>
            </a:p>
          </p:txBody>
        </p:sp>
        <p:sp>
          <p:nvSpPr>
            <p:cNvPr id="91213" name="Rectangle 77"/>
            <p:cNvSpPr>
              <a:spLocks noChangeArrowheads="1"/>
            </p:cNvSpPr>
            <p:nvPr/>
          </p:nvSpPr>
          <p:spPr bwMode="auto">
            <a:xfrm>
              <a:off x="3840" y="1395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Strong</a:t>
              </a:r>
              <a:endParaRPr lang="en-US" altLang="en-US" sz="1800"/>
            </a:p>
          </p:txBody>
        </p:sp>
        <p:sp>
          <p:nvSpPr>
            <p:cNvPr id="91214" name="Rectangle 78"/>
            <p:cNvSpPr>
              <a:spLocks noChangeArrowheads="1"/>
            </p:cNvSpPr>
            <p:nvPr/>
          </p:nvSpPr>
          <p:spPr bwMode="auto">
            <a:xfrm>
              <a:off x="3072" y="1395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215" name="Rectangle 79"/>
            <p:cNvSpPr>
              <a:spLocks noChangeArrowheads="1"/>
            </p:cNvSpPr>
            <p:nvPr/>
          </p:nvSpPr>
          <p:spPr bwMode="auto">
            <a:xfrm>
              <a:off x="2336" y="1395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Hot</a:t>
              </a:r>
              <a:endParaRPr lang="en-US" altLang="en-US" sz="1800"/>
            </a:p>
          </p:txBody>
        </p:sp>
        <p:sp>
          <p:nvSpPr>
            <p:cNvPr id="91216" name="Rectangle 80"/>
            <p:cNvSpPr>
              <a:spLocks noChangeArrowheads="1"/>
            </p:cNvSpPr>
            <p:nvPr/>
          </p:nvSpPr>
          <p:spPr bwMode="auto">
            <a:xfrm>
              <a:off x="912" y="1395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Sunny</a:t>
              </a:r>
              <a:endParaRPr lang="en-US" altLang="en-US" sz="1800"/>
            </a:p>
          </p:txBody>
        </p:sp>
        <p:sp>
          <p:nvSpPr>
            <p:cNvPr id="91217" name="Rectangle 81"/>
            <p:cNvSpPr>
              <a:spLocks noChangeArrowheads="1"/>
            </p:cNvSpPr>
            <p:nvPr/>
          </p:nvSpPr>
          <p:spPr bwMode="auto">
            <a:xfrm>
              <a:off x="432" y="1395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D2</a:t>
              </a:r>
              <a:endParaRPr lang="en-US" altLang="en-US" sz="1800"/>
            </a:p>
          </p:txBody>
        </p:sp>
        <p:sp>
          <p:nvSpPr>
            <p:cNvPr id="91218" name="Rectangle 82"/>
            <p:cNvSpPr>
              <a:spLocks noChangeArrowheads="1"/>
            </p:cNvSpPr>
            <p:nvPr/>
          </p:nvSpPr>
          <p:spPr bwMode="auto">
            <a:xfrm>
              <a:off x="4560" y="1184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No</a:t>
              </a:r>
              <a:endParaRPr lang="en-US" altLang="en-US" sz="1800"/>
            </a:p>
          </p:txBody>
        </p:sp>
        <p:sp>
          <p:nvSpPr>
            <p:cNvPr id="91219" name="Rectangle 83"/>
            <p:cNvSpPr>
              <a:spLocks noChangeArrowheads="1"/>
            </p:cNvSpPr>
            <p:nvPr/>
          </p:nvSpPr>
          <p:spPr bwMode="auto">
            <a:xfrm>
              <a:off x="3840" y="1184"/>
              <a:ext cx="72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Weak</a:t>
              </a:r>
              <a:endParaRPr lang="en-US" altLang="en-US" sz="1800"/>
            </a:p>
          </p:txBody>
        </p:sp>
        <p:sp>
          <p:nvSpPr>
            <p:cNvPr id="91220" name="Rectangle 84"/>
            <p:cNvSpPr>
              <a:spLocks noChangeArrowheads="1"/>
            </p:cNvSpPr>
            <p:nvPr/>
          </p:nvSpPr>
          <p:spPr bwMode="auto">
            <a:xfrm>
              <a:off x="3072" y="1184"/>
              <a:ext cx="76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High</a:t>
              </a:r>
              <a:endParaRPr lang="en-US" altLang="en-US" sz="1800"/>
            </a:p>
          </p:txBody>
        </p:sp>
        <p:sp>
          <p:nvSpPr>
            <p:cNvPr id="91221" name="Rectangle 85"/>
            <p:cNvSpPr>
              <a:spLocks noChangeArrowheads="1"/>
            </p:cNvSpPr>
            <p:nvPr/>
          </p:nvSpPr>
          <p:spPr bwMode="auto">
            <a:xfrm>
              <a:off x="2336" y="1184"/>
              <a:ext cx="7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Hot</a:t>
              </a:r>
              <a:endParaRPr lang="en-US" altLang="en-US" sz="1800"/>
            </a:p>
          </p:txBody>
        </p:sp>
        <p:sp>
          <p:nvSpPr>
            <p:cNvPr id="91222" name="Rectangle 86"/>
            <p:cNvSpPr>
              <a:spLocks noChangeArrowheads="1"/>
            </p:cNvSpPr>
            <p:nvPr/>
          </p:nvSpPr>
          <p:spPr bwMode="auto">
            <a:xfrm>
              <a:off x="912" y="1184"/>
              <a:ext cx="142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Sunny</a:t>
              </a:r>
              <a:endParaRPr lang="en-US" altLang="en-US" sz="1800"/>
            </a:p>
          </p:txBody>
        </p:sp>
        <p:sp>
          <p:nvSpPr>
            <p:cNvPr id="91223" name="Rectangle 87"/>
            <p:cNvSpPr>
              <a:spLocks noChangeArrowheads="1"/>
            </p:cNvSpPr>
            <p:nvPr/>
          </p:nvSpPr>
          <p:spPr bwMode="auto">
            <a:xfrm>
              <a:off x="432" y="1184"/>
              <a:ext cx="4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D1</a:t>
              </a:r>
              <a:endParaRPr lang="en-US" altLang="en-US" sz="1800"/>
            </a:p>
          </p:txBody>
        </p:sp>
        <p:sp>
          <p:nvSpPr>
            <p:cNvPr id="91224" name="Rectangle 88"/>
            <p:cNvSpPr>
              <a:spLocks noChangeArrowheads="1"/>
            </p:cNvSpPr>
            <p:nvPr/>
          </p:nvSpPr>
          <p:spPr bwMode="auto">
            <a:xfrm>
              <a:off x="4560" y="960"/>
              <a:ext cx="110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 dirty="0"/>
                <a:t>Play </a:t>
              </a:r>
              <a:r>
                <a:rPr lang="sv-SE" altLang="en-US" sz="1800" dirty="0" smtClean="0"/>
                <a:t>Tennis ?</a:t>
              </a:r>
              <a:endParaRPr lang="en-US" altLang="en-US" sz="1800" dirty="0"/>
            </a:p>
          </p:txBody>
        </p:sp>
        <p:sp>
          <p:nvSpPr>
            <p:cNvPr id="91225" name="Rectangle 89"/>
            <p:cNvSpPr>
              <a:spLocks noChangeArrowheads="1"/>
            </p:cNvSpPr>
            <p:nvPr/>
          </p:nvSpPr>
          <p:spPr bwMode="auto">
            <a:xfrm>
              <a:off x="3840" y="960"/>
              <a:ext cx="72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Wind</a:t>
              </a:r>
              <a:endParaRPr lang="en-US" altLang="en-US" sz="1800"/>
            </a:p>
          </p:txBody>
        </p:sp>
        <p:sp>
          <p:nvSpPr>
            <p:cNvPr id="91226" name="Rectangle 90"/>
            <p:cNvSpPr>
              <a:spLocks noChangeArrowheads="1"/>
            </p:cNvSpPr>
            <p:nvPr/>
          </p:nvSpPr>
          <p:spPr bwMode="auto">
            <a:xfrm>
              <a:off x="3072" y="960"/>
              <a:ext cx="76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Humidity</a:t>
              </a:r>
              <a:endParaRPr lang="en-US" altLang="en-US" sz="1800"/>
            </a:p>
          </p:txBody>
        </p:sp>
        <p:sp>
          <p:nvSpPr>
            <p:cNvPr id="91227" name="Rectangle 91"/>
            <p:cNvSpPr>
              <a:spLocks noChangeArrowheads="1"/>
            </p:cNvSpPr>
            <p:nvPr/>
          </p:nvSpPr>
          <p:spPr bwMode="auto">
            <a:xfrm>
              <a:off x="2336" y="960"/>
              <a:ext cx="73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Temp.</a:t>
              </a:r>
              <a:endParaRPr lang="en-US" altLang="en-US" sz="1800"/>
            </a:p>
          </p:txBody>
        </p:sp>
        <p:sp>
          <p:nvSpPr>
            <p:cNvPr id="91228" name="Rectangle 92"/>
            <p:cNvSpPr>
              <a:spLocks noChangeArrowheads="1"/>
            </p:cNvSpPr>
            <p:nvPr/>
          </p:nvSpPr>
          <p:spPr bwMode="auto">
            <a:xfrm>
              <a:off x="912" y="960"/>
              <a:ext cx="14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Outlook</a:t>
              </a:r>
              <a:endParaRPr lang="en-US" altLang="en-US" sz="1800"/>
            </a:p>
          </p:txBody>
        </p:sp>
        <p:sp>
          <p:nvSpPr>
            <p:cNvPr id="91229" name="Rectangle 93"/>
            <p:cNvSpPr>
              <a:spLocks noChangeArrowheads="1"/>
            </p:cNvSpPr>
            <p:nvPr/>
          </p:nvSpPr>
          <p:spPr bwMode="auto">
            <a:xfrm>
              <a:off x="432" y="960"/>
              <a:ext cx="48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sv-SE" altLang="en-US" sz="1800"/>
                <a:t>Day</a:t>
              </a:r>
              <a:endParaRPr lang="en-US" altLang="en-US" sz="1800"/>
            </a:p>
          </p:txBody>
        </p:sp>
        <p:sp>
          <p:nvSpPr>
            <p:cNvPr id="91230" name="Line 94"/>
            <p:cNvSpPr>
              <a:spLocks noChangeShapeType="1"/>
            </p:cNvSpPr>
            <p:nvPr/>
          </p:nvSpPr>
          <p:spPr bwMode="auto">
            <a:xfrm>
              <a:off x="432" y="96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1" name="Line 95"/>
            <p:cNvSpPr>
              <a:spLocks noChangeShapeType="1"/>
            </p:cNvSpPr>
            <p:nvPr/>
          </p:nvSpPr>
          <p:spPr bwMode="auto">
            <a:xfrm>
              <a:off x="432" y="118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2" name="Line 96"/>
            <p:cNvSpPr>
              <a:spLocks noChangeShapeType="1"/>
            </p:cNvSpPr>
            <p:nvPr/>
          </p:nvSpPr>
          <p:spPr bwMode="auto">
            <a:xfrm>
              <a:off x="432" y="139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3" name="Line 97"/>
            <p:cNvSpPr>
              <a:spLocks noChangeShapeType="1"/>
            </p:cNvSpPr>
            <p:nvPr/>
          </p:nvSpPr>
          <p:spPr bwMode="auto">
            <a:xfrm>
              <a:off x="432" y="160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4" name="Line 98"/>
            <p:cNvSpPr>
              <a:spLocks noChangeShapeType="1"/>
            </p:cNvSpPr>
            <p:nvPr/>
          </p:nvSpPr>
          <p:spPr bwMode="auto">
            <a:xfrm>
              <a:off x="432" y="181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5" name="Line 99"/>
            <p:cNvSpPr>
              <a:spLocks noChangeShapeType="1"/>
            </p:cNvSpPr>
            <p:nvPr/>
          </p:nvSpPr>
          <p:spPr bwMode="auto">
            <a:xfrm>
              <a:off x="432" y="202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6" name="Line 100"/>
            <p:cNvSpPr>
              <a:spLocks noChangeShapeType="1"/>
            </p:cNvSpPr>
            <p:nvPr/>
          </p:nvSpPr>
          <p:spPr bwMode="auto">
            <a:xfrm>
              <a:off x="432" y="2239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7" name="Line 101"/>
            <p:cNvSpPr>
              <a:spLocks noChangeShapeType="1"/>
            </p:cNvSpPr>
            <p:nvPr/>
          </p:nvSpPr>
          <p:spPr bwMode="auto">
            <a:xfrm>
              <a:off x="432" y="245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8" name="Line 102"/>
            <p:cNvSpPr>
              <a:spLocks noChangeShapeType="1"/>
            </p:cNvSpPr>
            <p:nvPr/>
          </p:nvSpPr>
          <p:spPr bwMode="auto">
            <a:xfrm>
              <a:off x="432" y="2661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39" name="Line 103"/>
            <p:cNvSpPr>
              <a:spLocks noChangeShapeType="1"/>
            </p:cNvSpPr>
            <p:nvPr/>
          </p:nvSpPr>
          <p:spPr bwMode="auto">
            <a:xfrm>
              <a:off x="432" y="287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0" name="Line 104"/>
            <p:cNvSpPr>
              <a:spLocks noChangeShapeType="1"/>
            </p:cNvSpPr>
            <p:nvPr/>
          </p:nvSpPr>
          <p:spPr bwMode="auto">
            <a:xfrm>
              <a:off x="432" y="3083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1" name="Line 105"/>
            <p:cNvSpPr>
              <a:spLocks noChangeShapeType="1"/>
            </p:cNvSpPr>
            <p:nvPr/>
          </p:nvSpPr>
          <p:spPr bwMode="auto">
            <a:xfrm>
              <a:off x="432" y="329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2" name="Line 106"/>
            <p:cNvSpPr>
              <a:spLocks noChangeShapeType="1"/>
            </p:cNvSpPr>
            <p:nvPr/>
          </p:nvSpPr>
          <p:spPr bwMode="auto">
            <a:xfrm>
              <a:off x="432" y="350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3" name="Line 107"/>
            <p:cNvSpPr>
              <a:spLocks noChangeShapeType="1"/>
            </p:cNvSpPr>
            <p:nvPr/>
          </p:nvSpPr>
          <p:spPr bwMode="auto">
            <a:xfrm>
              <a:off x="432" y="37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4" name="Line 108"/>
            <p:cNvSpPr>
              <a:spLocks noChangeShapeType="1"/>
            </p:cNvSpPr>
            <p:nvPr/>
          </p:nvSpPr>
          <p:spPr bwMode="auto">
            <a:xfrm>
              <a:off x="432" y="392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5" name="Line 109"/>
            <p:cNvSpPr>
              <a:spLocks noChangeShapeType="1"/>
            </p:cNvSpPr>
            <p:nvPr/>
          </p:nvSpPr>
          <p:spPr bwMode="auto">
            <a:xfrm>
              <a:off x="432" y="4138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6" name="Line 110"/>
            <p:cNvSpPr>
              <a:spLocks noChangeShapeType="1"/>
            </p:cNvSpPr>
            <p:nvPr/>
          </p:nvSpPr>
          <p:spPr bwMode="auto">
            <a:xfrm>
              <a:off x="432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7" name="Line 111"/>
            <p:cNvSpPr>
              <a:spLocks noChangeShapeType="1"/>
            </p:cNvSpPr>
            <p:nvPr/>
          </p:nvSpPr>
          <p:spPr bwMode="auto">
            <a:xfrm>
              <a:off x="91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8" name="Line 112"/>
            <p:cNvSpPr>
              <a:spLocks noChangeShapeType="1"/>
            </p:cNvSpPr>
            <p:nvPr/>
          </p:nvSpPr>
          <p:spPr bwMode="auto">
            <a:xfrm>
              <a:off x="2336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49" name="Line 113"/>
            <p:cNvSpPr>
              <a:spLocks noChangeShapeType="1"/>
            </p:cNvSpPr>
            <p:nvPr/>
          </p:nvSpPr>
          <p:spPr bwMode="auto">
            <a:xfrm>
              <a:off x="307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50" name="Line 114"/>
            <p:cNvSpPr>
              <a:spLocks noChangeShapeType="1"/>
            </p:cNvSpPr>
            <p:nvPr/>
          </p:nvSpPr>
          <p:spPr bwMode="auto">
            <a:xfrm>
              <a:off x="384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51" name="Line 115"/>
            <p:cNvSpPr>
              <a:spLocks noChangeShapeType="1"/>
            </p:cNvSpPr>
            <p:nvPr/>
          </p:nvSpPr>
          <p:spPr bwMode="auto">
            <a:xfrm>
              <a:off x="456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252" name="Line 116"/>
            <p:cNvSpPr>
              <a:spLocks noChangeShapeType="1"/>
            </p:cNvSpPr>
            <p:nvPr/>
          </p:nvSpPr>
          <p:spPr bwMode="auto">
            <a:xfrm>
              <a:off x="5664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62"/>
          <p:cNvSpPr txBox="1"/>
          <p:nvPr/>
        </p:nvSpPr>
        <p:spPr>
          <a:xfrm>
            <a:off x="9900458" y="4682495"/>
            <a:ext cx="164807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0070C0"/>
                </a:solidFill>
              </a:rPr>
              <a:t>Note: </a:t>
            </a:r>
            <a:r>
              <a:rPr lang="en-US" b="1" dirty="0" smtClean="0">
                <a:solidFill>
                  <a:srgbClr val="0070C0"/>
                </a:solidFill>
              </a:rPr>
              <a:t>missing values in the dataset should be removed or imputed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4523"/>
            <a:ext cx="8448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4FE1-F0C3-484F-8E8A-DA902B788FB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 smtClean="0"/>
              <a:t>Select Attribute (1)</a:t>
            </a:r>
            <a:endParaRPr lang="en-US" altLang="en-US" dirty="0"/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 flipH="1">
            <a:off x="1916257" y="2846971"/>
            <a:ext cx="661063" cy="129425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2857622" y="2846971"/>
            <a:ext cx="754085" cy="129425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138507" y="2464821"/>
            <a:ext cx="104387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/>
              <a:t>Humidity</a:t>
            </a:r>
            <a:endParaRPr lang="en-US" alt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552401" y="3148361"/>
            <a:ext cx="61908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 dirty="0"/>
              <a:t>High</a:t>
            </a:r>
            <a:endParaRPr lang="en-US" altLang="en-US" dirty="0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72494" y="3170834"/>
            <a:ext cx="885179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/>
              <a:t>Normal</a:t>
            </a:r>
            <a:endParaRPr lang="en-US" altLang="en-US" i="1"/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1284433" y="414122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4</a:t>
            </a:r>
            <a:r>
              <a:rPr lang="en-US" altLang="en-US"/>
              <a:t>-]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357708" y="414122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6</a:t>
            </a:r>
            <a:r>
              <a:rPr lang="en-US" altLang="en-US"/>
              <a:t>+, </a:t>
            </a:r>
            <a:r>
              <a:rPr lang="sv-SE" altLang="en-US"/>
              <a:t>1</a:t>
            </a:r>
            <a:r>
              <a:rPr lang="en-US" altLang="en-US"/>
              <a:t>-]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178382" y="1894185"/>
            <a:ext cx="1024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S=</a:t>
            </a:r>
            <a:r>
              <a:rPr lang="en-US" altLang="en-US" dirty="0"/>
              <a:t>[9+,5-]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E=0.940</a:t>
            </a:r>
            <a:endParaRPr lang="en-US" altLang="en-US" dirty="0"/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861941" y="4902661"/>
            <a:ext cx="21723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 smtClean="0"/>
              <a:t>IG(S,Humidity</a:t>
            </a:r>
            <a:r>
              <a:rPr lang="sv-SE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=0.940-(7/14)*0.985 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  – (7/14)*0.592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=0.151</a:t>
            </a:r>
            <a:endParaRPr lang="en-US" altLang="en-US" dirty="0"/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256300" y="4580257"/>
            <a:ext cx="1013484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sv-SE" altLang="en-US" dirty="0"/>
              <a:t>E=0.985</a:t>
            </a:r>
            <a:endParaRPr lang="en-US" altLang="en-US" dirty="0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3353444" y="4505042"/>
            <a:ext cx="1055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dirty="0"/>
              <a:t>E=0.592</a:t>
            </a:r>
            <a:endParaRPr lang="en-US" altLang="en-US" dirty="0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6488257" y="2844361"/>
            <a:ext cx="388135" cy="129686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7202299" y="2834153"/>
            <a:ext cx="981408" cy="13070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6710507" y="2464821"/>
            <a:ext cx="68640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/>
              <a:t>Wind</a:t>
            </a:r>
            <a:endParaRPr lang="en-US" alt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5850525" y="3172263"/>
            <a:ext cx="71404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/>
              <a:t>Weak</a:t>
            </a:r>
            <a:endParaRPr lang="en-US" altLang="en-US"/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7848265" y="3172263"/>
            <a:ext cx="800219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/>
              <a:t>Strong</a:t>
            </a:r>
            <a:endParaRPr lang="en-US" alt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856433" y="414122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6</a:t>
            </a:r>
            <a:r>
              <a:rPr lang="en-US" altLang="en-US"/>
              <a:t>+, </a:t>
            </a:r>
            <a:r>
              <a:rPr lang="sv-SE" altLang="en-US"/>
              <a:t>2</a:t>
            </a:r>
            <a:r>
              <a:rPr lang="en-US" altLang="en-US"/>
              <a:t>-]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929708" y="414122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3</a:t>
            </a:r>
            <a:r>
              <a:rPr lang="en-US" altLang="en-US"/>
              <a:t>-]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6564567" y="1874360"/>
            <a:ext cx="1024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S=</a:t>
            </a:r>
            <a:r>
              <a:rPr lang="en-US" altLang="en-US" dirty="0"/>
              <a:t>[9+,5-]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E=0.940</a:t>
            </a:r>
            <a:endParaRPr lang="en-US" altLang="en-US" dirty="0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903652" y="4522257"/>
            <a:ext cx="981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dirty="0"/>
              <a:t>E=0.811</a:t>
            </a:r>
            <a:endParaRPr lang="en-US" altLang="en-US" dirty="0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7968919" y="4533329"/>
            <a:ext cx="817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dirty="0"/>
              <a:t>E=1.0</a:t>
            </a:r>
            <a:endParaRPr lang="en-US" altLang="en-US" dirty="0"/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6564567" y="4899740"/>
            <a:ext cx="21723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 smtClean="0"/>
              <a:t>IG(S,Wind</a:t>
            </a:r>
            <a:r>
              <a:rPr lang="sv-SE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=0.940-(8/14)*0.811 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  – (6/14)*1.0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=0.048</a:t>
            </a:r>
            <a:endParaRPr lang="en-US" altLang="en-US" dirty="0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9415495" y="4786814"/>
            <a:ext cx="2043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Humidity provides greater info. gain than Wind, w.r.t target classification.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569" y="737614"/>
                <a:ext cx="3469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569" y="737614"/>
                <a:ext cx="346947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74226" y="1167999"/>
                <a:ext cx="3958969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26" y="1167999"/>
                <a:ext cx="3958969" cy="504818"/>
              </a:xfrm>
              <a:prstGeom prst="rect">
                <a:avLst/>
              </a:prstGeom>
              <a:blipFill>
                <a:blip r:embed="rId3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9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3FBC-1A8C-4D39-9AC5-406DFBC64BD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/>
              <a:t>Select Attribute </a:t>
            </a:r>
            <a:r>
              <a:rPr lang="sv-SE" altLang="en-US" dirty="0" smtClean="0"/>
              <a:t>(2)</a:t>
            </a:r>
            <a:endParaRPr lang="en-US" altLang="en-US" dirty="0"/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 flipH="1">
            <a:off x="1828924" y="2754773"/>
            <a:ext cx="830483" cy="13832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3949805" y="2754773"/>
            <a:ext cx="812588" cy="13832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416299" y="2385441"/>
            <a:ext cx="18288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   Outlook</a:t>
            </a:r>
            <a:endParaRPr lang="en-US" altLang="en-US" dirty="0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385101" y="3070725"/>
            <a:ext cx="74315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/>
              <a:t>Sunny</a:t>
            </a:r>
            <a:endParaRPr lang="en-US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544552" y="3147442"/>
            <a:ext cx="599844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/>
              <a:t>Rain</a:t>
            </a:r>
            <a:endParaRPr lang="en-US" alt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197100" y="413804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2</a:t>
            </a:r>
            <a:r>
              <a:rPr lang="en-US" altLang="en-US"/>
              <a:t>+, </a:t>
            </a:r>
            <a:r>
              <a:rPr lang="sv-SE" altLang="en-US"/>
              <a:t>3</a:t>
            </a:r>
            <a:r>
              <a:rPr lang="en-US" altLang="en-US"/>
              <a:t>-]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438722" y="4138041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3</a:t>
            </a:r>
            <a:r>
              <a:rPr lang="en-US" altLang="en-US"/>
              <a:t>+, </a:t>
            </a:r>
            <a:r>
              <a:rPr lang="sv-SE" altLang="en-US"/>
              <a:t>2</a:t>
            </a:r>
            <a:r>
              <a:rPr lang="en-US" altLang="en-US"/>
              <a:t>-]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2754076" y="1737360"/>
            <a:ext cx="1024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S=</a:t>
            </a:r>
            <a:r>
              <a:rPr lang="en-US" altLang="en-US" dirty="0"/>
              <a:t>[9+,5-]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E=0.940</a:t>
            </a:r>
            <a:endParaRPr lang="en-US" altLang="en-US" dirty="0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097280" y="5101106"/>
            <a:ext cx="48684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 smtClean="0"/>
              <a:t>IG(S,Outlook</a:t>
            </a:r>
            <a:r>
              <a:rPr lang="sv-SE" altLang="en-US" dirty="0"/>
              <a:t>)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=</a:t>
            </a:r>
            <a:r>
              <a:rPr lang="sv-SE" altLang="en-US" dirty="0" smtClean="0"/>
              <a:t>0.940 - (</a:t>
            </a:r>
            <a:r>
              <a:rPr lang="sv-SE" altLang="en-US" dirty="0"/>
              <a:t>5/14)*0.971 </a:t>
            </a:r>
            <a:r>
              <a:rPr lang="sv-SE" altLang="en-US" dirty="0" smtClean="0"/>
              <a:t>- (</a:t>
            </a:r>
            <a:r>
              <a:rPr lang="sv-SE" altLang="en-US" dirty="0"/>
              <a:t>4/14)*0.0 </a:t>
            </a:r>
            <a:r>
              <a:rPr lang="sv-SE" altLang="en-US" dirty="0" smtClean="0"/>
              <a:t>- (</a:t>
            </a:r>
            <a:r>
              <a:rPr lang="sv-SE" altLang="en-US" dirty="0"/>
              <a:t>5/14)*</a:t>
            </a:r>
            <a:r>
              <a:rPr lang="sv-SE" altLang="en-US" dirty="0" smtClean="0"/>
              <a:t>0.971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=0.247</a:t>
            </a:r>
            <a:endParaRPr lang="en-US" altLang="en-US" dirty="0"/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197100" y="4604525"/>
            <a:ext cx="1371600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 altLang="en-US" dirty="0"/>
              <a:t>E=0.971</a:t>
            </a:r>
            <a:endParaRPr lang="en-US" altLang="en-US" dirty="0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4484012" y="4542619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en-US" dirty="0"/>
              <a:t>E=0.971</a:t>
            </a:r>
            <a:endParaRPr lang="en-US" altLang="en-US" dirty="0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3403063" y="2754773"/>
            <a:ext cx="3836" cy="14594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801478" y="3308683"/>
            <a:ext cx="106985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en-US" i="1" dirty="0" smtClean="0"/>
              <a:t>Overcast</a:t>
            </a:r>
            <a:endParaRPr lang="en-US" altLang="en-US" dirty="0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2873500" y="4138041"/>
            <a:ext cx="78579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[</a:t>
            </a:r>
            <a:r>
              <a:rPr lang="sv-SE" altLang="en-US"/>
              <a:t>4</a:t>
            </a:r>
            <a:r>
              <a:rPr lang="en-US" altLang="en-US"/>
              <a:t>+, </a:t>
            </a:r>
            <a:r>
              <a:rPr lang="sv-SE" altLang="en-US"/>
              <a:t>0</a:t>
            </a:r>
            <a:r>
              <a:rPr lang="en-US" altLang="en-US"/>
              <a:t>]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2967195" y="4604525"/>
            <a:ext cx="1371600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 altLang="en-US" dirty="0"/>
              <a:t>E=0.0</a:t>
            </a:r>
            <a:endParaRPr lang="en-US" altLang="en-US" dirty="0"/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 flipH="1">
            <a:off x="7200240" y="2791230"/>
            <a:ext cx="830483" cy="13832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9321121" y="2791230"/>
            <a:ext cx="812588" cy="13832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787615" y="2421898"/>
            <a:ext cx="18288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   </a:t>
            </a:r>
            <a:r>
              <a:rPr lang="sv-SE" altLang="en-US" dirty="0" smtClean="0"/>
              <a:t>Temperature</a:t>
            </a:r>
            <a:endParaRPr lang="en-US" alt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932174" y="3160474"/>
            <a:ext cx="524503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 dirty="0" smtClean="0"/>
              <a:t>Hot</a:t>
            </a:r>
            <a:endParaRPr lang="en-US" altLang="en-US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915868" y="3183899"/>
            <a:ext cx="569067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i="1" dirty="0" smtClean="0"/>
              <a:t>cool</a:t>
            </a:r>
            <a:endParaRPr lang="en-US" altLang="en-US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568416" y="4174498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[</a:t>
            </a:r>
            <a:r>
              <a:rPr lang="sv-SE" altLang="en-US" dirty="0"/>
              <a:t>2</a:t>
            </a:r>
            <a:r>
              <a:rPr lang="en-US" altLang="en-US" dirty="0"/>
              <a:t>+, </a:t>
            </a:r>
            <a:r>
              <a:rPr lang="en-US" altLang="en-US" dirty="0" smtClean="0"/>
              <a:t>2-]</a:t>
            </a:r>
            <a:endParaRPr lang="en-US" altLang="en-US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9810038" y="4174498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[</a:t>
            </a:r>
            <a:r>
              <a:rPr lang="sv-SE" altLang="en-US" dirty="0"/>
              <a:t>3</a:t>
            </a:r>
            <a:r>
              <a:rPr lang="en-US" altLang="en-US" dirty="0"/>
              <a:t>+, </a:t>
            </a:r>
            <a:r>
              <a:rPr lang="sv-SE" altLang="en-US" dirty="0" smtClean="0"/>
              <a:t>1</a:t>
            </a:r>
            <a:r>
              <a:rPr lang="en-US" altLang="en-US" dirty="0" smtClean="0"/>
              <a:t>-]</a:t>
            </a:r>
            <a:endParaRPr lang="en-US" altLang="en-US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125392" y="1773817"/>
            <a:ext cx="1024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S=</a:t>
            </a:r>
            <a:r>
              <a:rPr lang="en-US" altLang="en-US" dirty="0"/>
              <a:t>[9+,5-]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E=0.940</a:t>
            </a:r>
            <a:endParaRPr lang="en-US" altLang="en-US" dirty="0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568416" y="4640982"/>
            <a:ext cx="1371600" cy="29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 altLang="en-US" dirty="0" smtClean="0"/>
              <a:t>E=1.0</a:t>
            </a:r>
            <a:endParaRPr lang="en-US" altLang="en-US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9855328" y="4579076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en-US" dirty="0"/>
              <a:t>E=0.971</a:t>
            </a:r>
            <a:endParaRPr lang="en-US" altLang="en-US" dirty="0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8774379" y="2791230"/>
            <a:ext cx="3836" cy="14594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8172794" y="3345140"/>
            <a:ext cx="106985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en-US" i="1" dirty="0" smtClean="0"/>
              <a:t>mild</a:t>
            </a:r>
            <a:endParaRPr lang="en-US" altLang="en-US" dirty="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8244816" y="4174498"/>
            <a:ext cx="8563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[</a:t>
            </a:r>
            <a:r>
              <a:rPr lang="sv-SE" altLang="en-US" dirty="0"/>
              <a:t>4</a:t>
            </a:r>
            <a:r>
              <a:rPr lang="en-US" altLang="en-US" dirty="0"/>
              <a:t>+, </a:t>
            </a:r>
            <a:r>
              <a:rPr lang="en-US" altLang="en-US" dirty="0" smtClean="0"/>
              <a:t>2-]</a:t>
            </a:r>
            <a:endParaRPr lang="en-US" altLang="en-US" dirty="0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8338511" y="4640982"/>
            <a:ext cx="1371600" cy="29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 altLang="en-US" dirty="0" smtClean="0"/>
              <a:t>E=0.92</a:t>
            </a:r>
            <a:endParaRPr lang="en-US" altLang="en-US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355814" y="662999"/>
            <a:ext cx="287111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Note: 0Log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0 </a:t>
            </a:r>
            <a:r>
              <a:rPr lang="en-US" altLang="en-US" b="1" dirty="0" smtClean="0"/>
              <a:t>=</a:t>
            </a:r>
            <a:r>
              <a:rPr lang="en-US" altLang="en-US" dirty="0" smtClean="0"/>
              <a:t>0</a:t>
            </a:r>
          </a:p>
          <a:p>
            <a:r>
              <a:rPr lang="en-US" altLang="en-US" dirty="0" smtClean="0"/>
              <a:t>Log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(x) </a:t>
            </a:r>
            <a:r>
              <a:rPr lang="en-US" altLang="en-US" b="1" dirty="0" smtClean="0"/>
              <a:t>= </a:t>
            </a:r>
            <a:r>
              <a:rPr lang="en-US" altLang="en-US" dirty="0" smtClean="0"/>
              <a:t>Log</a:t>
            </a:r>
            <a:r>
              <a:rPr lang="en-US" altLang="en-US" baseline="-25000" dirty="0" smtClean="0"/>
              <a:t>10</a:t>
            </a:r>
            <a:r>
              <a:rPr lang="en-US" altLang="en-US" dirty="0" smtClean="0"/>
              <a:t> (x) / </a:t>
            </a:r>
            <a:r>
              <a:rPr lang="en-US" altLang="en-US" dirty="0"/>
              <a:t>Log</a:t>
            </a:r>
            <a:r>
              <a:rPr lang="en-US" altLang="en-US" baseline="-25000" dirty="0"/>
              <a:t>10</a:t>
            </a:r>
            <a:r>
              <a:rPr lang="en-US" altLang="en-US" dirty="0"/>
              <a:t> </a:t>
            </a:r>
            <a:r>
              <a:rPr lang="en-US" altLang="en-US" dirty="0" smtClean="0"/>
              <a:t>(2)</a:t>
            </a:r>
          </a:p>
          <a:p>
            <a:r>
              <a:rPr lang="en-US" altLang="en-US" dirty="0"/>
              <a:t>Log</a:t>
            </a:r>
            <a:r>
              <a:rPr lang="en-US" altLang="en-US" baseline="-25000" dirty="0"/>
              <a:t>2 </a:t>
            </a:r>
            <a:r>
              <a:rPr lang="en-US" altLang="en-US" dirty="0"/>
              <a:t>(x) </a:t>
            </a:r>
            <a:r>
              <a:rPr lang="en-US" altLang="en-US" b="1" dirty="0" smtClean="0"/>
              <a:t>= </a:t>
            </a:r>
            <a:r>
              <a:rPr lang="en-US" altLang="en-US" dirty="0" smtClean="0"/>
              <a:t>Ln(x) </a:t>
            </a:r>
            <a:r>
              <a:rPr lang="en-US" altLang="en-US" dirty="0"/>
              <a:t>/ </a:t>
            </a:r>
            <a:r>
              <a:rPr lang="en-US" altLang="en-US" dirty="0" smtClean="0"/>
              <a:t>Ln(2)</a:t>
            </a:r>
            <a:endParaRPr lang="en-US" altLang="en-US" dirty="0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46315" y="5100920"/>
            <a:ext cx="48684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 smtClean="0"/>
              <a:t>IG(S, Temperature)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=</a:t>
            </a:r>
            <a:r>
              <a:rPr lang="sv-SE" altLang="en-US" dirty="0" smtClean="0"/>
              <a:t>0.940 - (4/14)*1.0 - (6/14</a:t>
            </a:r>
            <a:r>
              <a:rPr lang="sv-SE" altLang="en-US" dirty="0"/>
              <a:t>)*</a:t>
            </a:r>
            <a:r>
              <a:rPr lang="sv-SE" altLang="en-US" dirty="0" smtClean="0"/>
              <a:t>0.92 - (4/14</a:t>
            </a:r>
            <a:r>
              <a:rPr lang="sv-SE" altLang="en-US" dirty="0"/>
              <a:t>)*</a:t>
            </a:r>
            <a:r>
              <a:rPr lang="sv-SE" altLang="en-US" dirty="0" smtClean="0"/>
              <a:t>0.971</a:t>
            </a:r>
            <a:endParaRPr lang="sv-SE" altLang="en-US" dirty="0"/>
          </a:p>
          <a:p>
            <a:pPr>
              <a:spcBef>
                <a:spcPct val="0"/>
              </a:spcBef>
            </a:pPr>
            <a:r>
              <a:rPr lang="sv-SE" altLang="en-US" dirty="0"/>
              <a:t>=</a:t>
            </a:r>
            <a:r>
              <a:rPr lang="sv-SE" altLang="en-US" dirty="0" smtClean="0"/>
              <a:t>0.03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9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63CC-E0AE-4A5C-BBCC-C5F7276131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/>
              <a:t>Select Attribute </a:t>
            </a:r>
            <a:r>
              <a:rPr lang="sv-SE" altLang="en-US" dirty="0" smtClean="0"/>
              <a:t>(3)</a:t>
            </a:r>
            <a:endParaRPr lang="en-US" altLang="en-US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104900" y="1913358"/>
            <a:ext cx="968502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sz="2800" dirty="0"/>
              <a:t>The information gain values for the 4 attributes are</a:t>
            </a:r>
            <a:r>
              <a:rPr lang="sv-SE" altLang="en-US" sz="2800" dirty="0" smtClean="0"/>
              <a:t>:</a:t>
            </a:r>
          </a:p>
          <a:p>
            <a:pPr>
              <a:spcBef>
                <a:spcPct val="0"/>
              </a:spcBef>
            </a:pPr>
            <a:endParaRPr lang="sv-SE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sz="2000" dirty="0"/>
              <a:t> Gain(S,Outlook) =0.247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sz="2000" dirty="0"/>
              <a:t> Gain(S,Humidity) =0.151</a:t>
            </a: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sz="2000" dirty="0"/>
              <a:t> Gain(S,Wind) =0.048</a:t>
            </a:r>
            <a:endParaRPr lang="en-US" altLang="en-US" sz="2000" dirty="0"/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sz="2000" dirty="0"/>
              <a:t> Gain(S,Temperature) =0.029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altLang="en-US" sz="2400" dirty="0" smtClean="0">
                <a:sym typeface="Wingdings" panose="05000000000000000000" pitchFamily="2" charset="2"/>
              </a:rPr>
              <a:t>Outlook is the most informative attribute,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Wingdings" panose="05000000000000000000" pitchFamily="2" charset="2"/>
              </a:rPr>
              <a:t>     and so is selected as the test condition for the root node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4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E018-2B2E-41CB-B3C4-B541564C42C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 smtClean="0"/>
              <a:t>Continue...</a:t>
            </a:r>
            <a:endParaRPr lang="sv-SE" altLang="en-US" dirty="0"/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2971800" y="1951482"/>
            <a:ext cx="3216593" cy="249399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6129784" y="2168416"/>
            <a:ext cx="2508394" cy="223688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6029396" y="2168415"/>
            <a:ext cx="17187" cy="227706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426394" y="1799083"/>
            <a:ext cx="93647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Outlook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760745" y="2769046"/>
            <a:ext cx="74315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Sunny</a:t>
            </a:r>
            <a:endParaRPr lang="en-US" alt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533056" y="3019647"/>
            <a:ext cx="100457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Overcast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7582829" y="2769046"/>
            <a:ext cx="599844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 dirty="0"/>
              <a:t>Rain</a:t>
            </a:r>
            <a:endParaRPr lang="en-US" altLang="en-US" dirty="0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5793234" y="4436126"/>
            <a:ext cx="48551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849880" y="1756221"/>
            <a:ext cx="1553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/>
              <a:t>[D1,D2,…,D14]</a:t>
            </a:r>
          </a:p>
          <a:p>
            <a:pPr>
              <a:spcBef>
                <a:spcPct val="0"/>
              </a:spcBef>
            </a:pPr>
            <a:r>
              <a:rPr lang="sv-SE" altLang="en-US"/>
              <a:t>    [9+,5-]</a:t>
            </a:r>
            <a:endParaRPr lang="en-US" altLang="en-US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1642751" y="3749749"/>
            <a:ext cx="19720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 smtClean="0"/>
              <a:t>[</a:t>
            </a:r>
            <a:r>
              <a:rPr lang="sv-SE" altLang="en-US" dirty="0"/>
              <a:t>D1,D2,D8,D9,D11]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            [2+,3-]</a:t>
            </a:r>
            <a:endParaRPr lang="en-US" altLang="en-US" dirty="0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2636248" y="4445476"/>
            <a:ext cx="66236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/>
              <a:t>   ?    </a:t>
            </a:r>
            <a:endParaRPr lang="en-US" altLang="en-US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8398193" y="4405302"/>
            <a:ext cx="66236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/>
              <a:t>   ?    </a:t>
            </a:r>
            <a:endParaRPr lang="en-US" altLang="en-US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5240652" y="3796940"/>
            <a:ext cx="1771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[D3,D7,D12,D13]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    [4+,0-]</a:t>
            </a:r>
            <a:endParaRPr lang="en-US" altLang="en-US" dirty="0"/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8445411" y="3758970"/>
            <a:ext cx="2089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[D4,D5,D6,D10,D14]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    [3+,2-]</a:t>
            </a:r>
            <a:endParaRPr lang="en-US" altLang="en-US" dirty="0"/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1495656" y="5299390"/>
            <a:ext cx="66870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altLang="en-US" dirty="0"/>
              <a:t>Gain(S</a:t>
            </a:r>
            <a:r>
              <a:rPr lang="sv-SE" altLang="en-US" baseline="-25000" dirty="0"/>
              <a:t>sunny</a:t>
            </a:r>
            <a:r>
              <a:rPr lang="sv-SE" altLang="en-US" dirty="0"/>
              <a:t> , Humidity</a:t>
            </a:r>
            <a:r>
              <a:rPr lang="sv-SE" altLang="en-US" dirty="0" smtClean="0"/>
              <a:t>) = 0.970 - (</a:t>
            </a:r>
            <a:r>
              <a:rPr lang="sv-SE" altLang="en-US" dirty="0"/>
              <a:t>3/5</a:t>
            </a:r>
            <a:r>
              <a:rPr lang="sv-SE" altLang="en-US" dirty="0" smtClean="0"/>
              <a:t>)*0.0 </a:t>
            </a:r>
            <a:r>
              <a:rPr lang="sv-SE" altLang="en-US" dirty="0"/>
              <a:t>– </a:t>
            </a:r>
            <a:r>
              <a:rPr lang="sv-SE" altLang="en-US" dirty="0" smtClean="0"/>
              <a:t>(2/5)*0.0 </a:t>
            </a:r>
            <a:r>
              <a:rPr lang="sv-SE" altLang="en-US" dirty="0"/>
              <a:t>= 0.970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Gain(S</a:t>
            </a:r>
            <a:r>
              <a:rPr lang="sv-SE" altLang="en-US" baseline="-25000" dirty="0"/>
              <a:t>sunny</a:t>
            </a:r>
            <a:r>
              <a:rPr lang="sv-SE" altLang="en-US" dirty="0"/>
              <a:t> , Temp</a:t>
            </a:r>
            <a:r>
              <a:rPr lang="sv-SE" altLang="en-US" dirty="0" smtClean="0"/>
              <a:t>.) = 0.970 - (</a:t>
            </a:r>
            <a:r>
              <a:rPr lang="sv-SE" altLang="en-US" dirty="0"/>
              <a:t>2/5</a:t>
            </a:r>
            <a:r>
              <a:rPr lang="sv-SE" altLang="en-US" dirty="0" smtClean="0"/>
              <a:t>)*0.0 </a:t>
            </a:r>
            <a:r>
              <a:rPr lang="sv-SE" altLang="en-US" dirty="0"/>
              <a:t>–</a:t>
            </a:r>
            <a:r>
              <a:rPr lang="sv-SE" altLang="en-US" dirty="0" smtClean="0"/>
              <a:t>2/5*(</a:t>
            </a:r>
            <a:r>
              <a:rPr lang="sv-SE" altLang="en-US" dirty="0"/>
              <a:t>1.0</a:t>
            </a:r>
            <a:r>
              <a:rPr lang="sv-SE" altLang="en-US" dirty="0" smtClean="0"/>
              <a:t>) - (</a:t>
            </a:r>
            <a:r>
              <a:rPr lang="sv-SE" altLang="en-US" dirty="0"/>
              <a:t>1/5</a:t>
            </a:r>
            <a:r>
              <a:rPr lang="sv-SE" altLang="en-US" dirty="0" smtClean="0"/>
              <a:t>)*0.0 </a:t>
            </a:r>
            <a:r>
              <a:rPr lang="sv-SE" altLang="en-US" dirty="0"/>
              <a:t>= 0.570</a:t>
            </a:r>
          </a:p>
          <a:p>
            <a:pPr>
              <a:spcBef>
                <a:spcPct val="0"/>
              </a:spcBef>
            </a:pPr>
            <a:r>
              <a:rPr lang="sv-SE" altLang="en-US" dirty="0"/>
              <a:t>Gain(S</a:t>
            </a:r>
            <a:r>
              <a:rPr lang="sv-SE" altLang="en-US" baseline="-25000" dirty="0"/>
              <a:t>sunny</a:t>
            </a:r>
            <a:r>
              <a:rPr lang="sv-SE" altLang="en-US" dirty="0"/>
              <a:t> , Wind</a:t>
            </a:r>
            <a:r>
              <a:rPr lang="sv-SE" altLang="en-US" dirty="0" smtClean="0"/>
              <a:t>) = 0.970 - (</a:t>
            </a:r>
            <a:r>
              <a:rPr lang="sv-SE" altLang="en-US" dirty="0"/>
              <a:t>2/5</a:t>
            </a:r>
            <a:r>
              <a:rPr lang="sv-SE" altLang="en-US" dirty="0" smtClean="0"/>
              <a:t>)*1.0 </a:t>
            </a:r>
            <a:r>
              <a:rPr lang="sv-SE" altLang="en-US" dirty="0"/>
              <a:t>– </a:t>
            </a:r>
            <a:r>
              <a:rPr lang="sv-SE" altLang="en-US" dirty="0" smtClean="0"/>
              <a:t>3/5*(</a:t>
            </a:r>
            <a:r>
              <a:rPr lang="sv-SE" altLang="en-US" dirty="0"/>
              <a:t>0.918) = 0.019</a:t>
            </a:r>
            <a:endParaRPr lang="en-US" altLang="en-US" dirty="0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1478280" y="4785748"/>
            <a:ext cx="1157968" cy="475672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AutoShape 20"/>
          <p:cNvSpPr>
            <a:spLocks/>
          </p:cNvSpPr>
          <p:nvPr/>
        </p:nvSpPr>
        <p:spPr bwMode="auto">
          <a:xfrm>
            <a:off x="1402080" y="5323697"/>
            <a:ext cx="76200" cy="9613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876085" y="4595475"/>
            <a:ext cx="16539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Test for this node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060554" y="5154420"/>
            <a:ext cx="22822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Test for this </a:t>
            </a:r>
            <a:r>
              <a:rPr lang="en-US" altLang="en-US" sz="1600" b="1" dirty="0" smtClean="0"/>
              <a:t>node as well</a:t>
            </a:r>
            <a:endParaRPr lang="en-US" altLang="en-US" sz="1600" b="1" dirty="0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 flipV="1">
            <a:off x="9060554" y="4774633"/>
            <a:ext cx="1141145" cy="427729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hape 156"/>
          <p:cNvSpPr/>
          <p:nvPr/>
        </p:nvSpPr>
        <p:spPr>
          <a:xfrm>
            <a:off x="2636249" y="5339628"/>
            <a:ext cx="978518" cy="262064"/>
          </a:xfrm>
          <a:prstGeom prst="rect">
            <a:avLst/>
          </a:prstGeom>
          <a:ln w="2222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3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4B-FB52-4688-B09D-8ADDADE4864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6258" name="Line 2"/>
          <p:cNvSpPr>
            <a:spLocks noChangeShapeType="1"/>
          </p:cNvSpPr>
          <p:nvPr/>
        </p:nvSpPr>
        <p:spPr bwMode="auto">
          <a:xfrm flipH="1">
            <a:off x="3611310" y="2319987"/>
            <a:ext cx="2252662" cy="14594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6349490" y="2328083"/>
            <a:ext cx="2086232" cy="14513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2467472" y="4138290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467426" y="4118584"/>
            <a:ext cx="548696" cy="10214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8403857" y="4101639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7497196" y="4088383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6035740" y="2319988"/>
            <a:ext cx="0" cy="14594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 smtClean="0"/>
              <a:t>Decision Tree</a:t>
            </a:r>
            <a:endParaRPr lang="en-US" altLang="en-US" dirty="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5540123" y="1950655"/>
            <a:ext cx="93647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Outlook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937541" y="2559083"/>
            <a:ext cx="74315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 dirty="0"/>
              <a:t>Sunny</a:t>
            </a:r>
            <a:endParaRPr lang="en-US" altLang="en-US" dirty="0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616322" y="2941255"/>
            <a:ext cx="100457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Overcast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804013" y="2819335"/>
            <a:ext cx="599844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Rain</a:t>
            </a:r>
            <a:endParaRPr lang="en-US" altLang="en-US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893665" y="3781241"/>
            <a:ext cx="104387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Humidity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946965" y="4498077"/>
            <a:ext cx="619080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High</a:t>
            </a:r>
            <a:endParaRPr lang="en-US" altLang="en-US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937541" y="4464749"/>
            <a:ext cx="885179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Normal</a:t>
            </a:r>
            <a:endParaRPr lang="en-US" alt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8060654" y="3779455"/>
            <a:ext cx="68640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Wind</a:t>
            </a: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6743768" y="4555843"/>
            <a:ext cx="800219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Strong</a:t>
            </a:r>
            <a:endParaRPr lang="en-US" altLang="en-US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9186416" y="4555843"/>
            <a:ext cx="714042" cy="369332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Weak</a:t>
            </a:r>
            <a:endParaRPr lang="en-US" altLang="en-US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2178547" y="5140002"/>
            <a:ext cx="45557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No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3735833" y="5140001"/>
            <a:ext cx="48551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5863972" y="3779455"/>
            <a:ext cx="48551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9121522" y="5136194"/>
            <a:ext cx="48551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Yes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7269409" y="5121122"/>
            <a:ext cx="45557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No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5360094" y="4167649"/>
            <a:ext cx="18803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dirty="0" smtClean="0"/>
              <a:t>[D3,D7,D12,D13]</a:t>
            </a:r>
          </a:p>
          <a:p>
            <a:r>
              <a:rPr lang="sv-SE" altLang="en-US" dirty="0" smtClean="0"/>
              <a:t>[4+, 0-]</a:t>
            </a:r>
            <a:endParaRPr lang="en-US" altLang="en-US" dirty="0"/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3403975" y="5600159"/>
            <a:ext cx="2233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en-US" dirty="0" smtClean="0"/>
              <a:t>[D9,D11]</a:t>
            </a:r>
          </a:p>
          <a:p>
            <a:r>
              <a:rPr lang="sv-SE" altLang="en-US" dirty="0" smtClean="0"/>
              <a:t>[2+,0-]</a:t>
            </a:r>
            <a:endParaRPr lang="en-US" altLang="en-US" dirty="0"/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7113439" y="5600159"/>
            <a:ext cx="11727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v-SE" altLang="en-US" dirty="0"/>
              <a:t>[D6,D14</a:t>
            </a:r>
            <a:r>
              <a:rPr lang="sv-SE" altLang="en-US" dirty="0" smtClean="0"/>
              <a:t>]</a:t>
            </a:r>
          </a:p>
          <a:p>
            <a:r>
              <a:rPr lang="sv-SE" altLang="en-US" dirty="0" smtClean="0"/>
              <a:t>[0+,2-]</a:t>
            </a:r>
            <a:endParaRPr lang="en-US" altLang="en-US" dirty="0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1861046" y="5600159"/>
            <a:ext cx="1395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en-US" dirty="0"/>
              <a:t>[</a:t>
            </a:r>
            <a:r>
              <a:rPr lang="sv-SE" altLang="en-US" dirty="0" smtClean="0"/>
              <a:t>D1,D2,D8]</a:t>
            </a:r>
          </a:p>
          <a:p>
            <a:r>
              <a:rPr lang="sv-SE" altLang="en-US" dirty="0" smtClean="0"/>
              <a:t>[0+,3-]</a:t>
            </a:r>
            <a:endParaRPr lang="en-US" altLang="en-US" dirty="0"/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8645229" y="5600158"/>
            <a:ext cx="2233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en-US" dirty="0"/>
              <a:t>[D4,D5,D10</a:t>
            </a:r>
            <a:r>
              <a:rPr lang="sv-SE" altLang="en-US" dirty="0" smtClean="0"/>
              <a:t>]</a:t>
            </a:r>
          </a:p>
          <a:p>
            <a:r>
              <a:rPr lang="sv-SE" altLang="en-US" dirty="0" smtClean="0"/>
              <a:t>[3+,0-]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863972" y="778922"/>
            <a:ext cx="561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in </a:t>
            </a:r>
            <a:r>
              <a:rPr lang="en-US" dirty="0"/>
              <a:t>each decision node, it should be a test condition based on some specific attribute instead of the value of the attribute, which is denoted on the branch</a:t>
            </a:r>
          </a:p>
        </p:txBody>
      </p:sp>
    </p:spTree>
    <p:extLst>
      <p:ext uri="{BB962C8B-B14F-4D97-AF65-F5344CB8AC3E}">
        <p14:creationId xmlns:p14="http://schemas.microsoft.com/office/powerpoint/2010/main" val="34635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Artificial Neural Network (ANN)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44561</TotalTime>
  <Words>946</Words>
  <Application>Microsoft Office PowerPoint</Application>
  <PresentationFormat>Widescreen</PresentationFormat>
  <Paragraphs>305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Calibri</vt:lpstr>
      <vt:lpstr>Calibri Light</vt:lpstr>
      <vt:lpstr>Cambria Math</vt:lpstr>
      <vt:lpstr>Tahoma</vt:lpstr>
      <vt:lpstr>Wingdings</vt:lpstr>
      <vt:lpstr>Retrospect</vt:lpstr>
      <vt:lpstr>Data Science</vt:lpstr>
      <vt:lpstr>Decision Tree for PlayTennis</vt:lpstr>
      <vt:lpstr>Training Examples</vt:lpstr>
      <vt:lpstr>Select Attribute (1)</vt:lpstr>
      <vt:lpstr>Select Attribute (2)</vt:lpstr>
      <vt:lpstr>Select Attribute (3)</vt:lpstr>
      <vt:lpstr>Continue...</vt:lpstr>
      <vt:lpstr>Decision Tree</vt:lpstr>
      <vt:lpstr>Artificial Neural Network (ANN)</vt:lpstr>
      <vt:lpstr>How the human brain learns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Multilayer ANN</vt:lpstr>
      <vt:lpstr>Backpropagation</vt:lpstr>
      <vt:lpstr>PowerPoint Presentation</vt:lpstr>
      <vt:lpstr>Termination condition</vt:lpstr>
      <vt:lpstr>Summary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Wang, Wenjun</cp:lastModifiedBy>
  <cp:revision>2110</cp:revision>
  <dcterms:created xsi:type="dcterms:W3CDTF">2014-09-09T01:52:12Z</dcterms:created>
  <dcterms:modified xsi:type="dcterms:W3CDTF">2017-05-10T04:30:15Z</dcterms:modified>
</cp:coreProperties>
</file>