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1" r:id="rId1"/>
  </p:sldMasterIdLst>
  <p:notesMasterIdLst>
    <p:notesMasterId r:id="rId31"/>
  </p:notesMasterIdLst>
  <p:sldIdLst>
    <p:sldId id="513" r:id="rId2"/>
    <p:sldId id="663" r:id="rId3"/>
    <p:sldId id="664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6" r:id="rId12"/>
    <p:sldId id="677" r:id="rId13"/>
    <p:sldId id="675" r:id="rId14"/>
    <p:sldId id="639" r:id="rId15"/>
    <p:sldId id="638" r:id="rId16"/>
    <p:sldId id="678" r:id="rId17"/>
    <p:sldId id="679" r:id="rId18"/>
    <p:sldId id="660" r:id="rId19"/>
    <p:sldId id="680" r:id="rId20"/>
    <p:sldId id="681" r:id="rId21"/>
    <p:sldId id="647" r:id="rId22"/>
    <p:sldId id="648" r:id="rId23"/>
    <p:sldId id="649" r:id="rId24"/>
    <p:sldId id="650" r:id="rId25"/>
    <p:sldId id="651" r:id="rId26"/>
    <p:sldId id="652" r:id="rId27"/>
    <p:sldId id="684" r:id="rId28"/>
    <p:sldId id="653" r:id="rId29"/>
    <p:sldId id="6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74" autoAdjust="0"/>
    <p:restoredTop sz="68873" autoAdjust="0"/>
  </p:normalViewPr>
  <p:slideViewPr>
    <p:cSldViewPr snapToGrid="0">
      <p:cViewPr varScale="1">
        <p:scale>
          <a:sx n="83" d="100"/>
          <a:sy n="83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EB7E-867D-4282-8DE5-F36A179E3AC7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0BA66-FF30-40C0-A8D7-30028C97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9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4468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4" name="Shape 7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1253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3" name="Shape 6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2690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6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0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5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BA66-FF30-40C0-A8D7-30028C97E1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2AF0-9EB6-4DA0-AA18-4D452EF1FC35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6D57-56A4-4768-98BC-B1DCE3579E3C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F54B-6BF3-4F64-AA49-C79910828BA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117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267200"/>
            <a:ext cx="50800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D161D-6F55-4008-A186-E2BCBA50F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9540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54D9-3FC8-4F5A-9887-8169F77364C0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D39E-5580-4DD5-8F06-2604FE42676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2ED-3FA5-4E29-AD84-CBD2ED8A40E8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719D-44E6-47A2-84AB-0AB0DB21914A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E2FE4-6D64-44AB-8717-E7988512E516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0149-D071-4618-B927-DAD5ED66D149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D1A81E-A393-41C9-9B38-2D3A71971022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4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DC-98EC-441F-8CC2-C970B2D9F19F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5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73FADF-1024-4215-908D-689AC4B31A34}" type="datetime1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5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Science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MSCI:6070 Spring 2017</a:t>
            </a:r>
          </a:p>
          <a:p>
            <a:endParaRPr lang="en-US" dirty="0"/>
          </a:p>
          <a:p>
            <a:r>
              <a:rPr lang="en-US" dirty="0" smtClean="0"/>
              <a:t>Lecture </a:t>
            </a:r>
            <a:r>
              <a:rPr lang="en-US" dirty="0" smtClean="0"/>
              <a:t>6 </a:t>
            </a:r>
            <a:r>
              <a:rPr lang="en-US" dirty="0" smtClean="0"/>
              <a:t>(2/27/17)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Soft Margin Approach (1)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7280" y="1905000"/>
                <a:ext cx="9230996" cy="4543425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200" dirty="0" smtClean="0"/>
                  <a:t> Consider trade-off between the </a:t>
                </a:r>
                <a:r>
                  <a:rPr lang="en-US" altLang="en-US" sz="2200" dirty="0" smtClean="0">
                    <a:solidFill>
                      <a:srgbClr val="0070C0"/>
                    </a:solidFill>
                  </a:rPr>
                  <a:t>width of margin</a:t>
                </a:r>
                <a:r>
                  <a:rPr lang="en-US" altLang="en-US" sz="2200" dirty="0" smtClean="0"/>
                  <a:t> and the </a:t>
                </a:r>
                <a:r>
                  <a:rPr lang="en-US" altLang="en-US" sz="2200" dirty="0" smtClean="0">
                    <a:solidFill>
                      <a:srgbClr val="0070C0"/>
                    </a:solidFill>
                  </a:rPr>
                  <a:t>training error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2200" dirty="0" smtClean="0"/>
                  <a:t>Allow some errors but also </a:t>
                </a:r>
                <a:r>
                  <a:rPr lang="en-US" altLang="en-US" sz="2200" dirty="0" smtClean="0">
                    <a:solidFill>
                      <a:srgbClr val="FF0000"/>
                    </a:solidFill>
                  </a:rPr>
                  <a:t>penalize</a:t>
                </a:r>
                <a:r>
                  <a:rPr lang="en-US" altLang="en-US" sz="2200" dirty="0" smtClean="0"/>
                  <a:t> the misclassification</a:t>
                </a:r>
              </a:p>
              <a:p>
                <a:pPr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Introduce positive-valued </a:t>
                </a:r>
                <a:r>
                  <a:rPr lang="en-US" altLang="en-US" sz="2200" dirty="0" smtClean="0">
                    <a:solidFill>
                      <a:srgbClr val="0070C0"/>
                    </a:solidFill>
                  </a:rPr>
                  <a:t>slack variables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200" dirty="0"/>
                  <a:t> </a:t>
                </a:r>
                <a:r>
                  <a:rPr lang="en-US" altLang="en-US" sz="2200" dirty="0" smtClean="0"/>
                  <a:t>    into the linear inequality constraints</a:t>
                </a:r>
                <a:endParaRPr lang="en-US" altLang="en-US" sz="2200" dirty="0"/>
              </a:p>
              <a:p>
                <a:pPr marL="0" indent="0"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altLang="en-US" sz="2400" dirty="0">
                  <a:latin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en-US" sz="2400" dirty="0" smtClean="0">
                  <a:latin typeface="Times New Roman" panose="02020603050405020304" pitchFamily="18" charset="0"/>
                </a:endParaRPr>
              </a:p>
              <a:p>
                <a:pPr lvl="2">
                  <a:spcBef>
                    <a:spcPts val="600"/>
                  </a:spcBef>
                  <a:buFont typeface="Wingdings" panose="05000000000000000000" pitchFamily="2" charset="2"/>
                  <a:buChar char="v"/>
                </a:pPr>
                <a:r>
                  <a:rPr lang="en-US" altLang="en-US" sz="22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200" dirty="0" smtClean="0">
                    <a:latin typeface="Times New Roman" panose="02020603050405020304" pitchFamily="18" charset="0"/>
                  </a:rPr>
                  <a:t> provides an estimate of the error of </a:t>
                </a:r>
              </a:p>
              <a:p>
                <a:pPr marL="384048" lvl="2" indent="0">
                  <a:spcBef>
                    <a:spcPts val="0"/>
                  </a:spcBef>
                  <a:buNone/>
                </a:pPr>
                <a:r>
                  <a:rPr lang="en-US" altLang="en-US" sz="22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200" dirty="0" smtClean="0">
                    <a:latin typeface="Times New Roman" panose="02020603050405020304" pitchFamily="18" charset="0"/>
                  </a:rPr>
                  <a:t>    the decision boundary on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200" dirty="0" smtClean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9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905000"/>
                <a:ext cx="9230996" cy="4543425"/>
              </a:xfrm>
              <a:blipFill rotWithShape="0">
                <a:blip r:embed="rId3"/>
                <a:stretch>
                  <a:fillRect l="-1717" t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4"/>
          <p:cNvSpPr>
            <a:spLocks noChangeShapeType="1"/>
          </p:cNvSpPr>
          <p:nvPr/>
        </p:nvSpPr>
        <p:spPr bwMode="auto">
          <a:xfrm flipV="1">
            <a:off x="7483475" y="29781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"/>
          <p:cNvSpPr>
            <a:spLocks noChangeShapeType="1"/>
          </p:cNvSpPr>
          <p:nvPr/>
        </p:nvSpPr>
        <p:spPr bwMode="auto">
          <a:xfrm flipV="1">
            <a:off x="7348538" y="59039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8523288" y="3733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7948613" y="409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AutoShape 8"/>
          <p:cNvSpPr>
            <a:spLocks noChangeArrowheads="1"/>
          </p:cNvSpPr>
          <p:nvPr/>
        </p:nvSpPr>
        <p:spPr bwMode="auto">
          <a:xfrm>
            <a:off x="81010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720013" y="509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8253413" y="3494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AutoShape 11"/>
          <p:cNvSpPr>
            <a:spLocks noChangeArrowheads="1"/>
          </p:cNvSpPr>
          <p:nvPr/>
        </p:nvSpPr>
        <p:spPr bwMode="auto">
          <a:xfrm>
            <a:off x="77200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AutoShape 12"/>
          <p:cNvSpPr>
            <a:spLocks noChangeArrowheads="1"/>
          </p:cNvSpPr>
          <p:nvPr/>
        </p:nvSpPr>
        <p:spPr bwMode="auto">
          <a:xfrm>
            <a:off x="7872413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86344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14"/>
          <p:cNvSpPr>
            <a:spLocks noChangeArrowheads="1"/>
          </p:cNvSpPr>
          <p:nvPr/>
        </p:nvSpPr>
        <p:spPr bwMode="auto">
          <a:xfrm>
            <a:off x="9536113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>
            <a:off x="9167813" y="509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AutoShape 16"/>
          <p:cNvSpPr>
            <a:spLocks noChangeArrowheads="1"/>
          </p:cNvSpPr>
          <p:nvPr/>
        </p:nvSpPr>
        <p:spPr bwMode="auto">
          <a:xfrm>
            <a:off x="10158413" y="509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8850313" y="5614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AutoShape 18"/>
          <p:cNvSpPr>
            <a:spLocks noChangeArrowheads="1"/>
          </p:cNvSpPr>
          <p:nvPr/>
        </p:nvSpPr>
        <p:spPr bwMode="auto">
          <a:xfrm>
            <a:off x="9472613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AutoShape 19"/>
          <p:cNvSpPr>
            <a:spLocks noChangeArrowheads="1"/>
          </p:cNvSpPr>
          <p:nvPr/>
        </p:nvSpPr>
        <p:spPr bwMode="auto">
          <a:xfrm>
            <a:off x="8904288" y="497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AutoShape 20"/>
          <p:cNvSpPr>
            <a:spLocks noChangeArrowheads="1"/>
          </p:cNvSpPr>
          <p:nvPr/>
        </p:nvSpPr>
        <p:spPr bwMode="auto">
          <a:xfrm>
            <a:off x="9548813" y="5322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AutoShape 21"/>
          <p:cNvSpPr>
            <a:spLocks noChangeArrowheads="1"/>
          </p:cNvSpPr>
          <p:nvPr/>
        </p:nvSpPr>
        <p:spPr bwMode="auto">
          <a:xfrm>
            <a:off x="10234613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AutoShape 22"/>
          <p:cNvSpPr>
            <a:spLocks noChangeArrowheads="1"/>
          </p:cNvSpPr>
          <p:nvPr/>
        </p:nvSpPr>
        <p:spPr bwMode="auto">
          <a:xfrm>
            <a:off x="8720138" y="2895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AutoShape 23"/>
          <p:cNvSpPr>
            <a:spLocks noChangeArrowheads="1"/>
          </p:cNvSpPr>
          <p:nvPr/>
        </p:nvSpPr>
        <p:spPr bwMode="auto">
          <a:xfrm>
            <a:off x="9329738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" name="AutoShape 24"/>
          <p:cNvSpPr>
            <a:spLocks noChangeArrowheads="1"/>
          </p:cNvSpPr>
          <p:nvPr/>
        </p:nvSpPr>
        <p:spPr bwMode="auto">
          <a:xfrm>
            <a:off x="10396538" y="37338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" name="AutoShape 25"/>
          <p:cNvSpPr>
            <a:spLocks noChangeArrowheads="1"/>
          </p:cNvSpPr>
          <p:nvPr/>
        </p:nvSpPr>
        <p:spPr bwMode="auto">
          <a:xfrm>
            <a:off x="8208963" y="41783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3" name="AutoShape 26"/>
          <p:cNvSpPr>
            <a:spLocks noChangeArrowheads="1"/>
          </p:cNvSpPr>
          <p:nvPr/>
        </p:nvSpPr>
        <p:spPr bwMode="auto">
          <a:xfrm>
            <a:off x="7929563" y="4884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AutoShape 27"/>
          <p:cNvSpPr>
            <a:spLocks noChangeArrowheads="1"/>
          </p:cNvSpPr>
          <p:nvPr/>
        </p:nvSpPr>
        <p:spPr bwMode="auto">
          <a:xfrm>
            <a:off x="938371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5" name="Line 28"/>
          <p:cNvSpPr>
            <a:spLocks noChangeShapeType="1"/>
          </p:cNvSpPr>
          <p:nvPr/>
        </p:nvSpPr>
        <p:spPr bwMode="auto">
          <a:xfrm flipV="1">
            <a:off x="7948613" y="28956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9"/>
          <p:cNvSpPr>
            <a:spLocks noChangeShapeType="1"/>
          </p:cNvSpPr>
          <p:nvPr/>
        </p:nvSpPr>
        <p:spPr bwMode="auto">
          <a:xfrm flipH="1" flipV="1">
            <a:off x="9283700" y="40005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559800" y="4114800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Oval 31"/>
          <p:cNvSpPr>
            <a:spLocks noChangeArrowheads="1"/>
          </p:cNvSpPr>
          <p:nvPr/>
        </p:nvSpPr>
        <p:spPr bwMode="auto">
          <a:xfrm>
            <a:off x="8832850" y="49101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Oval 32"/>
          <p:cNvSpPr>
            <a:spLocks noChangeArrowheads="1"/>
          </p:cNvSpPr>
          <p:nvPr/>
        </p:nvSpPr>
        <p:spPr bwMode="auto">
          <a:xfrm>
            <a:off x="9466263" y="4097338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 flipH="1" flipV="1">
            <a:off x="8659813" y="4814888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 flipV="1">
            <a:off x="8712200" y="4252913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 flipV="1">
            <a:off x="8386763" y="30765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7739063" y="27146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37"/>
          <p:cNvSpPr>
            <a:spLocks noChangeShapeType="1"/>
          </p:cNvSpPr>
          <p:nvPr/>
        </p:nvSpPr>
        <p:spPr bwMode="auto">
          <a:xfrm flipH="1" flipV="1">
            <a:off x="8645208" y="4341813"/>
            <a:ext cx="740091" cy="522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8"/>
          <p:cNvSpPr>
            <a:spLocks noChangeShapeType="1"/>
          </p:cNvSpPr>
          <p:nvPr/>
        </p:nvSpPr>
        <p:spPr bwMode="auto">
          <a:xfrm>
            <a:off x="8289925" y="42545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9042400" y="437515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8326439" y="431482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4"/>
              <p:cNvSpPr txBox="1">
                <a:spLocks noChangeArrowheads="1"/>
              </p:cNvSpPr>
              <p:nvPr/>
            </p:nvSpPr>
            <p:spPr bwMode="auto">
              <a:xfrm>
                <a:off x="1886745" y="3514864"/>
                <a:ext cx="3810000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200" b="1" dirty="0" smtClean="0"/>
                  <a:t>w</a:t>
                </a:r>
                <a14:m>
                  <m:oMath xmlns:m="http://schemas.openxmlformats.org/officeDocument/2006/math"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200" b="1" dirty="0" smtClean="0"/>
                  <a:t>x</a:t>
                </a:r>
                <a:r>
                  <a:rPr lang="en-US" altLang="en-US" sz="2200" i="1" baseline="-25000" dirty="0" smtClean="0"/>
                  <a:t>i</a:t>
                </a:r>
                <a:r>
                  <a:rPr lang="en-US" altLang="en-US" sz="2200" b="1" dirty="0" smtClean="0"/>
                  <a:t> </a:t>
                </a:r>
                <a:r>
                  <a:rPr lang="en-US" altLang="en-US" sz="2200" dirty="0"/>
                  <a:t>+ </a:t>
                </a:r>
                <a:r>
                  <a:rPr lang="en-US" altLang="en-US" sz="2200" i="1" dirty="0"/>
                  <a:t>b</a:t>
                </a:r>
                <a:r>
                  <a:rPr lang="en-US" altLang="en-US" sz="22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sz="2200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 smtClean="0">
                    <a:cs typeface="Times New Roman" panose="02020603050405020304" pitchFamily="18" charset="0"/>
                  </a:rPr>
                  <a:t>     if </a:t>
                </a:r>
                <a:r>
                  <a:rPr lang="en-US" altLang="en-US" sz="2200" i="1" dirty="0" err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2200" i="1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dirty="0" smtClean="0">
                    <a:cs typeface="Times New Roman" panose="02020603050405020304" pitchFamily="18" charset="0"/>
                  </a:rPr>
                  <a:t>1</a:t>
                </a:r>
                <a:endParaRPr lang="en-US" altLang="en-US" sz="22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200" b="1" dirty="0" smtClean="0"/>
                  <a:t>w</a:t>
                </a:r>
                <a14:m>
                  <m:oMath xmlns:m="http://schemas.openxmlformats.org/officeDocument/2006/math"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200" b="1" dirty="0" smtClean="0"/>
                  <a:t>x</a:t>
                </a:r>
                <a:r>
                  <a:rPr lang="en-US" altLang="en-US" sz="2200" i="1" baseline="-25000" dirty="0" smtClean="0"/>
                  <a:t>i</a:t>
                </a:r>
                <a:r>
                  <a:rPr lang="en-US" altLang="en-US" sz="2200" b="1" dirty="0" smtClean="0"/>
                  <a:t> </a:t>
                </a:r>
                <a:r>
                  <a:rPr lang="en-US" altLang="en-US" sz="2200" dirty="0"/>
                  <a:t>+ </a:t>
                </a:r>
                <a:r>
                  <a:rPr lang="en-US" altLang="en-US" sz="2200" i="1" dirty="0"/>
                  <a:t>b</a:t>
                </a:r>
                <a:r>
                  <a:rPr lang="en-US" alt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≤−</m:t>
                    </m:r>
                    <m:r>
                      <a:rPr lang="en-US" alt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en-US" sz="2200" dirty="0" smtClean="0">
                    <a:cs typeface="Times New Roman" panose="02020603050405020304" pitchFamily="18" charset="0"/>
                  </a:rPr>
                  <a:t>   if </a:t>
                </a:r>
                <a:r>
                  <a:rPr lang="en-US" altLang="en-US" sz="2200" i="1" dirty="0" err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2200" i="1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en-US" sz="22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200" dirty="0" smtClean="0">
                    <a:cs typeface="Times New Roman" panose="02020603050405020304" pitchFamily="18" charset="0"/>
                  </a:rPr>
                  <a:t>-1</a:t>
                </a:r>
                <a:endParaRPr lang="en-US" altLang="en-US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6745" y="3514864"/>
                <a:ext cx="3810000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2080" t="-5556" b="-150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E9AA9A3-B584-4646-9DD3-53E7758636D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The original </a:t>
            </a:r>
            <a:r>
              <a:rPr lang="en-US" altLang="en-US" sz="2400" dirty="0"/>
              <a:t>formulation: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The modified </a:t>
            </a:r>
            <a:r>
              <a:rPr lang="en-US" altLang="en-US" sz="2400" dirty="0"/>
              <a:t>formulation incorporating slack variables: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330951" y="2369737"/>
            <a:ext cx="6496050" cy="110799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</a:rPr>
              <a:t>Find </a:t>
            </a:r>
            <a:r>
              <a:rPr lang="en-US" altLang="en-US" sz="2200" b="1" dirty="0">
                <a:latin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l-G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</a:rPr>
              <a:t> 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  is minimized 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200" dirty="0">
                <a:latin typeface="Times New Roman" panose="02020603050405020304" pitchFamily="18" charset="0"/>
              </a:rPr>
              <a:t>all {(</a:t>
            </a:r>
            <a:r>
              <a:rPr lang="en-US" altLang="en-US" sz="2200" b="1" dirty="0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,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)}: </a:t>
            </a:r>
            <a:r>
              <a:rPr lang="en-US" altLang="en-US" sz="22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+ b)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330951" y="4543062"/>
            <a:ext cx="6438900" cy="113877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</a:rPr>
              <a:t>Find </a:t>
            </a:r>
            <a:r>
              <a:rPr lang="en-US" altLang="en-US" sz="2200" b="1" dirty="0">
                <a:latin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</a:rPr>
              <a:t> and </a:t>
            </a:r>
            <a:r>
              <a:rPr lang="en-US" altLang="en-US" sz="2200" i="1" dirty="0">
                <a:latin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l-GR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</a:rPr>
              <a:t> + </a:t>
            </a:r>
            <a:r>
              <a:rPr lang="en-US" altLang="en-US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l-GR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Σ</a:t>
            </a:r>
            <a:r>
              <a:rPr lang="el-GR" altLang="en-US" sz="2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ξ</a:t>
            </a:r>
            <a:r>
              <a:rPr lang="en-US" altLang="en-US" sz="2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200" dirty="0">
                <a:latin typeface="Times New Roman" panose="02020603050405020304" pitchFamily="18" charset="0"/>
              </a:rPr>
              <a:t>is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minimized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</a:rPr>
              <a:t>for </a:t>
            </a:r>
            <a:r>
              <a:rPr lang="en-US" altLang="en-US" sz="2200" dirty="0">
                <a:latin typeface="Times New Roman" panose="02020603050405020304" pitchFamily="18" charset="0"/>
              </a:rPr>
              <a:t>all {(</a:t>
            </a:r>
            <a:r>
              <a:rPr lang="en-US" altLang="en-US" sz="2200" b="1" dirty="0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,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)}: </a:t>
            </a:r>
            <a:r>
              <a:rPr lang="en-US" altLang="en-US" sz="22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en-US" sz="2200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+ </a:t>
            </a:r>
            <a:r>
              <a:rPr lang="en-US" altLang="en-US" sz="2200" i="1" dirty="0">
                <a:latin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Times New Roman" panose="02020603050405020304" pitchFamily="18" charset="0"/>
              </a:rPr>
              <a:t>)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for all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 smtClean="0"/>
              <a:t>Soft Margin Approach (2)</a:t>
            </a:r>
            <a:endParaRPr lang="en-US" altLang="en-US" dirty="0"/>
          </a:p>
        </p:txBody>
      </p:sp>
      <p:sp>
        <p:nvSpPr>
          <p:cNvPr id="10" name="Shape 161"/>
          <p:cNvSpPr/>
          <p:nvPr/>
        </p:nvSpPr>
        <p:spPr>
          <a:xfrm>
            <a:off x="9105900" y="3555854"/>
            <a:ext cx="2353042" cy="168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regularization term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: can be used as a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complexity </a:t>
            </a:r>
          </a:p>
          <a:p>
            <a:r>
              <a:rPr lang="en-US" sz="2000" dirty="0" smtClean="0"/>
              <a:t>     parameter for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overfitting control</a:t>
            </a:r>
            <a:endParaRPr sz="20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6126480" y="4399836"/>
            <a:ext cx="2979420" cy="5530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hape 156"/>
          <p:cNvSpPr/>
          <p:nvPr/>
        </p:nvSpPr>
        <p:spPr>
          <a:xfrm>
            <a:off x="5406924" y="4952917"/>
            <a:ext cx="719556" cy="355741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468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E61691-1952-42F3-875D-9E546B5995E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The </a:t>
            </a:r>
            <a:r>
              <a:rPr lang="en-US" altLang="en-US" sz="2400" dirty="0"/>
              <a:t>dual problem for soft margin classification: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>
              <a:spcBef>
                <a:spcPts val="30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cs typeface="Times New Roman" panose="02020603050405020304" pitchFamily="18" charset="0"/>
              </a:rPr>
              <a:t> Solution </a:t>
            </a:r>
            <a:r>
              <a:rPr lang="en-US" altLang="en-US" sz="2400" dirty="0">
                <a:cs typeface="Times New Roman" panose="02020603050405020304" pitchFamily="18" charset="0"/>
              </a:rPr>
              <a:t>to the dual problem is: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14600" y="2400089"/>
            <a:ext cx="6953250" cy="160043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200" dirty="0">
                <a:latin typeface="Times New Roman" panose="02020603050405020304" pitchFamily="18" charset="0"/>
              </a:rPr>
              <a:t>Find 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such that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Q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200" b="1" dirty="0">
                <a:latin typeface="Times New Roman" panose="02020603050405020304" pitchFamily="18" charset="0"/>
              </a:rPr>
              <a:t>α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 sz="2200" dirty="0">
                <a:latin typeface="Times New Roman" panose="02020603050405020304" pitchFamily="18" charset="0"/>
              </a:rPr>
              <a:t>ΣΣ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  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is </a:t>
            </a:r>
            <a:r>
              <a:rPr lang="en-US" altLang="en-US" sz="2200" dirty="0">
                <a:latin typeface="Times New Roman" panose="02020603050405020304" pitchFamily="18" charset="0"/>
              </a:rPr>
              <a:t>maximized </a:t>
            </a: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</a:rPr>
              <a:t>        subject to (1</a:t>
            </a:r>
            <a:r>
              <a:rPr lang="en-US" altLang="en-US" sz="2200" dirty="0">
                <a:latin typeface="Times New Roman" panose="02020603050405020304" pitchFamily="18" charset="0"/>
              </a:rPr>
              <a:t>)  </a:t>
            </a:r>
            <a:r>
              <a:rPr lang="el-GR" altLang="en-US" sz="2200" dirty="0">
                <a:latin typeface="Times New Roman" panose="02020603050405020304" pitchFamily="18" charset="0"/>
              </a:rPr>
              <a:t>Σ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 smtClean="0">
                <a:latin typeface="Times New Roman" panose="02020603050405020304" pitchFamily="18" charset="0"/>
              </a:rPr>
              <a:t>                         (</a:t>
            </a:r>
            <a:r>
              <a:rPr lang="en-US" altLang="en-US" sz="2200" dirty="0">
                <a:latin typeface="Times New Roman" panose="02020603050405020304" pitchFamily="18" charset="0"/>
              </a:rPr>
              <a:t>2) 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l-GR" alt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l-GR" alt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2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09700" y="4757738"/>
            <a:ext cx="4914900" cy="982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dirty="0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>
                <a:latin typeface="Times New Roman" panose="02020603050405020304" pitchFamily="18" charset="0"/>
              </a:rPr>
              <a:t>i             </a:t>
            </a:r>
          </a:p>
          <a:p>
            <a:pPr eaLnBrk="1" hangingPunct="1"/>
            <a:r>
              <a:rPr lang="en-US" altLang="en-US" sz="2200" i="1" dirty="0">
                <a:latin typeface="Times New Roman" panose="02020603050405020304" pitchFamily="18" charset="0"/>
              </a:rPr>
              <a:t>b =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200" dirty="0">
                <a:latin typeface="Times New Roman" panose="02020603050405020304" pitchFamily="18" charset="0"/>
              </a:rPr>
              <a:t>(1- 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dirty="0">
                <a:latin typeface="Times New Roman" panose="02020603050405020304" pitchFamily="18" charset="0"/>
              </a:rPr>
              <a:t>) - 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w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en-US" sz="2200" b="1" dirty="0">
                <a:latin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where </a:t>
            </a:r>
            <a:r>
              <a:rPr lang="en-US" altLang="en-US" sz="2200" i="1" dirty="0">
                <a:latin typeface="Times New Roman" panose="02020603050405020304" pitchFamily="18" charset="0"/>
              </a:rPr>
              <a:t>k</a:t>
            </a:r>
            <a:r>
              <a:rPr lang="en-US" altLang="en-US" sz="2200" dirty="0">
                <a:latin typeface="Times New Roman" panose="02020603050405020304" pitchFamily="18" charset="0"/>
              </a:rPr>
              <a:t> = </a:t>
            </a:r>
            <a:r>
              <a:rPr lang="en-US" altLang="en-US" sz="2200" dirty="0" err="1">
                <a:latin typeface="Times New Roman" panose="02020603050405020304" pitchFamily="18" charset="0"/>
              </a:rPr>
              <a:t>argmax</a:t>
            </a: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sz="2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267325" y="5342958"/>
            <a:ext cx="723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>
                <a:latin typeface="Times New Roman" panose="02020603050405020304" pitchFamily="18" charset="0"/>
              </a:rPr>
              <a:t>k</a:t>
            </a:r>
            <a:r>
              <a:rPr lang="ja-JP" altLang="en-US" sz="2000" i="1" dirty="0">
                <a:latin typeface="Times New Roman" panose="02020603050405020304" pitchFamily="18" charset="0"/>
              </a:rPr>
              <a:t>’</a:t>
            </a:r>
            <a:endParaRPr lang="en-US" altLang="en-US" sz="2000" i="1" dirty="0">
              <a:latin typeface="Times New Roman" panose="02020603050405020304" pitchFamily="18" charset="0"/>
            </a:endParaRPr>
          </a:p>
        </p:txBody>
      </p:sp>
      <p:sp>
        <p:nvSpPr>
          <p:cNvPr id="3892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 smtClean="0"/>
              <a:t>Soft Margin Approach (3)</a:t>
            </a:r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637020" y="4259057"/>
            <a:ext cx="457546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The linear discriminant function:</a:t>
            </a: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</a:rPr>
              <a:t>) = sign(</a:t>
            </a:r>
            <a:r>
              <a:rPr lang="el-G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dirty="0">
                <a:latin typeface="Times New Roman" panose="02020603050405020304" pitchFamily="18" charset="0"/>
              </a:rPr>
              <a:t> + </a:t>
            </a:r>
            <a:r>
              <a:rPr lang="en-US" altLang="en-US" sz="2200" i="1" dirty="0">
                <a:latin typeface="Times New Roman" panose="02020603050405020304" pitchFamily="18" charset="0"/>
              </a:rPr>
              <a:t>b</a:t>
            </a:r>
            <a:r>
              <a:rPr lang="en-US" altLang="en-US" sz="22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" name="Shape 161"/>
          <p:cNvSpPr/>
          <p:nvPr/>
        </p:nvSpPr>
        <p:spPr>
          <a:xfrm>
            <a:off x="6696652" y="5358084"/>
            <a:ext cx="4894697" cy="764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2000" dirty="0" smtClean="0"/>
              <a:t>1. Each x</a:t>
            </a:r>
            <a:r>
              <a:rPr lang="en-US" altLang="en-US" sz="2000" baseline="-25000" dirty="0" smtClean="0"/>
              <a:t>i </a:t>
            </a:r>
            <a:r>
              <a:rPr lang="en-US" altLang="en-US" sz="2000" dirty="0" smtClean="0"/>
              <a:t>with non-zero </a:t>
            </a:r>
            <a:r>
              <a:rPr lang="el-GR" altLang="en-US" sz="2000" i="1" dirty="0"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is </a:t>
            </a:r>
            <a:r>
              <a:rPr lang="en-US" altLang="en-US" sz="2000" dirty="0" smtClean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support </a:t>
            </a:r>
            <a:r>
              <a:rPr lang="en-US" altLang="en-US" sz="2000" dirty="0" smtClean="0">
                <a:solidFill>
                  <a:srgbClr val="FF0000"/>
                </a:solidFill>
              </a:rPr>
              <a:t>vector</a:t>
            </a:r>
          </a:p>
          <a:p>
            <a:r>
              <a:rPr lang="en-US" sz="2000" dirty="0"/>
              <a:t>2</a:t>
            </a:r>
            <a:r>
              <a:rPr lang="en-US" sz="2000" dirty="0" smtClean="0"/>
              <a:t>. It involves computing </a:t>
            </a:r>
            <a:r>
              <a:rPr lang="en-US" sz="2000" dirty="0" smtClean="0">
                <a:solidFill>
                  <a:srgbClr val="FF0000"/>
                </a:solidFill>
              </a:rPr>
              <a:t>inner product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29569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Soft Margin Approach (4)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97755"/>
            <a:ext cx="9230996" cy="45434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Objective </a:t>
            </a:r>
            <a:r>
              <a:rPr lang="en-US" sz="2400" dirty="0"/>
              <a:t>function is the </a:t>
            </a:r>
            <a:r>
              <a:rPr lang="en-US" sz="2400" dirty="0">
                <a:solidFill>
                  <a:srgbClr val="FF0000"/>
                </a:solidFill>
              </a:rPr>
              <a:t>hinge loss</a:t>
            </a:r>
            <a:endParaRPr lang="en-US" altLang="en-US" sz="2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200" dirty="0" smtClean="0">
              <a:latin typeface="Times New Roman" panose="02020603050405020304" pitchFamily="18" charset="0"/>
            </a:endParaRPr>
          </a:p>
        </p:txBody>
      </p:sp>
      <p:grpSp>
        <p:nvGrpSpPr>
          <p:cNvPr id="45" name="Group 340"/>
          <p:cNvGrpSpPr/>
          <p:nvPr/>
        </p:nvGrpSpPr>
        <p:grpSpPr>
          <a:xfrm>
            <a:off x="1852156" y="2385804"/>
            <a:ext cx="4659347" cy="2943939"/>
            <a:chOff x="-231558" y="494535"/>
            <a:chExt cx="6626624" cy="4186933"/>
          </a:xfrm>
        </p:grpSpPr>
        <p:grpSp>
          <p:nvGrpSpPr>
            <p:cNvPr id="80" name="Group 338"/>
            <p:cNvGrpSpPr/>
            <p:nvPr/>
          </p:nvGrpSpPr>
          <p:grpSpPr>
            <a:xfrm>
              <a:off x="0" y="500505"/>
              <a:ext cx="6395066" cy="4180963"/>
              <a:chOff x="0" y="329690"/>
              <a:chExt cx="6395065" cy="4180961"/>
            </a:xfrm>
          </p:grpSpPr>
          <p:pic>
            <p:nvPicPr>
              <p:cNvPr id="82" name="hinge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t="7309"/>
              <a:stretch>
                <a:fillRect/>
              </a:stretch>
            </p:blipFill>
            <p:spPr>
              <a:xfrm>
                <a:off x="0" y="329690"/>
                <a:ext cx="6014201" cy="41809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83" name="Group 336"/>
              <p:cNvGrpSpPr/>
              <p:nvPr/>
            </p:nvGrpSpPr>
            <p:grpSpPr>
              <a:xfrm>
                <a:off x="2503165" y="708714"/>
                <a:ext cx="2381268" cy="528022"/>
                <a:chOff x="0" y="0"/>
                <a:chExt cx="2381267" cy="528021"/>
              </a:xfrm>
            </p:grpSpPr>
            <p:sp>
              <p:nvSpPr>
                <p:cNvPr id="85" name="Shape 334"/>
                <p:cNvSpPr/>
                <p:nvPr/>
              </p:nvSpPr>
              <p:spPr>
                <a:xfrm>
                  <a:off x="0" y="264010"/>
                  <a:ext cx="572877" cy="1"/>
                </a:xfrm>
                <a:prstGeom prst="line">
                  <a:avLst/>
                </a:prstGeom>
                <a:noFill/>
                <a:ln w="25400" cap="flat">
                  <a:solidFill>
                    <a:srgbClr val="0433FF"/>
                  </a:solidFill>
                  <a:prstDash val="solid"/>
                  <a:miter lim="400000"/>
                </a:ln>
                <a:effectLst/>
              </p:spPr>
              <p:txBody>
                <a:bodyPr wrap="square" lIns="35719" tIns="35719" rIns="35719" bIns="35719" numCol="1" anchor="ctr">
                  <a:noAutofit/>
                </a:bodyPr>
                <a:lstStyle/>
                <a:p>
                  <a:pPr>
                    <a:defRPr sz="3200"/>
                  </a:pPr>
                  <a:endParaRPr sz="2250"/>
                </a:p>
              </p:txBody>
            </p:sp>
            <p:sp>
              <p:nvSpPr>
                <p:cNvPr id="86" name="Shape 335"/>
                <p:cNvSpPr/>
                <p:nvPr/>
              </p:nvSpPr>
              <p:spPr>
                <a:xfrm>
                  <a:off x="680102" y="0"/>
                  <a:ext cx="1701165" cy="52802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35719" tIns="35719" rIns="35719" bIns="35719" numCol="1" anchor="ctr">
                  <a:noAutofit/>
                </a:bodyPr>
                <a:lstStyle>
                  <a:lvl1pPr>
                    <a:defRPr>
                      <a:solidFill>
                        <a:srgbClr val="0433FF"/>
                      </a:solidFill>
                    </a:defRPr>
                  </a:lvl1pPr>
                </a:lstStyle>
                <a:p>
                  <a:r>
                    <a:rPr dirty="0"/>
                    <a:t>Hinge Loss</a:t>
                  </a:r>
                </a:p>
              </p:txBody>
            </p:sp>
          </p:grpSp>
          <p:sp>
            <p:nvSpPr>
              <p:cNvPr id="84" name="Shape 337"/>
              <p:cNvSpPr/>
              <p:nvPr/>
            </p:nvSpPr>
            <p:spPr>
              <a:xfrm>
                <a:off x="5620049" y="3813557"/>
                <a:ext cx="775016" cy="5280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r>
                  <a:rPr sz="1266"/>
                  <a:t>yf(x)</a:t>
                </a:r>
              </a:p>
            </p:txBody>
          </p:sp>
        </p:grpSp>
        <p:sp>
          <p:nvSpPr>
            <p:cNvPr id="81" name="Shape 339"/>
            <p:cNvSpPr/>
            <p:nvPr/>
          </p:nvSpPr>
          <p:spPr>
            <a:xfrm>
              <a:off x="-231558" y="494535"/>
              <a:ext cx="753822" cy="528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/>
            <a:p>
              <a:r>
                <a:rPr sz="1266"/>
                <a:t>Loss</a:t>
              </a:r>
            </a:p>
          </p:txBody>
        </p:sp>
      </p:grpSp>
      <p:grpSp>
        <p:nvGrpSpPr>
          <p:cNvPr id="89" name="Group 353"/>
          <p:cNvGrpSpPr/>
          <p:nvPr/>
        </p:nvGrpSpPr>
        <p:grpSpPr>
          <a:xfrm>
            <a:off x="2005491" y="5352309"/>
            <a:ext cx="4023884" cy="850608"/>
            <a:chOff x="-1" y="-2"/>
            <a:chExt cx="5722856" cy="2840206"/>
          </a:xfrm>
        </p:grpSpPr>
        <p:grpSp>
          <p:nvGrpSpPr>
            <p:cNvPr id="90" name="Group 350"/>
            <p:cNvGrpSpPr/>
            <p:nvPr/>
          </p:nvGrpSpPr>
          <p:grpSpPr>
            <a:xfrm>
              <a:off x="-1" y="-2"/>
              <a:ext cx="5722856" cy="2840206"/>
              <a:chOff x="-1" y="-1"/>
              <a:chExt cx="5722855" cy="2840204"/>
            </a:xfrm>
          </p:grpSpPr>
          <p:sp>
            <p:nvSpPr>
              <p:cNvPr id="93" name="Shape 345"/>
              <p:cNvSpPr/>
              <p:nvPr/>
            </p:nvSpPr>
            <p:spPr>
              <a:xfrm flipV="1">
                <a:off x="4310173" y="284054"/>
                <a:ext cx="1" cy="1904068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94" name="Shape 346"/>
              <p:cNvSpPr/>
              <p:nvPr/>
            </p:nvSpPr>
            <p:spPr>
              <a:xfrm flipV="1">
                <a:off x="1942397" y="284053"/>
                <a:ext cx="1" cy="1878382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95" name="Shape 347"/>
              <p:cNvSpPr/>
              <p:nvPr/>
            </p:nvSpPr>
            <p:spPr>
              <a:xfrm flipV="1">
                <a:off x="3097271" y="-1"/>
                <a:ext cx="1" cy="2532531"/>
              </a:xfrm>
              <a:prstGeom prst="line">
                <a:avLst/>
              </a:prstGeom>
              <a:noFill/>
              <a:ln w="25400" cap="flat">
                <a:solidFill>
                  <a:srgbClr val="414141"/>
                </a:solidFill>
                <a:custDash>
                  <a:ds d="600000" sp="600000"/>
                </a:custDash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>
                  <a:defRPr sz="3200"/>
                </a:pPr>
                <a:endParaRPr sz="2250"/>
              </a:p>
            </p:txBody>
          </p:sp>
          <p:sp>
            <p:nvSpPr>
              <p:cNvPr id="96" name="Shape 348"/>
              <p:cNvSpPr/>
              <p:nvPr/>
            </p:nvSpPr>
            <p:spPr>
              <a:xfrm>
                <a:off x="4499317" y="2460566"/>
                <a:ext cx="1223537" cy="3796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266"/>
                  <a:t>Correct side</a:t>
                </a:r>
              </a:p>
            </p:txBody>
          </p:sp>
          <p:sp>
            <p:nvSpPr>
              <p:cNvPr id="97" name="Shape 349"/>
              <p:cNvSpPr/>
              <p:nvPr/>
            </p:nvSpPr>
            <p:spPr>
              <a:xfrm>
                <a:off x="-1" y="2336458"/>
                <a:ext cx="1159065" cy="3796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numCol="1" anchor="ctr">
                <a:spAutoFit/>
              </a:bodyPr>
              <a:lstStyle/>
              <a:p>
                <a:r>
                  <a:rPr sz="1266" dirty="0"/>
                  <a:t>Wrong side</a:t>
                </a:r>
              </a:p>
            </p:txBody>
          </p:sp>
        </p:grpSp>
        <p:sp>
          <p:nvSpPr>
            <p:cNvPr id="91" name="Shape 351"/>
            <p:cNvSpPr/>
            <p:nvPr/>
          </p:nvSpPr>
          <p:spPr>
            <a:xfrm>
              <a:off x="3106847" y="2333590"/>
              <a:ext cx="758270" cy="379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/>
            <a:p>
              <a:r>
                <a:rPr sz="1266"/>
                <a:t>margin</a:t>
              </a:r>
            </a:p>
          </p:txBody>
        </p:sp>
        <p:sp>
          <p:nvSpPr>
            <p:cNvPr id="92" name="Shape 352"/>
            <p:cNvSpPr/>
            <p:nvPr/>
          </p:nvSpPr>
          <p:spPr>
            <a:xfrm>
              <a:off x="3121536" y="2082702"/>
              <a:ext cx="1184068" cy="1"/>
            </a:xfrm>
            <a:prstGeom prst="line">
              <a:avLst/>
            </a:prstGeom>
            <a:noFill/>
            <a:ln w="25400" cap="flat">
              <a:solidFill>
                <a:srgbClr val="41414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</p:grpSp>
      <p:grpSp>
        <p:nvGrpSpPr>
          <p:cNvPr id="98" name="Group 367"/>
          <p:cNvGrpSpPr/>
          <p:nvPr/>
        </p:nvGrpSpPr>
        <p:grpSpPr>
          <a:xfrm>
            <a:off x="3784211" y="3058362"/>
            <a:ext cx="1840397" cy="349135"/>
            <a:chOff x="2288924" y="141222"/>
            <a:chExt cx="2617450" cy="496545"/>
          </a:xfrm>
        </p:grpSpPr>
        <p:sp>
          <p:nvSpPr>
            <p:cNvPr id="99" name="Shape 365"/>
            <p:cNvSpPr/>
            <p:nvPr/>
          </p:nvSpPr>
          <p:spPr>
            <a:xfrm>
              <a:off x="2288924" y="389494"/>
              <a:ext cx="551156" cy="0"/>
            </a:xfrm>
            <a:prstGeom prst="line">
              <a:avLst/>
            </a:prstGeom>
            <a:noFill/>
            <a:ln w="25400" cap="flat">
              <a:solidFill>
                <a:srgbClr val="79BC79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/>
              </a:pPr>
              <a:endParaRPr sz="2250"/>
            </a:p>
          </p:txBody>
        </p:sp>
        <p:sp>
          <p:nvSpPr>
            <p:cNvPr id="100" name="Shape 366"/>
            <p:cNvSpPr/>
            <p:nvPr/>
          </p:nvSpPr>
          <p:spPr>
            <a:xfrm>
              <a:off x="2955938" y="141222"/>
              <a:ext cx="1950436" cy="4965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>
                  <a:solidFill>
                    <a:srgbClr val="79BC79"/>
                  </a:solidFill>
                </a:defRPr>
              </a:lvl1pPr>
            </a:lstStyle>
            <a:p>
              <a:r>
                <a:rPr dirty="0"/>
                <a:t>Zero-one Loss</a:t>
              </a:r>
            </a:p>
          </p:txBody>
        </p:sp>
      </p:grp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681" y="2462902"/>
            <a:ext cx="3633471" cy="2243262"/>
          </a:xfrm>
          <a:prstGeom prst="rect">
            <a:avLst/>
          </a:prstGeom>
        </p:spPr>
      </p:pic>
      <p:sp>
        <p:nvSpPr>
          <p:cNvPr id="102" name="Shape 161"/>
          <p:cNvSpPr/>
          <p:nvPr/>
        </p:nvSpPr>
        <p:spPr>
          <a:xfrm>
            <a:off x="7825664" y="5240128"/>
            <a:ext cx="2880050" cy="995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2000" dirty="0" smtClean="0"/>
              <a:t>(Variation) - you may also choose to ignore a certain amount of error</a:t>
            </a:r>
            <a:endParaRPr sz="2000" dirty="0"/>
          </a:p>
        </p:txBody>
      </p:sp>
      <p:cxnSp>
        <p:nvCxnSpPr>
          <p:cNvPr id="103" name="Straight Arrow Connector 102"/>
          <p:cNvCxnSpPr>
            <a:stCxn id="102" idx="0"/>
            <a:endCxn id="101" idx="2"/>
          </p:cNvCxnSpPr>
          <p:nvPr/>
        </p:nvCxnSpPr>
        <p:spPr>
          <a:xfrm flipV="1">
            <a:off x="9265689" y="4706164"/>
            <a:ext cx="728" cy="533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61"/>
          <p:cNvSpPr/>
          <p:nvPr/>
        </p:nvSpPr>
        <p:spPr>
          <a:xfrm>
            <a:off x="5410200" y="5990162"/>
            <a:ext cx="493776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– </a:t>
            </a:r>
            <a:r>
              <a:rPr lang="en-US" sz="1800" dirty="0" smtClean="0">
                <a:solidFill>
                  <a:srgbClr val="FF0000"/>
                </a:solidFill>
              </a:rPr>
              <a:t>complexity control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Overfitting in Linear</a:t>
            </a:r>
            <a:r>
              <a:rPr dirty="0" smtClean="0"/>
              <a:t> </a:t>
            </a:r>
            <a:r>
              <a:rPr lang="en-US" dirty="0" smtClean="0"/>
              <a:t>Discriminants</a:t>
            </a:r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19200" y="1828447"/>
            <a:ext cx="9936480" cy="4956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400" b="1" dirty="0" smtClean="0"/>
              <a:t> </a:t>
            </a:r>
            <a:r>
              <a:rPr lang="en-US" sz="2400" dirty="0" smtClean="0"/>
              <a:t>Yes – like decision trees, linear discriminants may </a:t>
            </a:r>
            <a:r>
              <a:rPr lang="en-US" sz="2400" dirty="0" err="1" smtClean="0"/>
              <a:t>overfit</a:t>
            </a:r>
            <a:r>
              <a:rPr lang="en-US" sz="2400" dirty="0" smtClean="0"/>
              <a:t> data as well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166" y="2415156"/>
            <a:ext cx="3025514" cy="2628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072" y="2415156"/>
            <a:ext cx="3028352" cy="2631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42" y="2415156"/>
            <a:ext cx="3025515" cy="2628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1238" y="5043882"/>
            <a:ext cx="1999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Original Iris dataset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97334" y="4995533"/>
            <a:ext cx="2658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 dataset with </a:t>
            </a:r>
          </a:p>
          <a:p>
            <a:r>
              <a:rPr lang="en-US" dirty="0" smtClean="0"/>
              <a:t>a single new </a:t>
            </a:r>
            <a:r>
              <a:rPr lang="en-US" dirty="0" err="1" smtClean="0"/>
              <a:t>Setosa</a:t>
            </a:r>
            <a:r>
              <a:rPr lang="en-US" dirty="0" smtClean="0"/>
              <a:t> added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19409" y="4995532"/>
            <a:ext cx="2968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Iris dataset with </a:t>
            </a:r>
          </a:p>
          <a:p>
            <a:r>
              <a:rPr lang="en-US" dirty="0" smtClean="0"/>
              <a:t>a single new Versicolor added</a:t>
            </a:r>
            <a:endParaRPr lang="en-US" dirty="0"/>
          </a:p>
        </p:txBody>
      </p:sp>
      <p:sp>
        <p:nvSpPr>
          <p:cNvPr id="18" name="Shape 7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29</a:t>
            </a:r>
            <a:endParaRPr dirty="0"/>
          </a:p>
        </p:txBody>
      </p:sp>
      <p:sp>
        <p:nvSpPr>
          <p:cNvPr id="20" name="Shape 161"/>
          <p:cNvSpPr/>
          <p:nvPr/>
        </p:nvSpPr>
        <p:spPr>
          <a:xfrm>
            <a:off x="1905000" y="5701688"/>
            <a:ext cx="844296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 smtClean="0"/>
              <a:t>LR changes its function considerably to accommodate the outliers – a sign of overfitting! </a:t>
            </a:r>
          </a:p>
        </p:txBody>
      </p:sp>
      <p:sp>
        <p:nvSpPr>
          <p:cNvPr id="21" name="Shape 161"/>
          <p:cNvSpPr/>
          <p:nvPr/>
        </p:nvSpPr>
        <p:spPr>
          <a:xfrm>
            <a:off x="1905000" y="5990162"/>
            <a:ext cx="3505200" cy="3491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sz="1800" dirty="0" smtClean="0"/>
              <a:t>Why SVM does not have this issue?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08960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/>
      <p:bldP spid="5" grpId="0"/>
      <p:bldP spid="16" grpId="0"/>
      <p:bldP spid="17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Non-linear </a:t>
            </a:r>
            <a:r>
              <a:rPr lang="en-US" dirty="0" smtClean="0"/>
              <a:t>Discriminant </a:t>
            </a:r>
            <a:r>
              <a:rPr dirty="0" smtClean="0"/>
              <a:t>Functions</a:t>
            </a:r>
            <a:endParaRPr dirty="0"/>
          </a:p>
        </p:txBody>
      </p:sp>
      <p:pic>
        <p:nvPicPr>
          <p:cNvPr id="762" name="Screenshot 2016-09-13 16.16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9678" y="3013815"/>
            <a:ext cx="3739387" cy="327542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79" y="1737360"/>
            <a:ext cx="10058401" cy="43313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200" b="1" dirty="0" smtClean="0"/>
              <a:t> </a:t>
            </a:r>
            <a:r>
              <a:rPr lang="en-US" sz="2200" dirty="0"/>
              <a:t>Linear functions can actually </a:t>
            </a:r>
            <a:r>
              <a:rPr lang="en-US" sz="2200" dirty="0" smtClean="0"/>
              <a:t>represent </a:t>
            </a:r>
            <a:r>
              <a:rPr lang="en-US" sz="2200" dirty="0"/>
              <a:t>nonlinear models, if we </a:t>
            </a:r>
            <a:r>
              <a:rPr lang="en-US" sz="2200" dirty="0" smtClean="0"/>
              <a:t>include </a:t>
            </a:r>
            <a:r>
              <a:rPr lang="en-US" sz="2200" dirty="0"/>
              <a:t>more complex </a:t>
            </a:r>
            <a:endParaRPr lang="en-US" sz="22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    features </a:t>
            </a:r>
            <a:r>
              <a:rPr lang="en-US" sz="2200" dirty="0"/>
              <a:t>in the </a:t>
            </a:r>
            <a:r>
              <a:rPr lang="en-US" sz="2200" dirty="0" smtClean="0"/>
              <a:t>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699" y="3013814"/>
            <a:ext cx="3697825" cy="3212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80405" y="2517320"/>
                <a:ext cx="48173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𝑆𝑒𝑝𝑎𝑙𝑊𝑖𝑑𝑡h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𝑃𝑒𝑑𝑎𝑙𝑊𝑖𝑑𝑡h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05" y="2517320"/>
                <a:ext cx="4817341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38339" y="2348043"/>
                <a:ext cx="48173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𝑆𝑒𝑝𝑎𝑙𝑊𝑖𝑑𝑡h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𝑃𝑒𝑑𝑎𝑙𝑊𝑖𝑑𝑡h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39" y="2348043"/>
                <a:ext cx="4817341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37808" y="2637541"/>
                <a:ext cx="21033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𝑆𝑒𝑝𝑎𝑙𝑊𝑖𝑑𝑡h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08" y="2637541"/>
                <a:ext cx="2103350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156"/>
          <p:cNvSpPr/>
          <p:nvPr/>
        </p:nvSpPr>
        <p:spPr>
          <a:xfrm>
            <a:off x="8023507" y="2661881"/>
            <a:ext cx="1286440" cy="314214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323279" y="2818988"/>
            <a:ext cx="803578" cy="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95218" y="2637541"/>
                <a:ext cx="38946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218" y="2637541"/>
                <a:ext cx="38946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hape 757"/>
          <p:cNvSpPr>
            <a:spLocks noGrp="1"/>
          </p:cNvSpPr>
          <p:nvPr>
            <p:ph type="sldNum" sz="quarter" idx="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/>
              <a:t>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903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6CE2202-DDA8-4D43-B87F-A523950C537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Linear SVMs:  Summary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5734"/>
            <a:ext cx="11220450" cy="40233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The </a:t>
            </a:r>
            <a:r>
              <a:rPr lang="en-US" altLang="en-US" sz="2200" dirty="0"/>
              <a:t>classifier is a </a:t>
            </a:r>
            <a:r>
              <a:rPr lang="en-US" altLang="en-US" sz="2200" i="1" dirty="0">
                <a:solidFill>
                  <a:srgbClr val="0070C0"/>
                </a:solidFill>
              </a:rPr>
              <a:t>separating </a:t>
            </a:r>
            <a:r>
              <a:rPr lang="en-US" altLang="en-US" sz="2200" i="1" dirty="0" smtClean="0">
                <a:solidFill>
                  <a:srgbClr val="0070C0"/>
                </a:solidFill>
              </a:rPr>
              <a:t>hyperplane </a:t>
            </a:r>
            <a:r>
              <a:rPr lang="en-US" altLang="en-US" dirty="0" smtClean="0"/>
              <a:t>(</a:t>
            </a:r>
            <a:r>
              <a:rPr lang="en-US" dirty="0">
                <a:latin typeface="Calibri" panose="020F0502020204030204" pitchFamily="34" charset="0"/>
              </a:rPr>
              <a:t>almost always generalize better than logistic </a:t>
            </a:r>
            <a:r>
              <a:rPr lang="en-US" dirty="0" smtClean="0">
                <a:latin typeface="Calibri" panose="020F0502020204030204" pitchFamily="34" charset="0"/>
              </a:rPr>
              <a:t>regression)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endParaRPr lang="en-US" altLang="en-US" sz="2200" i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The </a:t>
            </a:r>
            <a:r>
              <a:rPr lang="en-US" altLang="en-US" sz="2200" dirty="0"/>
              <a:t>most “important” training points are the </a:t>
            </a:r>
            <a:r>
              <a:rPr lang="en-US" altLang="en-US" sz="2200" dirty="0">
                <a:solidFill>
                  <a:srgbClr val="0070C0"/>
                </a:solidFill>
              </a:rPr>
              <a:t>support vectors</a:t>
            </a:r>
            <a:r>
              <a:rPr lang="en-US" altLang="en-US" sz="2200" dirty="0"/>
              <a:t>; they define the </a:t>
            </a:r>
            <a:r>
              <a:rPr lang="en-US" altLang="en-US" sz="2200" dirty="0" smtClean="0"/>
              <a:t>hyperplanes</a:t>
            </a:r>
            <a:endParaRPr lang="en-US" altLang="en-US" sz="22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Quadratic </a:t>
            </a:r>
            <a:r>
              <a:rPr lang="en-US" altLang="en-US" sz="2200" dirty="0"/>
              <a:t>optimization algorithms can identify which training points </a:t>
            </a:r>
            <a:r>
              <a:rPr lang="en-US" altLang="en-US" sz="2200" b="1" dirty="0"/>
              <a:t>x</a:t>
            </a:r>
            <a:r>
              <a:rPr lang="en-US" altLang="en-US" sz="2200" b="1" baseline="-25000" dirty="0"/>
              <a:t>i </a:t>
            </a:r>
            <a:r>
              <a:rPr lang="en-US" altLang="en-US" sz="2200" dirty="0"/>
              <a:t>are support vectors </a:t>
            </a:r>
            <a:endParaRPr lang="en-US" altLang="en-US" sz="2200" dirty="0" smtClean="0"/>
          </a:p>
          <a:p>
            <a:pPr marL="0" indent="0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200" dirty="0" smtClean="0"/>
              <a:t>     with </a:t>
            </a:r>
            <a:r>
              <a:rPr lang="en-US" altLang="en-US" sz="2200" dirty="0"/>
              <a:t>non-zero </a:t>
            </a:r>
            <a:r>
              <a:rPr lang="en-US" altLang="en-US" sz="2200" dirty="0" err="1">
                <a:solidFill>
                  <a:srgbClr val="0070C0"/>
                </a:solidFill>
              </a:rPr>
              <a:t>Lagrangian</a:t>
            </a:r>
            <a:r>
              <a:rPr lang="en-US" altLang="en-US" sz="2200" dirty="0">
                <a:solidFill>
                  <a:srgbClr val="0070C0"/>
                </a:solidFill>
              </a:rPr>
              <a:t> multipliers</a:t>
            </a:r>
            <a:r>
              <a:rPr lang="en-US" altLang="en-US" sz="2200" dirty="0"/>
              <a:t> </a:t>
            </a:r>
            <a:r>
              <a:rPr lang="el-GR" altLang="en-US" sz="2200" i="1" dirty="0"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 smtClean="0">
                <a:cs typeface="Times New Roman" panose="02020603050405020304" pitchFamily="18" charset="0"/>
              </a:rPr>
              <a:t>i</a:t>
            </a:r>
            <a:endParaRPr lang="en-US" altLang="en-US" sz="2200" i="1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smtClean="0">
                <a:cs typeface="Times New Roman" panose="02020603050405020304" pitchFamily="18" charset="0"/>
              </a:rPr>
              <a:t> Both </a:t>
            </a:r>
            <a:r>
              <a:rPr lang="en-US" altLang="en-US" sz="2200" dirty="0">
                <a:cs typeface="Times New Roman" panose="02020603050405020304" pitchFamily="18" charset="0"/>
              </a:rPr>
              <a:t>in the dual formulation of the problem and in the solution, training points appear only </a:t>
            </a:r>
            <a:endParaRPr lang="en-US" altLang="en-US" sz="22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cs typeface="Times New Roman" panose="02020603050405020304" pitchFamily="18" charset="0"/>
              </a:rPr>
              <a:t>    inside </a:t>
            </a:r>
            <a:r>
              <a:rPr lang="en-US" altLang="en-US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inner products</a:t>
            </a:r>
            <a:r>
              <a:rPr lang="en-US" altLang="en-US" sz="2200" dirty="0">
                <a:cs typeface="Times New Roman" panose="02020603050405020304" pitchFamily="18" charset="0"/>
              </a:rPr>
              <a:t>: </a:t>
            </a:r>
            <a:endParaRPr lang="en-US" altLang="en-US" sz="2200" b="1" baseline="-250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378426" y="4533224"/>
            <a:ext cx="5900737" cy="16312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Find 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000" b="1" dirty="0">
                <a:latin typeface="Times New Roman" panose="02020603050405020304" pitchFamily="18" charset="0"/>
              </a:rPr>
              <a:t>α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 sz="2000" dirty="0">
                <a:latin typeface="Times New Roman" panose="02020603050405020304" pitchFamily="18" charset="0"/>
              </a:rPr>
              <a:t>ΣΣ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(1)  </a:t>
            </a:r>
            <a:r>
              <a:rPr lang="el-GR" altLang="en-US" sz="2000" dirty="0">
                <a:latin typeface="Times New Roman" panose="02020603050405020304" pitchFamily="18" charset="0"/>
              </a:rPr>
              <a:t>Σ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Tx/>
              <a:buAutoNum type="arabicParenBoth" startAt="2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(for separable cases) or 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</a:rPr>
              <a:t>                    0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l-GR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nonseparable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cases)</a:t>
            </a:r>
            <a:endParaRPr lang="en-US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3909694" y="4860245"/>
            <a:ext cx="484822" cy="4381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936625" y="5133388"/>
            <a:ext cx="3219055" cy="43088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1" dirty="0" smtClean="0">
                <a:latin typeface="Times New Roman" panose="02020603050405020304" pitchFamily="18" charset="0"/>
              </a:rPr>
              <a:t>y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(</a:t>
            </a:r>
            <a:r>
              <a:rPr lang="en-US" altLang="en-US" sz="2200" b="1" dirty="0" smtClean="0">
                <a:latin typeface="Times New Roman" panose="02020603050405020304" pitchFamily="18" charset="0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</a:rPr>
              <a:t>) =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sign(</a:t>
            </a:r>
            <a:r>
              <a:rPr lang="el-GR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200" b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b="1" dirty="0">
                <a:latin typeface="Times New Roman" panose="02020603050405020304" pitchFamily="18" charset="0"/>
              </a:rPr>
              <a:t> + </a:t>
            </a:r>
            <a:r>
              <a:rPr lang="en-US" altLang="en-US" sz="2200" i="1" dirty="0" smtClean="0">
                <a:latin typeface="Times New Roman" panose="02020603050405020304" pitchFamily="18" charset="0"/>
              </a:rPr>
              <a:t>b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)</a:t>
            </a:r>
            <a:endParaRPr lang="en-US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9810690" y="5146600"/>
            <a:ext cx="548467" cy="43884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  <p:extLst>
      <p:ext uri="{BB962C8B-B14F-4D97-AF65-F5344CB8AC3E}">
        <p14:creationId xmlns:p14="http://schemas.microsoft.com/office/powerpoint/2010/main" val="342946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551045D-E598-4E5E-939C-3F45A6274A4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Non-linear SVMs (1)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7176306" y="592931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7676369" y="49085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8986056" y="587216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843181" y="5900741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8000219" y="538480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8457419" y="569912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8686019" y="579437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9524219" y="570865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9752819" y="552767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AutoShape 13"/>
          <p:cNvSpPr>
            <a:spLocks noChangeArrowheads="1"/>
          </p:cNvSpPr>
          <p:nvPr/>
        </p:nvSpPr>
        <p:spPr bwMode="auto">
          <a:xfrm>
            <a:off x="9333719" y="577532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10133819" y="520382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10419569" y="489902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10838669" y="437515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8986056" y="4481515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8965419" y="4319427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11072031" y="583406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>
            <a:off x="7293781" y="3669348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AutoShape 22"/>
          <p:cNvSpPr>
            <a:spLocks noChangeArrowheads="1"/>
          </p:cNvSpPr>
          <p:nvPr/>
        </p:nvSpPr>
        <p:spPr bwMode="auto">
          <a:xfrm>
            <a:off x="77366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>
            <a:off x="9103531" y="3612198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8960656" y="3669349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8" name="AutoShape 25"/>
          <p:cNvSpPr>
            <a:spLocks noChangeArrowheads="1"/>
          </p:cNvSpPr>
          <p:nvPr/>
        </p:nvSpPr>
        <p:spPr bwMode="auto">
          <a:xfrm>
            <a:off x="8098644" y="362013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9" name="AutoShape 26"/>
          <p:cNvSpPr>
            <a:spLocks noChangeArrowheads="1"/>
          </p:cNvSpPr>
          <p:nvPr/>
        </p:nvSpPr>
        <p:spPr bwMode="auto">
          <a:xfrm>
            <a:off x="85748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0" name="AutoShape 27"/>
          <p:cNvSpPr>
            <a:spLocks noChangeArrowheads="1"/>
          </p:cNvSpPr>
          <p:nvPr/>
        </p:nvSpPr>
        <p:spPr bwMode="auto">
          <a:xfrm>
            <a:off x="878444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AutoShape 28"/>
          <p:cNvSpPr>
            <a:spLocks noChangeArrowheads="1"/>
          </p:cNvSpPr>
          <p:nvPr/>
        </p:nvSpPr>
        <p:spPr bwMode="auto">
          <a:xfrm>
            <a:off x="96416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2" name="AutoShape 29"/>
          <p:cNvSpPr>
            <a:spLocks noChangeArrowheads="1"/>
          </p:cNvSpPr>
          <p:nvPr/>
        </p:nvSpPr>
        <p:spPr bwMode="auto">
          <a:xfrm>
            <a:off x="98702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3" name="AutoShape 30"/>
          <p:cNvSpPr>
            <a:spLocks noChangeArrowheads="1"/>
          </p:cNvSpPr>
          <p:nvPr/>
        </p:nvSpPr>
        <p:spPr bwMode="auto">
          <a:xfrm>
            <a:off x="950834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4" name="AutoShape 31"/>
          <p:cNvSpPr>
            <a:spLocks noChangeArrowheads="1"/>
          </p:cNvSpPr>
          <p:nvPr/>
        </p:nvSpPr>
        <p:spPr bwMode="auto">
          <a:xfrm>
            <a:off x="102512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5" name="AutoShape 32"/>
          <p:cNvSpPr>
            <a:spLocks noChangeArrowheads="1"/>
          </p:cNvSpPr>
          <p:nvPr/>
        </p:nvSpPr>
        <p:spPr bwMode="auto">
          <a:xfrm>
            <a:off x="10479894" y="3629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6" name="AutoShape 33"/>
          <p:cNvSpPr>
            <a:spLocks noChangeArrowheads="1"/>
          </p:cNvSpPr>
          <p:nvPr/>
        </p:nvSpPr>
        <p:spPr bwMode="auto">
          <a:xfrm>
            <a:off x="10975194" y="362013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7" name="Text Box 34"/>
          <p:cNvSpPr txBox="1">
            <a:spLocks noChangeArrowheads="1"/>
          </p:cNvSpPr>
          <p:nvPr/>
        </p:nvSpPr>
        <p:spPr bwMode="auto">
          <a:xfrm>
            <a:off x="11122831" y="3612199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18" name="Line 36"/>
          <p:cNvSpPr>
            <a:spLocks noChangeShapeType="1"/>
          </p:cNvSpPr>
          <p:nvPr/>
        </p:nvSpPr>
        <p:spPr bwMode="auto">
          <a:xfrm>
            <a:off x="7233456" y="2526348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utoShape 37"/>
          <p:cNvSpPr>
            <a:spLocks noChangeArrowheads="1"/>
          </p:cNvSpPr>
          <p:nvPr/>
        </p:nvSpPr>
        <p:spPr bwMode="auto">
          <a:xfrm>
            <a:off x="767636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0" name="Line 38"/>
          <p:cNvSpPr>
            <a:spLocks noChangeShapeType="1"/>
          </p:cNvSpPr>
          <p:nvPr/>
        </p:nvSpPr>
        <p:spPr bwMode="auto">
          <a:xfrm>
            <a:off x="9043206" y="2469198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Text Box 39"/>
          <p:cNvSpPr txBox="1">
            <a:spLocks noChangeArrowheads="1"/>
          </p:cNvSpPr>
          <p:nvPr/>
        </p:nvSpPr>
        <p:spPr bwMode="auto">
          <a:xfrm>
            <a:off x="8900331" y="2526349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22" name="AutoShape 40"/>
          <p:cNvSpPr>
            <a:spLocks noChangeArrowheads="1"/>
          </p:cNvSpPr>
          <p:nvPr/>
        </p:nvSpPr>
        <p:spPr bwMode="auto">
          <a:xfrm>
            <a:off x="8038319" y="247713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3" name="AutoShape 41"/>
          <p:cNvSpPr>
            <a:spLocks noChangeArrowheads="1"/>
          </p:cNvSpPr>
          <p:nvPr/>
        </p:nvSpPr>
        <p:spPr bwMode="auto">
          <a:xfrm>
            <a:off x="851456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4" name="AutoShape 42"/>
          <p:cNvSpPr>
            <a:spLocks noChangeArrowheads="1"/>
          </p:cNvSpPr>
          <p:nvPr/>
        </p:nvSpPr>
        <p:spPr bwMode="auto">
          <a:xfrm>
            <a:off x="872411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5" name="AutoShape 43"/>
          <p:cNvSpPr>
            <a:spLocks noChangeArrowheads="1"/>
          </p:cNvSpPr>
          <p:nvPr/>
        </p:nvSpPr>
        <p:spPr bwMode="auto">
          <a:xfrm>
            <a:off x="958136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6" name="AutoShape 44"/>
          <p:cNvSpPr>
            <a:spLocks noChangeArrowheads="1"/>
          </p:cNvSpPr>
          <p:nvPr/>
        </p:nvSpPr>
        <p:spPr bwMode="auto">
          <a:xfrm>
            <a:off x="980996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7" name="AutoShape 45"/>
          <p:cNvSpPr>
            <a:spLocks noChangeArrowheads="1"/>
          </p:cNvSpPr>
          <p:nvPr/>
        </p:nvSpPr>
        <p:spPr bwMode="auto">
          <a:xfrm>
            <a:off x="9448019" y="248666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8" name="Line 46"/>
          <p:cNvSpPr>
            <a:spLocks noChangeShapeType="1"/>
          </p:cNvSpPr>
          <p:nvPr/>
        </p:nvSpPr>
        <p:spPr bwMode="auto">
          <a:xfrm>
            <a:off x="9157506" y="2278698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Oval 47"/>
          <p:cNvSpPr>
            <a:spLocks noChangeArrowheads="1"/>
          </p:cNvSpPr>
          <p:nvPr/>
        </p:nvSpPr>
        <p:spPr bwMode="auto">
          <a:xfrm>
            <a:off x="9374994" y="2423162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0" name="Oval 48"/>
          <p:cNvSpPr>
            <a:spLocks noChangeArrowheads="1"/>
          </p:cNvSpPr>
          <p:nvPr/>
        </p:nvSpPr>
        <p:spPr bwMode="auto">
          <a:xfrm>
            <a:off x="8660619" y="2413637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1" name="Line 49"/>
          <p:cNvSpPr>
            <a:spLocks noChangeShapeType="1"/>
          </p:cNvSpPr>
          <p:nvPr/>
        </p:nvSpPr>
        <p:spPr bwMode="auto">
          <a:xfrm flipH="1" flipV="1">
            <a:off x="9486120" y="2250123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50"/>
          <p:cNvSpPr>
            <a:spLocks noChangeShapeType="1"/>
          </p:cNvSpPr>
          <p:nvPr/>
        </p:nvSpPr>
        <p:spPr bwMode="auto">
          <a:xfrm flipH="1" flipV="1">
            <a:off x="8771745" y="2250123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Text Box 51"/>
          <p:cNvSpPr txBox="1">
            <a:spLocks noChangeArrowheads="1"/>
          </p:cNvSpPr>
          <p:nvPr/>
        </p:nvSpPr>
        <p:spPr bwMode="auto">
          <a:xfrm>
            <a:off x="11100606" y="2450149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34" name="Line 52"/>
          <p:cNvSpPr>
            <a:spLocks noChangeShapeType="1"/>
          </p:cNvSpPr>
          <p:nvPr/>
        </p:nvSpPr>
        <p:spPr bwMode="auto">
          <a:xfrm flipV="1">
            <a:off x="8347881" y="4786315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3"/>
          <p:cNvSpPr>
            <a:spLocks noChangeShapeType="1"/>
          </p:cNvSpPr>
          <p:nvPr/>
        </p:nvSpPr>
        <p:spPr bwMode="auto">
          <a:xfrm flipV="1">
            <a:off x="8343120" y="4710115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4"/>
          <p:cNvSpPr>
            <a:spLocks noChangeShapeType="1"/>
          </p:cNvSpPr>
          <p:nvPr/>
        </p:nvSpPr>
        <p:spPr bwMode="auto">
          <a:xfrm flipV="1">
            <a:off x="8457420" y="4881565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Oval 55"/>
          <p:cNvSpPr>
            <a:spLocks noChangeArrowheads="1"/>
          </p:cNvSpPr>
          <p:nvPr/>
        </p:nvSpPr>
        <p:spPr bwMode="auto">
          <a:xfrm>
            <a:off x="10070319" y="5140329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8" name="Oval 56"/>
          <p:cNvSpPr>
            <a:spLocks noChangeArrowheads="1"/>
          </p:cNvSpPr>
          <p:nvPr/>
        </p:nvSpPr>
        <p:spPr bwMode="auto">
          <a:xfrm>
            <a:off x="9679794" y="5454654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9" name="Oval 57"/>
          <p:cNvSpPr>
            <a:spLocks noChangeArrowheads="1"/>
          </p:cNvSpPr>
          <p:nvPr/>
        </p:nvSpPr>
        <p:spPr bwMode="auto">
          <a:xfrm>
            <a:off x="8612994" y="5730879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40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  <p:sp>
        <p:nvSpPr>
          <p:cNvPr id="60" name="Rectangle 59"/>
          <p:cNvSpPr>
            <a:spLocks noGrp="1" noChangeArrowheads="1"/>
          </p:cNvSpPr>
          <p:nvPr/>
        </p:nvSpPr>
        <p:spPr>
          <a:xfrm>
            <a:off x="1197781" y="2057301"/>
            <a:ext cx="5697537" cy="382042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Datasets </a:t>
            </a:r>
            <a:r>
              <a:rPr lang="en-US" altLang="en-US" sz="2400" dirty="0"/>
              <a:t>that are linearly separable </a:t>
            </a:r>
            <a:endParaRPr lang="en-US" altLang="en-US" sz="2400" dirty="0" smtClean="0"/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(</a:t>
            </a:r>
            <a:r>
              <a:rPr lang="en-US" altLang="en-US" sz="2400" dirty="0"/>
              <a:t>with some noise) work out great: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But </a:t>
            </a:r>
            <a:r>
              <a:rPr lang="en-US" altLang="en-US" sz="2400" dirty="0"/>
              <a:t>what are we going to do if the dataset </a:t>
            </a:r>
            <a:r>
              <a:rPr lang="en-US" altLang="en-US" sz="2400" dirty="0" smtClean="0"/>
              <a:t>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400" dirty="0" smtClean="0"/>
              <a:t>     is just </a:t>
            </a:r>
            <a:r>
              <a:rPr lang="en-US" altLang="en-US" sz="2400" dirty="0"/>
              <a:t>too hard? 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 How </a:t>
            </a:r>
            <a:r>
              <a:rPr lang="en-US" altLang="en-US" sz="2400" dirty="0"/>
              <a:t>about … mapping data to a </a:t>
            </a:r>
            <a:r>
              <a:rPr lang="en-US" altLang="en-US" sz="2400" dirty="0" smtClean="0"/>
              <a:t>higher-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dimensional space?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33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Non-linear </a:t>
            </a:r>
            <a:r>
              <a:rPr dirty="0" smtClean="0"/>
              <a:t>SVMs</a:t>
            </a:r>
            <a:r>
              <a:rPr lang="en-US" dirty="0" smtClean="0"/>
              <a:t> (2)</a:t>
            </a:r>
            <a:endParaRPr dirty="0"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xfrm>
            <a:off x="1055931" y="1832083"/>
            <a:ext cx="9347076" cy="857250"/>
          </a:xfrm>
          <a:prstGeom prst="rect">
            <a:avLst/>
          </a:prstGeom>
        </p:spPr>
        <p:txBody>
          <a:bodyPr>
            <a:noAutofit/>
          </a:bodyPr>
          <a:lstStyle>
            <a:lvl1pPr marL="371221" indent="-371221" defTabSz="461518">
              <a:spcBef>
                <a:spcPts val="1800"/>
              </a:spcBef>
              <a:defRPr sz="2844"/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sz="2400" b="1" dirty="0"/>
              <a:t>General idea</a:t>
            </a:r>
            <a:r>
              <a:rPr sz="2400" dirty="0"/>
              <a:t>: </a:t>
            </a:r>
            <a:r>
              <a:rPr sz="2400" dirty="0" smtClean="0"/>
              <a:t>the </a:t>
            </a:r>
            <a:r>
              <a:rPr sz="2400" dirty="0"/>
              <a:t>original feature space can always be mapped to some </a:t>
            </a:r>
            <a:r>
              <a:rPr sz="2400" dirty="0">
                <a:solidFill>
                  <a:srgbClr val="0070C0"/>
                </a:solidFill>
              </a:rPr>
              <a:t>higher-dimensional feature space</a:t>
            </a:r>
            <a:r>
              <a:rPr sz="2400" dirty="0"/>
              <a:t> where the training set is </a:t>
            </a:r>
            <a:r>
              <a:rPr lang="en-US" sz="2400" dirty="0" smtClean="0"/>
              <a:t>linearly </a:t>
            </a:r>
            <a:r>
              <a:rPr sz="2400" dirty="0" smtClean="0"/>
              <a:t>separable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2400" b="1" dirty="0" smtClean="0"/>
              <a:t>Potential issue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curse of dimensionality </a:t>
            </a:r>
            <a:r>
              <a:rPr lang="en-US" sz="2400" dirty="0" smtClean="0"/>
              <a:t>problem often associated with high-dimensional data</a:t>
            </a:r>
          </a:p>
        </p:txBody>
      </p:sp>
      <p:sp>
        <p:nvSpPr>
          <p:cNvPr id="377" name="Shape 3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pic>
        <p:nvPicPr>
          <p:cNvPr id="37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3171" y="2744066"/>
            <a:ext cx="2962293" cy="2709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9252" y="2786919"/>
            <a:ext cx="3093755" cy="272089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1" name="pasted-image.pdf"/>
          <p:cNvPicPr>
            <a:picLocks noChangeAspect="1"/>
          </p:cNvPicPr>
          <p:nvPr/>
        </p:nvPicPr>
        <p:blipFill>
          <a:blip r:embed="rId4">
            <a:extLst/>
          </a:blip>
          <a:srcRect t="54771"/>
          <a:stretch>
            <a:fillRect/>
          </a:stretch>
        </p:blipFill>
        <p:spPr>
          <a:xfrm>
            <a:off x="5365464" y="2786919"/>
            <a:ext cx="2138126" cy="536467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AutoShape 56"/>
          <p:cNvSpPr>
            <a:spLocks noChangeArrowheads="1"/>
          </p:cNvSpPr>
          <p:nvPr/>
        </p:nvSpPr>
        <p:spPr bwMode="auto">
          <a:xfrm>
            <a:off x="5615377" y="3220911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32061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E190A1C-2C1E-470A-8C8D-314684ABDBC7}" type="slidenum">
              <a:rPr lang="en-US" altLang="en-US" sz="105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“Kernel Trick” 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79" y="1752600"/>
            <a:ext cx="10294621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A method for computing </a:t>
            </a:r>
            <a:r>
              <a:rPr lang="en-US" altLang="en-US" sz="2200" dirty="0" smtClean="0">
                <a:solidFill>
                  <a:srgbClr val="FF0000"/>
                </a:solidFill>
              </a:rPr>
              <a:t>dot product</a:t>
            </a:r>
            <a:r>
              <a:rPr lang="en-US" altLang="en-US" sz="2200" dirty="0" smtClean="0"/>
              <a:t> (similarity) in the </a:t>
            </a:r>
            <a:r>
              <a:rPr lang="en-US" altLang="en-US" sz="2200" dirty="0" smtClean="0">
                <a:solidFill>
                  <a:srgbClr val="0070C0"/>
                </a:solidFill>
              </a:rPr>
              <a:t>transformed</a:t>
            </a:r>
            <a:r>
              <a:rPr lang="en-US" altLang="en-US" sz="2200" dirty="0" smtClean="0"/>
              <a:t> space using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the </a:t>
            </a:r>
            <a:r>
              <a:rPr lang="en-US" altLang="en-US" sz="2200" dirty="0" smtClean="0">
                <a:solidFill>
                  <a:srgbClr val="0070C0"/>
                </a:solidFill>
              </a:rPr>
              <a:t>original </a:t>
            </a:r>
            <a:r>
              <a:rPr lang="en-US" altLang="en-US" sz="2200" dirty="0" smtClean="0"/>
              <a:t>attribute set</a:t>
            </a:r>
          </a:p>
          <a:p>
            <a:pPr marL="0" indent="0" eaLnBrk="1" hangingPunct="1">
              <a:buNone/>
            </a:pPr>
            <a:r>
              <a:rPr lang="en-US" altLang="en-US" sz="2200" dirty="0" smtClean="0"/>
              <a:t>     -- The </a:t>
            </a:r>
            <a:r>
              <a:rPr lang="en-US" altLang="en-US" sz="2200" dirty="0"/>
              <a:t>linear classifier relies on an inner product between vectors </a:t>
            </a:r>
            <a:r>
              <a:rPr lang="en-US" altLang="en-US" sz="2200" i="1" dirty="0"/>
              <a:t>K</a:t>
            </a:r>
            <a:r>
              <a:rPr lang="en-US" altLang="en-US" sz="2200" dirty="0"/>
              <a:t>(</a:t>
            </a:r>
            <a:r>
              <a:rPr lang="en-US" altLang="en-US" sz="2200" b="1" dirty="0" err="1"/>
              <a:t>x</a:t>
            </a:r>
            <a:r>
              <a:rPr lang="en-US" altLang="en-US" sz="2200" b="1" baseline="-25000" dirty="0" err="1"/>
              <a:t>i</a:t>
            </a:r>
            <a:r>
              <a:rPr lang="en-US" altLang="en-US" sz="2200" dirty="0" err="1"/>
              <a:t>,</a:t>
            </a:r>
            <a:r>
              <a:rPr lang="en-US" altLang="en-US" sz="2200" b="1" dirty="0" err="1"/>
              <a:t>x</a:t>
            </a:r>
            <a:r>
              <a:rPr lang="en-US" altLang="en-US" sz="2200" b="1" baseline="-25000" dirty="0" err="1"/>
              <a:t>j</a:t>
            </a:r>
            <a:r>
              <a:rPr lang="en-US" altLang="en-US" sz="2200" dirty="0"/>
              <a:t>)=</a:t>
            </a:r>
            <a:r>
              <a:rPr lang="en-US" altLang="en-US" sz="2200" b="1" dirty="0" smtClean="0"/>
              <a:t>x</a:t>
            </a:r>
            <a:r>
              <a:rPr lang="en-US" altLang="en-US" sz="2200" b="1" baseline="-25000" dirty="0" smtClean="0"/>
              <a:t>i</a:t>
            </a:r>
            <a:r>
              <a:rPr lang="en-US" altLang="en-US" sz="2200" b="1" baseline="30000" dirty="0" smtClean="0"/>
              <a:t>T</a:t>
            </a:r>
            <a:r>
              <a:rPr lang="en-US" altLang="en-US" sz="2200" b="1" dirty="0" smtClean="0"/>
              <a:t>x</a:t>
            </a:r>
            <a:r>
              <a:rPr lang="en-US" altLang="en-US" sz="2200" b="1" baseline="-25000" dirty="0" smtClean="0"/>
              <a:t>j</a:t>
            </a:r>
            <a:r>
              <a:rPr lang="en-US" altLang="en-US" sz="2200" b="1" dirty="0" smtClean="0"/>
              <a:t>    </a:t>
            </a:r>
          </a:p>
          <a:p>
            <a:pPr marL="0" indent="0" eaLnBrk="1" hangingPunct="1">
              <a:buNone/>
            </a:pPr>
            <a:r>
              <a:rPr lang="en-US" altLang="en-US" sz="2200" b="1" dirty="0"/>
              <a:t> </a:t>
            </a:r>
            <a:r>
              <a:rPr lang="en-US" altLang="en-US" sz="2200" b="1" dirty="0" smtClean="0"/>
              <a:t>    -- </a:t>
            </a:r>
            <a:r>
              <a:rPr lang="en-US" altLang="en-US" sz="2200" dirty="0" smtClean="0"/>
              <a:t>If </a:t>
            </a:r>
            <a:r>
              <a:rPr lang="en-US" altLang="en-US" sz="2200" dirty="0"/>
              <a:t>every </a:t>
            </a:r>
            <a:r>
              <a:rPr lang="en-US" altLang="en-US" sz="2200" dirty="0" smtClean="0"/>
              <a:t>data point </a:t>
            </a:r>
            <a:r>
              <a:rPr lang="en-US" altLang="en-US" sz="2200" dirty="0"/>
              <a:t>is mapped into high-dimensional space via some </a:t>
            </a:r>
            <a:r>
              <a:rPr lang="en-US" altLang="en-US" sz="2200" dirty="0" smtClean="0"/>
              <a:t>transformation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</a:t>
            </a:r>
            <a:r>
              <a:rPr lang="el-GR" altLang="en-US" sz="2200" dirty="0"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cs typeface="Times New Roman" panose="02020603050405020304" pitchFamily="18" charset="0"/>
              </a:rPr>
              <a:t>:  </a:t>
            </a:r>
            <a:r>
              <a:rPr lang="en-US" altLang="en-US" sz="2200" b="1" dirty="0">
                <a:cs typeface="Times New Roman" panose="02020603050405020304" pitchFamily="18" charset="0"/>
              </a:rPr>
              <a:t>x</a:t>
            </a:r>
            <a:r>
              <a:rPr lang="en-US" altLang="en-US" sz="2200" b="1" baseline="-25000" dirty="0"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cs typeface="Times New Roman" panose="02020603050405020304" pitchFamily="18" charset="0"/>
              </a:rPr>
              <a:t>→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  <a:r>
              <a:rPr lang="el-GR" altLang="en-US" sz="2200" dirty="0"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Times New Roman" panose="02020603050405020304" pitchFamily="18" charset="0"/>
              </a:rPr>
              <a:t>), the inner product becomes: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200" i="1" dirty="0"/>
              <a:t>K</a:t>
            </a:r>
            <a:r>
              <a:rPr lang="en-US" altLang="en-US" sz="2200" dirty="0"/>
              <a:t>(</a:t>
            </a:r>
            <a:r>
              <a:rPr lang="en-US" altLang="en-US" sz="2200" b="1" dirty="0" err="1"/>
              <a:t>x</a:t>
            </a:r>
            <a:r>
              <a:rPr lang="en-US" altLang="en-US" sz="2200" b="1" baseline="-25000" dirty="0" err="1"/>
              <a:t>i</a:t>
            </a:r>
            <a:r>
              <a:rPr lang="en-US" altLang="en-US" sz="2200" dirty="0" err="1"/>
              <a:t>,</a:t>
            </a:r>
            <a:r>
              <a:rPr lang="en-US" altLang="en-US" sz="2200" b="1" dirty="0" err="1"/>
              <a:t>x</a:t>
            </a:r>
            <a:r>
              <a:rPr lang="en-US" altLang="en-US" sz="2200" b="1" baseline="-25000" dirty="0" err="1"/>
              <a:t>j</a:t>
            </a:r>
            <a:r>
              <a:rPr lang="en-US" altLang="en-US" sz="2200" dirty="0"/>
              <a:t>)= </a:t>
            </a:r>
            <a:r>
              <a:rPr lang="el-GR" altLang="en-US" sz="2200" dirty="0">
                <a:cs typeface="Times New Roman" panose="02020603050405020304" pitchFamily="18" charset="0"/>
              </a:rPr>
              <a:t>φ</a:t>
            </a:r>
            <a:r>
              <a:rPr lang="en-US" altLang="en-US" sz="2200" dirty="0"/>
              <a:t>(</a:t>
            </a:r>
            <a:r>
              <a:rPr lang="en-US" altLang="en-US" sz="2200" b="1" dirty="0"/>
              <a:t>x</a:t>
            </a:r>
            <a:r>
              <a:rPr lang="en-US" altLang="en-US" sz="2200" b="1" baseline="-25000" dirty="0"/>
              <a:t>i</a:t>
            </a:r>
            <a:r>
              <a:rPr lang="en-US" altLang="en-US" sz="2200" dirty="0"/>
              <a:t>)</a:t>
            </a:r>
            <a:r>
              <a:rPr lang="en-US" altLang="en-US" sz="2200" b="1" baseline="-25000" dirty="0"/>
              <a:t> </a:t>
            </a:r>
            <a:r>
              <a:rPr lang="en-US" altLang="en-US" sz="2200" b="1" baseline="30000" dirty="0"/>
              <a:t>T</a:t>
            </a:r>
            <a:r>
              <a:rPr lang="el-GR" altLang="en-US" sz="2200" dirty="0">
                <a:cs typeface="Times New Roman" panose="02020603050405020304" pitchFamily="18" charset="0"/>
              </a:rPr>
              <a:t>φ</a:t>
            </a:r>
            <a:r>
              <a:rPr lang="en-US" altLang="en-US" sz="2200" dirty="0"/>
              <a:t>(</a:t>
            </a:r>
            <a:r>
              <a:rPr lang="en-US" altLang="en-US" sz="2200" b="1" dirty="0" err="1"/>
              <a:t>x</a:t>
            </a:r>
            <a:r>
              <a:rPr lang="en-US" altLang="en-US" sz="2200" b="1" baseline="-25000" dirty="0" err="1"/>
              <a:t>j</a:t>
            </a:r>
            <a:r>
              <a:rPr lang="en-US" altLang="en-US" sz="2200" dirty="0"/>
              <a:t>)</a:t>
            </a:r>
          </a:p>
          <a:p>
            <a:pPr marL="0" indent="0" eaLnBrk="1" hangingPunct="1">
              <a:buNone/>
            </a:pPr>
            <a:r>
              <a:rPr lang="en-US" altLang="en-US" sz="2200" dirty="0" smtClean="0"/>
              <a:t>    -- A </a:t>
            </a:r>
            <a:r>
              <a:rPr lang="en-US" altLang="en-US" sz="2200" i="1" dirty="0">
                <a:solidFill>
                  <a:srgbClr val="0070C0"/>
                </a:solidFill>
              </a:rPr>
              <a:t>kernel function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/>
              <a:t>is some function </a:t>
            </a:r>
            <a:r>
              <a:rPr lang="en-US" altLang="en-US" sz="2200" dirty="0" smtClean="0"/>
              <a:t>that is computed in the original attribute space but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corresponds </a:t>
            </a:r>
            <a:r>
              <a:rPr lang="en-US" altLang="en-US" sz="2200" dirty="0"/>
              <a:t>to an inner product in some expanded feature </a:t>
            </a:r>
            <a:r>
              <a:rPr lang="en-US" altLang="en-US" sz="2200" dirty="0" smtClean="0"/>
              <a:t>space</a:t>
            </a:r>
            <a:endParaRPr lang="en-US" altLang="en-US" sz="2200" dirty="0"/>
          </a:p>
          <a:p>
            <a:pPr eaLnBrk="1" hangingPunct="1"/>
            <a:r>
              <a:rPr lang="en-US" altLang="en-US" sz="2200" dirty="0" smtClean="0"/>
              <a:t>   -- Example</a:t>
            </a:r>
            <a:r>
              <a:rPr lang="en-US" altLang="en-US" sz="2200" dirty="0"/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endParaRPr lang="el-GR" altLang="en-US" dirty="0"/>
          </a:p>
        </p:txBody>
      </p:sp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344" y="5258627"/>
            <a:ext cx="5665470" cy="979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5603797"/>
            <a:ext cx="1980543" cy="3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3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Support Vector Machine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1"/>
          </p:nvPr>
        </p:nvSpPr>
        <p:spPr>
          <a:xfrm>
            <a:off x="1219200" y="1845734"/>
            <a:ext cx="9936480" cy="4023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sz="2600" dirty="0" smtClean="0"/>
              <a:t> </a:t>
            </a:r>
            <a:r>
              <a:rPr lang="en-US" altLang="zh-CN" sz="2600" b="1" dirty="0" smtClean="0"/>
              <a:t>History</a:t>
            </a:r>
            <a:endParaRPr lang="en-US" altLang="zh-CN" sz="2600" b="1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</a:t>
            </a:r>
            <a:r>
              <a:rPr lang="en-US" altLang="zh-CN" sz="2200" dirty="0" smtClean="0"/>
              <a:t>invented as a linear discriminant by </a:t>
            </a:r>
            <a:r>
              <a:rPr lang="en-US" altLang="zh-CN" sz="2200" dirty="0" err="1" smtClean="0"/>
              <a:t>Vapnik</a:t>
            </a:r>
            <a:r>
              <a:rPr lang="en-US" altLang="zh-CN" sz="2200" dirty="0" smtClean="0"/>
              <a:t> and </a:t>
            </a:r>
            <a:r>
              <a:rPr lang="en-US" altLang="zh-CN" sz="2200" dirty="0" err="1" smtClean="0"/>
              <a:t>Chervonenkis</a:t>
            </a:r>
            <a:r>
              <a:rPr lang="en-US" altLang="zh-CN" sz="2200" dirty="0" smtClean="0"/>
              <a:t> in 1963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-- extended to create nonlinear classifiers using “kernel trick” in 1992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/>
              <a:t>      -- </a:t>
            </a:r>
            <a:r>
              <a:rPr lang="en-US" altLang="zh-CN" sz="2200" dirty="0" smtClean="0"/>
              <a:t>gained increasing popularity in late 1990s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-- </a:t>
            </a:r>
            <a:r>
              <a:rPr lang="en-US" altLang="zh-CN" sz="2200" dirty="0" smtClean="0"/>
              <a:t>one of the best classification models for various applications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* text/hypertext categorization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* image segmentation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* biological and environmental sciences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altLang="zh-CN" sz="2600" b="1" dirty="0" smtClean="0"/>
              <a:t> Types</a:t>
            </a:r>
            <a:endParaRPr lang="en-US" altLang="zh-CN" sz="26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 smtClean="0"/>
              <a:t>      -- linear SVMs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*original maximum-margin hyperplane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 smtClean="0"/>
              <a:t>      -- nonlinear SVMs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200" dirty="0" smtClean="0"/>
              <a:t>           * kernel functions to create nonlinear decision boundaries</a:t>
            </a:r>
          </a:p>
          <a:p>
            <a:endParaRPr lang="en-US" dirty="0" smtClean="0"/>
          </a:p>
        </p:txBody>
      </p:sp>
      <p:sp>
        <p:nvSpPr>
          <p:cNvPr id="838" name="Shape 8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3110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F6ED2F7-BD06-49BA-9E90-FA228684DEC3}" type="slidenum">
              <a:rPr lang="en-US" altLang="en-US" sz="1050">
                <a:solidFill>
                  <a:schemeClr val="bg1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45058" name="Picture 2" descr="burges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5476677"/>
            <a:ext cx="4514850" cy="62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49680" y="1818233"/>
            <a:ext cx="8808720" cy="46482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Why use kernels?</a:t>
            </a:r>
          </a:p>
          <a:p>
            <a:pPr lvl="1"/>
            <a:r>
              <a:rPr lang="en-US" altLang="en-US" sz="2200" dirty="0" smtClean="0"/>
              <a:t>Make non-separable problem separable</a:t>
            </a:r>
          </a:p>
          <a:p>
            <a:pPr lvl="1"/>
            <a:r>
              <a:rPr lang="en-US" altLang="en-US" sz="2200" dirty="0" smtClean="0"/>
              <a:t>Map </a:t>
            </a:r>
            <a:r>
              <a:rPr lang="en-US" altLang="en-US" sz="2200" dirty="0"/>
              <a:t>data into better representational </a:t>
            </a:r>
            <a:r>
              <a:rPr lang="en-US" altLang="en-US" sz="2200" dirty="0" smtClean="0"/>
              <a:t>space</a:t>
            </a:r>
          </a:p>
          <a:p>
            <a:pPr lvl="1" eaLnBrk="1" hangingPunct="1"/>
            <a:r>
              <a:rPr lang="en-US" altLang="en-US" sz="2200" dirty="0" smtClean="0"/>
              <a:t>Reduce computational cost</a:t>
            </a:r>
          </a:p>
          <a:p>
            <a:pPr lvl="1" eaLnBrk="1" hangingPunct="1"/>
            <a:r>
              <a:rPr lang="en-US" altLang="en-US" sz="2200" dirty="0" smtClean="0"/>
              <a:t>Avoid the issues associated with the curse of dimensionality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Common kernels</a:t>
            </a:r>
          </a:p>
          <a:p>
            <a:pPr lvl="1">
              <a:spcAft>
                <a:spcPts val="600"/>
              </a:spcAft>
            </a:pPr>
            <a:r>
              <a:rPr lang="en-US" altLang="en-US" sz="2200" b="1" dirty="0" smtClean="0"/>
              <a:t>Linear: </a:t>
            </a:r>
            <a:r>
              <a:rPr lang="en-US" altLang="en-US" sz="2000" b="1" dirty="0">
                <a:solidFill>
                  <a:schemeClr val="folHlink"/>
                </a:solidFill>
              </a:rPr>
              <a:t>K(</a:t>
            </a:r>
            <a:r>
              <a:rPr lang="en-US" altLang="en-US" sz="2000" b="1" dirty="0" err="1">
                <a:solidFill>
                  <a:schemeClr val="folHlink"/>
                </a:solidFill>
              </a:rPr>
              <a:t>x,z</a:t>
            </a:r>
            <a:r>
              <a:rPr lang="en-US" altLang="en-US" sz="2000" b="1" dirty="0">
                <a:solidFill>
                  <a:schemeClr val="folHlink"/>
                </a:solidFill>
              </a:rPr>
              <a:t>) = </a:t>
            </a:r>
            <a:r>
              <a:rPr lang="en-US" altLang="en-US" sz="2000" b="1" dirty="0" err="1" smtClean="0">
                <a:solidFill>
                  <a:schemeClr val="folHlink"/>
                </a:solidFill>
              </a:rPr>
              <a:t>x</a:t>
            </a:r>
            <a:r>
              <a:rPr lang="en-US" altLang="en-US" sz="2000" b="1" baseline="30000" dirty="0" err="1" smtClean="0">
                <a:solidFill>
                  <a:schemeClr val="folHlink"/>
                </a:solidFill>
              </a:rPr>
              <a:t>T</a:t>
            </a:r>
            <a:r>
              <a:rPr lang="en-US" altLang="en-US" sz="2000" b="1" dirty="0" err="1" smtClean="0">
                <a:solidFill>
                  <a:schemeClr val="folHlink"/>
                </a:solidFill>
              </a:rPr>
              <a:t>z</a:t>
            </a:r>
            <a:endParaRPr lang="en-US" altLang="en-US" sz="2200" b="1" dirty="0" smtClean="0"/>
          </a:p>
          <a:p>
            <a:pPr lvl="1" eaLnBrk="1" hangingPunct="1"/>
            <a:r>
              <a:rPr lang="en-US" altLang="en-US" sz="2200" b="1" dirty="0" smtClean="0"/>
              <a:t>Polynomia</a:t>
            </a:r>
            <a:r>
              <a:rPr lang="en-US" altLang="en-US" sz="2200" dirty="0" smtClean="0"/>
              <a:t>l:  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K(</a:t>
            </a:r>
            <a:r>
              <a:rPr lang="en-US" altLang="en-US" sz="2400" b="1" dirty="0" err="1" smtClean="0">
                <a:solidFill>
                  <a:schemeClr val="folHlink"/>
                </a:solidFill>
              </a:rPr>
              <a:t>x,z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) = (1+x</a:t>
            </a:r>
            <a:r>
              <a:rPr lang="en-US" altLang="en-US" sz="2400" b="1" baseline="30000" dirty="0" smtClean="0">
                <a:solidFill>
                  <a:schemeClr val="folHlink"/>
                </a:solidFill>
              </a:rPr>
              <a:t>T</a:t>
            </a:r>
            <a:r>
              <a:rPr lang="en-US" altLang="en-US" sz="2400" b="1" dirty="0" smtClean="0">
                <a:solidFill>
                  <a:schemeClr val="folHlink"/>
                </a:solidFill>
              </a:rPr>
              <a:t>z)</a:t>
            </a:r>
            <a:r>
              <a:rPr lang="en-US" altLang="en-US" sz="2400" b="1" baseline="30000" dirty="0" smtClean="0">
                <a:solidFill>
                  <a:schemeClr val="folHlink"/>
                </a:solidFill>
              </a:rPr>
              <a:t>d</a:t>
            </a:r>
          </a:p>
          <a:p>
            <a:pPr lvl="2" eaLnBrk="1" hangingPunct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Gives feature conjunctions</a:t>
            </a:r>
          </a:p>
          <a:p>
            <a:pPr lvl="1" eaLnBrk="1" hangingPunct="1"/>
            <a:r>
              <a:rPr lang="en-US" altLang="en-US" sz="2200" b="1" dirty="0" smtClean="0"/>
              <a:t>Radial basis function (RBF)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000" dirty="0" smtClean="0"/>
              <a:t> infinite dimensional space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“Kernel Trick” (2)</a:t>
            </a:r>
          </a:p>
        </p:txBody>
      </p:sp>
    </p:spTree>
    <p:extLst>
      <p:ext uri="{BB962C8B-B14F-4D97-AF65-F5344CB8AC3E}">
        <p14:creationId xmlns:p14="http://schemas.microsoft.com/office/powerpoint/2010/main" val="314421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171976" y="864842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71976" y="2176530"/>
            <a:ext cx="4390953" cy="35368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Model|SVM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Polynomial degree 1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(In this case)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Options C=1</a:t>
            </a:r>
            <a:endParaRPr lang="en-US" sz="22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8039" b="34969"/>
          <a:stretch/>
        </p:blipFill>
        <p:spPr>
          <a:xfrm>
            <a:off x="4610383" y="121227"/>
            <a:ext cx="7405605" cy="6157098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21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180173" y="854800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0173" y="1874305"/>
            <a:ext cx="5374430" cy="427692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</a:rPr>
              <a:t>Model|SVM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Polynomial degree 1</a:t>
            </a:r>
          </a:p>
          <a:p>
            <a:pPr lvl="2"/>
            <a:r>
              <a:rPr lang="en-US" sz="2000" dirty="0" smtClean="0">
                <a:latin typeface="Calibri" panose="020F0502020204030204" pitchFamily="34" charset="0"/>
              </a:rPr>
              <a:t>(In this case)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</a:rPr>
              <a:t>Options C=1</a:t>
            </a:r>
            <a:endParaRPr lang="en-US" sz="22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551" y="272413"/>
            <a:ext cx="6401943" cy="6022569"/>
          </a:xfrm>
          <a:prstGeom prst="rect">
            <a:avLst/>
          </a:prstGeom>
        </p:spPr>
      </p:pic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22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167295" y="864842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67295" y="1928252"/>
            <a:ext cx="5374430" cy="42769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Error Matrix Analysis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Training: 6%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Validation: 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13" y="195140"/>
            <a:ext cx="6482383" cy="6098242"/>
          </a:xfrm>
          <a:prstGeom prst="rect">
            <a:avLst/>
          </a:prstGeom>
        </p:spPr>
      </p:pic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23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205931" y="1011361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05931" y="1793041"/>
            <a:ext cx="5374430" cy="42769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Error Matrix Analysis (C=1)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Training: 6%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Validation: 18%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33" y="436294"/>
            <a:ext cx="6482383" cy="60982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2856930"/>
            <a:ext cx="4143906" cy="3898342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24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128658" y="857368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8658" y="1705403"/>
            <a:ext cx="5374430" cy="42769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Error Matrix Analysis (C = .1)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Training: 9%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Validation: 16%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74" y="452718"/>
            <a:ext cx="6278608" cy="59065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076"/>
          <a:stretch/>
        </p:blipFill>
        <p:spPr>
          <a:xfrm>
            <a:off x="393014" y="2842798"/>
            <a:ext cx="4527329" cy="3915054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25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>
            <a:spLocks noGrp="1"/>
          </p:cNvSpPr>
          <p:nvPr>
            <p:ph type="title"/>
          </p:nvPr>
        </p:nvSpPr>
        <p:spPr>
          <a:xfrm>
            <a:off x="1180173" y="899301"/>
            <a:ext cx="9404723" cy="87575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SVM in Rattle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0173" y="1775051"/>
            <a:ext cx="5374430" cy="42769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Error Matrix Analysis (C=10)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Training: 4%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Validation: 24%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6" y="899301"/>
            <a:ext cx="5706739" cy="53685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1" y="2805017"/>
            <a:ext cx="4233941" cy="3983041"/>
          </a:xfrm>
          <a:prstGeom prst="rect">
            <a:avLst/>
          </a:prstGeom>
        </p:spPr>
      </p:pic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26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8" y="1828800"/>
            <a:ext cx="10861241" cy="4420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Time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smtClean="0"/>
              <a:t> 3/6/17 (Monday)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90 minutes (from 6:00 pm – 7:30 pm)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Location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 In class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0070C0"/>
                </a:solidFill>
              </a:rPr>
              <a:t> Format</a:t>
            </a:r>
            <a:endParaRPr lang="en-US" sz="2100" b="1" dirty="0">
              <a:solidFill>
                <a:srgbClr val="0070C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Close book, close notes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No electronic devices except a calculator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T/F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Multiple-choice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Short-answer questions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Some computation questions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27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2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8" y="1828800"/>
            <a:ext cx="10861241" cy="44200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Introduction to DS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smtClean="0"/>
              <a:t> CRISP-DM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6 processes, a general picture of how it works…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smtClean="0"/>
              <a:t>Types of problems</a:t>
            </a:r>
          </a:p>
          <a:p>
            <a:pPr lvl="2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smtClean="0"/>
              <a:t>Supervised vs. Unsupervised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10 different types of problems and their subcategories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Predictive Modeling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Predictive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Decision tree, logistic regression, ANN (including perceptron), SVM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Basics </a:t>
            </a:r>
            <a:r>
              <a:rPr lang="en-US" sz="1800" dirty="0"/>
              <a:t>of how they work…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what kind of separating surface…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how do they look in the feature space…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how do you avoid </a:t>
            </a:r>
            <a:r>
              <a:rPr lang="en-US" sz="1800" dirty="0" smtClean="0"/>
              <a:t>overfitting…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advantages/disadvantages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For DT, train by hand and interpret</a:t>
            </a:r>
            <a:endParaRPr lang="en-US" sz="1800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28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098" y="1828800"/>
            <a:ext cx="10861241" cy="442009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Overfitting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 smtClean="0"/>
              <a:t> Concepts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generalization, overfitting, fitting graph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 smtClean="0"/>
              <a:t>training error, validation/test error, true error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b="1" dirty="0" smtClean="0"/>
              <a:t>Avoidance</a:t>
            </a:r>
          </a:p>
          <a:p>
            <a:pPr lvl="2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 smtClean="0"/>
              <a:t>Holdout vs. cross-validation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complexity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Evaluation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Confusion/benefit matrix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Accuracy, error</a:t>
            </a:r>
            <a:endParaRPr lang="en-US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Precision, recall, sensitivity, specificity, F-measure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Expected profit/cost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0070C0"/>
                </a:solidFill>
              </a:rPr>
              <a:t> Data transformation</a:t>
            </a:r>
            <a:endParaRPr lang="en-US" sz="2100" b="1" dirty="0">
              <a:solidFill>
                <a:srgbClr val="0070C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Chapter 7 in DMRR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 smtClean="0"/>
              <a:t>Cleanup, imputation, rescaling, transformation, </a:t>
            </a:r>
            <a:r>
              <a:rPr lang="en-US" sz="1800" dirty="0" err="1" smtClean="0"/>
              <a:t>etc</a:t>
            </a:r>
            <a:endParaRPr lang="en-US" sz="1800" dirty="0" smtClean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900458" y="6459785"/>
            <a:ext cx="13120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50" dirty="0" smtClean="0">
                <a:solidFill>
                  <a:schemeClr val="bg1"/>
                </a:solidFill>
                <a:latin typeface="Calibri" panose="020F0502020204030204" pitchFamily="34" charset="0"/>
              </a:rPr>
              <a:t>29</a:t>
            </a:r>
            <a:endParaRPr lang="en-US" altLang="en-US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Maximum-Margin Hyperplanes</a:t>
            </a:r>
            <a:endParaRPr dirty="0"/>
          </a:p>
        </p:txBody>
      </p:sp>
      <p:sp>
        <p:nvSpPr>
          <p:cNvPr id="609" name="Shape 609"/>
          <p:cNvSpPr>
            <a:spLocks noGrp="1"/>
          </p:cNvSpPr>
          <p:nvPr>
            <p:ph type="body" idx="1"/>
          </p:nvPr>
        </p:nvSpPr>
        <p:spPr>
          <a:xfrm>
            <a:off x="1097281" y="1841325"/>
            <a:ext cx="10580369" cy="461845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8341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 sz="2484"/>
            </a:pPr>
            <a:r>
              <a:rPr lang="en-US" sz="2400" b="1" dirty="0" smtClean="0"/>
              <a:t> Which one is the best?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</a:t>
            </a:r>
            <a:r>
              <a:rPr lang="en-US" sz="2200" dirty="0" smtClean="0"/>
              <a:t>    -- there may </a:t>
            </a:r>
            <a:r>
              <a:rPr lang="en-US" sz="2200" dirty="0" smtClean="0">
                <a:solidFill>
                  <a:srgbClr val="0070C0"/>
                </a:solidFill>
              </a:rPr>
              <a:t>infinitely many</a:t>
            </a:r>
            <a:r>
              <a:rPr lang="en-US" sz="2200" dirty="0" smtClean="0"/>
              <a:t> linear discriminants that classify the training data perfectly</a:t>
            </a:r>
          </a:p>
          <a:p>
            <a:pPr marL="0" indent="0" defTabSz="283418">
              <a:spcBef>
                <a:spcPts val="0"/>
              </a:spcBef>
              <a:buNone/>
              <a:defRPr sz="2484"/>
            </a:pPr>
            <a:r>
              <a:rPr lang="en-US" sz="2200" dirty="0"/>
              <a:t> </a:t>
            </a:r>
            <a:r>
              <a:rPr lang="en-US" sz="2200" dirty="0" smtClean="0"/>
              <a:t>    -- different choices affect the </a:t>
            </a:r>
            <a:r>
              <a:rPr lang="en-US" sz="2200" dirty="0" smtClean="0">
                <a:solidFill>
                  <a:srgbClr val="FF0000"/>
                </a:solidFill>
              </a:rPr>
              <a:t>generalization error</a:t>
            </a:r>
            <a:r>
              <a:rPr lang="en-US" sz="2200" dirty="0" smtClean="0"/>
              <a:t>s!</a:t>
            </a:r>
          </a:p>
        </p:txBody>
      </p:sp>
      <p:sp>
        <p:nvSpPr>
          <p:cNvPr id="610" name="Shape 6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20" y="2823522"/>
            <a:ext cx="4335779" cy="3450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292" y="3008188"/>
            <a:ext cx="3411241" cy="2811969"/>
          </a:xfrm>
          <a:prstGeom prst="rect">
            <a:avLst/>
          </a:prstGeom>
        </p:spPr>
      </p:pic>
      <p:sp>
        <p:nvSpPr>
          <p:cNvPr id="7" name="Shape 161"/>
          <p:cNvSpPr/>
          <p:nvPr/>
        </p:nvSpPr>
        <p:spPr>
          <a:xfrm>
            <a:off x="9348190" y="4293445"/>
            <a:ext cx="1357764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 smtClean="0"/>
              <a:t>Support vector</a:t>
            </a:r>
            <a:endParaRPr sz="16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8949865" y="4293445"/>
            <a:ext cx="398325" cy="159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hape 661"/>
          <p:cNvSpPr/>
          <p:nvPr/>
        </p:nvSpPr>
        <p:spPr>
          <a:xfrm flipH="1" flipV="1">
            <a:off x="8088885" y="3008187"/>
            <a:ext cx="36094" cy="2646000"/>
          </a:xfrm>
          <a:prstGeom prst="line">
            <a:avLst/>
          </a:prstGeom>
          <a:ln w="15875">
            <a:solidFill>
              <a:srgbClr val="FF40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0" name="Shape 661"/>
          <p:cNvSpPr/>
          <p:nvPr/>
        </p:nvSpPr>
        <p:spPr>
          <a:xfrm flipH="1" flipV="1">
            <a:off x="8253317" y="3008187"/>
            <a:ext cx="36094" cy="2646000"/>
          </a:xfrm>
          <a:prstGeom prst="line">
            <a:avLst/>
          </a:prstGeom>
          <a:ln w="15875">
            <a:solidFill>
              <a:srgbClr val="FF40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1" name="Shape 661"/>
          <p:cNvSpPr/>
          <p:nvPr/>
        </p:nvSpPr>
        <p:spPr>
          <a:xfrm flipH="1" flipV="1">
            <a:off x="8171101" y="3008187"/>
            <a:ext cx="36094" cy="2646000"/>
          </a:xfrm>
          <a:prstGeom prst="line">
            <a:avLst/>
          </a:prstGeom>
          <a:ln w="22225">
            <a:solidFill>
              <a:srgbClr val="FF40FF"/>
            </a:solidFill>
            <a:prstDash val="solid"/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40953" y="2823522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953" y="2823522"/>
                <a:ext cx="47263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887"/>
          <p:cNvSpPr/>
          <p:nvPr/>
        </p:nvSpPr>
        <p:spPr>
          <a:xfrm>
            <a:off x="8305547" y="3703772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14" name="Shape 887"/>
          <p:cNvSpPr/>
          <p:nvPr/>
        </p:nvSpPr>
        <p:spPr>
          <a:xfrm>
            <a:off x="8755568" y="4121355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15" name="Shape 887"/>
          <p:cNvSpPr/>
          <p:nvPr/>
        </p:nvSpPr>
        <p:spPr>
          <a:xfrm>
            <a:off x="7409789" y="4037118"/>
            <a:ext cx="194297" cy="207029"/>
          </a:xfrm>
          <a:prstGeom prst="ellipse">
            <a:avLst/>
          </a:prstGeom>
          <a:ln w="28575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  <p:sp>
        <p:nvSpPr>
          <p:cNvPr id="16" name="Shape 161"/>
          <p:cNvSpPr/>
          <p:nvPr/>
        </p:nvSpPr>
        <p:spPr>
          <a:xfrm>
            <a:off x="8618686" y="5783586"/>
            <a:ext cx="1517456" cy="3183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 algn="ctr"/>
            <a:r>
              <a:rPr lang="en-US" sz="1600" dirty="0" smtClean="0"/>
              <a:t>Maximal leeway</a:t>
            </a:r>
            <a:endParaRPr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949865" y="5282129"/>
            <a:ext cx="0" cy="496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917486" y="2638854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486" y="2638854"/>
                <a:ext cx="47795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143" y="5366003"/>
            <a:ext cx="257175" cy="209550"/>
          </a:xfrm>
          <a:prstGeom prst="rect">
            <a:avLst/>
          </a:prstGeom>
        </p:spPr>
      </p:pic>
      <p:sp>
        <p:nvSpPr>
          <p:cNvPr id="20" name="Shape 887"/>
          <p:cNvSpPr/>
          <p:nvPr/>
        </p:nvSpPr>
        <p:spPr>
          <a:xfrm>
            <a:off x="8456158" y="5387311"/>
            <a:ext cx="194297" cy="207029"/>
          </a:xfrm>
          <a:prstGeom prst="ellipse">
            <a:avLst/>
          </a:prstGeom>
          <a:ln w="28575">
            <a:solidFill>
              <a:srgbClr val="FFFF00"/>
            </a:solidFill>
            <a:miter lim="400000"/>
          </a:ln>
        </p:spPr>
        <p:txBody>
          <a:bodyPr lIns="50800" tIns="50800" rIns="50800" bIns="5080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925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SVM: separable case (1)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85949"/>
            <a:ext cx="10058400" cy="45624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 Goal: maximize the </a:t>
            </a:r>
            <a:r>
              <a:rPr lang="en-US" altLang="en-US" sz="2200" i="1" dirty="0"/>
              <a:t>margin</a:t>
            </a:r>
            <a:r>
              <a:rPr lang="en-US" altLang="en-US" sz="2200" dirty="0"/>
              <a:t> around the separating hyperplane</a:t>
            </a:r>
          </a:p>
          <a:p>
            <a:pPr marL="384048" lvl="2" indent="0">
              <a:buNone/>
            </a:pPr>
            <a:r>
              <a:rPr lang="en-US" altLang="en-US" sz="2200" dirty="0" smtClean="0"/>
              <a:t>  -- A.k.a</a:t>
            </a:r>
            <a:r>
              <a:rPr lang="en-US" altLang="en-US" sz="2200" dirty="0"/>
              <a:t>. </a:t>
            </a:r>
            <a:r>
              <a:rPr lang="en-US" altLang="en-US" sz="2200" i="1" dirty="0">
                <a:solidFill>
                  <a:srgbClr val="0070C0"/>
                </a:solidFill>
              </a:rPr>
              <a:t>maximal margin </a:t>
            </a:r>
            <a:r>
              <a:rPr lang="en-US" altLang="en-US" sz="2200" dirty="0"/>
              <a:t>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 The decision function is fully specified by  the set of </a:t>
            </a:r>
            <a:r>
              <a:rPr lang="en-US" altLang="en-US" sz="2200" i="1" dirty="0">
                <a:solidFill>
                  <a:srgbClr val="0070C0"/>
                </a:solidFill>
              </a:rPr>
              <a:t>support </a:t>
            </a:r>
            <a:r>
              <a:rPr lang="en-US" altLang="en-US" sz="2200" i="1" dirty="0" smtClean="0">
                <a:solidFill>
                  <a:srgbClr val="0070C0"/>
                </a:solidFill>
              </a:rPr>
              <a:t>vectors</a:t>
            </a:r>
          </a:p>
          <a:p>
            <a:pPr marL="292608" lvl="1" indent="0">
              <a:buNone/>
            </a:pPr>
            <a:r>
              <a:rPr lang="en-US" altLang="en-US" sz="2200" dirty="0" smtClean="0"/>
              <a:t>    -- other data points are ignorable</a:t>
            </a:r>
            <a:endParaRPr lang="en-US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</a:t>
            </a:r>
            <a:r>
              <a:rPr lang="en-US" altLang="en-US" sz="2200" dirty="0"/>
              <a:t>Solving SVMs is a </a:t>
            </a:r>
            <a:r>
              <a:rPr lang="en-US" altLang="en-US" sz="2200" i="1" dirty="0">
                <a:solidFill>
                  <a:srgbClr val="0070C0"/>
                </a:solidFill>
              </a:rPr>
              <a:t>quadratic programming</a:t>
            </a:r>
            <a:r>
              <a:rPr lang="en-US" altLang="en-US" sz="2200" dirty="0"/>
              <a:t> problem</a:t>
            </a:r>
          </a:p>
          <a:p>
            <a:pPr marL="0" indent="0">
              <a:buNone/>
            </a:pPr>
            <a:endParaRPr lang="en-US" altLang="en-US" sz="2400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2" y="3333247"/>
            <a:ext cx="3411241" cy="28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SVM: separable case (2)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7280" y="1885949"/>
                <a:ext cx="10058400" cy="45624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 smtClean="0"/>
                  <a:t> decision boundary</a:t>
                </a:r>
              </a:p>
              <a:p>
                <a:pPr marL="0" indent="0" defTabSz="283418">
                  <a:spcBef>
                    <a:spcPts val="1125"/>
                  </a:spcBef>
                  <a:buNone/>
                  <a:defRPr sz="2484"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--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 smtClean="0"/>
                  <a:t> (bias term) are </a:t>
                </a:r>
                <a:r>
                  <a:rPr lang="en-US" sz="2200" dirty="0"/>
                  <a:t>the set of unknown </a:t>
                </a:r>
                <a:r>
                  <a:rPr lang="en-US" sz="2200" dirty="0" smtClean="0"/>
                  <a:t>weights/parameters</a:t>
                </a:r>
                <a:endParaRPr lang="en-US" altLang="en-US" sz="2200" dirty="0"/>
              </a:p>
              <a:p>
                <a:pPr marL="384048" lvl="2" indent="0">
                  <a:buNone/>
                </a:pPr>
                <a:r>
                  <a:rPr lang="en-US" altLang="en-US" sz="2200" dirty="0" smtClean="0"/>
                  <a:t>--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is the set of attribute values of a data point</a:t>
                </a:r>
              </a:p>
              <a:p>
                <a:pPr marL="384048" lvl="2" indent="0">
                  <a:buNone/>
                </a:pPr>
                <a:r>
                  <a:rPr lang="en-US" altLang="en-US" sz="2200" dirty="0" smtClean="0"/>
                  <a:t>--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en-US" sz="2200" dirty="0" smtClean="0"/>
                  <a:t>: distance to the decision boundary</a:t>
                </a:r>
                <a:endParaRPr lang="en-US" altLang="en-US" sz="22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altLang="en-US" sz="2400" b="1" dirty="0"/>
                  <a:t> </a:t>
                </a:r>
                <a:r>
                  <a:rPr lang="en-US" altLang="en-US" sz="2400" b="1" dirty="0" smtClean="0"/>
                  <a:t>linear discriminant function</a:t>
                </a:r>
                <a:endParaRPr lang="en-US" altLang="en-US" sz="2400" b="1" dirty="0"/>
              </a:p>
              <a:p>
                <a:pPr marL="0" indent="0" defTabSz="283418">
                  <a:spcBef>
                    <a:spcPts val="1125"/>
                  </a:spcBef>
                  <a:buNone/>
                  <a:defRPr sz="2484"/>
                </a:pPr>
                <a:r>
                  <a:rPr lang="en-US" sz="2400" dirty="0"/>
                  <a:t>                                  </a:t>
                </a:r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     </a:t>
                </a:r>
                <a:endParaRPr lang="en-US" sz="2200" dirty="0" smtClean="0"/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r>
                  <a:rPr lang="en-US" sz="2200" dirty="0"/>
                  <a:t> </a:t>
                </a:r>
                <a:r>
                  <a:rPr lang="en-US" sz="2200" dirty="0" smtClean="0"/>
                  <a:t>    -- Note: sign function is used</a:t>
                </a:r>
              </a:p>
              <a:p>
                <a:pPr marL="0" indent="0" defTabSz="283418">
                  <a:spcBef>
                    <a:spcPts val="1125"/>
                  </a:spcBef>
                  <a:spcAft>
                    <a:spcPts val="600"/>
                  </a:spcAft>
                  <a:buNone/>
                  <a:defRPr sz="2484"/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209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80" y="1885949"/>
                <a:ext cx="10058400" cy="4562475"/>
              </a:xfrm>
              <a:blipFill rotWithShape="0">
                <a:blip r:embed="rId3"/>
                <a:stretch>
                  <a:fillRect l="-1697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59019" y="4790492"/>
                <a:ext cx="3356816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1,    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019" y="4790492"/>
                <a:ext cx="3356816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574" y="3871440"/>
            <a:ext cx="2851148" cy="23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7" y="1885949"/>
            <a:ext cx="10417493" cy="4562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margin</a:t>
            </a:r>
          </a:p>
          <a:p>
            <a:pPr marL="0" indent="0" defTabSz="283418">
              <a:spcBef>
                <a:spcPts val="1125"/>
              </a:spcBef>
              <a:spcAft>
                <a:spcPts val="600"/>
              </a:spcAft>
              <a:buNone/>
              <a:defRPr sz="2484"/>
            </a:pP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474" y="2535555"/>
            <a:ext cx="3769722" cy="28721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8187" y="2274360"/>
            <a:ext cx="72532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Let training set {(</a:t>
            </a:r>
            <a:r>
              <a:rPr lang="en-US" altLang="en-US" sz="2000" b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)}</a:t>
            </a:r>
            <a:r>
              <a:rPr lang="en-US" altLang="en-US" sz="2000" i="1" baseline="-25000" dirty="0" err="1"/>
              <a:t>i</a:t>
            </a:r>
            <a:r>
              <a:rPr lang="en-US" altLang="en-US" sz="2000" baseline="-25000" dirty="0"/>
              <a:t>=1..</a:t>
            </a:r>
            <a:r>
              <a:rPr lang="en-US" altLang="en-US" sz="2000" i="1" baseline="-25000" dirty="0"/>
              <a:t>n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x</a:t>
            </a:r>
            <a:r>
              <a:rPr lang="en-US" altLang="en-US" sz="2000" i="1" baseline="-25000" dirty="0" err="1"/>
              <a:t>i</a:t>
            </a:r>
            <a:r>
              <a:rPr lang="en-US" altLang="en-US" sz="2000" b="1" dirty="0" err="1">
                <a:sym typeface="Symbol" panose="05050102010706020507" pitchFamily="18" charset="2"/>
              </a:rPr>
              <a:t>R</a:t>
            </a:r>
            <a:r>
              <a:rPr lang="en-US" altLang="en-US" sz="2000" i="1" baseline="30000" dirty="0" err="1">
                <a:sym typeface="Symbol" panose="05050102010706020507" pitchFamily="18" charset="2"/>
              </a:rPr>
              <a:t>d</a:t>
            </a:r>
            <a:r>
              <a:rPr lang="en-US" altLang="en-US" sz="2000" b="1" dirty="0">
                <a:sym typeface="Symbol" panose="05050102010706020507" pitchFamily="18" charset="2"/>
              </a:rPr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y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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{-1, 1}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be separated by a hyperplane with</a:t>
            </a:r>
            <a:r>
              <a:rPr lang="en-US" altLang="en-US" sz="2000" b="1" dirty="0"/>
              <a:t> </a:t>
            </a:r>
            <a:r>
              <a:rPr lang="en-US" altLang="en-US" sz="2000" dirty="0"/>
              <a:t>margin </a:t>
            </a:r>
            <a:r>
              <a:rPr lang="en-US" altLang="en-US" sz="2000" i="1" dirty="0" smtClean="0">
                <a:cs typeface="Times New Roman" panose="02020603050405020304" pitchFamily="18" charset="0"/>
              </a:rPr>
              <a:t>d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. </a:t>
            </a:r>
            <a:r>
              <a:rPr lang="en-US" altLang="en-US" sz="2000" dirty="0">
                <a:cs typeface="Times New Roman" panose="02020603050405020304" pitchFamily="18" charset="0"/>
              </a:rPr>
              <a:t>Then for each training example</a:t>
            </a:r>
            <a:r>
              <a:rPr lang="en-US" altLang="en-US" sz="2000" dirty="0"/>
              <a:t> (</a:t>
            </a:r>
            <a:r>
              <a:rPr lang="en-US" altLang="en-US" sz="2000" b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For every support vector </a:t>
            </a:r>
            <a:r>
              <a:rPr lang="en-US" altLang="en-US" sz="2000" b="1" dirty="0" err="1"/>
              <a:t>x</a:t>
            </a:r>
            <a:r>
              <a:rPr lang="en-US" altLang="en-US" sz="2000" i="1" baseline="-25000" dirty="0" err="1"/>
              <a:t>s</a:t>
            </a:r>
            <a:r>
              <a:rPr lang="en-US" altLang="en-US" sz="2000" dirty="0"/>
              <a:t> the above inequality is an equality. </a:t>
            </a:r>
            <a:r>
              <a:rPr lang="en-US" altLang="en-US" sz="2000" dirty="0" smtClean="0"/>
              <a:t>After </a:t>
            </a:r>
            <a:r>
              <a:rPr lang="en-US" altLang="en-US" sz="2000" dirty="0"/>
              <a:t>rescaling </a:t>
            </a:r>
            <a:r>
              <a:rPr lang="en-US" altLang="en-US" sz="2000" b="1" dirty="0"/>
              <a:t>w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by </a:t>
            </a:r>
            <a:r>
              <a:rPr lang="en-US" altLang="en-US" sz="2000" i="1" dirty="0" smtClean="0">
                <a:cs typeface="Times New Roman" panose="02020603050405020304" pitchFamily="18" charset="0"/>
              </a:rPr>
              <a:t>d/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000" i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in the equality</a:t>
            </a:r>
            <a:r>
              <a:rPr lang="en-US" altLang="en-US" sz="2000" dirty="0"/>
              <a:t>, we obtain that distance between each </a:t>
            </a:r>
            <a:r>
              <a:rPr lang="en-US" altLang="en-US" sz="2000" b="1" dirty="0" err="1"/>
              <a:t>x</a:t>
            </a:r>
            <a:r>
              <a:rPr lang="en-US" altLang="en-US" sz="2000" i="1" baseline="-25000" dirty="0" err="1"/>
              <a:t>s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and the hyperplane is </a:t>
            </a:r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en-US" sz="2000" dirty="0"/>
              <a:t>Then the margin can be expressed through (rescaled) </a:t>
            </a:r>
            <a:r>
              <a:rPr lang="en-US" altLang="en-US" sz="2000" b="1" dirty="0"/>
              <a:t>w</a:t>
            </a:r>
            <a:r>
              <a:rPr lang="en-US" altLang="en-US" sz="2000" dirty="0"/>
              <a:t> and b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595755" y="3075457"/>
                <a:ext cx="381000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 smtClean="0"/>
                  <a:t>w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dirty="0" smtClean="0"/>
                  <a:t>x</a:t>
                </a:r>
                <a:r>
                  <a:rPr lang="en-US" altLang="en-US" sz="2000" i="1" baseline="-25000" dirty="0" smtClean="0"/>
                  <a:t>i</a:t>
                </a:r>
                <a:r>
                  <a:rPr lang="en-US" altLang="en-US" sz="2000" b="1" dirty="0" smtClean="0"/>
                  <a:t> </a:t>
                </a:r>
                <a:r>
                  <a:rPr lang="en-US" altLang="en-US" sz="2000" dirty="0"/>
                  <a:t>+ </a:t>
                </a:r>
                <a:r>
                  <a:rPr lang="en-US" altLang="en-US" sz="2000" i="1" dirty="0"/>
                  <a:t>b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 ≤ - </a:t>
                </a:r>
                <a:r>
                  <a:rPr lang="en-US" altLang="en-US" sz="2000" i="1" dirty="0" smtClean="0"/>
                  <a:t>d</a:t>
                </a:r>
                <a:r>
                  <a:rPr lang="en-US" altLang="en-US" sz="2000" dirty="0" smtClean="0"/>
                  <a:t>/2 </a:t>
                </a:r>
                <a:r>
                  <a:rPr lang="en-US" altLang="en-US" sz="2000" dirty="0" smtClean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000" i="1" dirty="0" err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= -1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 smtClean="0"/>
                  <a:t>w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dirty="0" smtClean="0"/>
                  <a:t>x</a:t>
                </a:r>
                <a:r>
                  <a:rPr lang="en-US" altLang="en-US" sz="2000" i="1" baseline="-25000" dirty="0" smtClean="0"/>
                  <a:t>i</a:t>
                </a:r>
                <a:r>
                  <a:rPr lang="en-US" altLang="en-US" sz="2000" b="1" dirty="0" smtClean="0"/>
                  <a:t> </a:t>
                </a:r>
                <a:r>
                  <a:rPr lang="en-US" altLang="en-US" sz="2000" dirty="0"/>
                  <a:t>+ </a:t>
                </a:r>
                <a:r>
                  <a:rPr lang="en-US" altLang="en-US" sz="2000" i="1" dirty="0"/>
                  <a:t>b</a:t>
                </a:r>
                <a:r>
                  <a:rPr lang="en-US" altLang="en-US" sz="2000" b="1" dirty="0"/>
                  <a:t> 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≥ </a:t>
                </a:r>
                <a:r>
                  <a:rPr lang="en-US" altLang="en-US" sz="2000" i="1" dirty="0" smtClean="0"/>
                  <a:t>d</a:t>
                </a:r>
                <a:r>
                  <a:rPr lang="en-US" altLang="en-US" sz="2000" dirty="0" smtClean="0"/>
                  <a:t>/2</a:t>
                </a:r>
                <a:r>
                  <a:rPr lang="en-US" altLang="en-US" sz="2000" dirty="0" smtClean="0">
                    <a:cs typeface="Times New Roman" panose="02020603050405020304" pitchFamily="18" charset="0"/>
                  </a:rPr>
                  <a:t>     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000" i="1" dirty="0" err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= 1</a:t>
                </a: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5755" y="3075457"/>
                <a:ext cx="3810000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760" t="-5172" b="-146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5154930" y="3207798"/>
                <a:ext cx="200469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i="1" dirty="0" err="1" smtClean="0"/>
                  <a:t>y</a:t>
                </a:r>
                <a:r>
                  <a:rPr lang="en-US" altLang="en-US" sz="2000" i="1" baseline="-25000" dirty="0" err="1" smtClean="0"/>
                  <a:t>i</a:t>
                </a:r>
                <a:r>
                  <a:rPr lang="en-US" altLang="en-US" sz="2000" dirty="0" smtClean="0"/>
                  <a:t>(</a:t>
                </a:r>
                <a:r>
                  <a:rPr lang="en-US" altLang="en-US" sz="2000" b="1" dirty="0" smtClean="0"/>
                  <a:t>w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dirty="0" smtClean="0"/>
                  <a:t>x</a:t>
                </a:r>
                <a:r>
                  <a:rPr lang="en-US" altLang="en-US" sz="2000" i="1" baseline="-25000" dirty="0" smtClean="0"/>
                  <a:t>i</a:t>
                </a:r>
                <a:r>
                  <a:rPr lang="en-US" altLang="en-US" sz="2000" b="1" dirty="0" smtClean="0"/>
                  <a:t> </a:t>
                </a:r>
                <a:r>
                  <a:rPr lang="en-US" altLang="en-US" sz="2000" dirty="0"/>
                  <a:t>+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)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/>
                  <a:t>≥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000" i="1" dirty="0" smtClean="0"/>
                  <a:t>d</a:t>
                </a:r>
                <a:r>
                  <a:rPr lang="en-US" altLang="en-US" sz="2000" dirty="0" smtClean="0"/>
                  <a:t>/2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4930" y="3207798"/>
                <a:ext cx="2004695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354" t="-757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02455" y="3148297"/>
            <a:ext cx="75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sym typeface="Symbol" panose="05050102010706020507" pitchFamily="18" charset="2"/>
              </a:rPr>
              <a:t>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37524"/>
              </p:ext>
            </p:extLst>
          </p:nvPr>
        </p:nvGraphicFramePr>
        <p:xfrm>
          <a:off x="3119755" y="4865750"/>
          <a:ext cx="22860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7" imgW="1473120" imgH="444240" progId="Equation.3">
                  <p:embed/>
                </p:oleObj>
              </mc:Choice>
              <mc:Fallback>
                <p:oleObj name="Equation" r:id="rId7" imgW="1473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755" y="4865750"/>
                        <a:ext cx="22860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95924"/>
              </p:ext>
            </p:extLst>
          </p:nvPr>
        </p:nvGraphicFramePr>
        <p:xfrm>
          <a:off x="7991474" y="5556312"/>
          <a:ext cx="12811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9" imgW="825480" imgH="444240" progId="Equation.3">
                  <p:embed/>
                </p:oleObj>
              </mc:Choice>
              <mc:Fallback>
                <p:oleObj name="Equation" r:id="rId9" imgW="825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4" y="5556312"/>
                        <a:ext cx="1281112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en-US" dirty="0" smtClean="0"/>
              <a:t>Linear SVM: separable case (3)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46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SVM: separable case (4)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85949"/>
            <a:ext cx="10058400" cy="4562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objective function</a:t>
            </a:r>
          </a:p>
          <a:p>
            <a:pPr marL="0" indent="0" defTabSz="283418">
              <a:spcBef>
                <a:spcPts val="1125"/>
              </a:spcBef>
              <a:spcAft>
                <a:spcPts val="600"/>
              </a:spcAft>
              <a:buNone/>
              <a:defRPr sz="2484"/>
            </a:pPr>
            <a:endParaRPr lang="en-US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33500" y="2344726"/>
                <a:ext cx="10534650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/>
                  <a:t>Formulate </a:t>
                </a:r>
                <a:r>
                  <a:rPr lang="en-US" altLang="en-US" sz="2000" dirty="0"/>
                  <a:t>the </a:t>
                </a:r>
                <a:r>
                  <a:rPr lang="en-US" altLang="en-US" sz="2000" i="1" dirty="0">
                    <a:solidFill>
                      <a:srgbClr val="0070C0"/>
                    </a:solidFill>
                  </a:rPr>
                  <a:t>quadratic optimization problem</a:t>
                </a:r>
                <a:r>
                  <a:rPr lang="en-US" altLang="en-US" sz="2000" i="1" dirty="0"/>
                  <a:t>:</a:t>
                </a:r>
                <a:r>
                  <a:rPr lang="en-US" altLang="en-US" sz="2000" dirty="0" smtClean="0"/>
                  <a:t>:</a:t>
                </a:r>
                <a:endParaRPr lang="en-US" altLang="en-US" sz="2000" dirty="0"/>
              </a:p>
              <a:p>
                <a:r>
                  <a:rPr lang="en-US" altLang="en-US" sz="2000" dirty="0" smtClean="0"/>
                  <a:t>      -- Find </a:t>
                </a:r>
                <a:r>
                  <a:rPr lang="en-US" altLang="en-US" sz="2000" b="1" dirty="0"/>
                  <a:t>w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such that</a:t>
                </a:r>
              </a:p>
              <a:p>
                <a:r>
                  <a:rPr lang="en-US" altLang="en-US" sz="2000" dirty="0"/>
                  <a:t>                </a:t>
                </a:r>
                <a:r>
                  <a:rPr lang="en-US" altLang="en-US" sz="2000" dirty="0" smtClean="0"/>
                  <a:t>                                                              is </a:t>
                </a:r>
                <a:r>
                  <a:rPr lang="en-US" altLang="en-US" sz="2000" dirty="0"/>
                  <a:t>maximized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en-US" sz="2000" dirty="0" smtClean="0"/>
                  <a:t>          for </a:t>
                </a:r>
                <a:r>
                  <a:rPr lang="en-US" altLang="en-US" sz="2000" dirty="0"/>
                  <a:t>all (</a:t>
                </a:r>
                <a:r>
                  <a:rPr lang="en-US" altLang="en-US" sz="2000" b="1" dirty="0"/>
                  <a:t>x</a:t>
                </a:r>
                <a:r>
                  <a:rPr lang="en-US" altLang="en-US" sz="2000" i="1" baseline="-25000" dirty="0"/>
                  <a:t>i</a:t>
                </a:r>
                <a:r>
                  <a:rPr lang="en-US" altLang="en-US" sz="2000" dirty="0"/>
                  <a:t>, </a:t>
                </a:r>
                <a:r>
                  <a:rPr lang="en-US" altLang="en-US" sz="2000" i="1" dirty="0" err="1"/>
                  <a:t>y</a:t>
                </a:r>
                <a:r>
                  <a:rPr lang="en-US" altLang="en-US" sz="2000" i="1" baseline="-25000" dirty="0" err="1"/>
                  <a:t>i</a:t>
                </a:r>
                <a:r>
                  <a:rPr lang="en-US" altLang="en-US" sz="2000" dirty="0" smtClean="0"/>
                  <a:t>) (</a:t>
                </a:r>
                <a:r>
                  <a:rPr lang="en-US" altLang="en-US" sz="2000" i="1" dirty="0" err="1" smtClean="0"/>
                  <a:t>i</a:t>
                </a:r>
                <a:r>
                  <a:rPr lang="en-US" altLang="en-US" sz="2000" dirty="0" smtClean="0"/>
                  <a:t>=1</a:t>
                </a:r>
                <a:r>
                  <a:rPr lang="en-US" altLang="en-US" sz="2000" dirty="0"/>
                  <a:t>..</a:t>
                </a:r>
                <a:r>
                  <a:rPr lang="en-US" altLang="en-US" sz="2000" i="1" dirty="0" smtClean="0"/>
                  <a:t>n) subject to: </a:t>
                </a:r>
                <a:r>
                  <a:rPr lang="en-US" altLang="en-US" sz="2000" i="1" dirty="0" err="1" smtClean="0"/>
                  <a:t>y</a:t>
                </a:r>
                <a:r>
                  <a:rPr lang="en-US" altLang="en-US" sz="2000" i="1" baseline="-25000" dirty="0" err="1" smtClean="0"/>
                  <a:t>i</a:t>
                </a:r>
                <a:r>
                  <a:rPr lang="en-US" altLang="en-US" sz="2000" i="1" baseline="-25000" dirty="0" smtClean="0"/>
                  <a:t> </a:t>
                </a:r>
                <a:r>
                  <a:rPr lang="en-US" altLang="en-US" sz="2000" dirty="0" smtClean="0"/>
                  <a:t>(</a:t>
                </a:r>
                <a:r>
                  <a:rPr lang="en-US" altLang="en-US" sz="2000" b="1" dirty="0"/>
                  <a:t>w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dirty="0" smtClean="0"/>
                  <a:t>x</a:t>
                </a:r>
                <a:r>
                  <a:rPr lang="en-US" altLang="en-US" sz="2000" i="1" baseline="-25000" dirty="0" smtClean="0"/>
                  <a:t>i</a:t>
                </a:r>
                <a:r>
                  <a:rPr lang="en-US" altLang="en-US" sz="2000" b="1" dirty="0" smtClean="0"/>
                  <a:t> </a:t>
                </a:r>
                <a:r>
                  <a:rPr lang="en-US" altLang="en-US" sz="2000" dirty="0"/>
                  <a:t>+ </a:t>
                </a:r>
                <a:r>
                  <a:rPr lang="en-US" altLang="en-US" sz="2000" i="1" dirty="0"/>
                  <a:t>b)</a:t>
                </a:r>
                <a:r>
                  <a:rPr lang="en-US" altLang="en-US" sz="2000" b="1" dirty="0"/>
                  <a:t> 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≥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1</a:t>
                </a:r>
              </a:p>
              <a:p>
                <a:endParaRPr lang="en-US" altLang="en-US" sz="20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/>
                  <a:t>Equivalently, it can be reformulated as</a:t>
                </a:r>
              </a:p>
              <a:p>
                <a:r>
                  <a:rPr lang="en-US" altLang="en-US" sz="2000" dirty="0"/>
                  <a:t>  </a:t>
                </a:r>
                <a:r>
                  <a:rPr lang="en-US" altLang="en-US" sz="2000" dirty="0" smtClean="0"/>
                  <a:t>    -- </a:t>
                </a:r>
                <a:r>
                  <a:rPr lang="en-US" altLang="en-US" sz="2000" dirty="0"/>
                  <a:t>Find </a:t>
                </a:r>
                <a:r>
                  <a:rPr lang="en-US" altLang="en-US" sz="2000" b="1" dirty="0"/>
                  <a:t>w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such that</a:t>
                </a:r>
                <a:r>
                  <a:rPr lang="en-US" altLang="en-US" sz="2000" dirty="0" smtClean="0"/>
                  <a:t>                                                                                   </a:t>
                </a:r>
              </a:p>
              <a:p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                                                                        is minimized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         for </a:t>
                </a:r>
                <a:r>
                  <a:rPr lang="en-US" altLang="en-US" sz="2000" dirty="0"/>
                  <a:t>all (</a:t>
                </a:r>
                <a:r>
                  <a:rPr lang="en-US" altLang="en-US" sz="2000" b="1" dirty="0"/>
                  <a:t>x</a:t>
                </a:r>
                <a:r>
                  <a:rPr lang="en-US" altLang="en-US" sz="2000" i="1" baseline="-25000" dirty="0"/>
                  <a:t>i</a:t>
                </a:r>
                <a:r>
                  <a:rPr lang="en-US" altLang="en-US" sz="2000" dirty="0"/>
                  <a:t>, </a:t>
                </a:r>
                <a:r>
                  <a:rPr lang="en-US" altLang="en-US" sz="2000" i="1" dirty="0" err="1"/>
                  <a:t>y</a:t>
                </a:r>
                <a:r>
                  <a:rPr lang="en-US" altLang="en-US" sz="2000" i="1" baseline="-25000" dirty="0" err="1"/>
                  <a:t>i</a:t>
                </a:r>
                <a:r>
                  <a:rPr lang="en-US" altLang="en-US" sz="2000" dirty="0"/>
                  <a:t>) (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dirty="0"/>
                  <a:t>=1..</a:t>
                </a:r>
                <a:r>
                  <a:rPr lang="en-US" altLang="en-US" sz="2000" i="1" dirty="0"/>
                  <a:t>n) subject to: </a:t>
                </a:r>
                <a:r>
                  <a:rPr lang="en-US" altLang="en-US" sz="2000" i="1" dirty="0" err="1"/>
                  <a:t>y</a:t>
                </a:r>
                <a:r>
                  <a:rPr lang="en-US" altLang="en-US" sz="2000" i="1" baseline="-25000" dirty="0" err="1"/>
                  <a:t>i</a:t>
                </a:r>
                <a:r>
                  <a:rPr lang="en-US" altLang="en-US" sz="2000" i="1" baseline="-25000" dirty="0"/>
                  <a:t> </a:t>
                </a:r>
                <a:r>
                  <a:rPr lang="en-US" altLang="en-US" sz="2000" dirty="0"/>
                  <a:t>(</a:t>
                </a:r>
                <a:r>
                  <a:rPr lang="en-US" altLang="en-US" sz="2000" b="1" dirty="0"/>
                  <a:t>w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dirty="0"/>
                  <a:t>x</a:t>
                </a:r>
                <a:r>
                  <a:rPr lang="en-US" altLang="en-US" sz="2000" i="1" baseline="-25000" dirty="0"/>
                  <a:t>i</a:t>
                </a:r>
                <a:r>
                  <a:rPr lang="en-US" altLang="en-US" sz="2000" b="1" dirty="0"/>
                  <a:t> </a:t>
                </a:r>
                <a:r>
                  <a:rPr lang="en-US" altLang="en-US" sz="2000" dirty="0"/>
                  <a:t>+ </a:t>
                </a:r>
                <a:r>
                  <a:rPr lang="en-US" altLang="en-US" sz="2000" i="1" dirty="0"/>
                  <a:t>b)</a:t>
                </a:r>
                <a:r>
                  <a:rPr lang="en-US" altLang="en-US" sz="2000" b="1" dirty="0"/>
                  <a:t> </a:t>
                </a:r>
                <a:r>
                  <a:rPr lang="en-US" altLang="en-US" sz="2000" b="1" dirty="0">
                    <a:cs typeface="Times New Roman" panose="02020603050405020304" pitchFamily="18" charset="0"/>
                  </a:rPr>
                  <a:t>≥ </a:t>
                </a:r>
                <a:r>
                  <a:rPr lang="en-US" altLang="en-US" sz="2000" dirty="0">
                    <a:cs typeface="Times New Roman" panose="02020603050405020304" pitchFamily="18" charset="0"/>
                  </a:rPr>
                  <a:t>1</a:t>
                </a:r>
                <a:endParaRPr lang="en-US" alt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2344726"/>
                <a:ext cx="10534650" cy="3323987"/>
              </a:xfrm>
              <a:prstGeom prst="rect">
                <a:avLst/>
              </a:prstGeom>
              <a:blipFill rotWithShape="0">
                <a:blip r:embed="rId4"/>
                <a:stretch>
                  <a:fillRect l="-521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87393"/>
              </p:ext>
            </p:extLst>
          </p:nvPr>
        </p:nvGraphicFramePr>
        <p:xfrm>
          <a:off x="4425950" y="2832094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520560" imgH="444240" progId="Equation.3">
                  <p:embed/>
                </p:oleObj>
              </mc:Choice>
              <mc:Fallback>
                <p:oleObj name="Equation" r:id="rId5" imgW="52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832094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355727"/>
              </p:ext>
            </p:extLst>
          </p:nvPr>
        </p:nvGraphicFramePr>
        <p:xfrm>
          <a:off x="4258469" y="4622800"/>
          <a:ext cx="1143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736560" imgH="419040" progId="Equation.3">
                  <p:embed/>
                </p:oleObj>
              </mc:Choice>
              <mc:Fallback>
                <p:oleObj name="Equation" r:id="rId7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8469" y="4622800"/>
                        <a:ext cx="1143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hape 161"/>
          <p:cNvSpPr/>
          <p:nvPr/>
        </p:nvSpPr>
        <p:spPr>
          <a:xfrm>
            <a:off x="8802638" y="4463771"/>
            <a:ext cx="2353042" cy="995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r>
              <a:rPr lang="en-US" altLang="en-US" sz="2000" dirty="0"/>
              <a:t>optimize a </a:t>
            </a:r>
            <a:r>
              <a:rPr lang="en-US" altLang="en-US" sz="2000" i="1" dirty="0"/>
              <a:t>quadratic </a:t>
            </a:r>
            <a:r>
              <a:rPr lang="en-US" altLang="en-US" sz="2000" dirty="0"/>
              <a:t>function subject to </a:t>
            </a:r>
            <a:r>
              <a:rPr lang="en-US" altLang="en-US" sz="2000" i="1" dirty="0"/>
              <a:t>linear </a:t>
            </a:r>
            <a:r>
              <a:rPr lang="en-US" altLang="en-US" sz="2000" dirty="0"/>
              <a:t>constraints</a:t>
            </a:r>
            <a:endParaRPr sz="20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783832" y="4961504"/>
            <a:ext cx="10188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SVM: separable case (5)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47494"/>
            <a:ext cx="10393680" cy="456247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 smtClean="0"/>
              <a:t> learn the model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en-US" sz="2400" b="1" dirty="0" smtClean="0"/>
              <a:t>     -- </a:t>
            </a:r>
            <a:r>
              <a:rPr lang="en-US" altLang="en-US" sz="2400" dirty="0"/>
              <a:t>Solve the </a:t>
            </a:r>
            <a:r>
              <a:rPr lang="en-US" altLang="en-US" sz="2400" i="1" dirty="0">
                <a:solidFill>
                  <a:srgbClr val="0070C0"/>
                </a:solidFill>
              </a:rPr>
              <a:t>quadratic optimization problem </a:t>
            </a:r>
            <a:r>
              <a:rPr lang="en-US" altLang="en-US" sz="2400" dirty="0"/>
              <a:t>using the training data </a:t>
            </a:r>
          </a:p>
          <a:p>
            <a:pPr marL="0" indent="0" defTabSz="283418">
              <a:spcBef>
                <a:spcPts val="1125"/>
              </a:spcBef>
              <a:spcAft>
                <a:spcPts val="600"/>
              </a:spcAft>
              <a:buNone/>
              <a:defRPr sz="2484"/>
            </a:pPr>
            <a:endParaRPr lang="en-US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97280" y="2698744"/>
                <a:ext cx="1077087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/>
                  <a:t>Use the standard </a:t>
                </a:r>
                <a:r>
                  <a:rPr lang="en-US" altLang="en-US" sz="2000" dirty="0" smtClean="0">
                    <a:solidFill>
                      <a:srgbClr val="0070C0"/>
                    </a:solidFill>
                  </a:rPr>
                  <a:t>Lagrange multiplier </a:t>
                </a:r>
                <a:r>
                  <a:rPr lang="en-US" altLang="en-US" sz="2000" dirty="0" smtClean="0"/>
                  <a:t>method and construct a </a:t>
                </a:r>
                <a:r>
                  <a:rPr lang="en-US" altLang="en-US" sz="2000" dirty="0" smtClean="0">
                    <a:solidFill>
                      <a:srgbClr val="0070C0"/>
                    </a:solidFill>
                  </a:rPr>
                  <a:t>dual</a:t>
                </a:r>
                <a:r>
                  <a:rPr lang="en-US" altLang="en-US" sz="2000" dirty="0" smtClean="0"/>
                  <a:t> problem</a:t>
                </a:r>
                <a:endParaRPr lang="en-US" altLang="en-US" sz="2000" dirty="0"/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</a:rPr>
                  <a:t>      --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… 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such that</a:t>
                </a:r>
              </a:p>
              <a:p>
                <a:r>
                  <a:rPr lang="en-US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Q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en-US" sz="2000" b="1" dirty="0">
                    <a:latin typeface="Times New Roman" panose="02020603050405020304" pitchFamily="18" charset="0"/>
                  </a:rPr>
                  <a:t>α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l-G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½</a:t>
                </a:r>
                <a:r>
                  <a:rPr lang="el-GR" altLang="en-US" sz="2000" dirty="0">
                    <a:latin typeface="Times New Roman" panose="02020603050405020304" pitchFamily="18" charset="0"/>
                  </a:rPr>
                  <a:t>ΣΣ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2000" b="1" baseline="30000" dirty="0" err="1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 b="1" dirty="0" smtClean="0"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2000" dirty="0" smtClean="0">
                    <a:latin typeface="Times New Roman" panose="02020603050405020304" pitchFamily="18" charset="0"/>
                  </a:rPr>
                  <a:t>is maximized </a:t>
                </a:r>
                <a:endParaRPr lang="en-US" altLang="en-US" sz="20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</a:rPr>
                  <a:t>          subject to (1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)  </a:t>
                </a:r>
                <a:r>
                  <a:rPr lang="el-GR" altLang="en-US" sz="2000" dirty="0">
                    <a:latin typeface="Times New Roman" panose="02020603050405020304" pitchFamily="18" charset="0"/>
                  </a:rPr>
                  <a:t>Σ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endParaRPr lang="en-US" altLang="en-US" sz="2000" dirty="0">
                  <a:latin typeface="Times New Roman" panose="02020603050405020304" pitchFamily="18" charset="0"/>
                </a:endParaRP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</a:rPr>
                  <a:t>                           (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2) 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for all 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000" dirty="0"/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/>
                  <a:t>The solution has the form:</a:t>
                </a:r>
              </a:p>
              <a:p>
                <a:r>
                  <a:rPr lang="en-US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w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2000" b="1" baseline="-25000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2000" b="1" baseline="-25000" dirty="0" smtClean="0">
                    <a:latin typeface="Times New Roman" panose="02020603050405020304" pitchFamily="18" charset="0"/>
                  </a:rPr>
                  <a:t>       </a:t>
                </a:r>
                <a:r>
                  <a:rPr lang="en-US" altLang="en-US" sz="20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= </a:t>
                </a:r>
                <a:r>
                  <a:rPr lang="en-US" altLang="en-US" sz="2000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- 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w</a:t>
                </a:r>
                <a:r>
                  <a:rPr lang="en-US" altLang="en-US" sz="2000" b="1" baseline="30000" dirty="0" err="1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for any 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such that </a:t>
                </a:r>
                <a:r>
                  <a:rPr lang="el-GR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</a:p>
              <a:p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dirty="0" smtClean="0"/>
                  <a:t>The linear discriminant function:</a:t>
                </a:r>
                <a:endParaRPr lang="en-US" altLang="en-US" sz="2000" dirty="0"/>
              </a:p>
              <a:p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2000" b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dirty="0">
                    <a:latin typeface="Times New Roman" panose="02020603050405020304" pitchFamily="18" charset="0"/>
                  </a:rPr>
                  <a:t>) = </a:t>
                </a:r>
                <a:r>
                  <a:rPr lang="en-US" altLang="en-US" sz="2000" dirty="0" smtClean="0">
                    <a:latin typeface="Times New Roman" panose="02020603050405020304" pitchFamily="18" charset="0"/>
                  </a:rPr>
                  <a:t>sign(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l-GR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baseline="-25000" dirty="0" err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2000" b="1" baseline="30000" dirty="0" err="1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2000" b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000" b="1" dirty="0">
                    <a:latin typeface="Times New Roman" panose="02020603050405020304" pitchFamily="18" charset="0"/>
                  </a:rPr>
                  <a:t> + </a:t>
                </a:r>
                <a:r>
                  <a:rPr lang="en-US" altLang="en-US" sz="2000" i="1" dirty="0" smtClean="0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2000" dirty="0" smtClean="0">
                    <a:latin typeface="Times New Roman" panose="02020603050405020304" pitchFamily="18" charset="0"/>
                  </a:rPr>
                  <a:t>)</a:t>
                </a:r>
                <a:endParaRPr lang="en-US" alt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698744"/>
                <a:ext cx="10770870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509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hape 161"/>
          <p:cNvSpPr/>
          <p:nvPr/>
        </p:nvSpPr>
        <p:spPr>
          <a:xfrm>
            <a:off x="7816617" y="3237012"/>
            <a:ext cx="3885798" cy="3072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2600" b="1">
                <a:solidFill>
                  <a:schemeClr val="accent1">
                    <a:hueOff val="369194"/>
                    <a:satOff val="6343"/>
                    <a:lumOff val="-13963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en-US" sz="2000" dirty="0" smtClean="0">
                <a:solidFill>
                  <a:srgbClr val="FF0000"/>
                </a:solidFill>
              </a:rPr>
              <a:t>Note</a:t>
            </a:r>
            <a:r>
              <a:rPr lang="en-US" altLang="en-US" sz="2000" dirty="0" smtClean="0"/>
              <a:t>: </a:t>
            </a:r>
          </a:p>
          <a:p>
            <a:pPr>
              <a:spcAft>
                <a:spcPts val="600"/>
              </a:spcAft>
            </a:pPr>
            <a:r>
              <a:rPr lang="en-US" altLang="en-US" sz="2000" dirty="0" smtClean="0"/>
              <a:t>1. Each </a:t>
            </a:r>
            <a:r>
              <a:rPr lang="en-US" altLang="en-US" sz="2000" dirty="0"/>
              <a:t>non-zero </a:t>
            </a:r>
            <a:r>
              <a:rPr lang="el-GR" altLang="en-US" sz="2000" i="1" dirty="0"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 indicates that corresponding </a:t>
            </a:r>
            <a:r>
              <a:rPr lang="en-US" altLang="en-US" sz="2000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a </a:t>
            </a:r>
            <a:r>
              <a:rPr lang="en-US" altLang="en-US" sz="2000" dirty="0">
                <a:solidFill>
                  <a:srgbClr val="FF0000"/>
                </a:solidFill>
              </a:rPr>
              <a:t>support </a:t>
            </a:r>
            <a:r>
              <a:rPr lang="en-US" altLang="en-US" sz="2000" dirty="0" smtClean="0">
                <a:solidFill>
                  <a:srgbClr val="FF0000"/>
                </a:solidFill>
              </a:rPr>
              <a:t>vector</a:t>
            </a:r>
          </a:p>
          <a:p>
            <a:pPr>
              <a:spcAft>
                <a:spcPts val="600"/>
              </a:spcAft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b</a:t>
            </a:r>
            <a:r>
              <a:rPr lang="en-US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might not be unique – take the average as the final </a:t>
            </a:r>
            <a:r>
              <a:rPr lang="en-US" altLang="en-US" sz="2000" i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</a:rPr>
              <a:t> value</a:t>
            </a:r>
          </a:p>
          <a:p>
            <a:r>
              <a:rPr lang="en-US" sz="2000" dirty="0"/>
              <a:t>3</a:t>
            </a:r>
            <a:r>
              <a:rPr lang="en-US" sz="2000" dirty="0" smtClean="0"/>
              <a:t>. It involves computing </a:t>
            </a:r>
            <a:r>
              <a:rPr lang="en-US" sz="2000" dirty="0" smtClean="0">
                <a:solidFill>
                  <a:srgbClr val="FF0000"/>
                </a:solidFill>
              </a:rPr>
              <a:t>inner product</a:t>
            </a:r>
            <a:r>
              <a:rPr lang="en-US" sz="2000" dirty="0" smtClean="0"/>
              <a:t>: 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i</a:t>
            </a:r>
            <a:r>
              <a:rPr lang="en-US" altLang="en-US" sz="2000" baseline="30000" dirty="0" smtClean="0"/>
              <a:t>T</a:t>
            </a:r>
            <a:r>
              <a:rPr lang="en-US" altLang="en-US" sz="2000" dirty="0" smtClean="0"/>
              <a:t>x</a:t>
            </a:r>
            <a:r>
              <a:rPr lang="en-US" altLang="en-US" sz="2000" baseline="-25000" dirty="0" smtClean="0"/>
              <a:t>j </a:t>
            </a:r>
            <a:r>
              <a:rPr lang="en-US" altLang="en-US" sz="2000" dirty="0" smtClean="0"/>
              <a:t> between all pairs of training points, and </a:t>
            </a:r>
            <a:r>
              <a:rPr lang="en-US" altLang="en-US" sz="2000" dirty="0" err="1" smtClean="0"/>
              <a:t>x</a:t>
            </a:r>
            <a:r>
              <a:rPr lang="en-US" altLang="en-US" sz="2000" baseline="-25000" dirty="0" err="1" smtClean="0"/>
              <a:t>i</a:t>
            </a:r>
            <a:r>
              <a:rPr lang="en-US" altLang="en-US" sz="2000" baseline="30000" dirty="0" err="1" smtClean="0"/>
              <a:t>T</a:t>
            </a:r>
            <a:r>
              <a:rPr lang="en-US" altLang="en-US" sz="2000" dirty="0" err="1" smtClean="0"/>
              <a:t>x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when classifying a new data point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88739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Linear SVM: </a:t>
            </a:r>
            <a:r>
              <a:rPr lang="en-US" altLang="en-US" dirty="0" err="1" smtClean="0"/>
              <a:t>nonseparable</a:t>
            </a:r>
            <a:r>
              <a:rPr lang="en-US" altLang="en-US" dirty="0" smtClean="0"/>
              <a:t> case</a:t>
            </a:r>
            <a:endParaRPr lang="en-US" alt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737361"/>
            <a:ext cx="5209858" cy="47110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Case 1: which one is better, B1 or B2?</a:t>
            </a:r>
            <a:endParaRPr lang="en-US" altLang="en-US" sz="2200" dirty="0"/>
          </a:p>
          <a:p>
            <a:pPr marL="384048" lvl="2" indent="0">
              <a:spcAft>
                <a:spcPts val="0"/>
              </a:spcAft>
              <a:buNone/>
            </a:pPr>
            <a:r>
              <a:rPr lang="en-US" altLang="en-US" sz="2200" dirty="0" smtClean="0"/>
              <a:t> -- B1 misclassifies P and Q while  </a:t>
            </a:r>
          </a:p>
          <a:p>
            <a:pPr marL="384048" lvl="2" indent="0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B2 is mistake-free? 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03" y="2905125"/>
            <a:ext cx="3978990" cy="3330656"/>
          </a:xfrm>
          <a:prstGeom prst="rect">
            <a:avLst/>
          </a:prstGeom>
        </p:spPr>
      </p:pic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7370763" y="295624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7235826" y="5882006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410576" y="371189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835901" y="40690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7988301" y="46151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7607301" y="50723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8140701" y="34721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607301" y="43865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7759701" y="45389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521701" y="415798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9423401" y="41452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AutoShape 15"/>
          <p:cNvSpPr>
            <a:spLocks noChangeArrowheads="1"/>
          </p:cNvSpPr>
          <p:nvPr/>
        </p:nvSpPr>
        <p:spPr bwMode="auto">
          <a:xfrm>
            <a:off x="9055101" y="50723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0045701" y="50723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8737601" y="55930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9359901" y="44627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8791576" y="495649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9436101" y="53009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0121901" y="4386581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8607426" y="287369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9217026" y="294989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>
            <a:off x="10283826" y="371189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AutoShape 25"/>
          <p:cNvSpPr>
            <a:spLocks noChangeArrowheads="1"/>
          </p:cNvSpPr>
          <p:nvPr/>
        </p:nvSpPr>
        <p:spPr bwMode="auto">
          <a:xfrm>
            <a:off x="8096251" y="415639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AutoShape 26"/>
          <p:cNvSpPr>
            <a:spLocks noChangeArrowheads="1"/>
          </p:cNvSpPr>
          <p:nvPr/>
        </p:nvSpPr>
        <p:spPr bwMode="auto">
          <a:xfrm>
            <a:off x="7816851" y="486283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9271001" y="482473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V="1">
            <a:off x="7835901" y="2873693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8447088" y="4092893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31"/>
          <p:cNvSpPr>
            <a:spLocks noChangeArrowheads="1"/>
          </p:cNvSpPr>
          <p:nvPr/>
        </p:nvSpPr>
        <p:spPr bwMode="auto">
          <a:xfrm>
            <a:off x="8720138" y="4888231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9353551" y="4075431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V="1">
            <a:off x="8274051" y="3054668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 flipV="1">
            <a:off x="7626351" y="2692718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6070759" y="1737361"/>
            <a:ext cx="5209858" cy="47110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 smtClean="0"/>
              <a:t> Case 2: what should we do when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          classes are </a:t>
            </a:r>
            <a:r>
              <a:rPr lang="en-US" altLang="en-US" sz="2200" dirty="0" smtClean="0">
                <a:solidFill>
                  <a:srgbClr val="FF0000"/>
                </a:solidFill>
              </a:rPr>
              <a:t>NOT linearly separable</a:t>
            </a:r>
            <a:r>
              <a:rPr lang="en-US" altLang="en-US" sz="2200" dirty="0" smtClean="0"/>
              <a:t>?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661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46331</TotalTime>
  <Words>1767</Words>
  <Application>Microsoft Office PowerPoint</Application>
  <PresentationFormat>Widescreen</PresentationFormat>
  <Paragraphs>341</Paragraphs>
  <Slides>29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MS PGothic</vt:lpstr>
      <vt:lpstr>宋体</vt:lpstr>
      <vt:lpstr>Arial Unicode MS</vt:lpstr>
      <vt:lpstr>Calibri</vt:lpstr>
      <vt:lpstr>Calibri Light</vt:lpstr>
      <vt:lpstr>Cambria Math</vt:lpstr>
      <vt:lpstr>Courier New</vt:lpstr>
      <vt:lpstr>Lucida Sans</vt:lpstr>
      <vt:lpstr>Palatino</vt:lpstr>
      <vt:lpstr>Symbol</vt:lpstr>
      <vt:lpstr>Times New Roman</vt:lpstr>
      <vt:lpstr>Wingdings</vt:lpstr>
      <vt:lpstr>Retrospect</vt:lpstr>
      <vt:lpstr>Equation</vt:lpstr>
      <vt:lpstr>Data Science</vt:lpstr>
      <vt:lpstr>Support Vector Machine</vt:lpstr>
      <vt:lpstr>Maximum-Margin Hyperplanes</vt:lpstr>
      <vt:lpstr>Linear SVM: separable case (1)</vt:lpstr>
      <vt:lpstr>Linear SVM: separable case (2)</vt:lpstr>
      <vt:lpstr>Linear SVM: separable case (3)</vt:lpstr>
      <vt:lpstr>Linear SVM: separable case (4)</vt:lpstr>
      <vt:lpstr>Linear SVM: separable case (5)</vt:lpstr>
      <vt:lpstr>Linear SVM: nonseparable case</vt:lpstr>
      <vt:lpstr>Soft Margin Approach (1)</vt:lpstr>
      <vt:lpstr>Soft Margin Approach (2)</vt:lpstr>
      <vt:lpstr>Soft Margin Approach (3)</vt:lpstr>
      <vt:lpstr>Soft Margin Approach (4)</vt:lpstr>
      <vt:lpstr>Overfitting in Linear Discriminants</vt:lpstr>
      <vt:lpstr>Non-linear Discriminant Functions</vt:lpstr>
      <vt:lpstr>Linear SVMs:  Summary</vt:lpstr>
      <vt:lpstr>Non-linear SVMs (1)</vt:lpstr>
      <vt:lpstr>Non-linear SVMs (2)</vt:lpstr>
      <vt:lpstr>The “Kernel Trick” (1)</vt:lpstr>
      <vt:lpstr>The “Kernel Trick” (2)</vt:lpstr>
      <vt:lpstr>SVM in Rattle</vt:lpstr>
      <vt:lpstr>SVM in Rattle</vt:lpstr>
      <vt:lpstr>SVM in Rattle</vt:lpstr>
      <vt:lpstr>SVM in Rattle</vt:lpstr>
      <vt:lpstr>SVM in Rattle</vt:lpstr>
      <vt:lpstr>SVM in Rattle</vt:lpstr>
      <vt:lpstr>Midterm (1)</vt:lpstr>
      <vt:lpstr>Midterm (2)</vt:lpstr>
      <vt:lpstr>Midterm (3)</vt:lpstr>
    </vt:vector>
  </TitlesOfParts>
  <Company>Tippie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Wenjun Wang</dc:creator>
  <cp:lastModifiedBy>Wang, Wenjun</cp:lastModifiedBy>
  <cp:revision>2203</cp:revision>
  <dcterms:created xsi:type="dcterms:W3CDTF">2014-09-09T01:52:12Z</dcterms:created>
  <dcterms:modified xsi:type="dcterms:W3CDTF">2017-05-10T04:34:09Z</dcterms:modified>
</cp:coreProperties>
</file>