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1"/>
  </p:sldMasterIdLst>
  <p:notesMasterIdLst>
    <p:notesMasterId r:id="rId28"/>
  </p:notesMasterIdLst>
  <p:sldIdLst>
    <p:sldId id="513" r:id="rId2"/>
    <p:sldId id="686" r:id="rId3"/>
    <p:sldId id="687" r:id="rId4"/>
    <p:sldId id="685" r:id="rId5"/>
    <p:sldId id="688" r:id="rId6"/>
    <p:sldId id="689" r:id="rId7"/>
    <p:sldId id="690" r:id="rId8"/>
    <p:sldId id="695" r:id="rId9"/>
    <p:sldId id="696" r:id="rId10"/>
    <p:sldId id="698" r:id="rId11"/>
    <p:sldId id="694" r:id="rId12"/>
    <p:sldId id="699" r:id="rId13"/>
    <p:sldId id="700" r:id="rId14"/>
    <p:sldId id="701" r:id="rId15"/>
    <p:sldId id="702" r:id="rId16"/>
    <p:sldId id="703" r:id="rId17"/>
    <p:sldId id="705" r:id="rId18"/>
    <p:sldId id="704" r:id="rId19"/>
    <p:sldId id="706" r:id="rId20"/>
    <p:sldId id="707" r:id="rId21"/>
    <p:sldId id="708" r:id="rId22"/>
    <p:sldId id="709" r:id="rId23"/>
    <p:sldId id="710" r:id="rId24"/>
    <p:sldId id="711" r:id="rId25"/>
    <p:sldId id="712" r:id="rId26"/>
    <p:sldId id="713" r:id="rId27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7" autoAdjust="0"/>
    <p:restoredTop sz="78533" autoAdjust="0"/>
  </p:normalViewPr>
  <p:slideViewPr>
    <p:cSldViewPr snapToGrid="0">
      <p:cViewPr varScale="1">
        <p:scale>
          <a:sx n="92" d="100"/>
          <a:sy n="92" d="100"/>
        </p:scale>
        <p:origin x="90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DBAEB7E-867D-4282-8DE5-F36A179E3AC7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000BA66-FF30-40C0-A8D7-30028C97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19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27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51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55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8" name="Shape 3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500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66586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16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39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89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3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023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29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271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418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209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7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037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20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32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06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46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8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69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82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9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2AF0-9EB6-4DA0-AA18-4D452EF1FC35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6D57-56A4-4768-98BC-B1DCE3579E3C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8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54B-6BF3-4F64-AA49-C79910828BAA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7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56117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54D9-3FC8-4F5A-9887-8169F77364C0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2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39E-5580-4DD5-8F06-2604FE426769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8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2ED-3FA5-4E29-AD84-CBD2ED8A40E8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34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719D-44E6-47A2-84AB-0AB0DB21914A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5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2FE4-6D64-44AB-8717-E7988512E516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4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0149-D071-4618-B927-DAD5ED66D149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0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D1A81E-A393-41C9-9B38-2D3A71971022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4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7BDC-98EC-441F-8CC2-C970B2D9F19F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5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73FADF-1024-4215-908D-689AC4B31A34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2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Data Science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MSCI:6070 Spring 2017</a:t>
            </a:r>
          </a:p>
          <a:p>
            <a:endParaRPr lang="en-US" dirty="0"/>
          </a:p>
          <a:p>
            <a:r>
              <a:rPr lang="en-US" dirty="0" smtClean="0"/>
              <a:t>Lecture 7 (3/6/17)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4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Profit Curve (1)</a:t>
            </a:r>
            <a:endParaRPr dirty="0"/>
          </a:p>
        </p:txBody>
      </p:sp>
      <p:pic>
        <p:nvPicPr>
          <p:cNvPr id="284" name="dsfb_08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58543" y="1562003"/>
            <a:ext cx="6260292" cy="463575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/>
          <p:cNvSpPr>
            <a:spLocks noGrp="1" noChangeArrowheads="1"/>
          </p:cNvSpPr>
          <p:nvPr/>
        </p:nvSpPr>
        <p:spPr>
          <a:xfrm>
            <a:off x="823709" y="1969669"/>
            <a:ext cx="4184710" cy="422808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b="1" dirty="0" smtClean="0"/>
              <a:t> List ALL instances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200" dirty="0"/>
              <a:t> </a:t>
            </a:r>
            <a:r>
              <a:rPr lang="en-US" altLang="en-US" sz="2200" dirty="0" smtClean="0"/>
              <a:t>    -- ranked by decreasing score</a:t>
            </a:r>
            <a:endParaRPr lang="en-US" altLang="en-US" sz="2200" dirty="0"/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400" b="1" dirty="0" smtClean="0"/>
              <a:t> Sweep down through the list   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dirty="0" smtClean="0"/>
              <a:t>     -- at each successive cut-point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/>
              <a:t> </a:t>
            </a:r>
            <a:r>
              <a:rPr lang="en-US" altLang="en-US" sz="2200" dirty="0" smtClean="0"/>
              <a:t>        generate the confusion matrix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If “+”, then (Y, p)+1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If “-”,  then (Y, n)+1 </a:t>
            </a:r>
          </a:p>
          <a:p>
            <a:pPr marL="20116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dirty="0"/>
              <a:t> </a:t>
            </a:r>
            <a:r>
              <a:rPr lang="en-US" altLang="en-US" sz="2200" dirty="0" smtClean="0"/>
              <a:t> -- each cut-point produces a </a:t>
            </a:r>
          </a:p>
          <a:p>
            <a:pPr marL="20116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200" dirty="0"/>
              <a:t> </a:t>
            </a:r>
            <a:r>
              <a:rPr lang="en-US" altLang="en-US" sz="2200" dirty="0" smtClean="0"/>
              <a:t>     different confusion matrix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400" b="1" dirty="0" smtClean="0"/>
              <a:t> Calculate the expected profit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dirty="0" smtClean="0"/>
              <a:t>     -- use the cost-benefit matrix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80716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Profit Curve (2)</a:t>
            </a:r>
            <a:endParaRPr dirty="0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>
          <a:xfrm>
            <a:off x="823708" y="1737360"/>
            <a:ext cx="5297173" cy="446039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b="1" dirty="0" smtClean="0"/>
              <a:t>Draw the profit curve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200" dirty="0"/>
              <a:t> </a:t>
            </a:r>
            <a:r>
              <a:rPr lang="en-US" altLang="en-US" sz="2200" dirty="0" smtClean="0"/>
              <a:t>    -- each cut-point </a:t>
            </a:r>
            <a:r>
              <a:rPr lang="en-US" altLang="en-US" sz="2200" dirty="0" smtClean="0">
                <a:sym typeface="Wingdings" panose="05000000000000000000" pitchFamily="2" charset="2"/>
              </a:rPr>
              <a:t> dot (x, y)</a:t>
            </a:r>
            <a:endParaRPr lang="en-US" altLang="en-US" sz="2200" dirty="0" smtClean="0"/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dirty="0"/>
              <a:t> </a:t>
            </a:r>
            <a:r>
              <a:rPr lang="en-US" altLang="en-US" sz="2200" dirty="0" smtClean="0"/>
              <a:t>    -- x: percentage of the list predicted as “+”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200" dirty="0"/>
              <a:t> </a:t>
            </a:r>
            <a:r>
              <a:rPr lang="en-US" altLang="en-US" sz="2200" dirty="0" smtClean="0"/>
              <a:t>            i.e., percentage of targeted instances</a:t>
            </a:r>
          </a:p>
          <a:p>
            <a:pPr marL="0" indent="0" eaLnBrk="1" hangingPunct="1"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en-US" sz="2200" dirty="0"/>
              <a:t> </a:t>
            </a:r>
            <a:r>
              <a:rPr lang="en-US" altLang="en-US" sz="2200" dirty="0" smtClean="0"/>
              <a:t>    -- y: expected profit</a:t>
            </a:r>
            <a:endParaRPr lang="en-US" altLang="en-US" sz="2400" dirty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400" b="1" dirty="0" smtClean="0"/>
              <a:t>Evaluate different classifiers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/>
              <a:t> </a:t>
            </a:r>
            <a:r>
              <a:rPr lang="en-US" altLang="en-US" sz="2200" dirty="0" smtClean="0"/>
              <a:t>    -- Classifier 2 achieves the maximum profit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/>
              <a:t> </a:t>
            </a:r>
            <a:r>
              <a:rPr lang="en-US" altLang="en-US" sz="2200" dirty="0" smtClean="0"/>
              <a:t>        by targeting the top-ranked 50% of </a:t>
            </a: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200" dirty="0"/>
              <a:t> </a:t>
            </a:r>
            <a:r>
              <a:rPr lang="en-US" altLang="en-US" sz="2200" dirty="0" smtClean="0"/>
              <a:t>        customers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/>
              <a:t> </a:t>
            </a:r>
            <a:r>
              <a:rPr lang="en-US" altLang="en-US" sz="2200" dirty="0" smtClean="0"/>
              <a:t>    -- What if you have a total of 100,000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/>
              <a:t> </a:t>
            </a:r>
            <a:r>
              <a:rPr lang="en-US" altLang="en-US" sz="2200" dirty="0" smtClean="0"/>
              <a:t>        customers and a budget of $40,000, and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/>
              <a:t> </a:t>
            </a:r>
            <a:r>
              <a:rPr lang="en-US" altLang="en-US" sz="2200" dirty="0" smtClean="0"/>
              <a:t>        each offer costs $5?</a:t>
            </a:r>
            <a:endParaRPr lang="en-US" altLang="en-US" sz="2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524" y="2151216"/>
            <a:ext cx="5000840" cy="3864993"/>
          </a:xfrm>
          <a:prstGeom prst="rect">
            <a:avLst/>
          </a:prstGeom>
        </p:spPr>
      </p:pic>
      <p:sp>
        <p:nvSpPr>
          <p:cNvPr id="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85664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Profit Curve (3)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>
                <a:spLocks noGrp="1" noChangeArrowheads="1"/>
              </p:cNvSpPr>
              <p:nvPr/>
            </p:nvSpPr>
            <p:spPr>
              <a:xfrm>
                <a:off x="1231640" y="1922106"/>
                <a:ext cx="10412964" cy="427565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Char char="q"/>
                </a:pPr>
                <a:r>
                  <a:rPr lang="en-US" altLang="en-US" sz="2400" b="1" dirty="0" smtClean="0"/>
                  <a:t>Two critical conditions underlying profit calculation</a:t>
                </a:r>
              </a:p>
              <a:p>
                <a:pPr marL="292608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en-US" sz="2200" dirty="0" smtClean="0">
                    <a:sym typeface="Wingdings" panose="05000000000000000000" pitchFamily="2" charset="2"/>
                  </a:rPr>
                  <a:t>1.  Class priors</a:t>
                </a:r>
                <a:endParaRPr lang="en-US" altLang="en-US" sz="2200" dirty="0" smtClean="0"/>
              </a:p>
              <a:p>
                <a:pPr marL="0" indent="0" eaLnBrk="1" hangingPunct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2200" dirty="0"/>
                  <a:t> </a:t>
                </a:r>
                <a:r>
                  <a:rPr lang="en-US" altLang="en-US" sz="2200" dirty="0" smtClean="0"/>
                  <a:t>           --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 smtClean="0"/>
                  <a:t>: proportion of positive instances in the target population </a:t>
                </a:r>
              </a:p>
              <a:p>
                <a:pPr marL="0" indent="0" eaLnBrk="1" hangingPunct="1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en-US" sz="2200" dirty="0"/>
                  <a:t> </a:t>
                </a:r>
                <a:r>
                  <a:rPr lang="en-US" altLang="en-US" sz="2200" dirty="0" smtClean="0"/>
                  <a:t>                          (a.k.a. </a:t>
                </a:r>
                <a:r>
                  <a:rPr lang="en-US" altLang="en-US" sz="2200" i="1" dirty="0" smtClean="0">
                    <a:solidFill>
                      <a:srgbClr val="0070C0"/>
                    </a:solidFill>
                  </a:rPr>
                  <a:t>base rate</a:t>
                </a:r>
                <a:r>
                  <a:rPr lang="en-US" altLang="en-US" sz="2200" dirty="0" smtClean="0"/>
                  <a:t>)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en-US" sz="2200" dirty="0"/>
                  <a:t> </a:t>
                </a:r>
                <a:r>
                  <a:rPr lang="en-US" altLang="en-US" sz="2200" dirty="0" smtClean="0"/>
                  <a:t>           -- </a:t>
                </a:r>
                <a14:m>
                  <m:oMath xmlns:m="http://schemas.openxmlformats.org/officeDocument/2006/math">
                    <m:r>
                      <a:rPr lang="en-US" altLang="en-US" sz="22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200" i="1" dirty="0">
                        <a:latin typeface="Cambria Math" panose="02040503050406030204" pitchFamily="18" charset="0"/>
                      </a:rPr>
                      <m:t>(−)</m:t>
                    </m:r>
                  </m:oMath>
                </a14:m>
                <a:r>
                  <a:rPr lang="en-US" altLang="en-US" sz="2200" dirty="0"/>
                  <a:t>: proportion of </a:t>
                </a:r>
                <a:r>
                  <a:rPr lang="en-US" altLang="en-US" sz="2200" dirty="0" smtClean="0"/>
                  <a:t>negative </a:t>
                </a:r>
                <a:r>
                  <a:rPr lang="en-US" altLang="en-US" sz="2200" dirty="0"/>
                  <a:t>instances in the target </a:t>
                </a:r>
                <a:r>
                  <a:rPr lang="en-US" altLang="en-US" sz="2200" dirty="0" smtClean="0"/>
                  <a:t>population</a:t>
                </a:r>
              </a:p>
              <a:p>
                <a:pPr marL="0" indent="0" eaLnBrk="1" hangingPunct="1">
                  <a:spcBef>
                    <a:spcPts val="0"/>
                  </a:spcBef>
                  <a:spcAft>
                    <a:spcPts val="1800"/>
                  </a:spcAft>
                  <a:buNone/>
                </a:pPr>
                <a:r>
                  <a:rPr lang="en-US" altLang="en-US" sz="2200" dirty="0"/>
                  <a:t> </a:t>
                </a:r>
                <a:r>
                  <a:rPr lang="en-US" altLang="en-US" sz="2200" dirty="0" smtClean="0"/>
                  <a:t>    2. Cost-benefit matrix</a:t>
                </a:r>
                <a:endParaRPr lang="en-US" altLang="en-US" sz="2400" dirty="0"/>
              </a:p>
              <a:p>
                <a:pPr eaLnBrk="1" hangingPunct="1"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en-US" altLang="en-US" sz="2400" b="1" dirty="0" smtClean="0"/>
                  <a:t>Potential Issue</a:t>
                </a:r>
              </a:p>
              <a:p>
                <a:pPr marL="0" indent="0" eaLnBrk="1" hangingPunct="1">
                  <a:spcBef>
                    <a:spcPts val="0"/>
                  </a:spcBef>
                  <a:buNone/>
                </a:pPr>
                <a:r>
                  <a:rPr lang="en-US" altLang="en-US" sz="2200" dirty="0"/>
                  <a:t> </a:t>
                </a:r>
                <a:r>
                  <a:rPr lang="en-US" altLang="en-US" sz="2200" dirty="0" smtClean="0"/>
                  <a:t>    -- In many domains, both class priors and the cost-benefit matrix are </a:t>
                </a:r>
                <a:r>
                  <a:rPr lang="en-US" altLang="en-US" sz="2200" dirty="0" smtClean="0">
                    <a:solidFill>
                      <a:srgbClr val="FF0000"/>
                    </a:solidFill>
                  </a:rPr>
                  <a:t>uncertain</a:t>
                </a:r>
                <a:r>
                  <a:rPr lang="en-US" altLang="en-US" sz="2200" dirty="0" smtClean="0"/>
                  <a:t> </a:t>
                </a:r>
              </a:p>
              <a:p>
                <a:pPr marL="0" indent="0" eaLnBrk="1" hangingPunct="1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en-US" sz="2200" dirty="0"/>
                  <a:t> </a:t>
                </a:r>
                <a:r>
                  <a:rPr lang="en-US" altLang="en-US" sz="2200" dirty="0" smtClean="0"/>
                  <a:t>        or </a:t>
                </a:r>
                <a:r>
                  <a:rPr lang="en-US" altLang="en-US" sz="2200" dirty="0" smtClean="0">
                    <a:solidFill>
                      <a:srgbClr val="FF0000"/>
                    </a:solidFill>
                  </a:rPr>
                  <a:t>unstable</a:t>
                </a:r>
              </a:p>
              <a:p>
                <a:pPr marL="0" indent="0" eaLnBrk="1" hangingPunct="1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en-US" sz="2200" dirty="0" smtClean="0"/>
                  <a:t>     -- However, the expected profit is specifically </a:t>
                </a:r>
                <a:r>
                  <a:rPr lang="en-US" altLang="en-US" sz="2200" dirty="0" smtClean="0">
                    <a:solidFill>
                      <a:srgbClr val="FF0000"/>
                    </a:solidFill>
                  </a:rPr>
                  <a:t>sensitive</a:t>
                </a:r>
                <a:r>
                  <a:rPr lang="en-US" altLang="en-US" sz="2200" dirty="0" smtClean="0"/>
                  <a:t> to those conditions/parameters!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640" y="1922106"/>
                <a:ext cx="10412964" cy="4275651"/>
              </a:xfrm>
              <a:prstGeom prst="rect">
                <a:avLst/>
              </a:prstGeom>
              <a:blipFill rotWithShape="0">
                <a:blip r:embed="rId3"/>
                <a:stretch>
                  <a:fillRect l="-1639" t="-1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55869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Two Important Metrics</a:t>
            </a:r>
            <a:endParaRPr dirty="0"/>
          </a:p>
        </p:txBody>
      </p:sp>
      <p:sp>
        <p:nvSpPr>
          <p:cNvPr id="5" name="Shape 411"/>
          <p:cNvSpPr>
            <a:spLocks noGrp="1"/>
          </p:cNvSpPr>
          <p:nvPr>
            <p:ph type="sldNum" sz="quarter" idx="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3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097279" y="1878675"/>
                <a:ext cx="10590415" cy="458111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altLang="zh-CN" sz="2400" b="1" dirty="0" smtClean="0">
                    <a:solidFill>
                      <a:srgbClr val="0070C0"/>
                    </a:solidFill>
                  </a:rPr>
                  <a:t> True Positive Rate </a:t>
                </a:r>
                <a:r>
                  <a:rPr lang="en-US" altLang="zh-CN" sz="2400" b="1" dirty="0" smtClean="0"/>
                  <a:t>(TPR)</a:t>
                </a:r>
                <a:r>
                  <a:rPr lang="en-US" altLang="zh-CN" sz="2400" dirty="0" smtClean="0"/>
                  <a:t>: </a:t>
                </a:r>
                <a:r>
                  <a:rPr lang="en-US" altLang="zh-CN" sz="2400" b="1" dirty="0" smtClean="0"/>
                  <a:t>  </a:t>
                </a:r>
                <a:r>
                  <a:rPr lang="en-US" altLang="zh-CN" sz="220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zh-CN" sz="2600" dirty="0"/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endParaRPr lang="en-US" altLang="zh-CN" sz="900" dirty="0"/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2200" dirty="0"/>
                  <a:t>      </a:t>
                </a:r>
                <a:r>
                  <a:rPr lang="en-US" altLang="zh-CN" sz="2200" dirty="0" smtClean="0"/>
                  <a:t>-- a.k.a. </a:t>
                </a:r>
                <a:r>
                  <a:rPr lang="en-US" altLang="zh-CN" sz="2200" b="1" i="1" dirty="0" smtClean="0">
                    <a:solidFill>
                      <a:srgbClr val="0070C0"/>
                    </a:solidFill>
                  </a:rPr>
                  <a:t>hit rate</a:t>
                </a:r>
                <a:r>
                  <a:rPr lang="en-US" altLang="zh-CN" sz="2200" b="1" i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200" b="1" i="1" dirty="0" smtClean="0"/>
                  <a:t>or recall</a:t>
                </a:r>
                <a:r>
                  <a:rPr lang="en-US" altLang="zh-CN" sz="2200" dirty="0" smtClean="0"/>
                  <a:t> or </a:t>
                </a:r>
                <a:r>
                  <a:rPr lang="en-US" altLang="zh-CN" sz="2200" b="1" i="1" dirty="0" smtClean="0"/>
                  <a:t>sensitivity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2200" b="1" i="1" dirty="0"/>
                  <a:t> </a:t>
                </a:r>
                <a:r>
                  <a:rPr lang="en-US" altLang="zh-CN" sz="2200" b="1" i="1" dirty="0" smtClean="0"/>
                  <a:t>     -- </a:t>
                </a:r>
                <a:r>
                  <a:rPr lang="en-US" altLang="zh-CN" sz="2400" dirty="0"/>
                  <a:t>faction of true positives over all 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actua</a:t>
                </a:r>
                <a:r>
                  <a:rPr lang="en-US" altLang="zh-CN" sz="2400" dirty="0"/>
                  <a:t>l positives</a:t>
                </a:r>
                <a:endParaRPr lang="en-US" altLang="zh-CN" sz="2200" b="1" i="1" dirty="0" smtClean="0"/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2200" dirty="0"/>
                  <a:t> </a:t>
                </a:r>
                <a:r>
                  <a:rPr lang="en-US" altLang="zh-CN" sz="2200" dirty="0" smtClean="0"/>
                  <a:t>     -- how well the </a:t>
                </a:r>
                <a:r>
                  <a:rPr lang="en-US" altLang="zh-CN" sz="2200" dirty="0" smtClean="0">
                    <a:solidFill>
                      <a:srgbClr val="0070C0"/>
                    </a:solidFill>
                  </a:rPr>
                  <a:t>actual positives</a:t>
                </a:r>
                <a:r>
                  <a:rPr lang="en-US" altLang="zh-CN" sz="2200" dirty="0" smtClean="0"/>
                  <a:t> are correctly identified</a:t>
                </a:r>
                <a:endParaRPr lang="en-US" altLang="zh-CN" sz="2200" dirty="0"/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endParaRPr lang="en-US" altLang="zh-CN" sz="2200" dirty="0" smtClean="0"/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altLang="zh-CN" sz="2400" b="1" dirty="0" smtClean="0"/>
                  <a:t> 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False Positive Rate</a:t>
                </a:r>
                <a:r>
                  <a:rPr lang="en-US" altLang="zh-CN" sz="2400" b="1" dirty="0" smtClean="0"/>
                  <a:t> (FPR)</a:t>
                </a:r>
                <a:r>
                  <a:rPr lang="en-US" altLang="zh-CN" sz="2400" dirty="0" smtClean="0"/>
                  <a:t>:</a:t>
                </a:r>
                <a:r>
                  <a:rPr lang="en-US" altLang="zh-CN" sz="2400" b="1" dirty="0" smtClean="0"/>
                  <a:t> </a:t>
                </a:r>
                <a:r>
                  <a:rPr lang="en-US" altLang="zh-CN" sz="240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𝐹𝑃𝑅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altLang="zh-CN" sz="2600" dirty="0"/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endParaRPr lang="en-US" altLang="zh-CN" sz="1000" dirty="0"/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2100" dirty="0"/>
                  <a:t>      -- </a:t>
                </a:r>
                <a:r>
                  <a:rPr lang="en-US" altLang="zh-CN" sz="2100" dirty="0" smtClean="0"/>
                  <a:t>a.k.a. </a:t>
                </a:r>
                <a:r>
                  <a:rPr lang="en-US" altLang="zh-CN" sz="2100" i="1" dirty="0" smtClean="0">
                    <a:solidFill>
                      <a:srgbClr val="FF0000"/>
                    </a:solidFill>
                  </a:rPr>
                  <a:t>false alarm rate</a:t>
                </a:r>
                <a:endParaRPr lang="en-US" altLang="zh-CN" sz="2100" dirty="0">
                  <a:solidFill>
                    <a:srgbClr val="FF0000"/>
                  </a:solidFill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2100" dirty="0" smtClean="0"/>
                  <a:t>      -- fraction of false positive over all actual negatives 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2100" dirty="0" smtClean="0"/>
                  <a:t>      -- percent of actual negatives are wrongly classified</a:t>
                </a:r>
                <a:endParaRPr lang="en-US" altLang="zh-CN" sz="2100" dirty="0"/>
              </a:p>
              <a:p>
                <a:pPr marL="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2100" dirty="0"/>
                  <a:t> </a:t>
                </a:r>
                <a:r>
                  <a:rPr lang="en-US" altLang="zh-CN" sz="2100" dirty="0" smtClean="0"/>
                  <a:t>     -- equivalent to [</a:t>
                </a:r>
                <a:r>
                  <a:rPr lang="en-US" altLang="zh-CN" sz="2100" b="1" i="1" dirty="0" smtClean="0"/>
                  <a:t>1 - specificity</a:t>
                </a:r>
                <a:r>
                  <a:rPr lang="en-US" altLang="zh-CN" sz="2100" dirty="0" smtClean="0"/>
                  <a:t>]</a:t>
                </a:r>
                <a:endParaRPr lang="en-US" altLang="zh-CN" sz="2100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1878675"/>
                <a:ext cx="10590415" cy="4581110"/>
              </a:xfrm>
              <a:prstGeom prst="rect">
                <a:avLst/>
              </a:prstGeom>
              <a:blipFill rotWithShape="0">
                <a:blip r:embed="rId3"/>
                <a:stretch>
                  <a:fillRect l="-1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468"/>
          <p:cNvGraphicFramePr/>
          <p:nvPr>
            <p:extLst>
              <p:ext uri="{D42A27DB-BD31-4B8C-83A1-F6EECF244321}">
                <p14:modId xmlns:p14="http://schemas.microsoft.com/office/powerpoint/2010/main" val="1611382170"/>
              </p:ext>
            </p:extLst>
          </p:nvPr>
        </p:nvGraphicFramePr>
        <p:xfrm>
          <a:off x="8327278" y="2827531"/>
          <a:ext cx="2650164" cy="2586385"/>
        </p:xfrm>
        <a:graphic>
          <a:graphicData uri="http://schemas.openxmlformats.org/drawingml/2006/table">
            <a:tbl>
              <a:tblPr/>
              <a:tblGrid>
                <a:gridCol w="474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634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4701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rgbClr val="414141"/>
                          </a:solidFill>
                        </a:rPr>
                        <a:t>True 
</a:t>
                      </a:r>
                      <a:r>
                        <a:rPr sz="1800" dirty="0" smtClean="0">
                          <a:solidFill>
                            <a:srgbClr val="414141"/>
                          </a:solidFill>
                        </a:rPr>
                        <a:t>Positives</a:t>
                      </a:r>
                      <a:r>
                        <a:rPr lang="en-US" sz="1800" dirty="0" smtClean="0">
                          <a:solidFill>
                            <a:srgbClr val="414141"/>
                          </a:solidFill>
                        </a:rPr>
                        <a:t> (TP)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rgbClr val="414141"/>
                          </a:solidFill>
                        </a:rPr>
                        <a:t>False </a:t>
                      </a:r>
                      <a:r>
                        <a:rPr sz="1800" dirty="0" smtClean="0">
                          <a:solidFill>
                            <a:srgbClr val="414141"/>
                          </a:solidFill>
                        </a:rPr>
                        <a:t>Positives</a:t>
                      </a:r>
                      <a:r>
                        <a:rPr lang="en-US" sz="1800" dirty="0" smtClean="0">
                          <a:solidFill>
                            <a:srgbClr val="414141"/>
                          </a:solidFill>
                        </a:rPr>
                        <a:t> (FP)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0625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rgbClr val="414141"/>
                          </a:solidFill>
                        </a:rPr>
                        <a:t>False </a:t>
                      </a:r>
                      <a:r>
                        <a:rPr sz="1800" dirty="0" smtClean="0">
                          <a:solidFill>
                            <a:srgbClr val="414141"/>
                          </a:solidFill>
                        </a:rPr>
                        <a:t>Negatives</a:t>
                      </a:r>
                      <a:r>
                        <a:rPr lang="en-US" sz="1800" dirty="0" smtClean="0">
                          <a:solidFill>
                            <a:srgbClr val="414141"/>
                          </a:solidFill>
                        </a:rPr>
                        <a:t> (FN)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rgbClr val="414141"/>
                          </a:solidFill>
                        </a:rPr>
                        <a:t>True </a:t>
                      </a:r>
                      <a:r>
                        <a:rPr sz="1800" dirty="0" smtClean="0">
                          <a:solidFill>
                            <a:srgbClr val="414141"/>
                          </a:solidFill>
                        </a:rPr>
                        <a:t>Negatives</a:t>
                      </a:r>
                      <a:r>
                        <a:rPr lang="en-US" sz="1800" dirty="0" smtClean="0">
                          <a:solidFill>
                            <a:srgbClr val="414141"/>
                          </a:solidFill>
                        </a:rPr>
                        <a:t> (TN)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Shape 470"/>
          <p:cNvSpPr/>
          <p:nvPr/>
        </p:nvSpPr>
        <p:spPr>
          <a:xfrm>
            <a:off x="9204755" y="2393753"/>
            <a:ext cx="69570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dirty="0" smtClean="0"/>
              <a:t>Actual</a:t>
            </a:r>
            <a:endParaRPr dirty="0"/>
          </a:p>
        </p:txBody>
      </p:sp>
      <p:sp>
        <p:nvSpPr>
          <p:cNvPr id="10" name="Shape 470"/>
          <p:cNvSpPr/>
          <p:nvPr/>
        </p:nvSpPr>
        <p:spPr>
          <a:xfrm rot="16200000">
            <a:off x="7498186" y="4349375"/>
            <a:ext cx="99796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dirty="0" smtClean="0"/>
              <a:t>Predicted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4832149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96751"/>
            <a:ext cx="10058400" cy="414279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smtClean="0"/>
              <a:t> Receiver Operating Characteristic (ROC) graph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An ROC graph is a two-dimensional plot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-- </a:t>
            </a:r>
            <a:r>
              <a:rPr lang="en-US" sz="2400" dirty="0" smtClean="0">
                <a:solidFill>
                  <a:srgbClr val="0070C0"/>
                </a:solidFill>
              </a:rPr>
              <a:t>x axis</a:t>
            </a:r>
            <a:r>
              <a:rPr lang="en-US" sz="2400" dirty="0" smtClean="0"/>
              <a:t>: false positive rate (FPR)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 </a:t>
            </a:r>
            <a:r>
              <a:rPr lang="en-US" sz="2400" dirty="0" smtClean="0"/>
              <a:t>    -- </a:t>
            </a:r>
            <a:r>
              <a:rPr lang="en-US" sz="2400" dirty="0" smtClean="0">
                <a:solidFill>
                  <a:srgbClr val="0070C0"/>
                </a:solidFill>
              </a:rPr>
              <a:t>y axis</a:t>
            </a:r>
            <a:r>
              <a:rPr lang="en-US" sz="2400" dirty="0" smtClean="0"/>
              <a:t>: true positive rate (TPR)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Provide a visual tool for examining the </a:t>
            </a:r>
            <a:r>
              <a:rPr lang="en-US" sz="2400" dirty="0" smtClean="0">
                <a:solidFill>
                  <a:srgbClr val="FF0000"/>
                </a:solidFill>
              </a:rPr>
              <a:t>trade-off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that a classifier makes between </a:t>
            </a:r>
            <a:r>
              <a:rPr lang="en-US" sz="2400" dirty="0" smtClean="0">
                <a:solidFill>
                  <a:srgbClr val="0070C0"/>
                </a:solidFill>
              </a:rPr>
              <a:t>benefits (TPR)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 </a:t>
            </a:r>
            <a:r>
              <a:rPr lang="en-US" sz="2400" dirty="0" smtClean="0"/>
              <a:t>    and </a:t>
            </a:r>
            <a:r>
              <a:rPr lang="en-US" sz="2400" dirty="0" smtClean="0">
                <a:solidFill>
                  <a:srgbClr val="0070C0"/>
                </a:solidFill>
              </a:rPr>
              <a:t>costs (FPR)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Each classifier produces an (FPR, TPR) pair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corresponding to a single point in a ROC space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056" y="2107766"/>
            <a:ext cx="3931920" cy="392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8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1640" y="1897481"/>
            <a:ext cx="9924039" cy="4242062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smtClean="0"/>
              <a:t> A unit square defined by FPR and TPR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Point (0, 0)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-- predict every instance to be negative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Point </a:t>
            </a:r>
            <a:r>
              <a:rPr lang="en-US" sz="2400" dirty="0" smtClean="0"/>
              <a:t>(1, 1) 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-- predict every instance to be </a:t>
            </a:r>
            <a:r>
              <a:rPr lang="en-US" sz="2400" dirty="0" smtClean="0"/>
              <a:t>positive</a:t>
            </a:r>
            <a:endParaRPr lang="en-US" sz="2400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Point </a:t>
            </a:r>
            <a:r>
              <a:rPr lang="en-US" sz="2400" dirty="0" smtClean="0"/>
              <a:t>(1, </a:t>
            </a:r>
            <a:r>
              <a:rPr lang="en-US" sz="2400" dirty="0"/>
              <a:t>0)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-- </a:t>
            </a:r>
            <a:r>
              <a:rPr lang="en-US" sz="2400" dirty="0" smtClean="0"/>
              <a:t>ideal model/classification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Diagonal line  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-- </a:t>
            </a:r>
            <a:r>
              <a:rPr lang="en-US" sz="2400" dirty="0" smtClean="0"/>
              <a:t>random guess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Northwest direction 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-- </a:t>
            </a:r>
            <a:r>
              <a:rPr lang="en-US" sz="2400" dirty="0" smtClean="0"/>
              <a:t>better classifiers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964" y="1897482"/>
            <a:ext cx="4375716" cy="44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4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b="1" dirty="0" smtClean="0"/>
              <a:t>Construct a ROC Curve</a:t>
            </a:r>
            <a:endParaRPr sz="4000" b="1" dirty="0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>
          <a:xfrm>
            <a:off x="823709" y="1903445"/>
            <a:ext cx="4532062" cy="429431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b="1" dirty="0" smtClean="0"/>
              <a:t> List ALL instances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dirty="0"/>
              <a:t> </a:t>
            </a:r>
            <a:r>
              <a:rPr lang="en-US" altLang="en-US" sz="2200" dirty="0" smtClean="0"/>
              <a:t>    -- ranked by </a:t>
            </a:r>
            <a:r>
              <a:rPr lang="en-US" altLang="en-US" sz="2200" dirty="0" smtClean="0">
                <a:solidFill>
                  <a:srgbClr val="0070C0"/>
                </a:solidFill>
              </a:rPr>
              <a:t>increasing</a:t>
            </a:r>
            <a:r>
              <a:rPr lang="en-US" altLang="en-US" sz="2200" dirty="0" smtClean="0"/>
              <a:t> score</a:t>
            </a:r>
            <a:endParaRPr lang="en-US" altLang="en-US" sz="2200" dirty="0"/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400" b="1" dirty="0" smtClean="0"/>
              <a:t> Sweep the list (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bottom up</a:t>
            </a:r>
            <a:r>
              <a:rPr lang="en-US" altLang="en-US" sz="2400" b="1" dirty="0" smtClean="0"/>
              <a:t>)    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dirty="0" smtClean="0"/>
              <a:t>     -- start with an initial confusion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/>
              <a:t> </a:t>
            </a:r>
            <a:r>
              <a:rPr lang="en-US" altLang="en-US" sz="2200" dirty="0" smtClean="0"/>
              <a:t>        matrix where all classified as “N”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/>
              <a:t> </a:t>
            </a:r>
            <a:r>
              <a:rPr lang="en-US" altLang="en-US" sz="2200" dirty="0" smtClean="0"/>
              <a:t>    -- move upward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If “+”, then (Y, p)+1</a:t>
            </a:r>
          </a:p>
          <a:p>
            <a:pPr lvl="3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If “-”,  then (Y, n)+1 </a:t>
            </a:r>
          </a:p>
          <a:p>
            <a:pPr marL="20116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dirty="0"/>
              <a:t> </a:t>
            </a:r>
            <a:r>
              <a:rPr lang="en-US" altLang="en-US" sz="2200" dirty="0" smtClean="0"/>
              <a:t> -- each new confusion matrix  maps</a:t>
            </a:r>
          </a:p>
          <a:p>
            <a:pPr marL="20116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dirty="0"/>
              <a:t> </a:t>
            </a:r>
            <a:r>
              <a:rPr lang="en-US" altLang="en-US" sz="2200" dirty="0" smtClean="0"/>
              <a:t>     a </a:t>
            </a:r>
            <a:r>
              <a:rPr lang="en-US" altLang="en-US" sz="2200" dirty="0" smtClean="0">
                <a:solidFill>
                  <a:srgbClr val="0070C0"/>
                </a:solidFill>
              </a:rPr>
              <a:t>(FPR, TPR) pair </a:t>
            </a:r>
            <a:r>
              <a:rPr lang="en-US" altLang="en-US" sz="2200" dirty="0" smtClean="0"/>
              <a:t>in ROC space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400" b="1" dirty="0" smtClean="0"/>
              <a:t> Connect those points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dirty="0" smtClean="0"/>
              <a:t>     -- piece-wise </a:t>
            </a:r>
            <a:r>
              <a:rPr lang="en-US" altLang="en-US" sz="2200" dirty="0" smtClean="0">
                <a:solidFill>
                  <a:srgbClr val="0070C0"/>
                </a:solidFill>
              </a:rPr>
              <a:t>step function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16</a:t>
            </a:r>
            <a:endParaRPr lang="en-US" dirty="0"/>
          </a:p>
        </p:txBody>
      </p:sp>
      <p:pic>
        <p:nvPicPr>
          <p:cNvPr id="6" name="dsfb_08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34594" y="1200922"/>
            <a:ext cx="6065520" cy="499683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00477808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2" descr="Image result for ROC curv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341" y="2087210"/>
            <a:ext cx="4364277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69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Model Evaluation</a:t>
            </a:r>
            <a:endParaRPr dirty="0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>
          <a:xfrm>
            <a:off x="858416" y="1934234"/>
            <a:ext cx="4996769" cy="172336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b="1" dirty="0" smtClean="0"/>
              <a:t> Which model is better?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dirty="0"/>
              <a:t> </a:t>
            </a:r>
            <a:r>
              <a:rPr lang="en-US" altLang="en-US" sz="2200" dirty="0" smtClean="0"/>
              <a:t>    -- M1 performs better at </a:t>
            </a:r>
            <a:r>
              <a:rPr lang="en-US" altLang="en-US" sz="2200" smtClean="0"/>
              <a:t>smaller FPR</a:t>
            </a:r>
            <a:endParaRPr lang="en-US" altLang="en-US" sz="2200" dirty="0" smtClean="0"/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dirty="0"/>
              <a:t> </a:t>
            </a:r>
            <a:r>
              <a:rPr lang="en-US" altLang="en-US" sz="2200" dirty="0" smtClean="0"/>
              <a:t>    -- M2 performs better at larger FPR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dirty="0"/>
              <a:t> </a:t>
            </a:r>
            <a:r>
              <a:rPr lang="en-US" altLang="en-US" sz="2200" dirty="0" smtClean="0"/>
              <a:t>    -- No one consistently outperforms    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200" dirty="0" smtClean="0"/>
              <a:t>         the other 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18</a:t>
            </a:r>
            <a:endParaRPr lang="en-US" dirty="0"/>
          </a:p>
        </p:txBody>
      </p:sp>
      <p:pic>
        <p:nvPicPr>
          <p:cNvPr id="9" name="Screenshot 2016-10-01 20.40.0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55185" y="1934234"/>
            <a:ext cx="5357298" cy="423273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1" name="Table 468"/>
          <p:cNvGraphicFramePr/>
          <p:nvPr>
            <p:extLst>
              <p:ext uri="{D42A27DB-BD31-4B8C-83A1-F6EECF244321}">
                <p14:modId xmlns:p14="http://schemas.microsoft.com/office/powerpoint/2010/main" val="3536835617"/>
              </p:ext>
            </p:extLst>
          </p:nvPr>
        </p:nvGraphicFramePr>
        <p:xfrm>
          <a:off x="8958782" y="152400"/>
          <a:ext cx="2196898" cy="1584960"/>
        </p:xfrm>
        <a:graphic>
          <a:graphicData uri="http://schemas.openxmlformats.org/drawingml/2006/table">
            <a:tbl>
              <a:tblPr/>
              <a:tblGrid>
                <a:gridCol w="46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54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b="1" dirty="0" smtClean="0">
                          <a:solidFill>
                            <a:srgbClr val="414141"/>
                          </a:solidFill>
                        </a:rPr>
                        <a:t>p</a:t>
                      </a:r>
                      <a:endParaRPr sz="2800" b="1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b="1" dirty="0" smtClean="0">
                          <a:solidFill>
                            <a:srgbClr val="414141"/>
                          </a:solidFill>
                        </a:rPr>
                        <a:t>n</a:t>
                      </a:r>
                      <a:endParaRPr sz="2800" b="1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166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b="1" dirty="0" smtClean="0">
                          <a:solidFill>
                            <a:srgbClr val="414141"/>
                          </a:solidFill>
                        </a:rPr>
                        <a:t>Y</a:t>
                      </a:r>
                      <a:endParaRPr sz="2800" b="1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 smtClean="0">
                          <a:solidFill>
                            <a:srgbClr val="0070C0"/>
                          </a:solidFill>
                        </a:rPr>
                        <a:t>100</a:t>
                      </a:r>
                      <a:endParaRPr sz="2200" dirty="0">
                        <a:solidFill>
                          <a:srgbClr val="0070C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 smtClean="0">
                          <a:solidFill>
                            <a:srgbClr val="FF0000"/>
                          </a:solidFill>
                        </a:rPr>
                        <a:t>-1,000</a:t>
                      </a:r>
                      <a:endParaRPr sz="2200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03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b="1" dirty="0" smtClean="0">
                          <a:solidFill>
                            <a:srgbClr val="414141"/>
                          </a:solidFill>
                        </a:rPr>
                        <a:t>N</a:t>
                      </a:r>
                      <a:endParaRPr sz="2800" b="1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 smtClean="0">
                          <a:solidFill>
                            <a:srgbClr val="FF0000"/>
                          </a:solidFill>
                        </a:rPr>
                        <a:t>-5</a:t>
                      </a:r>
                      <a:endParaRPr sz="2200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sz="2200" dirty="0">
                        <a:solidFill>
                          <a:srgbClr val="0070C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858416" y="3213439"/>
            <a:ext cx="4996769" cy="27915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200" dirty="0" smtClean="0"/>
              <a:t> </a:t>
            </a:r>
          </a:p>
          <a:p>
            <a:pPr>
              <a:lnSpc>
                <a:spcPct val="5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 smtClean="0"/>
              <a:t> If I have the cost matrix…  </a:t>
            </a:r>
            <a:endParaRPr lang="en-US" altLang="en-US" sz="2400" b="1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200" dirty="0"/>
              <a:t>     -- </a:t>
            </a:r>
            <a:r>
              <a:rPr lang="en-US" altLang="en-US" sz="2200" dirty="0" smtClean="0"/>
              <a:t>M1 is preferred</a:t>
            </a:r>
          </a:p>
          <a:p>
            <a:pPr eaLnBrk="1" hangingPunct="1">
              <a:lnSpc>
                <a:spcPct val="5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 smtClean="0"/>
              <a:t> Can I have a single number to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 smtClean="0"/>
              <a:t>     summarize performance?  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dirty="0" smtClean="0"/>
              <a:t>     -- YES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 smtClean="0"/>
              <a:t>     -- the </a:t>
            </a:r>
            <a:r>
              <a:rPr lang="en-US" altLang="en-US" sz="2200" dirty="0" smtClean="0">
                <a:solidFill>
                  <a:srgbClr val="0070C0"/>
                </a:solidFill>
              </a:rPr>
              <a:t>area under the ROC curve</a:t>
            </a:r>
            <a:r>
              <a:rPr lang="en-US" altLang="en-US" sz="2200" dirty="0" smtClean="0"/>
              <a:t> (AUC)</a:t>
            </a:r>
          </a:p>
        </p:txBody>
      </p:sp>
    </p:spTree>
    <p:extLst>
      <p:ext uri="{BB962C8B-B14F-4D97-AF65-F5344CB8AC3E}">
        <p14:creationId xmlns:p14="http://schemas.microsoft.com/office/powerpoint/2010/main" val="38197152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AUC</a:t>
            </a:r>
            <a:endParaRPr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23331" y="1947344"/>
            <a:ext cx="5403150" cy="4512441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600" dirty="0" smtClean="0"/>
              <a:t>Area Under the ROC Curve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US" sz="2600" dirty="0" smtClean="0"/>
              <a:t> An important summary statistic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Font typeface="Calibri" panose="020F0502020204030204" pitchFamily="34" charset="0"/>
              <a:buNone/>
            </a:pPr>
            <a:r>
              <a:rPr lang="en-US" sz="2400" dirty="0" smtClean="0"/>
              <a:t>     -- single number to summary performance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</a:pPr>
            <a:r>
              <a:rPr lang="en-US" sz="2400" dirty="0" smtClean="0"/>
              <a:t>     -- range from zero to one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 smtClean="0"/>
              <a:t>perfect classifier: AUC = 1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r</a:t>
            </a:r>
            <a:r>
              <a:rPr lang="en-US" sz="2400" dirty="0" smtClean="0"/>
              <a:t>andom classifier: AUC = 0.5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-- larger AUC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better performance on average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600" dirty="0" smtClean="0"/>
              <a:t>Equivalent to the Mann-Whitney-Wilcoxon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600" dirty="0"/>
              <a:t> </a:t>
            </a:r>
            <a:r>
              <a:rPr lang="en-US" sz="2600" dirty="0" smtClean="0"/>
              <a:t>    measure</a:t>
            </a:r>
            <a:endParaRPr lang="en-US" sz="26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400" dirty="0" smtClean="0"/>
              <a:t>     -- a well-known ordering measure in Statistics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-- probability that a randomly chosen positive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     instance will be ranked ahead of a randomly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chosen negative instance </a:t>
            </a:r>
          </a:p>
          <a:p>
            <a:pPr marL="0" indent="0">
              <a:spcBef>
                <a:spcPts val="0"/>
              </a:spcBef>
              <a:buFont typeface="Calibri" panose="020F0502020204030204" pitchFamily="34" charset="0"/>
              <a:buNone/>
            </a:pPr>
            <a:endParaRPr lang="en-US" sz="2400" dirty="0"/>
          </a:p>
        </p:txBody>
      </p:sp>
      <p:pic>
        <p:nvPicPr>
          <p:cNvPr id="4098" name="Picture 2" descr="Image result for auc of roc cur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628" y="1947344"/>
            <a:ext cx="5688634" cy="430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190502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Visualize Model Performance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5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507786"/>
              </p:ext>
            </p:extLst>
          </p:nvPr>
        </p:nvGraphicFramePr>
        <p:xfrm>
          <a:off x="8216523" y="140203"/>
          <a:ext cx="2985112" cy="517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622">
                  <a:extLst>
                    <a:ext uri="{9D8B030D-6E8A-4147-A177-3AD203B41FA5}">
                      <a16:colId xmlns:a16="http://schemas.microsoft.com/office/drawing/2014/main" val="3063880763"/>
                    </a:ext>
                  </a:extLst>
                </a:gridCol>
                <a:gridCol w="1493490">
                  <a:extLst>
                    <a:ext uri="{9D8B030D-6E8A-4147-A177-3AD203B41FA5}">
                      <a16:colId xmlns:a16="http://schemas.microsoft.com/office/drawing/2014/main" val="1564353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</a:rPr>
                        <a:t>Predicted Probability of the Positive Class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04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55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2045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8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56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18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99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27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31607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65199" y="5376357"/>
            <a:ext cx="10342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 Rate</a:t>
            </a:r>
          </a:p>
          <a:p>
            <a:r>
              <a:rPr lang="en-US" baseline="-25000" dirty="0"/>
              <a:t>(</a:t>
            </a:r>
            <a:r>
              <a:rPr lang="en-US" baseline="-25000" dirty="0" smtClean="0"/>
              <a:t>1-Specificity)</a:t>
            </a:r>
            <a:endParaRPr lang="en-US" baseline="-25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260253" y="2356867"/>
            <a:ext cx="0" cy="290945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260253" y="5266322"/>
            <a:ext cx="4184072" cy="923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86672" y="5624723"/>
            <a:ext cx="41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683064" y="44765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1575234" y="27470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995970" y="2954625"/>
            <a:ext cx="46217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995970" y="4661257"/>
            <a:ext cx="46217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7280" y="3591046"/>
            <a:ext cx="1008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 Rate</a:t>
            </a:r>
          </a:p>
          <a:p>
            <a:r>
              <a:rPr lang="en-US" baseline="-25000" dirty="0"/>
              <a:t>(sensitivity)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07221" y="56156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baseline="-25000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755432" y="5079546"/>
            <a:ext cx="0" cy="46419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162001" y="5066824"/>
            <a:ext cx="0" cy="46419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659712" y="4592348"/>
            <a:ext cx="184666" cy="18466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064512" y="2898656"/>
            <a:ext cx="184666" cy="1846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59712" y="4126679"/>
            <a:ext cx="184666" cy="18466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659712" y="3692051"/>
            <a:ext cx="184666" cy="1846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991484" y="3692051"/>
            <a:ext cx="184666" cy="1846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359789" y="3683379"/>
            <a:ext cx="184666" cy="1846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359789" y="3281745"/>
            <a:ext cx="184666" cy="1846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81171" y="3272883"/>
            <a:ext cx="184666" cy="1846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650012" y="2898656"/>
            <a:ext cx="184666" cy="1846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040945" y="2898656"/>
            <a:ext cx="184666" cy="1846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487249" y="2898656"/>
            <a:ext cx="184666" cy="1846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260253" y="526632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468"/>
          <p:cNvGraphicFramePr/>
          <p:nvPr>
            <p:extLst>
              <p:ext uri="{D42A27DB-BD31-4B8C-83A1-F6EECF244321}">
                <p14:modId xmlns:p14="http://schemas.microsoft.com/office/powerpoint/2010/main" val="336754798"/>
              </p:ext>
            </p:extLst>
          </p:nvPr>
        </p:nvGraphicFramePr>
        <p:xfrm>
          <a:off x="5479125" y="137244"/>
          <a:ext cx="1997395" cy="1584960"/>
        </p:xfrm>
        <a:graphic>
          <a:graphicData uri="http://schemas.openxmlformats.org/drawingml/2006/table">
            <a:tbl>
              <a:tblPr/>
              <a:tblGrid>
                <a:gridCol w="42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84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b="1" dirty="0" smtClean="0">
                          <a:solidFill>
                            <a:srgbClr val="414141"/>
                          </a:solidFill>
                        </a:rPr>
                        <a:t>p</a:t>
                      </a:r>
                      <a:endParaRPr sz="2800" b="1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b="1" dirty="0" smtClean="0">
                          <a:solidFill>
                            <a:srgbClr val="414141"/>
                          </a:solidFill>
                        </a:rPr>
                        <a:t>n</a:t>
                      </a:r>
                      <a:endParaRPr sz="2800" b="1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849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b="1" dirty="0" smtClean="0">
                          <a:solidFill>
                            <a:srgbClr val="414141"/>
                          </a:solidFill>
                        </a:rPr>
                        <a:t>Y</a:t>
                      </a:r>
                      <a:endParaRPr sz="2800" b="1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sz="2200" dirty="0">
                        <a:solidFill>
                          <a:srgbClr val="0070C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sz="2200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849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b="1" dirty="0" smtClean="0">
                          <a:solidFill>
                            <a:srgbClr val="414141"/>
                          </a:solidFill>
                        </a:rPr>
                        <a:t>N</a:t>
                      </a:r>
                      <a:endParaRPr sz="2800" b="1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sz="2200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sz="2200" dirty="0">
                        <a:solidFill>
                          <a:srgbClr val="0070C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7" name="Straight Connector 36"/>
          <p:cNvCxnSpPr>
            <a:stCxn id="23" idx="0"/>
            <a:endCxn id="26" idx="4"/>
          </p:cNvCxnSpPr>
          <p:nvPr/>
        </p:nvCxnSpPr>
        <p:spPr>
          <a:xfrm flipV="1">
            <a:off x="2752045" y="3876717"/>
            <a:ext cx="0" cy="7156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8" idx="2"/>
            <a:endCxn id="26" idx="6"/>
          </p:cNvCxnSpPr>
          <p:nvPr/>
        </p:nvCxnSpPr>
        <p:spPr>
          <a:xfrm flipH="1">
            <a:off x="2844378" y="3775712"/>
            <a:ext cx="515411" cy="867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29" idx="6"/>
          </p:cNvCxnSpPr>
          <p:nvPr/>
        </p:nvCxnSpPr>
        <p:spPr>
          <a:xfrm flipH="1">
            <a:off x="3544455" y="3374078"/>
            <a:ext cx="13671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9" idx="4"/>
            <a:endCxn id="28" idx="0"/>
          </p:cNvCxnSpPr>
          <p:nvPr/>
        </p:nvCxnSpPr>
        <p:spPr>
          <a:xfrm>
            <a:off x="3452122" y="3466411"/>
            <a:ext cx="0" cy="21696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1" idx="4"/>
          </p:cNvCxnSpPr>
          <p:nvPr/>
        </p:nvCxnSpPr>
        <p:spPr>
          <a:xfrm>
            <a:off x="3742345" y="3083322"/>
            <a:ext cx="0" cy="1867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834678" y="2990989"/>
            <a:ext cx="122983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731994" y="1841485"/>
            <a:ext cx="68743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200" dirty="0" smtClean="0">
                <a:latin typeface="Calibri" panose="020F0502020204030204" pitchFamily="34" charset="0"/>
              </a:rPr>
              <a:t>AUC = (1/3</a:t>
            </a:r>
            <a:r>
              <a:rPr lang="en-US" sz="2200" dirty="0">
                <a:latin typeface="Calibri" panose="020F0502020204030204" pitchFamily="34" charset="0"/>
              </a:rPr>
              <a:t>)(1/2) + (1/6)(3/4) +(1/2)(1</a:t>
            </a:r>
            <a:r>
              <a:rPr lang="en-US" sz="2200" dirty="0" smtClean="0">
                <a:latin typeface="Calibri" panose="020F0502020204030204" pitchFamily="34" charset="0"/>
              </a:rPr>
              <a:t>) = 19/24 = 0.791</a:t>
            </a:r>
            <a:endParaRPr lang="en-US" sz="2200" dirty="0">
              <a:latin typeface="Calibri" panose="020F0502020204030204" pitchFamily="34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H="1" flipV="1">
            <a:off x="5152625" y="3089630"/>
            <a:ext cx="121" cy="159505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2870996" y="4684681"/>
            <a:ext cx="229100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444325" y="5500631"/>
            <a:ext cx="50770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200" dirty="0" smtClean="0">
                <a:latin typeface="Calibri" panose="020F0502020204030204" pitchFamily="34" charset="0"/>
              </a:rPr>
              <a:t>MWW = (6+6+4+3)/24 = 19/24 = 0.791</a:t>
            </a:r>
            <a:endParaRPr lang="en-US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92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Response Curve (CRC)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96751"/>
            <a:ext cx="10058400" cy="4142791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 smtClean="0"/>
              <a:t> more intuitive for business stakeholders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two-dimensional plot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 </a:t>
            </a:r>
            <a:r>
              <a:rPr lang="en-US" sz="2400" dirty="0" smtClean="0"/>
              <a:t>    -- </a:t>
            </a:r>
            <a:r>
              <a:rPr lang="en-US" sz="2400" dirty="0" smtClean="0">
                <a:solidFill>
                  <a:srgbClr val="FF0000"/>
                </a:solidFill>
              </a:rPr>
              <a:t>x</a:t>
            </a:r>
            <a:r>
              <a:rPr lang="en-US" sz="2400" dirty="0" smtClean="0">
                <a:solidFill>
                  <a:srgbClr val="0070C0"/>
                </a:solidFill>
              </a:rPr>
              <a:t>:</a:t>
            </a:r>
            <a:r>
              <a:rPr lang="en-US" altLang="en-US" sz="2400" dirty="0" smtClean="0"/>
              <a:t>percentage </a:t>
            </a:r>
            <a:r>
              <a:rPr lang="en-US" altLang="en-US" sz="2400" dirty="0"/>
              <a:t>of the list predicted as “+”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             i.e., percentage of targeted </a:t>
            </a:r>
            <a:r>
              <a:rPr lang="en-US" altLang="en-US" sz="2400" dirty="0" smtClean="0"/>
              <a:t>instances</a:t>
            </a:r>
            <a:endParaRPr lang="en-US" sz="2400" dirty="0" smtClean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 </a:t>
            </a:r>
            <a:r>
              <a:rPr lang="en-US" sz="2400" dirty="0" smtClean="0"/>
              <a:t>    -- </a:t>
            </a:r>
            <a:r>
              <a:rPr lang="en-US" sz="2400" dirty="0" smtClean="0">
                <a:solidFill>
                  <a:srgbClr val="0070C0"/>
                </a:solidFill>
              </a:rPr>
              <a:t>y</a:t>
            </a:r>
            <a:r>
              <a:rPr lang="en-US" sz="2400" dirty="0" smtClean="0"/>
              <a:t>: true positive rate (TPR)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similar to how we construct the profit curve,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we sweep down the list of instances ranked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by the classifier from high to low 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calculate TPR at each cut-point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map to a single point in a CRC space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dsfb_080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74633" y="2258884"/>
            <a:ext cx="4614447" cy="361852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" name="Group 386"/>
          <p:cNvGrpSpPr/>
          <p:nvPr/>
        </p:nvGrpSpPr>
        <p:grpSpPr>
          <a:xfrm>
            <a:off x="6890608" y="5379719"/>
            <a:ext cx="1689512" cy="665943"/>
            <a:chOff x="1707621" y="0"/>
            <a:chExt cx="1756619" cy="760633"/>
          </a:xfrm>
        </p:grpSpPr>
        <p:sp>
          <p:nvSpPr>
            <p:cNvPr id="10" name="Shape 384"/>
            <p:cNvSpPr/>
            <p:nvPr/>
          </p:nvSpPr>
          <p:spPr>
            <a:xfrm>
              <a:off x="2102793" y="0"/>
              <a:ext cx="483138" cy="41439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 385"/>
            <p:cNvSpPr/>
            <p:nvPr/>
          </p:nvSpPr>
          <p:spPr>
            <a:xfrm>
              <a:off x="1707621" y="252632"/>
              <a:ext cx="175661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5">
                      <a:hueOff val="-375889"/>
                      <a:satOff val="-9195"/>
                      <a:lumOff val="-14901"/>
                    </a:schemeClr>
                  </a:solidFill>
                </a:defRPr>
              </a:lvl1pPr>
            </a:lstStyle>
            <a:p>
              <a:r>
                <a:rPr dirty="0"/>
                <a:t>All negative</a:t>
              </a:r>
            </a:p>
          </p:txBody>
        </p:sp>
      </p:grpSp>
      <p:grpSp>
        <p:nvGrpSpPr>
          <p:cNvPr id="12" name="Group 389"/>
          <p:cNvGrpSpPr/>
          <p:nvPr/>
        </p:nvGrpSpPr>
        <p:grpSpPr>
          <a:xfrm>
            <a:off x="10842194" y="2258884"/>
            <a:ext cx="1453344" cy="667844"/>
            <a:chOff x="1504971" y="0"/>
            <a:chExt cx="1678783" cy="831597"/>
          </a:xfrm>
        </p:grpSpPr>
        <p:sp>
          <p:nvSpPr>
            <p:cNvPr id="13" name="Shape 387"/>
            <p:cNvSpPr/>
            <p:nvPr/>
          </p:nvSpPr>
          <p:spPr>
            <a:xfrm>
              <a:off x="2102793" y="0"/>
              <a:ext cx="483138" cy="41439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/>
            </a:p>
          </p:txBody>
        </p:sp>
        <p:sp>
          <p:nvSpPr>
            <p:cNvPr id="14" name="Shape 388"/>
            <p:cNvSpPr/>
            <p:nvPr/>
          </p:nvSpPr>
          <p:spPr>
            <a:xfrm>
              <a:off x="1504971" y="323595"/>
              <a:ext cx="1678783" cy="5080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5">
                      <a:hueOff val="-375889"/>
                      <a:satOff val="-9195"/>
                      <a:lumOff val="-14901"/>
                    </a:schemeClr>
                  </a:solidFill>
                </a:defRPr>
              </a:lvl1pPr>
            </a:lstStyle>
            <a:p>
              <a:r>
                <a:rPr dirty="0"/>
                <a:t>All positive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003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666279"/>
              </p:ext>
            </p:extLst>
          </p:nvPr>
        </p:nvGraphicFramePr>
        <p:xfrm>
          <a:off x="8644849" y="748237"/>
          <a:ext cx="2985112" cy="517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622">
                  <a:extLst>
                    <a:ext uri="{9D8B030D-6E8A-4147-A177-3AD203B41FA5}">
                      <a16:colId xmlns:a16="http://schemas.microsoft.com/office/drawing/2014/main" val="3063880763"/>
                    </a:ext>
                  </a:extLst>
                </a:gridCol>
                <a:gridCol w="1493490">
                  <a:extLst>
                    <a:ext uri="{9D8B030D-6E8A-4147-A177-3AD203B41FA5}">
                      <a16:colId xmlns:a16="http://schemas.microsoft.com/office/drawing/2014/main" val="1564353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</a:rPr>
                        <a:t>Predicted Probability of the Positive Class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04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55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2045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8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56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18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99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27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31607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38886" y="5284738"/>
            <a:ext cx="489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Percentage of test instances (decreasing by score) </a:t>
            </a:r>
            <a:endParaRPr lang="en-US" baseline="-25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260253" y="2356867"/>
            <a:ext cx="0" cy="290945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260253" y="5266322"/>
            <a:ext cx="4184072" cy="923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86672" y="5624723"/>
            <a:ext cx="41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683064" y="44765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1513956" y="277690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baseline="-25000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995970" y="2954625"/>
            <a:ext cx="46217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995970" y="4661257"/>
            <a:ext cx="46217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7280" y="3591046"/>
            <a:ext cx="1008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 Rate</a:t>
            </a:r>
          </a:p>
          <a:p>
            <a:r>
              <a:rPr lang="en-US" baseline="-25000" dirty="0"/>
              <a:t>(sensitivity)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84763" y="563383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baseline="-25000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755432" y="5079546"/>
            <a:ext cx="0" cy="46419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162001" y="5066824"/>
            <a:ext cx="0" cy="46419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659712" y="4592348"/>
            <a:ext cx="184666" cy="18466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064512" y="2898656"/>
            <a:ext cx="184666" cy="1846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823204" y="4156593"/>
            <a:ext cx="184666" cy="18466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24126" y="3776678"/>
            <a:ext cx="184666" cy="1846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254969" y="3771053"/>
            <a:ext cx="184666" cy="1846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493519" y="3771053"/>
            <a:ext cx="184666" cy="1846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29545" y="3318801"/>
            <a:ext cx="184666" cy="1846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785440" y="2898656"/>
            <a:ext cx="184666" cy="1846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013309" y="3324821"/>
            <a:ext cx="184666" cy="1846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238976" y="2898656"/>
            <a:ext cx="184666" cy="1846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06369" y="2891803"/>
            <a:ext cx="184666" cy="1846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260253" y="526632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468"/>
          <p:cNvGraphicFramePr/>
          <p:nvPr>
            <p:extLst>
              <p:ext uri="{D42A27DB-BD31-4B8C-83A1-F6EECF244321}">
                <p14:modId xmlns:p14="http://schemas.microsoft.com/office/powerpoint/2010/main" val="959241636"/>
              </p:ext>
            </p:extLst>
          </p:nvPr>
        </p:nvGraphicFramePr>
        <p:xfrm>
          <a:off x="6151453" y="1918507"/>
          <a:ext cx="1997395" cy="1584960"/>
        </p:xfrm>
        <a:graphic>
          <a:graphicData uri="http://schemas.openxmlformats.org/drawingml/2006/table">
            <a:tbl>
              <a:tblPr/>
              <a:tblGrid>
                <a:gridCol w="42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84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b="1" dirty="0" smtClean="0">
                          <a:solidFill>
                            <a:srgbClr val="414141"/>
                          </a:solidFill>
                        </a:rPr>
                        <a:t>p</a:t>
                      </a:r>
                      <a:endParaRPr sz="2800" b="1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b="1" dirty="0" smtClean="0">
                          <a:solidFill>
                            <a:srgbClr val="414141"/>
                          </a:solidFill>
                        </a:rPr>
                        <a:t>n</a:t>
                      </a:r>
                      <a:endParaRPr sz="2800" b="1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849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b="1" dirty="0" smtClean="0">
                          <a:solidFill>
                            <a:srgbClr val="414141"/>
                          </a:solidFill>
                        </a:rPr>
                        <a:t>Y</a:t>
                      </a:r>
                      <a:endParaRPr sz="2800" b="1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sz="2200" dirty="0">
                        <a:solidFill>
                          <a:srgbClr val="0070C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sz="2200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849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b="1" dirty="0" smtClean="0">
                          <a:solidFill>
                            <a:srgbClr val="414141"/>
                          </a:solidFill>
                        </a:rPr>
                        <a:t>N</a:t>
                      </a:r>
                      <a:endParaRPr sz="2800" b="1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sz="2200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sz="2200" dirty="0">
                        <a:solidFill>
                          <a:srgbClr val="0070C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7" name="Straight Connector 36"/>
          <p:cNvCxnSpPr>
            <a:stCxn id="31" idx="0"/>
            <a:endCxn id="32" idx="3"/>
          </p:cNvCxnSpPr>
          <p:nvPr/>
        </p:nvCxnSpPr>
        <p:spPr>
          <a:xfrm flipV="1">
            <a:off x="4105642" y="3056278"/>
            <a:ext cx="160378" cy="26854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1" idx="2"/>
          </p:cNvCxnSpPr>
          <p:nvPr/>
        </p:nvCxnSpPr>
        <p:spPr>
          <a:xfrm flipH="1" flipV="1">
            <a:off x="3847937" y="3411134"/>
            <a:ext cx="165372" cy="602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8" idx="2"/>
            <a:endCxn id="26" idx="6"/>
          </p:cNvCxnSpPr>
          <p:nvPr/>
        </p:nvCxnSpPr>
        <p:spPr>
          <a:xfrm flipH="1">
            <a:off x="3208792" y="3863386"/>
            <a:ext cx="284727" cy="56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8" idx="7"/>
            <a:endCxn id="29" idx="3"/>
          </p:cNvCxnSpPr>
          <p:nvPr/>
        </p:nvCxnSpPr>
        <p:spPr>
          <a:xfrm flipV="1">
            <a:off x="3651141" y="3476423"/>
            <a:ext cx="105448" cy="32167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26" idx="3"/>
          </p:cNvCxnSpPr>
          <p:nvPr/>
        </p:nvCxnSpPr>
        <p:spPr>
          <a:xfrm flipV="1">
            <a:off x="2956983" y="3934300"/>
            <a:ext cx="94187" cy="24314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5" idx="3"/>
          </p:cNvCxnSpPr>
          <p:nvPr/>
        </p:nvCxnSpPr>
        <p:spPr>
          <a:xfrm flipH="1">
            <a:off x="2792017" y="4314215"/>
            <a:ext cx="58231" cy="2781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5152625" y="3089630"/>
            <a:ext cx="121" cy="159505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2870996" y="4684681"/>
            <a:ext cx="229100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425224" y="3004887"/>
            <a:ext cx="639287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42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 Curve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pic>
        <p:nvPicPr>
          <p:cNvPr id="15" name="dsfb_08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54329" y="2293722"/>
            <a:ext cx="4444239" cy="360970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80" y="1996751"/>
            <a:ext cx="10058400" cy="4142791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 smtClean="0"/>
              <a:t> lift(x) = </a:t>
            </a:r>
            <a:r>
              <a:rPr lang="en-US" sz="2400" dirty="0" err="1" smtClean="0"/>
              <a:t>CumulativeResponse</a:t>
            </a:r>
            <a:r>
              <a:rPr lang="en-US" sz="2400" dirty="0" smtClean="0"/>
              <a:t>(x)/</a:t>
            </a:r>
            <a:r>
              <a:rPr lang="en-US" sz="2400" dirty="0" err="1" smtClean="0"/>
              <a:t>RandomGuess</a:t>
            </a:r>
            <a:r>
              <a:rPr lang="en-US" sz="2400" dirty="0" smtClean="0"/>
              <a:t>(x)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smtClean="0"/>
              <a:t>                = TPR(x)/x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two-dimensional plot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 </a:t>
            </a:r>
            <a:r>
              <a:rPr lang="en-US" sz="2400" dirty="0" smtClean="0"/>
              <a:t>    -- </a:t>
            </a:r>
            <a:r>
              <a:rPr lang="en-US" sz="2400" dirty="0" smtClean="0">
                <a:solidFill>
                  <a:srgbClr val="FF0000"/>
                </a:solidFill>
              </a:rPr>
              <a:t>x</a:t>
            </a:r>
            <a:r>
              <a:rPr lang="en-US" sz="2400" dirty="0" smtClean="0">
                <a:solidFill>
                  <a:srgbClr val="0070C0"/>
                </a:solidFill>
              </a:rPr>
              <a:t>:</a:t>
            </a:r>
            <a:r>
              <a:rPr lang="en-US" altLang="en-US" sz="2400" dirty="0" smtClean="0"/>
              <a:t>percentage </a:t>
            </a:r>
            <a:r>
              <a:rPr lang="en-US" altLang="en-US" sz="2400" dirty="0"/>
              <a:t>of the list predicted as “+”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             i.e., percentage of targeted </a:t>
            </a:r>
            <a:r>
              <a:rPr lang="en-US" altLang="en-US" sz="2400" dirty="0" smtClean="0"/>
              <a:t>instances</a:t>
            </a:r>
            <a:endParaRPr lang="en-US" sz="2400" dirty="0" smtClean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 </a:t>
            </a:r>
            <a:r>
              <a:rPr lang="en-US" sz="2400" dirty="0" smtClean="0"/>
              <a:t>    -- </a:t>
            </a:r>
            <a:r>
              <a:rPr lang="en-US" sz="2400" dirty="0" smtClean="0">
                <a:solidFill>
                  <a:srgbClr val="0070C0"/>
                </a:solidFill>
              </a:rPr>
              <a:t>y</a:t>
            </a:r>
            <a:r>
              <a:rPr lang="en-US" sz="2400" dirty="0" smtClean="0"/>
              <a:t>:lift value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represent the advantage of the classifier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of interest over a random classifier 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the diagonal line of the CRC becomes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a horizontal line at y=1 on the lift curve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643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644849" y="748237"/>
          <a:ext cx="2985112" cy="517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622">
                  <a:extLst>
                    <a:ext uri="{9D8B030D-6E8A-4147-A177-3AD203B41FA5}">
                      <a16:colId xmlns:a16="http://schemas.microsoft.com/office/drawing/2014/main" val="3063880763"/>
                    </a:ext>
                  </a:extLst>
                </a:gridCol>
                <a:gridCol w="1493490">
                  <a:extLst>
                    <a:ext uri="{9D8B030D-6E8A-4147-A177-3AD203B41FA5}">
                      <a16:colId xmlns:a16="http://schemas.microsoft.com/office/drawing/2014/main" val="1564353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</a:rPr>
                        <a:t>Predicted Probability of the Positive Class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04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55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2045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8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56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18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99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27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31607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38886" y="5284738"/>
            <a:ext cx="489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Percentage of test instances (decreasing by score) </a:t>
            </a:r>
            <a:endParaRPr lang="en-US" baseline="-25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260253" y="2356867"/>
            <a:ext cx="0" cy="290945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260253" y="5266322"/>
            <a:ext cx="4184072" cy="923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86672" y="5624723"/>
            <a:ext cx="41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683064" y="44765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1666108" y="2769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baseline="-25000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995970" y="2954625"/>
            <a:ext cx="46217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995970" y="4661257"/>
            <a:ext cx="46217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7280" y="359104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Lift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4884763" y="563383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baseline="-25000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755432" y="5079546"/>
            <a:ext cx="0" cy="46419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162001" y="5066824"/>
            <a:ext cx="0" cy="46419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043705" y="4064260"/>
            <a:ext cx="184666" cy="1846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842940" y="3223849"/>
            <a:ext cx="184666" cy="18466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99758" y="3225331"/>
            <a:ext cx="184666" cy="1846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297789" y="3679289"/>
            <a:ext cx="184666" cy="1846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0457" y="3887155"/>
            <a:ext cx="184666" cy="1846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5839" y="3771761"/>
            <a:ext cx="184666" cy="1846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28545" y="3971927"/>
            <a:ext cx="184666" cy="1846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089919" y="3904048"/>
            <a:ext cx="184666" cy="1846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297192" y="3794822"/>
            <a:ext cx="184666" cy="1846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66920" y="3887155"/>
            <a:ext cx="184666" cy="1846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260253" y="526632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468"/>
          <p:cNvGraphicFramePr/>
          <p:nvPr>
            <p:extLst/>
          </p:nvPr>
        </p:nvGraphicFramePr>
        <p:xfrm>
          <a:off x="6151453" y="1918507"/>
          <a:ext cx="1997395" cy="1584960"/>
        </p:xfrm>
        <a:graphic>
          <a:graphicData uri="http://schemas.openxmlformats.org/drawingml/2006/table">
            <a:tbl>
              <a:tblPr/>
              <a:tblGrid>
                <a:gridCol w="42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84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b="1" dirty="0" smtClean="0">
                          <a:solidFill>
                            <a:srgbClr val="414141"/>
                          </a:solidFill>
                        </a:rPr>
                        <a:t>p</a:t>
                      </a:r>
                      <a:endParaRPr sz="2800" b="1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b="1" dirty="0" smtClean="0">
                          <a:solidFill>
                            <a:srgbClr val="414141"/>
                          </a:solidFill>
                        </a:rPr>
                        <a:t>n</a:t>
                      </a:r>
                      <a:endParaRPr sz="2800" b="1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849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b="1" dirty="0" smtClean="0">
                          <a:solidFill>
                            <a:srgbClr val="414141"/>
                          </a:solidFill>
                        </a:rPr>
                        <a:t>Y</a:t>
                      </a:r>
                      <a:endParaRPr sz="2800" b="1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sz="2200" dirty="0">
                        <a:solidFill>
                          <a:srgbClr val="0070C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sz="2200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849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b="1" dirty="0" smtClean="0">
                          <a:solidFill>
                            <a:srgbClr val="414141"/>
                          </a:solidFill>
                        </a:rPr>
                        <a:t>N</a:t>
                      </a:r>
                      <a:endParaRPr sz="2800" b="1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sz="2200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sz="2200" dirty="0">
                        <a:solidFill>
                          <a:srgbClr val="0070C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3" name="Straight Connector 72"/>
          <p:cNvCxnSpPr>
            <a:endCxn id="24" idx="5"/>
          </p:cNvCxnSpPr>
          <p:nvPr/>
        </p:nvCxnSpPr>
        <p:spPr>
          <a:xfrm flipV="1">
            <a:off x="2260253" y="4221882"/>
            <a:ext cx="2941074" cy="884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2458145" y="4661257"/>
            <a:ext cx="270385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995970" y="3555063"/>
            <a:ext cx="46217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008323" y="4230723"/>
            <a:ext cx="46217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47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250" y="1737361"/>
            <a:ext cx="10229850" cy="4402182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200" dirty="0" smtClean="0"/>
              <a:t> both CRC and lift curve are based on the </a:t>
            </a:r>
            <a:r>
              <a:rPr lang="en-US" sz="2200" dirty="0" smtClean="0">
                <a:solidFill>
                  <a:srgbClr val="FF0000"/>
                </a:solidFill>
              </a:rPr>
              <a:t>assumption </a:t>
            </a:r>
            <a:r>
              <a:rPr lang="en-US" sz="2200" dirty="0" smtClean="0"/>
              <a:t>that:</a:t>
            </a:r>
          </a:p>
          <a:p>
            <a:pPr marL="0" indent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2200" dirty="0" smtClean="0"/>
              <a:t>     -- the test set has exactly the same class priors as the population</a:t>
            </a:r>
            <a:r>
              <a:rPr lang="en-US" sz="2200" i="1" dirty="0" smtClean="0"/>
              <a:t> </a:t>
            </a:r>
            <a:r>
              <a:rPr lang="en-US" sz="2200" i="1" dirty="0" smtClean="0">
                <a:sym typeface="Wingdings" panose="05000000000000000000" pitchFamily="2" charset="2"/>
              </a:rPr>
              <a:t> </a:t>
            </a:r>
            <a:endParaRPr lang="en-US" sz="2200" i="1" dirty="0"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sz="2200" dirty="0" smtClean="0">
                <a:sym typeface="Wingdings" panose="05000000000000000000" pitchFamily="2" charset="2"/>
              </a:rPr>
              <a:t> if the exact proportion of positives in the population is unknown or is not represented</a:t>
            </a: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</a:t>
            </a:r>
            <a:r>
              <a:rPr lang="en-US" sz="2200" dirty="0" smtClean="0"/>
              <a:t>    accurately in the test data, CRC and lift curve should be used with care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  <p:pic>
        <p:nvPicPr>
          <p:cNvPr id="15" name="dsfb_08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52354" y="3591265"/>
            <a:ext cx="3137421" cy="2548278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dsfb_080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27890" y="3628609"/>
            <a:ext cx="3246140" cy="2545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6642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250" y="1866899"/>
            <a:ext cx="10229850" cy="4272643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200" dirty="0" smtClean="0"/>
              <a:t> Evaluation Tab</a:t>
            </a:r>
          </a:p>
          <a:p>
            <a:pPr marL="0" indent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2200" dirty="0" smtClean="0"/>
              <a:t>     -- </a:t>
            </a:r>
            <a:r>
              <a:rPr lang="en-US" sz="2200" i="1" dirty="0" smtClean="0"/>
              <a:t>ROC</a:t>
            </a:r>
          </a:p>
          <a:p>
            <a:pPr marL="0" indent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2200" i="1" dirty="0"/>
              <a:t> </a:t>
            </a:r>
            <a:r>
              <a:rPr lang="en-US" sz="2200" i="1" dirty="0" smtClean="0"/>
              <a:t>    -- Lift</a:t>
            </a:r>
          </a:p>
          <a:p>
            <a:pPr marL="0" indent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2200" i="1" dirty="0"/>
              <a:t> </a:t>
            </a:r>
            <a:r>
              <a:rPr lang="en-US" sz="2200" i="1" dirty="0" smtClean="0"/>
              <a:t>    -- Risk </a:t>
            </a:r>
            <a:r>
              <a:rPr lang="en-US" sz="2200" i="1" dirty="0" smtClean="0">
                <a:sym typeface="Wingdings" panose="05000000000000000000" pitchFamily="2" charset="2"/>
              </a:rPr>
              <a:t> </a:t>
            </a:r>
            <a:endParaRPr lang="en-US" sz="2200" i="1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ROC cur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013" y="530821"/>
            <a:ext cx="3059971" cy="282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879" y="497002"/>
            <a:ext cx="3670812" cy="2837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6832" y="3569321"/>
            <a:ext cx="3393859" cy="26638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3013" y="3569321"/>
            <a:ext cx="3287445" cy="2672459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417278" y="2325441"/>
            <a:ext cx="2537558" cy="49377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200" b="1" dirty="0" smtClean="0"/>
              <a:t> Profit Curve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altLang="en-US" sz="2400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696019" y="2400776"/>
            <a:ext cx="1859215" cy="425277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200" b="1" dirty="0" smtClean="0"/>
              <a:t> ROC Curve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altLang="en-US" sz="2400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58723" y="5321564"/>
            <a:ext cx="1629098" cy="47611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200" b="1" dirty="0" smtClean="0"/>
              <a:t> CR Curve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altLang="en-US" sz="2400" dirty="0" smtClean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8118978" y="5152914"/>
            <a:ext cx="1703743" cy="3373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200" b="1" dirty="0" smtClean="0"/>
              <a:t> Lift Curve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5832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Recall: Confusion Matrix</a:t>
            </a:r>
            <a:endParaRPr dirty="0"/>
          </a:p>
        </p:txBody>
      </p:sp>
      <p:sp>
        <p:nvSpPr>
          <p:cNvPr id="558" name="Shape 5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78" name="Shape 456"/>
          <p:cNvSpPr>
            <a:spLocks noGrp="1"/>
          </p:cNvSpPr>
          <p:nvPr/>
        </p:nvSpPr>
        <p:spPr>
          <a:xfrm>
            <a:off x="1200996" y="1849695"/>
            <a:ext cx="5083425" cy="436822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600" dirty="0" smtClean="0"/>
              <a:t> </a:t>
            </a:r>
            <a:r>
              <a:rPr lang="en-US" sz="2600" dirty="0" smtClean="0">
                <a:solidFill>
                  <a:srgbClr val="0070C0"/>
                </a:solidFill>
              </a:rPr>
              <a:t>True Positive (TP)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/>
              <a:t> </a:t>
            </a:r>
            <a:r>
              <a:rPr lang="en-US" sz="2200" dirty="0" smtClean="0"/>
              <a:t>    -- the number of positive instances correctly 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predicted as positive 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smtClean="0">
                <a:solidFill>
                  <a:srgbClr val="FF0000"/>
                </a:solidFill>
              </a:rPr>
              <a:t>False </a:t>
            </a:r>
            <a:r>
              <a:rPr lang="en-US" sz="2600" dirty="0">
                <a:solidFill>
                  <a:srgbClr val="FF0000"/>
                </a:solidFill>
              </a:rPr>
              <a:t>Positive </a:t>
            </a:r>
            <a:r>
              <a:rPr lang="en-US" sz="2600" dirty="0" smtClean="0">
                <a:solidFill>
                  <a:srgbClr val="FF0000"/>
                </a:solidFill>
              </a:rPr>
              <a:t>(FP</a:t>
            </a:r>
            <a:r>
              <a:rPr lang="en-US" sz="2600" dirty="0">
                <a:solidFill>
                  <a:srgbClr val="FF0000"/>
                </a:solidFill>
              </a:rPr>
              <a:t>)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/>
              <a:t>     -- the number of </a:t>
            </a:r>
            <a:r>
              <a:rPr lang="en-US" sz="2200" dirty="0" smtClean="0"/>
              <a:t>negative </a:t>
            </a:r>
            <a:r>
              <a:rPr lang="en-US" sz="2200" dirty="0"/>
              <a:t>instances </a:t>
            </a:r>
            <a:r>
              <a:rPr lang="en-US" sz="2200" dirty="0" smtClean="0"/>
              <a:t>wrongly 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predicted </a:t>
            </a:r>
            <a:r>
              <a:rPr lang="en-US" sz="2200" dirty="0"/>
              <a:t>as positive 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False Negative (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N)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/>
              <a:t>     -- the number of positive instances </a:t>
            </a:r>
            <a:r>
              <a:rPr lang="en-US" sz="2200" dirty="0" smtClean="0"/>
              <a:t>wrongly 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predicted </a:t>
            </a:r>
            <a:r>
              <a:rPr lang="en-US" sz="2200" dirty="0"/>
              <a:t>as </a:t>
            </a:r>
            <a:r>
              <a:rPr lang="en-US" sz="2200" dirty="0" smtClean="0"/>
              <a:t>negative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True Positive 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(TN)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/>
              <a:t>     -- the number of </a:t>
            </a:r>
            <a:r>
              <a:rPr lang="en-US" sz="2200" dirty="0" smtClean="0"/>
              <a:t>negative </a:t>
            </a:r>
            <a:r>
              <a:rPr lang="en-US" sz="2200" dirty="0"/>
              <a:t>instances correctly </a:t>
            </a:r>
            <a:endParaRPr lang="en-US" sz="2200" dirty="0" smtClean="0"/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predicted </a:t>
            </a:r>
            <a:r>
              <a:rPr lang="en-US" sz="2200" dirty="0"/>
              <a:t>as </a:t>
            </a:r>
            <a:r>
              <a:rPr lang="en-US" sz="2200" dirty="0" smtClean="0"/>
              <a:t>negative </a:t>
            </a:r>
            <a:endParaRPr lang="en-US" sz="2200" dirty="0"/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sz="2200" dirty="0"/>
          </a:p>
        </p:txBody>
      </p:sp>
      <p:graphicFrame>
        <p:nvGraphicFramePr>
          <p:cNvPr id="80" name="Table 468"/>
          <p:cNvGraphicFramePr/>
          <p:nvPr>
            <p:extLst>
              <p:ext uri="{D42A27DB-BD31-4B8C-83A1-F6EECF244321}">
                <p14:modId xmlns:p14="http://schemas.microsoft.com/office/powerpoint/2010/main" val="677879247"/>
              </p:ext>
            </p:extLst>
          </p:nvPr>
        </p:nvGraphicFramePr>
        <p:xfrm>
          <a:off x="7550562" y="2264787"/>
          <a:ext cx="3605118" cy="3619952"/>
        </p:xfrm>
        <a:graphic>
          <a:graphicData uri="http://schemas.openxmlformats.org/drawingml/2006/table">
            <a:tbl>
              <a:tblPr/>
              <a:tblGrid>
                <a:gridCol w="41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8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49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8376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0070C0"/>
                          </a:solidFill>
                        </a:rPr>
                        <a:t>True 
</a:t>
                      </a:r>
                      <a:r>
                        <a:rPr sz="2200" dirty="0" smtClean="0">
                          <a:solidFill>
                            <a:srgbClr val="0070C0"/>
                          </a:solidFill>
                        </a:rPr>
                        <a:t>Positives</a:t>
                      </a:r>
                      <a:r>
                        <a:rPr lang="en-US" sz="2200" dirty="0" smtClean="0">
                          <a:solidFill>
                            <a:srgbClr val="0070C0"/>
                          </a:solidFill>
                        </a:rPr>
                        <a:t> (TP)</a:t>
                      </a:r>
                      <a:endParaRPr sz="2200" dirty="0">
                        <a:solidFill>
                          <a:srgbClr val="0070C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0000"/>
                          </a:solidFill>
                        </a:rPr>
                        <a:t>False </a:t>
                      </a:r>
                      <a:r>
                        <a:rPr sz="2200" dirty="0" smtClean="0">
                          <a:solidFill>
                            <a:srgbClr val="FF0000"/>
                          </a:solidFill>
                        </a:rPr>
                        <a:t>Positives</a:t>
                      </a:r>
                      <a:r>
                        <a:rPr lang="en-US" sz="2200" dirty="0" smtClean="0">
                          <a:solidFill>
                            <a:srgbClr val="FF0000"/>
                          </a:solidFill>
                        </a:rPr>
                        <a:t> (FP)</a:t>
                      </a:r>
                      <a:endParaRPr sz="2200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0376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414141"/>
                          </a:solidFill>
                        </a:rPr>
                        <a:t>False </a:t>
                      </a:r>
                      <a:r>
                        <a:rPr sz="2200" dirty="0" smtClean="0">
                          <a:solidFill>
                            <a:srgbClr val="414141"/>
                          </a:solidFill>
                        </a:rPr>
                        <a:t>Negatives</a:t>
                      </a:r>
                      <a:r>
                        <a:rPr lang="en-US" sz="2200" dirty="0" smtClean="0">
                          <a:solidFill>
                            <a:srgbClr val="414141"/>
                          </a:solidFill>
                        </a:rPr>
                        <a:t> (FN)</a:t>
                      </a:r>
                      <a:endParaRPr sz="2200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414141"/>
                          </a:solidFill>
                        </a:rPr>
                        <a:t>True </a:t>
                      </a:r>
                      <a:r>
                        <a:rPr sz="2200" dirty="0" smtClean="0">
                          <a:solidFill>
                            <a:srgbClr val="414141"/>
                          </a:solidFill>
                        </a:rPr>
                        <a:t>Negatives</a:t>
                      </a:r>
                      <a:r>
                        <a:rPr lang="en-US" sz="2200" dirty="0" smtClean="0">
                          <a:solidFill>
                            <a:srgbClr val="414141"/>
                          </a:solidFill>
                        </a:rPr>
                        <a:t> (TN)</a:t>
                      </a:r>
                      <a:endParaRPr sz="2200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" name="Shape 470"/>
          <p:cNvSpPr/>
          <p:nvPr/>
        </p:nvSpPr>
        <p:spPr>
          <a:xfrm>
            <a:off x="8984761" y="1847915"/>
            <a:ext cx="69570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dirty="0" smtClean="0"/>
              <a:t>Actual</a:t>
            </a:r>
            <a:endParaRPr dirty="0"/>
          </a:p>
        </p:txBody>
      </p:sp>
      <p:sp>
        <p:nvSpPr>
          <p:cNvPr id="82" name="Shape 470"/>
          <p:cNvSpPr/>
          <p:nvPr/>
        </p:nvSpPr>
        <p:spPr>
          <a:xfrm rot="16200000">
            <a:off x="6562518" y="3884967"/>
            <a:ext cx="99796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dirty="0" smtClean="0"/>
              <a:t>Predicted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0776373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Recall: Cost-benefit Matrix</a:t>
            </a:r>
            <a:endParaRPr dirty="0"/>
          </a:p>
        </p:txBody>
      </p:sp>
      <p:sp>
        <p:nvSpPr>
          <p:cNvPr id="558" name="Shape 5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78" name="Shape 456"/>
          <p:cNvSpPr>
            <a:spLocks noGrp="1"/>
          </p:cNvSpPr>
          <p:nvPr/>
        </p:nvSpPr>
        <p:spPr>
          <a:xfrm>
            <a:off x="1097281" y="1881166"/>
            <a:ext cx="4677138" cy="4336753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3100" dirty="0" smtClean="0"/>
              <a:t> Distinguish unequal costs between FP 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100" dirty="0"/>
              <a:t> </a:t>
            </a:r>
            <a:r>
              <a:rPr lang="en-US" sz="3100" dirty="0" smtClean="0"/>
              <a:t>    and FN, as well as possible unequal 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100" dirty="0"/>
              <a:t> </a:t>
            </a:r>
            <a:r>
              <a:rPr lang="en-US" sz="3100" dirty="0" smtClean="0"/>
              <a:t>    benefits between TP and TN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700" b="1" dirty="0"/>
          </a:p>
          <a:p>
            <a:pPr lvl="2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3100" b="1" dirty="0" smtClean="0"/>
              <a:t> benefit b(+|+)</a:t>
            </a:r>
            <a:endParaRPr lang="en-US" sz="3100" b="1" dirty="0" smtClean="0">
              <a:solidFill>
                <a:srgbClr val="0070C0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      -- benefit from TP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 smtClean="0"/>
              <a:t> 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3100" b="1" dirty="0"/>
              <a:t> </a:t>
            </a:r>
            <a:r>
              <a:rPr lang="en-US" sz="3100" b="1" dirty="0" smtClean="0"/>
              <a:t>cost c(+|-)</a:t>
            </a:r>
            <a:endParaRPr lang="en-US" sz="3100" b="1" dirty="0">
              <a:solidFill>
                <a:srgbClr val="0070C0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 dirty="0"/>
              <a:t>     </a:t>
            </a:r>
            <a:r>
              <a:rPr lang="en-US" sz="2600" dirty="0" smtClean="0"/>
              <a:t>       -- cost due to FP</a:t>
            </a:r>
            <a:endParaRPr lang="en-US" sz="2600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/>
              <a:t> 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3100" b="1" dirty="0"/>
              <a:t> cost c</a:t>
            </a:r>
            <a:r>
              <a:rPr lang="en-US" sz="3100" b="1" dirty="0" smtClean="0"/>
              <a:t>(-|+)</a:t>
            </a:r>
            <a:endParaRPr lang="en-US" sz="3100" b="1" dirty="0">
              <a:solidFill>
                <a:srgbClr val="0070C0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 dirty="0"/>
              <a:t>     </a:t>
            </a:r>
            <a:r>
              <a:rPr lang="en-US" sz="2600" dirty="0" smtClean="0"/>
              <a:t>       -- </a:t>
            </a:r>
            <a:r>
              <a:rPr lang="en-US" sz="2600" dirty="0"/>
              <a:t>cost due to </a:t>
            </a:r>
            <a:r>
              <a:rPr lang="en-US" sz="2600" dirty="0" smtClean="0"/>
              <a:t>FN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1300" dirty="0"/>
          </a:p>
          <a:p>
            <a:pPr lvl="2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3100" b="1" dirty="0" smtClean="0"/>
              <a:t> </a:t>
            </a:r>
            <a:r>
              <a:rPr lang="en-US" sz="3100" b="1" dirty="0"/>
              <a:t>benefit b</a:t>
            </a:r>
            <a:r>
              <a:rPr lang="en-US" sz="3100" b="1" dirty="0" smtClean="0"/>
              <a:t>(-|-)</a:t>
            </a:r>
            <a:endParaRPr lang="en-US" sz="3100" b="1" dirty="0">
              <a:solidFill>
                <a:srgbClr val="0070C0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 dirty="0"/>
              <a:t>     </a:t>
            </a:r>
            <a:r>
              <a:rPr lang="en-US" sz="2600" dirty="0" smtClean="0"/>
              <a:t>       -- </a:t>
            </a:r>
            <a:r>
              <a:rPr lang="en-US" sz="2600" dirty="0"/>
              <a:t>benefit from </a:t>
            </a:r>
            <a:r>
              <a:rPr lang="en-US" sz="2600" dirty="0" smtClean="0"/>
              <a:t>TN</a:t>
            </a:r>
            <a:endParaRPr lang="en-US" sz="2600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sz="2200" dirty="0"/>
          </a:p>
        </p:txBody>
      </p:sp>
      <p:graphicFrame>
        <p:nvGraphicFramePr>
          <p:cNvPr id="80" name="Table 468"/>
          <p:cNvGraphicFramePr/>
          <p:nvPr>
            <p:extLst/>
          </p:nvPr>
        </p:nvGraphicFramePr>
        <p:xfrm>
          <a:off x="6752540" y="2298038"/>
          <a:ext cx="3605118" cy="3619952"/>
        </p:xfrm>
        <a:graphic>
          <a:graphicData uri="http://schemas.openxmlformats.org/drawingml/2006/table">
            <a:tbl>
              <a:tblPr/>
              <a:tblGrid>
                <a:gridCol w="41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8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49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8376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 smtClean="0">
                          <a:solidFill>
                            <a:srgbClr val="0070C0"/>
                          </a:solidFill>
                        </a:rPr>
                        <a:t>b(+|+)</a:t>
                      </a:r>
                      <a:endParaRPr sz="2200" dirty="0">
                        <a:solidFill>
                          <a:srgbClr val="0070C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 smtClean="0">
                          <a:solidFill>
                            <a:srgbClr val="FF0000"/>
                          </a:solidFill>
                        </a:rPr>
                        <a:t>c(+|-)</a:t>
                      </a:r>
                      <a:endParaRPr sz="2200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0376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 smtClean="0">
                          <a:solidFill>
                            <a:srgbClr val="FF0000"/>
                          </a:solidFill>
                        </a:rPr>
                        <a:t>c(-|+)</a:t>
                      </a:r>
                      <a:endParaRPr sz="2200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 smtClean="0">
                          <a:solidFill>
                            <a:srgbClr val="0070C0"/>
                          </a:solidFill>
                        </a:rPr>
                        <a:t>b(-|-)</a:t>
                      </a:r>
                      <a:endParaRPr sz="2200" dirty="0">
                        <a:solidFill>
                          <a:srgbClr val="0070C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" name="Shape 470"/>
          <p:cNvSpPr/>
          <p:nvPr/>
        </p:nvSpPr>
        <p:spPr>
          <a:xfrm>
            <a:off x="8186739" y="1881166"/>
            <a:ext cx="69570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dirty="0" smtClean="0"/>
              <a:t>Actual</a:t>
            </a:r>
            <a:endParaRPr dirty="0"/>
          </a:p>
        </p:txBody>
      </p:sp>
      <p:sp>
        <p:nvSpPr>
          <p:cNvPr id="82" name="Shape 470"/>
          <p:cNvSpPr/>
          <p:nvPr/>
        </p:nvSpPr>
        <p:spPr>
          <a:xfrm rot="16200000">
            <a:off x="5764496" y="3918218"/>
            <a:ext cx="99796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dirty="0" smtClean="0"/>
              <a:t>Predicted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3050390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Recall: Expected Profit</a:t>
            </a:r>
            <a:endParaRPr dirty="0"/>
          </a:p>
        </p:txBody>
      </p:sp>
      <p:sp>
        <p:nvSpPr>
          <p:cNvPr id="558" name="Shape 5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 dirty="0"/>
          </a:p>
        </p:txBody>
      </p:sp>
      <p:sp>
        <p:nvSpPr>
          <p:cNvPr id="78" name="Shape 456"/>
          <p:cNvSpPr>
            <a:spLocks noGrp="1"/>
          </p:cNvSpPr>
          <p:nvPr/>
        </p:nvSpPr>
        <p:spPr>
          <a:xfrm>
            <a:off x="1191125" y="1737360"/>
            <a:ext cx="6653463" cy="44805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200" dirty="0" smtClean="0"/>
              <a:t> This could be the comprehensive evaluation metric 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sz="2200" dirty="0"/>
          </a:p>
        </p:txBody>
      </p:sp>
      <p:graphicFrame>
        <p:nvGraphicFramePr>
          <p:cNvPr id="80" name="Table 468"/>
          <p:cNvGraphicFramePr/>
          <p:nvPr>
            <p:extLst/>
          </p:nvPr>
        </p:nvGraphicFramePr>
        <p:xfrm>
          <a:off x="7260710" y="2454442"/>
          <a:ext cx="3127158" cy="2983774"/>
        </p:xfrm>
        <a:graphic>
          <a:graphicData uri="http://schemas.openxmlformats.org/drawingml/2006/table">
            <a:tbl>
              <a:tblPr/>
              <a:tblGrid>
                <a:gridCol w="363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802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0202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 smtClean="0">
                          <a:solidFill>
                            <a:srgbClr val="0070C0"/>
                          </a:solidFill>
                        </a:rPr>
                        <a:t>b(+|+)</a:t>
                      </a:r>
                      <a:endParaRPr sz="2200" dirty="0">
                        <a:solidFill>
                          <a:srgbClr val="0070C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 smtClean="0">
                          <a:solidFill>
                            <a:srgbClr val="FF0000"/>
                          </a:solidFill>
                        </a:rPr>
                        <a:t>c(+|-)</a:t>
                      </a:r>
                      <a:endParaRPr sz="2200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5543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 smtClean="0">
                          <a:solidFill>
                            <a:srgbClr val="FF0000"/>
                          </a:solidFill>
                        </a:rPr>
                        <a:t>c(-|+)</a:t>
                      </a:r>
                      <a:endParaRPr sz="2200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 smtClean="0">
                          <a:solidFill>
                            <a:srgbClr val="0070C0"/>
                          </a:solidFill>
                        </a:rPr>
                        <a:t>b(-|-)</a:t>
                      </a:r>
                      <a:endParaRPr sz="2200" dirty="0">
                        <a:solidFill>
                          <a:srgbClr val="0070C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" name="Shape 470"/>
          <p:cNvSpPr/>
          <p:nvPr/>
        </p:nvSpPr>
        <p:spPr>
          <a:xfrm>
            <a:off x="8443369" y="2074851"/>
            <a:ext cx="69570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dirty="0" smtClean="0"/>
              <a:t>Actual</a:t>
            </a:r>
            <a:endParaRPr dirty="0"/>
          </a:p>
        </p:txBody>
      </p:sp>
      <p:sp>
        <p:nvSpPr>
          <p:cNvPr id="82" name="Shape 470"/>
          <p:cNvSpPr/>
          <p:nvPr/>
        </p:nvSpPr>
        <p:spPr>
          <a:xfrm rot="16200000">
            <a:off x="6498422" y="3954313"/>
            <a:ext cx="99796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dirty="0" smtClean="0"/>
              <a:t>Predicted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468"/>
              <p:cNvGraphicFramePr/>
              <p:nvPr>
                <p:extLst/>
              </p:nvPr>
            </p:nvGraphicFramePr>
            <p:xfrm>
              <a:off x="2485609" y="2454442"/>
              <a:ext cx="3193296" cy="2983774"/>
            </p:xfrm>
            <a:graphic>
              <a:graphicData uri="http://schemas.openxmlformats.org/drawingml/2006/table">
                <a:tbl>
                  <a:tblPr/>
                  <a:tblGrid>
                    <a:gridCol w="3716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149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0668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48029">
                    <a:tc>
                      <a:txBody>
                        <a:bodyPr/>
                        <a:lstStyle/>
                        <a:p>
                          <a:pPr defTabSz="914400">
                            <a:defRPr sz="2600"/>
                          </a:pPr>
                          <a:endParaRPr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1" dirty="0">
                              <a:solidFill>
                                <a:srgbClr val="414141"/>
                              </a:solidFill>
                            </a:rPr>
                            <a:t>+</a:t>
                          </a:r>
                        </a:p>
                      </a:txBody>
                      <a:tcPr marL="50800" marR="50800" marT="50800" marB="50800" anchor="ctr" horzOverflow="overflow">
                        <a:lnB w="25400">
                          <a:solidFill>
                            <a:srgbClr val="C9C3BA"/>
                          </a:solidFill>
                          <a:miter lim="400000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1" dirty="0">
                              <a:solidFill>
                                <a:srgbClr val="414141"/>
                              </a:solidFill>
                            </a:rPr>
                            <a:t>-</a:t>
                          </a:r>
                        </a:p>
                      </a:txBody>
                      <a:tcPr marL="50800" marR="50800" marT="50800" marB="50800" anchor="ctr" horzOverflow="overflow">
                        <a:lnB w="25400">
                          <a:solidFill>
                            <a:srgbClr val="C9C3BA"/>
                          </a:solidFill>
                          <a:miter lim="400000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90202">
                    <a:tc>
                      <a:txBody>
                        <a:bodyPr/>
                        <a:lstStyle/>
                        <a:p>
                          <a:pPr algn="ctr" defTabSz="9144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1" dirty="0">
                              <a:solidFill>
                                <a:srgbClr val="414141"/>
                              </a:solidFill>
                            </a:rPr>
                            <a:t>+</a:t>
                          </a:r>
                        </a:p>
                      </a:txBody>
                      <a:tcPr marL="50800" marR="50800" marT="50800" marB="50800" anchor="ctr" horzOverflow="overflow">
                        <a:lnR w="25400">
                          <a:solidFill>
                            <a:srgbClr val="C9C3BA"/>
                          </a:solidFill>
                          <a:miter lim="400000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lang="en-US" sz="2200" dirty="0" smtClean="0">
                              <a:solidFill>
                                <a:srgbClr val="0070C0"/>
                              </a:solidFill>
                            </a:rPr>
                            <a:t>p(+|+)=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2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𝐴𝐿𝐿</m:t>
                                  </m:r>
                                </m:den>
                              </m:f>
                            </m:oMath>
                          </a14:m>
                          <a:endParaRPr sz="22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50800" marR="50800" marT="50800" marB="50800" anchor="ctr" horzOverflow="overflow">
                        <a:lnL w="25400">
                          <a:solidFill>
                            <a:srgbClr val="C9C3BA"/>
                          </a:solidFill>
                          <a:miter lim="400000"/>
                        </a:lnL>
                        <a:lnR w="12700">
                          <a:solidFill>
                            <a:srgbClr val="C9C3BA"/>
                          </a:solidFill>
                          <a:miter lim="400000"/>
                        </a:lnR>
                        <a:lnT w="25400">
                          <a:solidFill>
                            <a:srgbClr val="C9C3BA"/>
                          </a:solidFill>
                          <a:miter lim="400000"/>
                        </a:lnT>
                        <a:lnB w="12700">
                          <a:solidFill>
                            <a:srgbClr val="C9C3BA"/>
                          </a:solidFill>
                          <a:miter lim="400000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lang="en-US" sz="2200" dirty="0" smtClean="0">
                              <a:solidFill>
                                <a:srgbClr val="FF0000"/>
                              </a:solidFill>
                            </a:rPr>
                            <a:t>p(+|-)=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𝐹𝑃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𝐴𝐿𝐿</m:t>
                                  </m:r>
                                </m:den>
                              </m:f>
                            </m:oMath>
                          </a14:m>
                          <a:endParaRPr sz="2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50800" marR="50800" marT="50800" marB="50800" anchor="ctr" horzOverflow="overflow">
                        <a:lnL w="12700">
                          <a:solidFill>
                            <a:srgbClr val="C9C3BA"/>
                          </a:solidFill>
                          <a:miter lim="400000"/>
                        </a:lnL>
                        <a:lnR w="25400">
                          <a:solidFill>
                            <a:srgbClr val="C9C3BA"/>
                          </a:solidFill>
                          <a:miter lim="400000"/>
                        </a:lnR>
                        <a:lnT w="25400">
                          <a:solidFill>
                            <a:srgbClr val="C9C3BA"/>
                          </a:solidFill>
                          <a:miter lim="400000"/>
                        </a:lnT>
                        <a:lnB w="12700">
                          <a:solidFill>
                            <a:srgbClr val="C9C3BA"/>
                          </a:solidFill>
                          <a:miter lim="400000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45543">
                    <a:tc>
                      <a:txBody>
                        <a:bodyPr/>
                        <a:lstStyle/>
                        <a:p>
                          <a:pPr algn="ctr" defTabSz="9144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1" dirty="0">
                              <a:solidFill>
                                <a:srgbClr val="414141"/>
                              </a:solidFill>
                            </a:rPr>
                            <a:t>-</a:t>
                          </a:r>
                        </a:p>
                      </a:txBody>
                      <a:tcPr marL="50800" marR="50800" marT="50800" marB="50800" anchor="ctr" horzOverflow="overflow">
                        <a:lnR w="25400">
                          <a:solidFill>
                            <a:srgbClr val="C9C3BA"/>
                          </a:solidFill>
                          <a:miter lim="400000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lang="en-US" sz="2200" dirty="0" smtClean="0">
                              <a:solidFill>
                                <a:srgbClr val="FF0000"/>
                              </a:solidFill>
                            </a:rPr>
                            <a:t>p(-|+)=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𝐹𝑁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𝐴𝐿𝐿</m:t>
                                  </m:r>
                                </m:den>
                              </m:f>
                            </m:oMath>
                          </a14:m>
                          <a:endParaRPr sz="2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50800" marR="50800" marT="50800" marB="50800" anchor="ctr" horzOverflow="overflow">
                        <a:lnL w="25400">
                          <a:solidFill>
                            <a:srgbClr val="C9C3BA"/>
                          </a:solidFill>
                          <a:miter lim="400000"/>
                        </a:lnL>
                        <a:lnR w="12700">
                          <a:solidFill>
                            <a:srgbClr val="C9C3BA"/>
                          </a:solidFill>
                          <a:miter lim="400000"/>
                        </a:lnR>
                        <a:lnT w="12700">
                          <a:solidFill>
                            <a:srgbClr val="C9C3BA"/>
                          </a:solidFill>
                          <a:miter lim="400000"/>
                        </a:lnT>
                        <a:lnB w="25400">
                          <a:solidFill>
                            <a:srgbClr val="C9C3BA"/>
                          </a:solidFill>
                          <a:miter lim="400000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lang="en-US" sz="2200" dirty="0" smtClean="0">
                              <a:solidFill>
                                <a:srgbClr val="0070C0"/>
                              </a:solidFill>
                            </a:rPr>
                            <a:t>p(-|-)=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2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𝑇𝑁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𝐴𝐿𝐿</m:t>
                                  </m:r>
                                </m:den>
                              </m:f>
                            </m:oMath>
                          </a14:m>
                          <a:endParaRPr sz="22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50800" marR="50800" marT="50800" marB="50800" anchor="ctr" horzOverflow="overflow">
                        <a:lnL w="12700">
                          <a:solidFill>
                            <a:srgbClr val="C9C3BA"/>
                          </a:solidFill>
                          <a:miter lim="400000"/>
                        </a:lnL>
                        <a:lnR w="25400">
                          <a:solidFill>
                            <a:srgbClr val="C9C3BA"/>
                          </a:solidFill>
                          <a:miter lim="400000"/>
                        </a:lnR>
                        <a:lnT w="12700">
                          <a:solidFill>
                            <a:srgbClr val="C9C3BA"/>
                          </a:solidFill>
                          <a:miter lim="400000"/>
                        </a:lnT>
                        <a:lnB w="25400">
                          <a:solidFill>
                            <a:srgbClr val="C9C3BA"/>
                          </a:solidFill>
                          <a:miter lim="400000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468"/>
              <p:cNvGraphicFramePr/>
              <p:nvPr>
                <p:extLst>
                  <p:ext uri="{D42A27DB-BD31-4B8C-83A1-F6EECF244321}">
                    <p14:modId xmlns:p14="http://schemas.microsoft.com/office/powerpoint/2010/main" val="3274891061"/>
                  </p:ext>
                </p:extLst>
              </p:nvPr>
            </p:nvGraphicFramePr>
            <p:xfrm>
              <a:off x="2485609" y="2454442"/>
              <a:ext cx="3193296" cy="2983774"/>
            </p:xfrm>
            <a:graphic>
              <a:graphicData uri="http://schemas.openxmlformats.org/drawingml/2006/table">
                <a:tbl>
                  <a:tblPr/>
                  <a:tblGrid>
                    <a:gridCol w="3716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149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0668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48029">
                    <a:tc>
                      <a:txBody>
                        <a:bodyPr/>
                        <a:lstStyle/>
                        <a:p>
                          <a:pPr defTabSz="914400">
                            <a:defRPr sz="2600"/>
                          </a:pPr>
                          <a:endParaRPr dirty="0"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1" dirty="0">
                              <a:solidFill>
                                <a:srgbClr val="414141"/>
                              </a:solidFill>
                            </a:rPr>
                            <a:t>+</a:t>
                          </a:r>
                        </a:p>
                      </a:txBody>
                      <a:tcPr marL="50800" marR="50800" marT="50800" marB="50800" anchor="ctr" horzOverflow="overflow">
                        <a:lnB w="25400">
                          <a:solidFill>
                            <a:srgbClr val="C9C3BA"/>
                          </a:solidFill>
                          <a:miter lim="400000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1" dirty="0">
                              <a:solidFill>
                                <a:srgbClr val="414141"/>
                              </a:solidFill>
                            </a:rPr>
                            <a:t>-</a:t>
                          </a:r>
                        </a:p>
                      </a:txBody>
                      <a:tcPr marL="50800" marR="50800" marT="50800" marB="50800" anchor="ctr" horzOverflow="overflow">
                        <a:lnB w="25400">
                          <a:solidFill>
                            <a:srgbClr val="C9C3BA"/>
                          </a:solidFill>
                          <a:miter lim="400000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90202">
                    <a:tc>
                      <a:txBody>
                        <a:bodyPr/>
                        <a:lstStyle/>
                        <a:p>
                          <a:pPr algn="ctr" defTabSz="9144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1" dirty="0">
                              <a:solidFill>
                                <a:srgbClr val="414141"/>
                              </a:solidFill>
                            </a:rPr>
                            <a:t>+</a:t>
                          </a:r>
                        </a:p>
                      </a:txBody>
                      <a:tcPr marL="50800" marR="50800" marT="50800" marB="50800" anchor="ctr" horzOverflow="overflow">
                        <a:lnR w="25400">
                          <a:solidFill>
                            <a:srgbClr val="C9C3BA"/>
                          </a:solidFill>
                          <a:miter lim="400000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800" marR="50800" marT="50800" marB="50800" anchor="ctr" horzOverflow="overflow">
                        <a:lnL w="25400">
                          <a:solidFill>
                            <a:srgbClr val="C9C3BA"/>
                          </a:solidFill>
                          <a:miter lim="400000"/>
                        </a:lnL>
                        <a:lnR w="12700">
                          <a:solidFill>
                            <a:srgbClr val="C9C3BA"/>
                          </a:solidFill>
                          <a:miter lim="400000"/>
                        </a:lnR>
                        <a:lnT w="25400">
                          <a:solidFill>
                            <a:srgbClr val="C9C3BA"/>
                          </a:solidFill>
                          <a:miter lim="400000"/>
                        </a:lnT>
                        <a:lnB w="12700">
                          <a:solidFill>
                            <a:srgbClr val="C9C3BA"/>
                          </a:solidFill>
                          <a:miter lim="400000"/>
                        </a:lnB>
                        <a:blipFill>
                          <a:blip r:embed="rId3"/>
                          <a:stretch>
                            <a:fillRect l="-43348" t="-76536" r="-100858" b="-108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800" marR="50800" marT="50800" marB="50800" anchor="ctr" horzOverflow="overflow">
                        <a:lnL w="12700">
                          <a:solidFill>
                            <a:srgbClr val="C9C3BA"/>
                          </a:solidFill>
                          <a:miter lim="400000"/>
                        </a:lnL>
                        <a:lnR w="25400">
                          <a:solidFill>
                            <a:srgbClr val="C9C3BA"/>
                          </a:solidFill>
                          <a:miter lim="400000"/>
                        </a:lnR>
                        <a:lnT w="25400">
                          <a:solidFill>
                            <a:srgbClr val="C9C3BA"/>
                          </a:solidFill>
                          <a:miter lim="400000"/>
                        </a:lnT>
                        <a:lnB w="12700">
                          <a:solidFill>
                            <a:srgbClr val="C9C3BA"/>
                          </a:solidFill>
                          <a:miter lim="400000"/>
                        </a:lnB>
                        <a:blipFill>
                          <a:blip r:embed="rId3"/>
                          <a:stretch>
                            <a:fillRect l="-144589" t="-76536" r="-1732" b="-1089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45543">
                    <a:tc>
                      <a:txBody>
                        <a:bodyPr/>
                        <a:lstStyle/>
                        <a:p>
                          <a:pPr algn="ctr" defTabSz="914400">
                            <a:defRPr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4000" b="1" dirty="0">
                              <a:solidFill>
                                <a:srgbClr val="414141"/>
                              </a:solidFill>
                            </a:rPr>
                            <a:t>-</a:t>
                          </a:r>
                        </a:p>
                      </a:txBody>
                      <a:tcPr marL="50800" marR="50800" marT="50800" marB="50800" anchor="ctr" horzOverflow="overflow">
                        <a:lnR w="25400">
                          <a:solidFill>
                            <a:srgbClr val="C9C3BA"/>
                          </a:solidFill>
                          <a:miter lim="400000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800" marR="50800" marT="50800" marB="50800" anchor="ctr" horzOverflow="overflow">
                        <a:lnL w="25400">
                          <a:solidFill>
                            <a:srgbClr val="C9C3BA"/>
                          </a:solidFill>
                          <a:miter lim="400000"/>
                        </a:lnL>
                        <a:lnR w="12700">
                          <a:solidFill>
                            <a:srgbClr val="C9C3BA"/>
                          </a:solidFill>
                          <a:miter lim="400000"/>
                        </a:lnR>
                        <a:lnT w="12700">
                          <a:solidFill>
                            <a:srgbClr val="C9C3BA"/>
                          </a:solidFill>
                          <a:miter lim="400000"/>
                        </a:lnT>
                        <a:lnB w="25400">
                          <a:solidFill>
                            <a:srgbClr val="C9C3BA"/>
                          </a:solidFill>
                          <a:miter lim="400000"/>
                        </a:lnB>
                        <a:blipFill>
                          <a:blip r:embed="rId3"/>
                          <a:stretch>
                            <a:fillRect l="-43348" t="-167196" r="-100858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800" marR="50800" marT="50800" marB="50800" anchor="ctr" horzOverflow="overflow">
                        <a:lnL w="12700">
                          <a:solidFill>
                            <a:srgbClr val="C9C3BA"/>
                          </a:solidFill>
                          <a:miter lim="400000"/>
                        </a:lnL>
                        <a:lnR w="25400">
                          <a:solidFill>
                            <a:srgbClr val="C9C3BA"/>
                          </a:solidFill>
                          <a:miter lim="400000"/>
                        </a:lnR>
                        <a:lnT w="12700">
                          <a:solidFill>
                            <a:srgbClr val="C9C3BA"/>
                          </a:solidFill>
                          <a:miter lim="400000"/>
                        </a:lnT>
                        <a:lnB w="25400">
                          <a:solidFill>
                            <a:srgbClr val="C9C3BA"/>
                          </a:solidFill>
                          <a:miter lim="400000"/>
                        </a:lnB>
                        <a:blipFill>
                          <a:blip r:embed="rId3"/>
                          <a:stretch>
                            <a:fillRect l="-144589" t="-167196" r="-1732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Shape 470"/>
          <p:cNvSpPr/>
          <p:nvPr/>
        </p:nvSpPr>
        <p:spPr>
          <a:xfrm>
            <a:off x="3734405" y="2074851"/>
            <a:ext cx="69570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dirty="0" smtClean="0"/>
              <a:t>Actual</a:t>
            </a:r>
            <a:endParaRPr dirty="0"/>
          </a:p>
        </p:txBody>
      </p:sp>
      <p:sp>
        <p:nvSpPr>
          <p:cNvPr id="10" name="Shape 470"/>
          <p:cNvSpPr/>
          <p:nvPr/>
        </p:nvSpPr>
        <p:spPr>
          <a:xfrm rot="16200000">
            <a:off x="1702842" y="3829987"/>
            <a:ext cx="99796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dirty="0" smtClean="0"/>
              <a:t>Predicted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hape 470"/>
              <p:cNvSpPr/>
              <p:nvPr/>
            </p:nvSpPr>
            <p:spPr>
              <a:xfrm>
                <a:off x="1567543" y="5659440"/>
                <a:ext cx="9407663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r>
                  <a:rPr lang="en-US" sz="2000" b="1" dirty="0" smtClean="0"/>
                  <a:t>Expected profit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ar-AE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ar-AE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endParaRPr lang="ar-AE" dirty="0"/>
              </a:p>
            </p:txBody>
          </p:sp>
        </mc:Choice>
        <mc:Fallback xmlns="">
          <p:sp>
            <p:nvSpPr>
              <p:cNvPr id="11" name="Shape 4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543" y="5659440"/>
                <a:ext cx="9407663" cy="410369"/>
              </a:xfrm>
              <a:prstGeom prst="rect">
                <a:avLst/>
              </a:prstGeom>
              <a:blipFill rotWithShape="0">
                <a:blip r:embed="rId4"/>
                <a:stretch>
                  <a:fillRect l="-1102" t="-5882" b="-25000"/>
                </a:stretch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472232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Ranking Instead of Classifying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1097280" y="1845733"/>
            <a:ext cx="10360712" cy="44804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/>
              <a:t> Common situation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Limited budget for a campaign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High cost + low response rate </a:t>
            </a:r>
            <a:r>
              <a:rPr lang="en-US" sz="2000" dirty="0" smtClean="0">
                <a:sym typeface="Wingdings" panose="05000000000000000000" pitchFamily="2" charset="2"/>
              </a:rPr>
              <a:t> negative profit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/>
              <a:t> Targeted marketing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Target the most promising customers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Achieve the highest </a:t>
            </a:r>
            <a:r>
              <a:rPr lang="en-US" sz="2000" dirty="0" smtClean="0">
                <a:solidFill>
                  <a:srgbClr val="0070C0"/>
                </a:solidFill>
              </a:rPr>
              <a:t>expected profit</a:t>
            </a:r>
            <a:r>
              <a:rPr lang="en-US" sz="2000" dirty="0" smtClean="0"/>
              <a:t> given the </a:t>
            </a:r>
            <a:r>
              <a:rPr lang="en-US" sz="2000" dirty="0" smtClean="0">
                <a:solidFill>
                  <a:srgbClr val="FF0000"/>
                </a:solidFill>
              </a:rPr>
              <a:t>budget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/>
              <a:t> </a:t>
            </a:r>
            <a:r>
              <a:rPr sz="2400" b="1" dirty="0" smtClean="0">
                <a:solidFill>
                  <a:srgbClr val="0070C0"/>
                </a:solidFill>
              </a:rPr>
              <a:t>Rank</a:t>
            </a:r>
            <a:r>
              <a:rPr lang="en-US" sz="2400" b="1" dirty="0" smtClean="0">
                <a:solidFill>
                  <a:srgbClr val="0070C0"/>
                </a:solidFill>
              </a:rPr>
              <a:t>ing </a:t>
            </a:r>
            <a:r>
              <a:rPr lang="en-US" sz="2400" b="1" dirty="0" smtClean="0"/>
              <a:t>classifier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A classifier that gives a score that estimates the likelihood of an instance belonging to the class of interest [the classifier that outputs only a class label is called a </a:t>
            </a:r>
            <a:r>
              <a:rPr lang="en-US" sz="2000" b="1" i="1" dirty="0" smtClean="0"/>
              <a:t>discrete</a:t>
            </a:r>
            <a:r>
              <a:rPr lang="en-US" sz="2000" dirty="0" smtClean="0"/>
              <a:t> classifier]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Sort the instances in </a:t>
            </a:r>
            <a:r>
              <a:rPr lang="en-US" sz="2000" dirty="0" smtClean="0">
                <a:solidFill>
                  <a:srgbClr val="0070C0"/>
                </a:solidFill>
              </a:rPr>
              <a:t>descending </a:t>
            </a:r>
            <a:r>
              <a:rPr lang="en-US" sz="2000" dirty="0" smtClean="0"/>
              <a:t>order of the score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Find a proper </a:t>
            </a:r>
            <a:r>
              <a:rPr lang="en-US" sz="2000" dirty="0" smtClean="0">
                <a:solidFill>
                  <a:srgbClr val="FF0000"/>
                </a:solidFill>
              </a:rPr>
              <a:t>cutoff value</a:t>
            </a:r>
            <a:r>
              <a:rPr lang="en-US" sz="2000" dirty="0" smtClean="0"/>
              <a:t> to get the set of targeted </a:t>
            </a:r>
            <a:r>
              <a:rPr sz="2000" dirty="0" smtClean="0"/>
              <a:t>c</a:t>
            </a:r>
            <a:r>
              <a:rPr lang="en-US" sz="2000" dirty="0" smtClean="0"/>
              <a:t>ustomers</a:t>
            </a:r>
            <a:r>
              <a:rPr sz="2000" dirty="0" smtClean="0"/>
              <a:t> </a:t>
            </a:r>
            <a:r>
              <a:rPr sz="2000" dirty="0"/>
              <a:t>at the top of the ranked </a:t>
            </a:r>
            <a:r>
              <a:rPr sz="2000" dirty="0" smtClean="0"/>
              <a:t>list</a:t>
            </a:r>
            <a:endParaRPr sz="2000" dirty="0"/>
          </a:p>
        </p:txBody>
      </p:sp>
      <p:sp>
        <p:nvSpPr>
          <p:cNvPr id="5" name="Shape 558"/>
          <p:cNvSpPr>
            <a:spLocks noGrp="1"/>
          </p:cNvSpPr>
          <p:nvPr>
            <p:ph type="sldNum" sz="quarter" idx="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97076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3" name="Table 148"/>
          <p:cNvGraphicFramePr/>
          <p:nvPr>
            <p:extLst>
              <p:ext uri="{D42A27DB-BD31-4B8C-83A1-F6EECF244321}">
                <p14:modId xmlns:p14="http://schemas.microsoft.com/office/powerpoint/2010/main" val="3746647582"/>
              </p:ext>
            </p:extLst>
          </p:nvPr>
        </p:nvGraphicFramePr>
        <p:xfrm>
          <a:off x="3896964" y="1881420"/>
          <a:ext cx="4583255" cy="4379120"/>
        </p:xfrm>
        <a:graphic>
          <a:graphicData uri="http://schemas.openxmlformats.org/drawingml/2006/table">
            <a:tbl>
              <a:tblPr/>
              <a:tblGrid>
                <a:gridCol w="1133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 smtClean="0">
                          <a:solidFill>
                            <a:srgbClr val="414141"/>
                          </a:solidFill>
                        </a:rPr>
                        <a:t>Actual</a:t>
                      </a:r>
                      <a:r>
                        <a:rPr sz="1800" dirty="0" smtClean="0">
                          <a:solidFill>
                            <a:srgbClr val="414141"/>
                          </a:solidFill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</a:rPr>
                        <a:t>label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P(Y=1)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rgbClr val="414141"/>
                          </a:solidFill>
                        </a:rPr>
                        <a:t>predicted
</a:t>
                      </a:r>
                      <a:r>
                        <a:rPr lang="en-US" sz="1800" dirty="0" smtClean="0">
                          <a:solidFill>
                            <a:srgbClr val="414141"/>
                          </a:solidFill>
                        </a:rPr>
                        <a:t>(</a:t>
                      </a:r>
                      <a:r>
                        <a:rPr sz="1800" dirty="0" smtClean="0">
                          <a:solidFill>
                            <a:srgbClr val="414141"/>
                          </a:solidFill>
                        </a:rPr>
                        <a:t>cutoff </a:t>
                      </a:r>
                      <a:r>
                        <a:rPr sz="1800" dirty="0">
                          <a:solidFill>
                            <a:srgbClr val="414141"/>
                          </a:solidFill>
                        </a:rPr>
                        <a:t>= </a:t>
                      </a:r>
                      <a:r>
                        <a:rPr sz="1800" dirty="0" smtClean="0">
                          <a:solidFill>
                            <a:srgbClr val="414141"/>
                          </a:solidFill>
                        </a:rPr>
                        <a:t>0.5</a:t>
                      </a:r>
                      <a:r>
                        <a:rPr lang="en-US" sz="1800" dirty="0" smtClean="0">
                          <a:solidFill>
                            <a:srgbClr val="414141"/>
                          </a:solidFill>
                        </a:rPr>
                        <a:t>)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rgbClr val="414141"/>
                          </a:solidFill>
                        </a:rPr>
                        <a:t>predicted
</a:t>
                      </a:r>
                      <a:r>
                        <a:rPr lang="en-US" sz="1800" dirty="0" smtClean="0">
                          <a:solidFill>
                            <a:srgbClr val="414141"/>
                          </a:solidFill>
                        </a:rPr>
                        <a:t>(</a:t>
                      </a:r>
                      <a:r>
                        <a:rPr sz="1800" dirty="0" smtClean="0">
                          <a:solidFill>
                            <a:srgbClr val="414141"/>
                          </a:solidFill>
                        </a:rPr>
                        <a:t>cutoff </a:t>
                      </a:r>
                      <a:r>
                        <a:rPr sz="1800" dirty="0">
                          <a:solidFill>
                            <a:srgbClr val="414141"/>
                          </a:solidFill>
                        </a:rPr>
                        <a:t>= </a:t>
                      </a:r>
                      <a:r>
                        <a:rPr sz="1800" dirty="0" smtClean="0">
                          <a:solidFill>
                            <a:srgbClr val="414141"/>
                          </a:solidFill>
                        </a:rPr>
                        <a:t>0.7</a:t>
                      </a:r>
                      <a:r>
                        <a:rPr lang="en-US" sz="1800" dirty="0" smtClean="0">
                          <a:solidFill>
                            <a:srgbClr val="414141"/>
                          </a:solidFill>
                        </a:rPr>
                        <a:t>)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04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1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0.9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rgbClr val="414141"/>
                          </a:solidFill>
                        </a:rPr>
                        <a:t>1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1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04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1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0.8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1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1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04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rgbClr val="414141"/>
                          </a:solidFill>
                        </a:rPr>
                        <a:t>1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 smtClean="0">
                          <a:solidFill>
                            <a:srgbClr val="414141"/>
                          </a:solidFill>
                        </a:rPr>
                        <a:t>0.7</a:t>
                      </a:r>
                      <a:r>
                        <a:rPr lang="en-US" sz="1800" dirty="0" smtClean="0">
                          <a:solidFill>
                            <a:srgbClr val="414141"/>
                          </a:solidFill>
                        </a:rPr>
                        <a:t>8</a:t>
                      </a:r>
                      <a:endParaRPr sz="1800" dirty="0">
                        <a:solidFill>
                          <a:srgbClr val="41414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1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rgbClr val="414141"/>
                          </a:solidFill>
                        </a:rPr>
                        <a:t>1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04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1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0.6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1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0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04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0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0.55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1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0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04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0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0.45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0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0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04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0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0.4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0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0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04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0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0.25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0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0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04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1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0.2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0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0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504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0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0.1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rgbClr val="414141"/>
                          </a:solidFill>
                        </a:rPr>
                        <a:t>0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rgbClr val="414141"/>
                          </a:solidFill>
                        </a:rPr>
                        <a:t>0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3896964" y="4367047"/>
            <a:ext cx="3286876" cy="9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3" idx="0"/>
          </p:cNvCxnSpPr>
          <p:nvPr/>
        </p:nvCxnSpPr>
        <p:spPr>
          <a:xfrm>
            <a:off x="3896964" y="3597750"/>
            <a:ext cx="449979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Shape 157"/>
          <p:cNvSpPr/>
          <p:nvPr/>
        </p:nvSpPr>
        <p:spPr>
          <a:xfrm flipH="1">
            <a:off x="3339628" y="4367048"/>
            <a:ext cx="557336" cy="1"/>
          </a:xfrm>
          <a:prstGeom prst="line">
            <a:avLst/>
          </a:prstGeom>
          <a:noFill/>
          <a:ln w="25400" cap="flat">
            <a:solidFill>
              <a:srgbClr val="89847F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3200"/>
            </a:pPr>
            <a:endParaRPr sz="2250"/>
          </a:p>
        </p:txBody>
      </p:sp>
      <p:sp>
        <p:nvSpPr>
          <p:cNvPr id="13" name="Shape 157"/>
          <p:cNvSpPr/>
          <p:nvPr/>
        </p:nvSpPr>
        <p:spPr>
          <a:xfrm>
            <a:off x="8396755" y="3597750"/>
            <a:ext cx="557336" cy="0"/>
          </a:xfrm>
          <a:prstGeom prst="line">
            <a:avLst/>
          </a:prstGeom>
          <a:noFill/>
          <a:ln w="25400" cap="flat">
            <a:solidFill>
              <a:srgbClr val="89847F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3200"/>
            </a:pPr>
            <a:endParaRPr sz="225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023135" y="2208174"/>
            <a:ext cx="2873829" cy="107652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Calibri" panose="020F0502020204030204" pitchFamily="34" charset="0"/>
              </a:rPr>
              <a:t>Cutoff-value = 0.5 (at standard .5 threshold)</a:t>
            </a:r>
          </a:p>
        </p:txBody>
      </p:sp>
      <p:graphicFrame>
        <p:nvGraphicFramePr>
          <p:cNvPr id="16" name="Table 156"/>
          <p:cNvGraphicFramePr/>
          <p:nvPr>
            <p:extLst>
              <p:ext uri="{D42A27DB-BD31-4B8C-83A1-F6EECF244321}">
                <p14:modId xmlns:p14="http://schemas.microsoft.com/office/powerpoint/2010/main" val="3157329362"/>
              </p:ext>
            </p:extLst>
          </p:nvPr>
        </p:nvGraphicFramePr>
        <p:xfrm>
          <a:off x="1155757" y="3601940"/>
          <a:ext cx="2183871" cy="2419103"/>
        </p:xfrm>
        <a:graphic>
          <a:graphicData uri="http://schemas.openxmlformats.org/drawingml/2006/table">
            <a:tbl>
              <a:tblPr/>
              <a:tblGrid>
                <a:gridCol w="493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693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414141"/>
                          </a:solidFill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414141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4178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414141"/>
                          </a:solidFill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72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414141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41414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414141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Shape 470"/>
          <p:cNvSpPr/>
          <p:nvPr/>
        </p:nvSpPr>
        <p:spPr>
          <a:xfrm>
            <a:off x="1958762" y="3218159"/>
            <a:ext cx="69570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dirty="0" smtClean="0"/>
              <a:t>Actual</a:t>
            </a:r>
            <a:endParaRPr dirty="0"/>
          </a:p>
        </p:txBody>
      </p:sp>
      <p:sp>
        <p:nvSpPr>
          <p:cNvPr id="19" name="Shape 470"/>
          <p:cNvSpPr/>
          <p:nvPr/>
        </p:nvSpPr>
        <p:spPr>
          <a:xfrm rot="16200000">
            <a:off x="348870" y="4676235"/>
            <a:ext cx="99796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dirty="0" smtClean="0"/>
              <a:t>Predicted</a:t>
            </a:r>
            <a:endParaRPr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845298" y="2208174"/>
            <a:ext cx="2873829" cy="10765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Calibri" panose="020F0502020204030204" pitchFamily="34" charset="0"/>
              </a:rPr>
              <a:t>Cutoff-value = 0.75 (more conservative)</a:t>
            </a:r>
          </a:p>
        </p:txBody>
      </p:sp>
      <p:graphicFrame>
        <p:nvGraphicFramePr>
          <p:cNvPr id="21" name="Table 156"/>
          <p:cNvGraphicFramePr/>
          <p:nvPr>
            <p:extLst>
              <p:ext uri="{D42A27DB-BD31-4B8C-83A1-F6EECF244321}">
                <p14:modId xmlns:p14="http://schemas.microsoft.com/office/powerpoint/2010/main" val="4190177756"/>
              </p:ext>
            </p:extLst>
          </p:nvPr>
        </p:nvGraphicFramePr>
        <p:xfrm>
          <a:off x="8977920" y="3601940"/>
          <a:ext cx="2183871" cy="2419103"/>
        </p:xfrm>
        <a:graphic>
          <a:graphicData uri="http://schemas.openxmlformats.org/drawingml/2006/table">
            <a:tbl>
              <a:tblPr/>
              <a:tblGrid>
                <a:gridCol w="493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693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dirty="0">
                          <a:solidFill>
                            <a:srgbClr val="414141"/>
                          </a:solidFill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414141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4178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414141"/>
                          </a:solidFill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600" dirty="0" smtClean="0">
                          <a:solidFill>
                            <a:srgbClr val="414141"/>
                          </a:solidFill>
                        </a:rPr>
                        <a:t>3</a:t>
                      </a:r>
                      <a:endParaRPr sz="2600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600" dirty="0" smtClean="0">
                          <a:solidFill>
                            <a:srgbClr val="414141"/>
                          </a:solidFill>
                        </a:rPr>
                        <a:t>0</a:t>
                      </a:r>
                      <a:endParaRPr sz="2600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72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414141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600" dirty="0" smtClean="0">
                          <a:solidFill>
                            <a:srgbClr val="414141"/>
                          </a:solidFill>
                        </a:rPr>
                        <a:t>2</a:t>
                      </a:r>
                      <a:endParaRPr sz="2600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600" dirty="0" smtClean="0">
                          <a:solidFill>
                            <a:srgbClr val="414141"/>
                          </a:solidFill>
                        </a:rPr>
                        <a:t>5</a:t>
                      </a:r>
                      <a:endParaRPr sz="2600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Shape 470"/>
          <p:cNvSpPr/>
          <p:nvPr/>
        </p:nvSpPr>
        <p:spPr>
          <a:xfrm>
            <a:off x="9780925" y="3218159"/>
            <a:ext cx="69570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dirty="0" smtClean="0"/>
              <a:t>Actual</a:t>
            </a:r>
            <a:endParaRPr dirty="0"/>
          </a:p>
        </p:txBody>
      </p:sp>
      <p:sp>
        <p:nvSpPr>
          <p:cNvPr id="23" name="Shape 470"/>
          <p:cNvSpPr/>
          <p:nvPr/>
        </p:nvSpPr>
        <p:spPr>
          <a:xfrm rot="16200000">
            <a:off x="8171033" y="4676235"/>
            <a:ext cx="99796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dirty="0" smtClean="0"/>
              <a:t>Predicted</a:t>
            </a:r>
            <a:endParaRPr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921739" y="692906"/>
            <a:ext cx="10290744" cy="107652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Cutoff-value</a:t>
            </a:r>
            <a:r>
              <a:rPr lang="en-US" sz="2400" dirty="0" smtClean="0">
                <a:latin typeface="Calibri" panose="020F0502020204030204" pitchFamily="34" charset="0"/>
              </a:rPr>
              <a:t>: is a threshold of the score (positive-class membership probability)  to classify all instances above it as positive and those below it as negative. Each threshold results in a specific confusion matrix.</a:t>
            </a:r>
          </a:p>
        </p:txBody>
      </p:sp>
    </p:spTree>
    <p:extLst>
      <p:ext uri="{BB962C8B-B14F-4D97-AF65-F5344CB8AC3E}">
        <p14:creationId xmlns:p14="http://schemas.microsoft.com/office/powerpoint/2010/main" val="145654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500986" y="1594711"/>
            <a:ext cx="2873829" cy="107652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Calibri" panose="020F0502020204030204" pitchFamily="34" charset="0"/>
              </a:rPr>
              <a:t>Cutoff-value = 0.5 (at standard .5 threshold)</a:t>
            </a:r>
          </a:p>
        </p:txBody>
      </p:sp>
      <p:graphicFrame>
        <p:nvGraphicFramePr>
          <p:cNvPr id="16" name="Table 156"/>
          <p:cNvGraphicFramePr/>
          <p:nvPr>
            <p:extLst>
              <p:ext uri="{D42A27DB-BD31-4B8C-83A1-F6EECF244321}">
                <p14:modId xmlns:p14="http://schemas.microsoft.com/office/powerpoint/2010/main" val="1266957466"/>
              </p:ext>
            </p:extLst>
          </p:nvPr>
        </p:nvGraphicFramePr>
        <p:xfrm>
          <a:off x="1633608" y="2988477"/>
          <a:ext cx="2183871" cy="2334841"/>
        </p:xfrm>
        <a:graphic>
          <a:graphicData uri="http://schemas.openxmlformats.org/drawingml/2006/table">
            <a:tbl>
              <a:tblPr/>
              <a:tblGrid>
                <a:gridCol w="493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693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b="1" dirty="0" smtClean="0">
                          <a:solidFill>
                            <a:srgbClr val="414141"/>
                          </a:solidFill>
                        </a:rPr>
                        <a:t>p</a:t>
                      </a:r>
                      <a:endParaRPr sz="2800" b="1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b="1" dirty="0" smtClean="0">
                          <a:solidFill>
                            <a:srgbClr val="414141"/>
                          </a:solidFill>
                        </a:rPr>
                        <a:t>n</a:t>
                      </a:r>
                      <a:endParaRPr sz="2800" b="1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4178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b="1" dirty="0" smtClean="0">
                          <a:solidFill>
                            <a:srgbClr val="414141"/>
                          </a:solidFill>
                        </a:rPr>
                        <a:t>Y</a:t>
                      </a:r>
                      <a:endParaRPr sz="2800" b="1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725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b="1" dirty="0" smtClean="0">
                          <a:solidFill>
                            <a:srgbClr val="414141"/>
                          </a:solidFill>
                        </a:rPr>
                        <a:t>N</a:t>
                      </a:r>
                      <a:endParaRPr sz="2800" b="1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41414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414141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Shape 470"/>
          <p:cNvSpPr/>
          <p:nvPr/>
        </p:nvSpPr>
        <p:spPr>
          <a:xfrm>
            <a:off x="2436613" y="2604696"/>
            <a:ext cx="69570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dirty="0" smtClean="0"/>
              <a:t>Actual</a:t>
            </a:r>
            <a:endParaRPr dirty="0"/>
          </a:p>
        </p:txBody>
      </p:sp>
      <p:sp>
        <p:nvSpPr>
          <p:cNvPr id="19" name="Shape 470"/>
          <p:cNvSpPr/>
          <p:nvPr/>
        </p:nvSpPr>
        <p:spPr>
          <a:xfrm rot="16200000">
            <a:off x="826721" y="4062772"/>
            <a:ext cx="99796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dirty="0" smtClean="0"/>
              <a:t>Predicted</a:t>
            </a:r>
            <a:endParaRPr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338654" y="1587002"/>
            <a:ext cx="2873829" cy="10765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Calibri" panose="020F0502020204030204" pitchFamily="34" charset="0"/>
              </a:rPr>
              <a:t>Cutoff-value = 0.75 (more conservative)</a:t>
            </a:r>
          </a:p>
        </p:txBody>
      </p:sp>
      <p:graphicFrame>
        <p:nvGraphicFramePr>
          <p:cNvPr id="21" name="Table 156"/>
          <p:cNvGraphicFramePr/>
          <p:nvPr>
            <p:extLst>
              <p:ext uri="{D42A27DB-BD31-4B8C-83A1-F6EECF244321}">
                <p14:modId xmlns:p14="http://schemas.microsoft.com/office/powerpoint/2010/main" val="1896147162"/>
              </p:ext>
            </p:extLst>
          </p:nvPr>
        </p:nvGraphicFramePr>
        <p:xfrm>
          <a:off x="8632640" y="2925772"/>
          <a:ext cx="2183871" cy="2334841"/>
        </p:xfrm>
        <a:graphic>
          <a:graphicData uri="http://schemas.openxmlformats.org/drawingml/2006/table">
            <a:tbl>
              <a:tblPr/>
              <a:tblGrid>
                <a:gridCol w="493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693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b="1" dirty="0" smtClean="0">
                          <a:solidFill>
                            <a:srgbClr val="414141"/>
                          </a:solidFill>
                        </a:rPr>
                        <a:t>p</a:t>
                      </a:r>
                      <a:endParaRPr sz="2800" b="1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b="1" dirty="0" smtClean="0">
                          <a:solidFill>
                            <a:srgbClr val="414141"/>
                          </a:solidFill>
                        </a:rPr>
                        <a:t>n</a:t>
                      </a:r>
                      <a:endParaRPr sz="2800" b="1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4178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b="1" dirty="0" smtClean="0">
                          <a:solidFill>
                            <a:srgbClr val="414141"/>
                          </a:solidFill>
                        </a:rPr>
                        <a:t>Y</a:t>
                      </a:r>
                      <a:endParaRPr sz="2800" b="1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600" dirty="0" smtClean="0">
                          <a:solidFill>
                            <a:srgbClr val="414141"/>
                          </a:solidFill>
                        </a:rPr>
                        <a:t>3</a:t>
                      </a:r>
                      <a:endParaRPr sz="2600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600" dirty="0" smtClean="0">
                          <a:solidFill>
                            <a:srgbClr val="414141"/>
                          </a:solidFill>
                        </a:rPr>
                        <a:t>0</a:t>
                      </a:r>
                      <a:endParaRPr sz="2600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725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b="1" dirty="0" smtClean="0">
                          <a:solidFill>
                            <a:srgbClr val="414141"/>
                          </a:solidFill>
                        </a:rPr>
                        <a:t>N</a:t>
                      </a:r>
                      <a:endParaRPr sz="2800" b="1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600" dirty="0" smtClean="0">
                          <a:solidFill>
                            <a:srgbClr val="414141"/>
                          </a:solidFill>
                        </a:rPr>
                        <a:t>2</a:t>
                      </a:r>
                      <a:endParaRPr sz="2600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600" dirty="0" smtClean="0">
                          <a:solidFill>
                            <a:srgbClr val="414141"/>
                          </a:solidFill>
                        </a:rPr>
                        <a:t>5</a:t>
                      </a:r>
                      <a:endParaRPr sz="2600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Shape 470"/>
          <p:cNvSpPr/>
          <p:nvPr/>
        </p:nvSpPr>
        <p:spPr>
          <a:xfrm>
            <a:off x="9435645" y="2541991"/>
            <a:ext cx="69570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dirty="0" smtClean="0"/>
              <a:t>Actual</a:t>
            </a:r>
            <a:endParaRPr dirty="0"/>
          </a:p>
        </p:txBody>
      </p:sp>
      <p:sp>
        <p:nvSpPr>
          <p:cNvPr id="23" name="Shape 470"/>
          <p:cNvSpPr/>
          <p:nvPr/>
        </p:nvSpPr>
        <p:spPr>
          <a:xfrm rot="16200000">
            <a:off x="7825753" y="4000067"/>
            <a:ext cx="99796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dirty="0" smtClean="0"/>
              <a:t>Predicted</a:t>
            </a:r>
            <a:endParaRPr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921739" y="605648"/>
            <a:ext cx="11077428" cy="83702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Expected Profit</a:t>
            </a:r>
            <a:r>
              <a:rPr lang="en-US" sz="2400" dirty="0" smtClean="0">
                <a:latin typeface="Calibri" panose="020F0502020204030204" pitchFamily="34" charset="0"/>
              </a:rPr>
              <a:t>: given the cost-benefit matrix, each cutoff value results in a specific expected profit value.</a:t>
            </a:r>
          </a:p>
        </p:txBody>
      </p:sp>
      <p:graphicFrame>
        <p:nvGraphicFramePr>
          <p:cNvPr id="17" name="Table 468"/>
          <p:cNvGraphicFramePr/>
          <p:nvPr>
            <p:extLst>
              <p:ext uri="{D42A27DB-BD31-4B8C-83A1-F6EECF244321}">
                <p14:modId xmlns:p14="http://schemas.microsoft.com/office/powerpoint/2010/main" val="2515974451"/>
              </p:ext>
            </p:extLst>
          </p:nvPr>
        </p:nvGraphicFramePr>
        <p:xfrm>
          <a:off x="4763737" y="1594711"/>
          <a:ext cx="2787768" cy="2081735"/>
        </p:xfrm>
        <a:graphic>
          <a:graphicData uri="http://schemas.openxmlformats.org/drawingml/2006/table">
            <a:tbl>
              <a:tblPr/>
              <a:tblGrid>
                <a:gridCol w="589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815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b="1" dirty="0" smtClean="0">
                          <a:solidFill>
                            <a:srgbClr val="414141"/>
                          </a:solidFill>
                        </a:rPr>
                        <a:t>p</a:t>
                      </a:r>
                      <a:endParaRPr sz="2800" b="1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b="1" dirty="0" smtClean="0">
                          <a:solidFill>
                            <a:srgbClr val="414141"/>
                          </a:solidFill>
                        </a:rPr>
                        <a:t>n</a:t>
                      </a:r>
                      <a:endParaRPr sz="2800" b="1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482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b="1" dirty="0" smtClean="0">
                          <a:solidFill>
                            <a:srgbClr val="414141"/>
                          </a:solidFill>
                        </a:rPr>
                        <a:t>Y</a:t>
                      </a:r>
                      <a:endParaRPr sz="2800" b="1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 smtClean="0">
                          <a:solidFill>
                            <a:srgbClr val="0070C0"/>
                          </a:solidFill>
                        </a:rPr>
                        <a:t>1,000</a:t>
                      </a:r>
                      <a:endParaRPr sz="2200" dirty="0">
                        <a:solidFill>
                          <a:srgbClr val="0070C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 smtClean="0">
                          <a:solidFill>
                            <a:srgbClr val="FF0000"/>
                          </a:solidFill>
                        </a:rPr>
                        <a:t>-100</a:t>
                      </a:r>
                      <a:endParaRPr sz="2200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25400">
                      <a:solidFill>
                        <a:srgbClr val="C9C3BA"/>
                      </a:solidFill>
                      <a:miter lim="400000"/>
                    </a:lnT>
                    <a:lnB w="127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933"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800" b="1" dirty="0" smtClean="0">
                          <a:solidFill>
                            <a:srgbClr val="414141"/>
                          </a:solidFill>
                        </a:rPr>
                        <a:t>N</a:t>
                      </a:r>
                      <a:endParaRPr sz="2800" b="1" dirty="0">
                        <a:solidFill>
                          <a:srgbClr val="41414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C9C3BA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 smtClean="0">
                          <a:solidFill>
                            <a:srgbClr val="FF0000"/>
                          </a:solidFill>
                        </a:rPr>
                        <a:t>-500</a:t>
                      </a:r>
                      <a:endParaRPr sz="2200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C9C3BA"/>
                      </a:solidFill>
                      <a:miter lim="400000"/>
                    </a:lnL>
                    <a:lnR w="127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sz="2200" dirty="0">
                        <a:solidFill>
                          <a:srgbClr val="0070C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9C3BA"/>
                      </a:solidFill>
                      <a:miter lim="400000"/>
                    </a:lnL>
                    <a:lnR w="25400">
                      <a:solidFill>
                        <a:srgbClr val="C9C3BA"/>
                      </a:solidFill>
                      <a:miter lim="400000"/>
                    </a:lnR>
                    <a:lnT w="12700">
                      <a:solidFill>
                        <a:srgbClr val="C9C3BA"/>
                      </a:solidFill>
                      <a:miter lim="400000"/>
                    </a:lnT>
                    <a:lnB w="25400">
                      <a:solidFill>
                        <a:srgbClr val="C9C3BA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hape 470"/>
              <p:cNvSpPr/>
              <p:nvPr/>
            </p:nvSpPr>
            <p:spPr>
              <a:xfrm>
                <a:off x="7396731" y="5584371"/>
                <a:ext cx="4364963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lc="http://schemas.openxmlformats.org/drawingml/2006/lockedCanvas"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 smtClean="0"/>
                  <a:t>EP(0.7)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0.3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×1000−0.2×500=$200</m:t>
                    </m:r>
                  </m:oMath>
                </a14:m>
                <a:endParaRPr lang="ar-AE" dirty="0"/>
              </a:p>
            </p:txBody>
          </p:sp>
        </mc:Choice>
        <mc:Fallback xmlns="">
          <p:sp>
            <p:nvSpPr>
              <p:cNvPr id="25" name="Shape 4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731" y="5584371"/>
                <a:ext cx="4364963" cy="410369"/>
              </a:xfrm>
              <a:prstGeom prst="rect">
                <a:avLst/>
              </a:prstGeom>
              <a:blipFill rotWithShape="0">
                <a:blip r:embed="rId3"/>
                <a:stretch>
                  <a:fillRect l="-2374" t="-5970" b="-25373"/>
                </a:stretch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a14="http://schemas.microsoft.com/office/drawing/2010/main" xmlns="" xmlns:ma14="http://schemas.microsoft.com/office/mac/drawingml/2011/main" xmlns:lc="http://schemas.openxmlformats.org/drawingml/2006/lockedCanvas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Shape 470"/>
              <p:cNvSpPr/>
              <p:nvPr/>
            </p:nvSpPr>
            <p:spPr>
              <a:xfrm>
                <a:off x="921739" y="5584371"/>
                <a:ext cx="5549038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lc="http://schemas.openxmlformats.org/drawingml/2006/lockedCanvas"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 smtClean="0"/>
                  <a:t>EP(0.5)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4×1000−0.1×500−0.1×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00=$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340</m:t>
                    </m:r>
                  </m:oMath>
                </a14:m>
                <a:endParaRPr lang="ar-AE" dirty="0"/>
              </a:p>
            </p:txBody>
          </p:sp>
        </mc:Choice>
        <mc:Fallback xmlns="">
          <p:sp>
            <p:nvSpPr>
              <p:cNvPr id="26" name="Shape 4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39" y="5584371"/>
                <a:ext cx="5549038" cy="410369"/>
              </a:xfrm>
              <a:prstGeom prst="rect">
                <a:avLst/>
              </a:prstGeom>
              <a:blipFill rotWithShape="0">
                <a:blip r:embed="rId4"/>
                <a:stretch>
                  <a:fillRect l="-1868" t="-5970" b="-25373"/>
                </a:stretch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a14="http://schemas.microsoft.com/office/drawing/2010/main" xmlns="" xmlns:ma14="http://schemas.microsoft.com/office/mac/drawingml/2011/main" xmlns:lc="http://schemas.openxmlformats.org/drawingml/2006/lockedCanvas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35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48279</TotalTime>
  <Words>1759</Words>
  <Application>Microsoft Office PowerPoint</Application>
  <PresentationFormat>Widescreen</PresentationFormat>
  <Paragraphs>523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宋体</vt:lpstr>
      <vt:lpstr>Arial</vt:lpstr>
      <vt:lpstr>Calibri</vt:lpstr>
      <vt:lpstr>Calibri Light</vt:lpstr>
      <vt:lpstr>Cambria Math</vt:lpstr>
      <vt:lpstr>Courier New</vt:lpstr>
      <vt:lpstr>Wingdings</vt:lpstr>
      <vt:lpstr>Retrospect</vt:lpstr>
      <vt:lpstr>Data Science</vt:lpstr>
      <vt:lpstr>Visualize Model Performance</vt:lpstr>
      <vt:lpstr>PowerPoint Presentation</vt:lpstr>
      <vt:lpstr>Recall: Confusion Matrix</vt:lpstr>
      <vt:lpstr>Recall: Cost-benefit Matrix</vt:lpstr>
      <vt:lpstr>Recall: Expected Profit</vt:lpstr>
      <vt:lpstr>Ranking Instead of Classifying</vt:lpstr>
      <vt:lpstr>PowerPoint Presentation</vt:lpstr>
      <vt:lpstr>PowerPoint Presentation</vt:lpstr>
      <vt:lpstr>Profit Curve (1)</vt:lpstr>
      <vt:lpstr>Profit Curve (2)</vt:lpstr>
      <vt:lpstr>Profit Curve (3)</vt:lpstr>
      <vt:lpstr>Two Important Metrics</vt:lpstr>
      <vt:lpstr>ROC Graph</vt:lpstr>
      <vt:lpstr>ROC Space</vt:lpstr>
      <vt:lpstr>Construct a ROC Curve</vt:lpstr>
      <vt:lpstr>ROC Curves</vt:lpstr>
      <vt:lpstr>Model Evaluation</vt:lpstr>
      <vt:lpstr>AUC</vt:lpstr>
      <vt:lpstr>Exercise</vt:lpstr>
      <vt:lpstr>Cumulative Response Curve (CRC)</vt:lpstr>
      <vt:lpstr>Exercise</vt:lpstr>
      <vt:lpstr>Lift Curve</vt:lpstr>
      <vt:lpstr>Exercise</vt:lpstr>
      <vt:lpstr>One Note</vt:lpstr>
      <vt:lpstr>Rattle</vt:lpstr>
    </vt:vector>
  </TitlesOfParts>
  <Company>Tippie College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Wenjun Wang</dc:creator>
  <cp:lastModifiedBy>Wang, Wenjun</cp:lastModifiedBy>
  <cp:revision>2304</cp:revision>
  <cp:lastPrinted>2017-03-06T23:38:58Z</cp:lastPrinted>
  <dcterms:created xsi:type="dcterms:W3CDTF">2014-09-09T01:52:12Z</dcterms:created>
  <dcterms:modified xsi:type="dcterms:W3CDTF">2017-05-10T04:36:56Z</dcterms:modified>
</cp:coreProperties>
</file>