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31"/>
  </p:notesMasterIdLst>
  <p:sldIdLst>
    <p:sldId id="513" r:id="rId2"/>
    <p:sldId id="713" r:id="rId3"/>
    <p:sldId id="738" r:id="rId4"/>
    <p:sldId id="686" r:id="rId5"/>
    <p:sldId id="714" r:id="rId6"/>
    <p:sldId id="715" r:id="rId7"/>
    <p:sldId id="716" r:id="rId8"/>
    <p:sldId id="717" r:id="rId9"/>
    <p:sldId id="718" r:id="rId10"/>
    <p:sldId id="719" r:id="rId11"/>
    <p:sldId id="720" r:id="rId12"/>
    <p:sldId id="722" r:id="rId13"/>
    <p:sldId id="723" r:id="rId14"/>
    <p:sldId id="724" r:id="rId15"/>
    <p:sldId id="725" r:id="rId16"/>
    <p:sldId id="726" r:id="rId17"/>
    <p:sldId id="727" r:id="rId18"/>
    <p:sldId id="730" r:id="rId19"/>
    <p:sldId id="729" r:id="rId20"/>
    <p:sldId id="731" r:id="rId21"/>
    <p:sldId id="732" r:id="rId22"/>
    <p:sldId id="733" r:id="rId23"/>
    <p:sldId id="735" r:id="rId24"/>
    <p:sldId id="736" r:id="rId25"/>
    <p:sldId id="737" r:id="rId26"/>
    <p:sldId id="739" r:id="rId27"/>
    <p:sldId id="740" r:id="rId28"/>
    <p:sldId id="741" r:id="rId29"/>
    <p:sldId id="74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7" autoAdjust="0"/>
    <p:restoredTop sz="78533" autoAdjust="0"/>
  </p:normalViewPr>
  <p:slideViewPr>
    <p:cSldViewPr snapToGrid="0">
      <p:cViewPr varScale="1">
        <p:scale>
          <a:sx n="92" d="100"/>
          <a:sy n="92" d="100"/>
        </p:scale>
        <p:origin x="9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9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9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9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10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31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2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47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0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05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5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80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88141-A0F1-44A5-87DB-D7D6CB2EE53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614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2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91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61173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9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 Science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MSCI:6070 Spring 2017</a:t>
            </a:r>
          </a:p>
          <a:p>
            <a:endParaRPr lang="en-US" dirty="0"/>
          </a:p>
          <a:p>
            <a:r>
              <a:rPr lang="en-US" dirty="0" smtClean="0"/>
              <a:t>Lecture 8 (3/20/17)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917" y="1883465"/>
            <a:ext cx="9001125" cy="3276600"/>
          </a:xfrm>
          <a:prstGeom prst="rect">
            <a:avLst/>
          </a:prstGeom>
        </p:spPr>
      </p:pic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Bagging Algorithm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3802010" y="5324392"/>
            <a:ext cx="6766704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majority vote </a:t>
            </a:r>
            <a:r>
              <a:rPr lang="en-US" sz="2200" dirty="0" smtClean="0">
                <a:solidFill>
                  <a:srgbClr val="0070C0"/>
                </a:solidFill>
              </a:rPr>
              <a:t>(i.e., a test instance is assigned to the class</a:t>
            </a:r>
          </a:p>
          <a:p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             that receives the highest number of votes)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05739" y="4264233"/>
            <a:ext cx="2776" cy="10601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11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Shape 14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97279" y="1845733"/>
                <a:ext cx="10683903" cy="448042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1" dirty="0" smtClean="0"/>
                  <a:t> ensemble of bagging decision stumps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dataset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endParaRPr lang="en-US" sz="2000" dirty="0" smtClean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endParaRPr lang="en-US" sz="2000" dirty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endParaRPr lang="en-US" sz="2000" dirty="0"/>
              </a:p>
              <a:p>
                <a:pPr marL="201168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x: one-dimensional attribute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-- y: class label (+1 or -1)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decision stump</a:t>
                </a:r>
                <a:r>
                  <a:rPr lang="en-US" sz="2000" dirty="0" smtClean="0"/>
                  <a:t>: one-level binary decision tree (i.e., one split)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Without bagging, the best decision stump splits at either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≤0.35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 smtClean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    either way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 accuracy = 70%</a:t>
                </a:r>
                <a:endParaRPr lang="en-US" sz="2000" dirty="0"/>
              </a:p>
            </p:txBody>
          </p:sp>
        </mc:Choice>
        <mc:Fallback xmlns="">
          <p:sp>
            <p:nvSpPr>
              <p:cNvPr id="142" name="Shape 14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79" y="1845733"/>
                <a:ext cx="10683903" cy="4480421"/>
              </a:xfrm>
              <a:prstGeom prst="rect">
                <a:avLst/>
              </a:prstGeom>
              <a:blipFill>
                <a:blip r:embed="rId3"/>
                <a:stretch>
                  <a:fillRect l="-1597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317" y="2721896"/>
            <a:ext cx="8350436" cy="964899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38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6" y="150948"/>
            <a:ext cx="5219700" cy="610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96" y="150948"/>
            <a:ext cx="6496878" cy="3435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6096" y="4230552"/>
            <a:ext cx="6496878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Summary –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Bagging improves the accuracy by </a:t>
            </a:r>
            <a:r>
              <a:rPr lang="en-US" sz="2000" dirty="0" smtClean="0">
                <a:solidFill>
                  <a:srgbClr val="0070C0"/>
                </a:solidFill>
              </a:rPr>
              <a:t>reducing the variance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the base classifiers;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performance of bagging depends on the </a:t>
            </a:r>
            <a:r>
              <a:rPr lang="en-US" sz="2000" dirty="0" smtClean="0">
                <a:solidFill>
                  <a:srgbClr val="0070C0"/>
                </a:solidFill>
              </a:rPr>
              <a:t>stability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base classifier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works well with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unstable learners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Bagging is </a:t>
            </a:r>
            <a:r>
              <a:rPr lang="en-US" sz="2000" dirty="0" smtClean="0">
                <a:solidFill>
                  <a:srgbClr val="0070C0"/>
                </a:solidFill>
              </a:rPr>
              <a:t>less susceptible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model overfitting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4359" y="3582937"/>
            <a:ext cx="3860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1168" lvl="1" indent="0">
              <a:spcAft>
                <a:spcPts val="600"/>
              </a:spcAft>
              <a:buNone/>
            </a:pPr>
            <a:r>
              <a:rPr lang="en-US" sz="2000" dirty="0" smtClean="0"/>
              <a:t>With bagging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accuracy =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100%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Boosting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Shape 14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08383" y="1845733"/>
                <a:ext cx="11145078" cy="448042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dirty="0" smtClean="0"/>
                  <a:t> Iterative procedure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-- adaptively change the distribution of the training data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-- focus more on previously misclassified instances by assigning them larger weights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dirty="0" smtClean="0"/>
                  <a:t> Moe details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Initially, each instance is assigned an equal weight of 1/N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Each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(of N instances) is drawn based on the sampling distribution (with replacement)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A base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induced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and used to classify all instances in the original data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-- Instances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wrongly</a:t>
                </a:r>
                <a:r>
                  <a:rPr lang="en-US" sz="2000" dirty="0" smtClean="0"/>
                  <a:t>/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correctly</a:t>
                </a:r>
                <a:r>
                  <a:rPr lang="en-US" sz="2000" dirty="0" smtClean="0"/>
                  <a:t> classified will have their weights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increased</a:t>
                </a:r>
                <a:r>
                  <a:rPr lang="en-US" sz="2000" dirty="0" smtClean="0"/>
                  <a:t>/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decreased</a:t>
                </a:r>
              </a:p>
              <a:p>
                <a:pPr marL="201168" lvl="1" indent="0">
                  <a:spcAft>
                    <a:spcPts val="0"/>
                  </a:spcAft>
                  <a:buNone/>
                </a:pPr>
                <a:r>
                  <a:rPr lang="en-US" sz="2000" dirty="0" smtClean="0"/>
                  <a:t>   -- This forces the next base classifier to more focus on those hard-to-classify instances since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they have a higher chance of being selected in the next boosting round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-- The final ensemble is the aggregation of the based classifiers obtained from each boosting round</a:t>
                </a:r>
                <a:endParaRPr lang="en-US" sz="2000" dirty="0"/>
              </a:p>
            </p:txBody>
          </p:sp>
        </mc:Choice>
        <mc:Fallback xmlns="">
          <p:sp>
            <p:nvSpPr>
              <p:cNvPr id="142" name="Shape 14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08383" y="1845733"/>
                <a:ext cx="11145078" cy="4480421"/>
              </a:xfrm>
              <a:prstGeom prst="rect">
                <a:avLst/>
              </a:prstGeom>
              <a:blipFill>
                <a:blip r:embed="rId3"/>
                <a:stretch>
                  <a:fillRect l="-1586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1643" y="671545"/>
            <a:ext cx="8077200" cy="9525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6" name="Shape 156"/>
          <p:cNvSpPr/>
          <p:nvPr/>
        </p:nvSpPr>
        <p:spPr>
          <a:xfrm>
            <a:off x="6171902" y="1385209"/>
            <a:ext cx="613211" cy="238836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" name="Shape 156"/>
          <p:cNvSpPr/>
          <p:nvPr/>
        </p:nvSpPr>
        <p:spPr>
          <a:xfrm>
            <a:off x="5558691" y="1385209"/>
            <a:ext cx="613211" cy="245820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" name="Shape 156"/>
          <p:cNvSpPr/>
          <p:nvPr/>
        </p:nvSpPr>
        <p:spPr>
          <a:xfrm>
            <a:off x="8003054" y="1378225"/>
            <a:ext cx="613211" cy="245820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Shape 156"/>
          <p:cNvSpPr/>
          <p:nvPr/>
        </p:nvSpPr>
        <p:spPr>
          <a:xfrm>
            <a:off x="9204132" y="1378225"/>
            <a:ext cx="613211" cy="245820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Shape 156"/>
          <p:cNvSpPr/>
          <p:nvPr/>
        </p:nvSpPr>
        <p:spPr>
          <a:xfrm>
            <a:off x="10992960" y="1378225"/>
            <a:ext cx="613211" cy="245820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Shape 156"/>
          <p:cNvSpPr/>
          <p:nvPr/>
        </p:nvSpPr>
        <p:spPr>
          <a:xfrm>
            <a:off x="6171902" y="1139389"/>
            <a:ext cx="613211" cy="245820"/>
          </a:xfrm>
          <a:prstGeom prst="rect">
            <a:avLst/>
          </a:prstGeom>
          <a:ln w="38100">
            <a:solidFill>
              <a:srgbClr val="007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" name="Shape 156"/>
          <p:cNvSpPr/>
          <p:nvPr/>
        </p:nvSpPr>
        <p:spPr>
          <a:xfrm>
            <a:off x="7385535" y="1146942"/>
            <a:ext cx="613211" cy="245820"/>
          </a:xfrm>
          <a:prstGeom prst="rect">
            <a:avLst/>
          </a:prstGeom>
          <a:ln w="38100">
            <a:solidFill>
              <a:srgbClr val="007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" name="Shape 156"/>
          <p:cNvSpPr/>
          <p:nvPr/>
        </p:nvSpPr>
        <p:spPr>
          <a:xfrm>
            <a:off x="10405790" y="1146942"/>
            <a:ext cx="613211" cy="245820"/>
          </a:xfrm>
          <a:prstGeom prst="rect">
            <a:avLst/>
          </a:prstGeom>
          <a:ln w="38100">
            <a:solidFill>
              <a:srgbClr val="007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" name="Shape 156"/>
          <p:cNvSpPr/>
          <p:nvPr/>
        </p:nvSpPr>
        <p:spPr>
          <a:xfrm>
            <a:off x="9191750" y="905317"/>
            <a:ext cx="613211" cy="245820"/>
          </a:xfrm>
          <a:prstGeom prst="rect">
            <a:avLst/>
          </a:prstGeom>
          <a:ln w="38100">
            <a:solidFill>
              <a:srgbClr val="00B05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71902" y="347693"/>
            <a:ext cx="5562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Assume </a:t>
            </a:r>
            <a:r>
              <a:rPr lang="en-US" i="1" dirty="0" smtClean="0">
                <a:solidFill>
                  <a:srgbClr val="FF0000"/>
                </a:solidFill>
              </a:rPr>
              <a:t>Instance 4</a:t>
            </a:r>
            <a:r>
              <a:rPr lang="en-US" i="1" dirty="0" smtClean="0"/>
              <a:t> was wrongly classified in Rounds 1 &amp; 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6708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Boosting Algorithms</a:t>
            </a:r>
            <a:endParaRPr dirty="0"/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1205947" y="1845733"/>
            <a:ext cx="10747513" cy="44804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/>
              <a:t> Several implementations have been developed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-- how to </a:t>
            </a:r>
            <a:r>
              <a:rPr lang="en-US" sz="2200" dirty="0" smtClean="0">
                <a:solidFill>
                  <a:srgbClr val="0070C0"/>
                </a:solidFill>
              </a:rPr>
              <a:t>update the weights</a:t>
            </a:r>
            <a:r>
              <a:rPr lang="en-US" sz="2200" dirty="0" smtClean="0"/>
              <a:t> of the training instances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-- how to </a:t>
            </a:r>
            <a:r>
              <a:rPr lang="en-US" sz="2200" dirty="0" smtClean="0">
                <a:solidFill>
                  <a:srgbClr val="0070C0"/>
                </a:solidFill>
              </a:rPr>
              <a:t>aggregate the predictions </a:t>
            </a:r>
            <a:r>
              <a:rPr lang="en-US" sz="2200" dirty="0" smtClean="0"/>
              <a:t>made by each base classifier</a:t>
            </a:r>
          </a:p>
        </p:txBody>
      </p:sp>
      <p:cxnSp>
        <p:nvCxnSpPr>
          <p:cNvPr id="12" name="Straight Arrow Connector 11"/>
          <p:cNvCxnSpPr>
            <a:endCxn id="13" idx="0"/>
          </p:cNvCxnSpPr>
          <p:nvPr/>
        </p:nvCxnSpPr>
        <p:spPr>
          <a:xfrm>
            <a:off x="6091534" y="3140765"/>
            <a:ext cx="1" cy="13280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74958" y="4468811"/>
            <a:ext cx="6833153" cy="1292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u="sng" dirty="0" smtClean="0">
                <a:solidFill>
                  <a:srgbClr val="FF0000"/>
                </a:solidFill>
              </a:rPr>
              <a:t>AdaBoost</a:t>
            </a:r>
          </a:p>
          <a:p>
            <a:pPr indent="-256032">
              <a:spcAft>
                <a:spcPts val="600"/>
              </a:spcAft>
            </a:pPr>
            <a:r>
              <a:rPr lang="en-US" sz="2200" dirty="0"/>
              <a:t> -- an abbreviation for </a:t>
            </a:r>
            <a:r>
              <a:rPr lang="en-US" sz="2200" dirty="0">
                <a:solidFill>
                  <a:srgbClr val="0070C0"/>
                </a:solidFill>
              </a:rPr>
              <a:t>adaptive </a:t>
            </a:r>
            <a:r>
              <a:rPr lang="en-US" sz="2200" dirty="0" smtClean="0">
                <a:solidFill>
                  <a:srgbClr val="0070C0"/>
                </a:solidFill>
              </a:rPr>
              <a:t>boosting</a:t>
            </a:r>
          </a:p>
          <a:p>
            <a:pPr indent="-256032">
              <a:spcAft>
                <a:spcPts val="600"/>
              </a:spcAft>
            </a:pPr>
            <a:r>
              <a:rPr lang="en-US" sz="2200" dirty="0" smtClean="0"/>
              <a:t>-- </a:t>
            </a:r>
            <a:r>
              <a:rPr lang="en-US" sz="2200" dirty="0"/>
              <a:t>described as the </a:t>
            </a:r>
            <a:r>
              <a:rPr lang="en-US" sz="2200" i="1" dirty="0">
                <a:solidFill>
                  <a:srgbClr val="0070C0"/>
                </a:solidFill>
              </a:rPr>
              <a:t>best off-the-shelf</a:t>
            </a:r>
            <a:r>
              <a:rPr lang="en-US" sz="2200" dirty="0"/>
              <a:t> classifier in the world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72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0387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097279" y="1842052"/>
                <a:ext cx="7370859" cy="4386469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 smtClean="0"/>
                  <a:t> denote a set of N training instances, </a:t>
                </a:r>
              </a:p>
              <a:p>
                <a:r>
                  <a:rPr lang="en-US" altLang="en-US" dirty="0" smtClean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denote a set of T base classifiers</a:t>
                </a:r>
              </a:p>
              <a:p>
                <a:r>
                  <a:rPr lang="en-US" altLang="en-US" dirty="0" smtClean="0"/>
                  <a:t>-- Error 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endParaRPr lang="en-US" altLang="en-US" sz="2400" dirty="0"/>
              </a:p>
              <a:p>
                <a:pPr marL="749808" lvl="4" indent="0">
                  <a:spcAft>
                    <a:spcPts val="3600"/>
                  </a:spcAft>
                  <a:buNone/>
                </a:pPr>
                <a:endParaRPr lang="en-US" altLang="en-US" sz="1800" dirty="0"/>
              </a:p>
              <a:p>
                <a:r>
                  <a:rPr lang="en-US" altLang="en-US" dirty="0" smtClean="0"/>
                  <a:t>-- Importance </a:t>
                </a:r>
                <a:r>
                  <a:rPr lang="en-US" alt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: </a:t>
                </a:r>
              </a:p>
              <a:p>
                <a:pPr lvl="4"/>
                <a:endParaRPr lang="en-US" altLang="en-US" sz="1800" dirty="0"/>
              </a:p>
            </p:txBody>
          </p:sp>
        </mc:Choice>
        <mc:Fallback xmlns="">
          <p:sp>
            <p:nvSpPr>
              <p:cNvPr id="1103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097279" y="1842052"/>
                <a:ext cx="7370859" cy="4386469"/>
              </a:xfrm>
              <a:blipFill>
                <a:blip r:embed="rId4"/>
                <a:stretch>
                  <a:fillRect l="-827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387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49225292"/>
              </p:ext>
            </p:extLst>
          </p:nvPr>
        </p:nvGraphicFramePr>
        <p:xfrm>
          <a:off x="2136250" y="3161030"/>
          <a:ext cx="3962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5" imgW="1676160" imgH="444240" progId="Equation.3">
                  <p:embed/>
                </p:oleObj>
              </mc:Choice>
              <mc:Fallback>
                <p:oleObj name="Equation" r:id="rId5" imgW="1676160" imgH="444240" progId="Equation.3">
                  <p:embed/>
                  <p:pic>
                    <p:nvPicPr>
                      <p:cNvPr id="1103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250" y="3161030"/>
                        <a:ext cx="39624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3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232389"/>
              </p:ext>
            </p:extLst>
          </p:nvPr>
        </p:nvGraphicFramePr>
        <p:xfrm>
          <a:off x="2164080" y="4948652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Equation" r:id="rId7" imgW="1054080" imgH="482400" progId="Equation.3">
                  <p:embed/>
                </p:oleObj>
              </mc:Choice>
              <mc:Fallback>
                <p:oleObj name="Equation" r:id="rId7" imgW="1054080" imgH="482400" progId="Equation.3">
                  <p:embed/>
                  <p:pic>
                    <p:nvPicPr>
                      <p:cNvPr id="11038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080" y="4948652"/>
                        <a:ext cx="24923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387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"/>
          <a:stretch>
            <a:fillRect/>
          </a:stretch>
        </p:blipFill>
        <p:spPr>
          <a:xfrm>
            <a:off x="6924261" y="2440983"/>
            <a:ext cx="4350688" cy="3780484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Shape 14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AdaBoost (1)</a:t>
            </a:r>
            <a:endParaRPr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97279" y="1842052"/>
            <a:ext cx="10058401" cy="4386469"/>
          </a:xfrm>
        </p:spPr>
        <p:txBody>
          <a:bodyPr>
            <a:normAutofit/>
          </a:bodyPr>
          <a:lstStyle/>
          <a:p>
            <a:r>
              <a:rPr lang="en-US" altLang="en-US" sz="2200" dirty="0" smtClean="0"/>
              <a:t>-- Weight update:</a:t>
            </a:r>
            <a:endParaRPr lang="en-US" altLang="en-US" sz="2200" dirty="0"/>
          </a:p>
          <a:p>
            <a:endParaRPr lang="en-US" altLang="en-US" sz="2400" dirty="0"/>
          </a:p>
          <a:p>
            <a:pPr marL="749808" lvl="4" indent="0">
              <a:spcAft>
                <a:spcPts val="3600"/>
              </a:spcAft>
              <a:buNone/>
            </a:pPr>
            <a:endParaRPr lang="en-US" altLang="en-US" sz="2000" dirty="0"/>
          </a:p>
          <a:p>
            <a:pPr mar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altLang="en-US" sz="2200" dirty="0" smtClean="0"/>
              <a:t> -- </a:t>
            </a:r>
            <a:r>
              <a:rPr lang="en-US" altLang="en-US" sz="2200" dirty="0"/>
              <a:t>If any intermediate rounds produce </a:t>
            </a:r>
            <a:r>
              <a:rPr lang="en-US" altLang="en-US" sz="2200" dirty="0">
                <a:solidFill>
                  <a:srgbClr val="FF0000"/>
                </a:solidFill>
              </a:rPr>
              <a:t>error rate higher than 50%</a:t>
            </a:r>
            <a:r>
              <a:rPr lang="en-US" altLang="en-US" sz="2200" dirty="0"/>
              <a:t>, </a:t>
            </a:r>
            <a:endParaRPr lang="en-US" altLang="en-US" sz="2200" dirty="0" smtClean="0"/>
          </a:p>
          <a:p>
            <a:pPr mar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en-US" sz="2200" dirty="0" smtClean="0"/>
              <a:t>     the </a:t>
            </a:r>
            <a:r>
              <a:rPr lang="en-US" altLang="en-US" sz="2200" dirty="0"/>
              <a:t>weights are </a:t>
            </a:r>
            <a:r>
              <a:rPr lang="en-US" altLang="en-US" sz="2200" dirty="0">
                <a:solidFill>
                  <a:srgbClr val="FF0000"/>
                </a:solidFill>
              </a:rPr>
              <a:t>reverted back </a:t>
            </a:r>
            <a:r>
              <a:rPr lang="en-US" altLang="en-US" sz="2200" dirty="0"/>
              <a:t>to </a:t>
            </a:r>
            <a:r>
              <a:rPr lang="en-US" altLang="en-US" sz="2200" dirty="0" smtClean="0"/>
              <a:t>1/N </a:t>
            </a:r>
            <a:r>
              <a:rPr lang="en-US" altLang="en-US" sz="2200" dirty="0"/>
              <a:t>and the resampling procedure is repeated</a:t>
            </a:r>
          </a:p>
          <a:p>
            <a:r>
              <a:rPr lang="en-US" altLang="en-US" sz="2200" dirty="0" smtClean="0"/>
              <a:t>-- Classification: </a:t>
            </a:r>
            <a:endParaRPr lang="en-US" altLang="en-US" sz="2200" dirty="0"/>
          </a:p>
          <a:p>
            <a:pPr lvl="4"/>
            <a:endParaRPr lang="en-US" altLang="en-US" sz="1800" dirty="0"/>
          </a:p>
        </p:txBody>
      </p:sp>
      <p:sp>
        <p:nvSpPr>
          <p:cNvPr id="8" name="Shape 14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AdaBoost (2)</a:t>
            </a:r>
            <a:endParaRPr dirty="0"/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17294024"/>
              </p:ext>
            </p:extLst>
          </p:nvPr>
        </p:nvGraphicFramePr>
        <p:xfrm>
          <a:off x="3666544" y="1842052"/>
          <a:ext cx="4919870" cy="168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4" imgW="2298600" imgH="787320" progId="Equation.3">
                  <p:embed/>
                </p:oleObj>
              </mc:Choice>
              <mc:Fallback>
                <p:oleObj name="Equation" r:id="rId4" imgW="2298600" imgH="787320" progId="Equation.3">
                  <p:embed/>
                  <p:pic>
                    <p:nvPicPr>
                      <p:cNvPr id="1104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544" y="1842052"/>
                        <a:ext cx="4919870" cy="1684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26440331"/>
              </p:ext>
            </p:extLst>
          </p:nvPr>
        </p:nvGraphicFramePr>
        <p:xfrm>
          <a:off x="3666544" y="4851262"/>
          <a:ext cx="57912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6" imgW="2209680" imgH="444240" progId="Equation.3">
                  <p:embed/>
                </p:oleObj>
              </mc:Choice>
              <mc:Fallback>
                <p:oleObj name="Equation" r:id="rId6" imgW="2209680" imgH="444240" progId="Equation.3">
                  <p:embed/>
                  <p:pic>
                    <p:nvPicPr>
                      <p:cNvPr id="1104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544" y="4851262"/>
                        <a:ext cx="57912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AdaBoost Algorithm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35" y="1782722"/>
            <a:ext cx="8752225" cy="4564738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8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Shape 14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97279" y="1845733"/>
                <a:ext cx="10683903" cy="448042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1" dirty="0"/>
                  <a:t> AdaBoost of decision stumps</a:t>
                </a:r>
                <a:endParaRPr lang="en-US" sz="2400" b="1" dirty="0" smtClean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dataset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endParaRPr lang="en-US" sz="2000" dirty="0" smtClean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endParaRPr lang="en-US" sz="2000" dirty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endParaRPr lang="en-US" sz="2000" dirty="0"/>
              </a:p>
              <a:p>
                <a:pPr marL="201168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x: one-dimensional attribute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-- y: class label (+1 or -1)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decision stump</a:t>
                </a:r>
                <a:r>
                  <a:rPr lang="en-US" sz="2000" dirty="0" smtClean="0"/>
                  <a:t>: one-level binary </a:t>
                </a:r>
                <a:r>
                  <a:rPr lang="en-US" sz="2000" dirty="0"/>
                  <a:t>decision tree (i.e., one split</a:t>
                </a:r>
                <a:r>
                  <a:rPr lang="en-US" sz="2000" dirty="0" smtClean="0"/>
                  <a:t>)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Without bagging, the best decision stump splits at either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 smtClean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    either way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 accuracy = 70%</a:t>
                </a:r>
                <a:endParaRPr lang="en-US" sz="2000" dirty="0"/>
              </a:p>
            </p:txBody>
          </p:sp>
        </mc:Choice>
        <mc:Fallback xmlns="">
          <p:sp>
            <p:nvSpPr>
              <p:cNvPr id="142" name="Shape 14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79" y="1845733"/>
                <a:ext cx="10683903" cy="4480421"/>
              </a:xfrm>
              <a:prstGeom prst="rect">
                <a:avLst/>
              </a:prstGeom>
              <a:blipFill>
                <a:blip r:embed="rId3"/>
                <a:stretch>
                  <a:fillRect l="-1597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317" y="2721896"/>
            <a:ext cx="8350436" cy="964899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9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4" y="719137"/>
            <a:ext cx="11706225" cy="41052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7218" y="5465018"/>
            <a:ext cx="11231879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AdaBoost perfectly classifies all the </a:t>
            </a:r>
            <a:r>
              <a:rPr lang="en-US" sz="2200" dirty="0" smtClean="0">
                <a:solidFill>
                  <a:srgbClr val="0070C0"/>
                </a:solidFill>
              </a:rPr>
              <a:t>instances </a:t>
            </a:r>
            <a:r>
              <a:rPr lang="en-US" sz="2200" dirty="0">
                <a:solidFill>
                  <a:srgbClr val="0070C0"/>
                </a:solidFill>
              </a:rPr>
              <a:t>in the training </a:t>
            </a:r>
            <a:r>
              <a:rPr lang="en-US" sz="2200" dirty="0" smtClean="0">
                <a:solidFill>
                  <a:srgbClr val="0070C0"/>
                </a:solidFill>
              </a:rPr>
              <a:t>dataset after only 3 boosting rounds!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6960" y="3261360"/>
            <a:ext cx="0" cy="579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013960" y="4328160"/>
            <a:ext cx="640080" cy="39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174480" y="2438400"/>
            <a:ext cx="0" cy="131072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Outline</a:t>
            </a:r>
            <a:endParaRPr dirty="0"/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8" name="Shape 456"/>
          <p:cNvSpPr>
            <a:spLocks noGrp="1"/>
          </p:cNvSpPr>
          <p:nvPr/>
        </p:nvSpPr>
        <p:spPr>
          <a:xfrm>
            <a:off x="1200996" y="1849695"/>
            <a:ext cx="9196071" cy="43682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0070C0"/>
                </a:solidFill>
              </a:rPr>
              <a:t>Review Midterm Exam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-- grade statistics </a:t>
            </a:r>
          </a:p>
          <a:p>
            <a:pPr marL="0"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-- solutions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Ensemble Methods</a:t>
            </a: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     </a:t>
            </a:r>
            <a:r>
              <a:rPr lang="en-US" sz="2200" dirty="0" smtClean="0"/>
              <a:t>-- Rationale for ensemble 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-- Constructing an ensemble classifier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     -- Bagging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smtClean="0"/>
              <a:t>     -- Boosting</a:t>
            </a: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smtClean="0"/>
              <a:t>     -- </a:t>
            </a:r>
            <a:r>
              <a:rPr lang="en-US" sz="2200" dirty="0"/>
              <a:t>Random </a:t>
            </a:r>
            <a:r>
              <a:rPr lang="en-US" sz="2200" dirty="0" smtClean="0"/>
              <a:t>Forests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68173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Bagging vs. Boosting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6233"/>
              </p:ext>
            </p:extLst>
          </p:nvPr>
        </p:nvGraphicFramePr>
        <p:xfrm>
          <a:off x="1188720" y="1852791"/>
          <a:ext cx="9875520" cy="416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0">
                  <a:extLst>
                    <a:ext uri="{9D8B030D-6E8A-4147-A177-3AD203B41FA5}">
                      <a16:colId xmlns:a16="http://schemas.microsoft.com/office/drawing/2014/main" val="1715417267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126103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Bagging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Boosting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5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Bootstrap</a:t>
                      </a:r>
                      <a:r>
                        <a:rPr lang="en-US" sz="2000" baseline="0" dirty="0" smtClean="0"/>
                        <a:t> samples (and base classifiers) can be generated 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independent</a:t>
                      </a:r>
                      <a:r>
                        <a:rPr lang="en-US" sz="2000" baseline="0" dirty="0" smtClean="0"/>
                        <a:t>ly in a 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parallel</a:t>
                      </a:r>
                      <a:r>
                        <a:rPr lang="en-US" sz="2000" baseline="0" dirty="0" smtClean="0"/>
                        <a:t> manner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Bootstrap samples (and base classifiers)</a:t>
                      </a:r>
                      <a:r>
                        <a:rPr lang="en-US" sz="2000" baseline="0" dirty="0" smtClean="0"/>
                        <a:t> are generated one based upon another in a 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sequential</a:t>
                      </a:r>
                      <a:r>
                        <a:rPr lang="en-US" sz="2000" baseline="0" dirty="0" smtClean="0"/>
                        <a:t> manner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29460"/>
                  </a:ext>
                </a:extLst>
              </a:tr>
              <a:tr h="4179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training</a:t>
                      </a:r>
                      <a:r>
                        <a:rPr lang="en-US" sz="2000" baseline="0" dirty="0" smtClean="0"/>
                        <a:t> instances are equally important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Focus</a:t>
                      </a:r>
                      <a:r>
                        <a:rPr lang="en-US" sz="2000" baseline="0" dirty="0" smtClean="0"/>
                        <a:t> more on instances wrongly classified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90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Majority</a:t>
                      </a:r>
                      <a:r>
                        <a:rPr lang="en-US" sz="2000" baseline="0" dirty="0" smtClean="0"/>
                        <a:t> vote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Weighted</a:t>
                      </a:r>
                      <a:r>
                        <a:rPr lang="en-US" sz="2000" dirty="0" smtClean="0"/>
                        <a:t> sum of the votes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94407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Works better with 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unstable</a:t>
                      </a:r>
                      <a:r>
                        <a:rPr lang="en-US" sz="2000" dirty="0" smtClean="0"/>
                        <a:t> learners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Works better with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weak</a:t>
                      </a:r>
                      <a:r>
                        <a:rPr lang="en-US" sz="2000" baseline="0" dirty="0" smtClean="0"/>
                        <a:t> learners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290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Almost always better than base classifiers, but the improvement is</a:t>
                      </a:r>
                      <a:r>
                        <a:rPr lang="en-US" sz="2000" baseline="0" dirty="0" smtClean="0"/>
                        <a:t> usually moderate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 be significantly</a:t>
                      </a:r>
                      <a:r>
                        <a:rPr lang="en-US" sz="2000" baseline="0" dirty="0" smtClean="0"/>
                        <a:t> better than base classifiers, or 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disastrous on rare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</a:rPr>
                        <a:t> occasions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3056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Reduce</a:t>
                      </a:r>
                      <a:r>
                        <a:rPr lang="en-US" sz="2000" baseline="0" dirty="0" smtClean="0"/>
                        <a:t> the variance of base classifiers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Reduce both bias and variance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9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Less susceptible to overfitting/noise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Quite susceptible</a:t>
                      </a:r>
                      <a:r>
                        <a:rPr lang="en-US" sz="2000" baseline="0" dirty="0" smtClean="0"/>
                        <a:t> to overfitting/noise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7578"/>
                  </a:ext>
                </a:extLst>
              </a:tr>
            </a:tbl>
          </a:graphicData>
        </a:graphic>
      </p:graphicFrame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7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898" y="1980918"/>
            <a:ext cx="5467350" cy="4210050"/>
          </a:xfrm>
          <a:prstGeom prst="rect">
            <a:avLst/>
          </a:prstGeom>
        </p:spPr>
      </p:pic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Random Forests</a:t>
            </a:r>
            <a:endParaRPr dirty="0"/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1097280" y="1845733"/>
            <a:ext cx="10524878" cy="44804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 A class of ensemble methods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specifically designed for 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State-of-the-art classifiers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</a:t>
            </a:r>
            <a:r>
              <a:rPr lang="en-US" sz="2000" dirty="0" smtClean="0"/>
              <a:t>ccuracy comparable to AdaBoost</a:t>
            </a: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m</a:t>
            </a:r>
            <a:r>
              <a:rPr lang="en-US" sz="2000" dirty="0" smtClean="0"/>
              <a:t>ore robust to noise and much faster</a:t>
            </a:r>
          </a:p>
          <a:p>
            <a:pPr marL="201168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than AdaBoost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many different implementations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7360" y="4576778"/>
            <a:ext cx="3222248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At each decision node, a random and usually small, set of variable/feature is chosen to split the node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4959608" y="4441592"/>
            <a:ext cx="1051560" cy="8584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9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697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16280" y="1737360"/>
                <a:ext cx="9799320" cy="4251960"/>
              </a:xfrm>
            </p:spPr>
            <p:txBody>
              <a:bodyPr>
                <a:normAutofit fontScale="92500" lnSpcReduction="10000"/>
              </a:bodyPr>
              <a:lstStyle/>
              <a:p>
                <a:pPr marL="621792" indent="-457200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zh-CN" sz="2600" dirty="0" smtClean="0"/>
                  <a:t>Bagging + Forest-RI (Random Input Selection)</a:t>
                </a:r>
              </a:p>
              <a:p>
                <a:pPr marL="914400" lvl="1" indent="-457200">
                  <a:lnSpc>
                    <a:spcPct val="110000"/>
                  </a:lnSpc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altLang="zh-CN" sz="2400" dirty="0" smtClean="0"/>
                  <a:t>Choose </a:t>
                </a:r>
                <a:r>
                  <a:rPr lang="en-US" altLang="zh-CN" sz="2400" i="1" dirty="0" smtClean="0"/>
                  <a:t>T</a:t>
                </a:r>
                <a:endParaRPr lang="en-US" altLang="zh-CN" sz="2400" dirty="0" smtClean="0"/>
              </a:p>
              <a:p>
                <a:pPr marL="457200" lvl="1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-- number </a:t>
                </a:r>
                <a:r>
                  <a:rPr lang="en-US" altLang="zh-CN" sz="2400" dirty="0"/>
                  <a:t>of trees to </a:t>
                </a:r>
                <a:r>
                  <a:rPr lang="en-US" altLang="zh-CN" sz="2400" dirty="0" smtClean="0"/>
                  <a:t>grow (T=500 by default)</a:t>
                </a:r>
                <a:endParaRPr lang="en-US" altLang="zh-CN" sz="2400" dirty="0"/>
              </a:p>
              <a:p>
                <a:pPr marL="914400" lvl="1" indent="-457200">
                  <a:lnSpc>
                    <a:spcPct val="110000"/>
                  </a:lnSpc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Choose </a:t>
                </a:r>
                <a:r>
                  <a:rPr lang="en-US" altLang="zh-CN" sz="2400" i="1" dirty="0" smtClean="0"/>
                  <a:t>F </a:t>
                </a:r>
                <a:r>
                  <a:rPr lang="en-US" altLang="en-US" sz="2400" i="1" dirty="0" smtClean="0"/>
                  <a:t>&lt; M </a:t>
                </a:r>
                <a:r>
                  <a:rPr lang="en-US" altLang="en-US" sz="2400" dirty="0"/>
                  <a:t>(M is the </a:t>
                </a:r>
                <a:r>
                  <a:rPr lang="en-US" altLang="en-US" sz="2400" dirty="0" smtClean="0"/>
                  <a:t>total number </a:t>
                </a:r>
                <a:r>
                  <a:rPr lang="en-US" altLang="en-US" sz="2400" dirty="0"/>
                  <a:t>of </a:t>
                </a:r>
                <a:r>
                  <a:rPr lang="en-US" altLang="en-US" sz="2400" dirty="0" smtClean="0"/>
                  <a:t>input </a:t>
                </a:r>
                <a:r>
                  <a:rPr lang="en-US" altLang="en-US" sz="2400" dirty="0"/>
                  <a:t>features)</a:t>
                </a:r>
                <a:r>
                  <a:rPr lang="en-US" altLang="en-US" sz="2400" i="1" dirty="0"/>
                  <a:t> </a:t>
                </a:r>
                <a:endParaRPr lang="en-US" altLang="en-US" sz="2400" i="1" dirty="0" smtClean="0"/>
              </a:p>
              <a:p>
                <a:pPr marL="457200" lvl="1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altLang="zh-CN" sz="2400" i="1" dirty="0"/>
                  <a:t> </a:t>
                </a:r>
                <a:r>
                  <a:rPr lang="en-US" altLang="zh-CN" sz="2400" i="1" dirty="0" smtClean="0"/>
                  <a:t>       </a:t>
                </a:r>
                <a:r>
                  <a:rPr lang="en-US" altLang="zh-CN" sz="2400" dirty="0" smtClean="0"/>
                  <a:t>-- number </a:t>
                </a:r>
                <a:r>
                  <a:rPr lang="en-US" altLang="zh-CN" sz="2400" dirty="0"/>
                  <a:t>of features used to calculate the best split at each node </a:t>
                </a:r>
                <a:endParaRPr lang="en-US" altLang="zh-CN" sz="2400" dirty="0" smtClean="0"/>
              </a:p>
              <a:p>
                <a:pPr marL="457200" lvl="1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 smtClean="0"/>
                  <a:t>        -- typically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CN" sz="2400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  <a:p>
                <a:pPr marL="914400" lvl="1" indent="-457200">
                  <a:lnSpc>
                    <a:spcPct val="110000"/>
                  </a:lnSpc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For each tree</a:t>
                </a:r>
              </a:p>
              <a:p>
                <a:pPr marL="438912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en-US" sz="2200" dirty="0" smtClean="0"/>
                  <a:t>        -- Create a bootstrap sample of size </a:t>
                </a:r>
                <a:r>
                  <a:rPr lang="en-US" altLang="en-US" sz="2200" i="1" dirty="0" smtClean="0"/>
                  <a:t>N</a:t>
                </a:r>
                <a:r>
                  <a:rPr lang="en-US" altLang="en-US" sz="2200" dirty="0" smtClean="0"/>
                  <a:t> (with replacement)</a:t>
                </a:r>
              </a:p>
              <a:p>
                <a:pPr marL="438912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en-US" sz="2200" dirty="0" smtClean="0"/>
                  <a:t>        -- For </a:t>
                </a:r>
                <a:r>
                  <a:rPr lang="en-US" altLang="en-US" sz="2200" dirty="0"/>
                  <a:t>each node, randomly choose </a:t>
                </a:r>
                <a:r>
                  <a:rPr lang="en-US" altLang="en-US" sz="2200" i="1" dirty="0" smtClean="0"/>
                  <a:t>F</a:t>
                </a:r>
                <a:r>
                  <a:rPr lang="en-US" altLang="en-US" sz="2200" dirty="0" smtClean="0"/>
                  <a:t> </a:t>
                </a:r>
                <a:r>
                  <a:rPr lang="en-US" altLang="en-US" sz="2200" dirty="0"/>
                  <a:t>features and </a:t>
                </a:r>
                <a:r>
                  <a:rPr lang="en-US" altLang="en-US" sz="2200" dirty="0" smtClean="0"/>
                  <a:t>find </a:t>
                </a:r>
                <a:r>
                  <a:rPr lang="en-US" altLang="en-US" sz="2200" dirty="0"/>
                  <a:t>the best </a:t>
                </a:r>
                <a:r>
                  <a:rPr lang="en-US" altLang="en-US" sz="2200" dirty="0" smtClean="0"/>
                  <a:t>split</a:t>
                </a:r>
              </a:p>
              <a:p>
                <a:pPr marL="438912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200" dirty="0" smtClean="0"/>
                  <a:t>        -- Fully grow the tree without any pruning</a:t>
                </a:r>
                <a:endParaRPr lang="en-US" altLang="zh-CN" sz="2200" dirty="0"/>
              </a:p>
              <a:p>
                <a:pPr marL="800100" lvl="1" indent="-342900">
                  <a:lnSpc>
                    <a:spcPct val="110000"/>
                  </a:lnSpc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Use majority voting </a:t>
                </a:r>
                <a:r>
                  <a:rPr lang="en-US" altLang="zh-CN" sz="2400" dirty="0" smtClean="0"/>
                  <a:t>to combine the predictions of all </a:t>
                </a:r>
                <a:r>
                  <a:rPr lang="en-US" altLang="zh-CN" sz="2400" dirty="0"/>
                  <a:t>trees</a:t>
                </a:r>
              </a:p>
            </p:txBody>
          </p:sp>
        </mc:Choice>
        <mc:Fallback xmlns="">
          <p:sp>
            <p:nvSpPr>
              <p:cNvPr id="969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6280" y="1737360"/>
                <a:ext cx="9799320" cy="4251960"/>
              </a:xfrm>
              <a:blipFill>
                <a:blip r:embed="rId4"/>
                <a:stretch>
                  <a:fillRect l="-124" t="-1146" b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Algorithm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07680" y="2522289"/>
            <a:ext cx="254508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Incorporate diversity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7040880" y="2737732"/>
            <a:ext cx="106680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36130" y="3784330"/>
            <a:ext cx="228600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Inject randomness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60920" y="4225296"/>
            <a:ext cx="0" cy="2381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89720" y="4382430"/>
            <a:ext cx="2263140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Inject more randomness and improve efficiency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8686800" y="4936428"/>
            <a:ext cx="502920" cy="13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40880" y="5093543"/>
            <a:ext cx="164592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Reduce bias</a:t>
            </a: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5974080" y="5308987"/>
            <a:ext cx="106680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9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Discussions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535556" y="1905668"/>
            <a:ext cx="7117080" cy="4285940"/>
            <a:chOff x="2971" y="2160"/>
            <a:chExt cx="4649" cy="2886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971" y="2160"/>
              <a:ext cx="4649" cy="2886"/>
              <a:chOff x="521" y="890"/>
              <a:chExt cx="4649" cy="2886"/>
            </a:xfrm>
          </p:grpSpPr>
          <p:pic>
            <p:nvPicPr>
              <p:cNvPr id="8" name="Picture 7" descr="story25i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890"/>
                <a:ext cx="4649" cy="288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>
                <a:off x="596" y="2587"/>
                <a:ext cx="382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DT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1305" y="2617"/>
                <a:ext cx="382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DT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1817" y="2470"/>
                <a:ext cx="382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DT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2845" y="2743"/>
                <a:ext cx="382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DT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3357" y="2593"/>
                <a:ext cx="382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DT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4662" y="2627"/>
                <a:ext cx="382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DT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5295" y="2760"/>
              <a:ext cx="1243" cy="2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smtClean="0">
                  <a:cs typeface="Times New Roman" panose="02020603050405020304" pitchFamily="18" charset="0"/>
                </a:rPr>
                <a:t>Is it an elephant?</a:t>
              </a:r>
              <a:endParaRPr lang="en-US" altLang="en-US" sz="2000" dirty="0"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>
                <a:spLocks noGrp="1" noChangeArrowheads="1"/>
              </p:cNvSpPr>
              <p:nvPr/>
            </p:nvSpPr>
            <p:spPr>
              <a:xfrm>
                <a:off x="596347" y="1737360"/>
                <a:ext cx="3768712" cy="45541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q"/>
                </a:pPr>
                <a:r>
                  <a:rPr lang="en-US" altLang="en-US" sz="2400" b="1" dirty="0" smtClean="0"/>
                  <a:t> Random Forest</a:t>
                </a:r>
              </a:p>
              <a:p>
                <a:pPr marL="0" indent="0" eaLnBrk="1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   -- each tree represents an expert </a:t>
                </a:r>
              </a:p>
              <a:p>
                <a:pPr marL="0" indent="0" eaLnBrk="1" hangingPunct="1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       with specific expertise</a:t>
                </a:r>
              </a:p>
              <a:p>
                <a:pPr marL="0" indent="0" eaLnBrk="1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   -- a team of experts work </a:t>
                </a:r>
              </a:p>
              <a:p>
                <a:pPr marL="0" indent="0" eaLnBrk="1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       together to deliver the “best” </a:t>
                </a:r>
              </a:p>
              <a:p>
                <a:pPr marL="0" indent="0" eaLnBrk="1" hangingPunct="1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       answer</a:t>
                </a:r>
                <a:endParaRPr lang="en-US" altLang="en-US" dirty="0"/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en-US" sz="2400" b="1" dirty="0" smtClean="0"/>
                  <a:t> Generalization error  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sz="2200" dirty="0" smtClean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dirty="0" smtClean="0"/>
                  <a:t>     --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US" altLang="en-US" dirty="0" smtClean="0"/>
                  <a:t>: average correlation among 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            the trees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dirty="0" smtClean="0"/>
                  <a:t>     -- s: strength </a:t>
                </a:r>
                <a:r>
                  <a:rPr lang="en-US" altLang="en-US" dirty="0"/>
                  <a:t>(average accuracy</a:t>
                </a:r>
                <a:r>
                  <a:rPr lang="en-US" altLang="en-US" dirty="0" smtClean="0"/>
                  <a:t>)</a:t>
                </a:r>
              </a:p>
              <a:p>
                <a:pPr marL="0" indent="0" eaLnBrk="1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dirty="0" smtClean="0"/>
                  <a:t>             of the trees </a:t>
                </a:r>
                <a:endParaRPr lang="en-US" altLang="en-US" b="1" dirty="0" smtClean="0"/>
              </a:p>
            </p:txBody>
          </p:sp>
        </mc:Choice>
        <mc:Fallback xmlns="">
          <p:sp>
            <p:nvSpPr>
              <p:cNvPr id="15" name="Rectangle 14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1737360"/>
                <a:ext cx="3768712" cy="4554115"/>
              </a:xfrm>
              <a:prstGeom prst="rect">
                <a:avLst/>
              </a:prstGeom>
              <a:blipFill>
                <a:blip r:embed="rId4"/>
                <a:stretch>
                  <a:fillRect l="-4693" t="-1874" r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3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42" y="314444"/>
            <a:ext cx="8077634" cy="58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72" y="302460"/>
            <a:ext cx="8163468" cy="58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866900"/>
            <a:ext cx="7134225" cy="2152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3309" y="4154736"/>
            <a:ext cx="4634865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Include the “+” class membership probabilities as the scores in the report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96075" y="3286125"/>
            <a:ext cx="1" cy="868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50502" y="5103215"/>
            <a:ext cx="3709208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Include all variables (including the risk variable)  in the report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8990822" y="3270745"/>
            <a:ext cx="14284" cy="18324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9655" y="1131051"/>
            <a:ext cx="499681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Score the data and save them to a CSV file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372475" y="1552677"/>
            <a:ext cx="0" cy="6190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0556" y="547683"/>
            <a:ext cx="365102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Use the test dataset (85/0/</a:t>
            </a:r>
            <a:r>
              <a:rPr lang="en-US" sz="2200" dirty="0" smtClean="0">
                <a:solidFill>
                  <a:srgbClr val="FF0000"/>
                </a:solidFill>
              </a:rPr>
              <a:t>15</a:t>
            </a:r>
            <a:r>
              <a:rPr lang="en-US" sz="2200" dirty="0" smtClean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24325" y="978570"/>
            <a:ext cx="0" cy="18027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352550"/>
            <a:ext cx="11029950" cy="4152900"/>
          </a:xfrm>
          <a:prstGeom prst="rect">
            <a:avLst/>
          </a:prstGeom>
        </p:spPr>
      </p:pic>
      <p:sp>
        <p:nvSpPr>
          <p:cNvPr id="4" name="Shape 156"/>
          <p:cNvSpPr/>
          <p:nvPr/>
        </p:nvSpPr>
        <p:spPr>
          <a:xfrm>
            <a:off x="3206016" y="1928134"/>
            <a:ext cx="461109" cy="529316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" name="Shape 156"/>
          <p:cNvSpPr/>
          <p:nvPr/>
        </p:nvSpPr>
        <p:spPr>
          <a:xfrm>
            <a:off x="1634391" y="3766459"/>
            <a:ext cx="442059" cy="245820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56"/>
          <p:cNvSpPr/>
          <p:nvPr/>
        </p:nvSpPr>
        <p:spPr>
          <a:xfrm>
            <a:off x="4806216" y="3756934"/>
            <a:ext cx="1099284" cy="245820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766453" y="659939"/>
            <a:ext cx="8790017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Sort the data by descending order of the “+” class membership probabilities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667125" y="1090826"/>
            <a:ext cx="2494337" cy="8373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76450" y="1090826"/>
            <a:ext cx="4085012" cy="2666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5355858" y="1090826"/>
            <a:ext cx="805604" cy="2666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800717"/>
            <a:ext cx="11744325" cy="2488766"/>
          </a:xfrm>
          <a:prstGeom prst="rect">
            <a:avLst/>
          </a:prstGeom>
        </p:spPr>
      </p:pic>
      <p:sp>
        <p:nvSpPr>
          <p:cNvPr id="5" name="Shape 156"/>
          <p:cNvSpPr/>
          <p:nvPr/>
        </p:nvSpPr>
        <p:spPr>
          <a:xfrm>
            <a:off x="758091" y="3895724"/>
            <a:ext cx="1261209" cy="314325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56"/>
          <p:cNvSpPr/>
          <p:nvPr/>
        </p:nvSpPr>
        <p:spPr>
          <a:xfrm>
            <a:off x="9857236" y="4518933"/>
            <a:ext cx="2125213" cy="405491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286251" y="1630415"/>
            <a:ext cx="318135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Calculate the profit values</a:t>
            </a: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 flipH="1">
            <a:off x="1388696" y="2061302"/>
            <a:ext cx="4488230" cy="183442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5876926" y="2061302"/>
            <a:ext cx="5042917" cy="24576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200857"/>
            <a:ext cx="10920413" cy="4790367"/>
          </a:xfrm>
          <a:prstGeom prst="rect">
            <a:avLst/>
          </a:prstGeom>
        </p:spPr>
      </p:pic>
      <p:sp>
        <p:nvSpPr>
          <p:cNvPr id="5" name="Shape 156"/>
          <p:cNvSpPr/>
          <p:nvPr/>
        </p:nvSpPr>
        <p:spPr>
          <a:xfrm>
            <a:off x="4749067" y="1971674"/>
            <a:ext cx="318233" cy="257176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56"/>
          <p:cNvSpPr/>
          <p:nvPr/>
        </p:nvSpPr>
        <p:spPr>
          <a:xfrm>
            <a:off x="10544176" y="2638425"/>
            <a:ext cx="962024" cy="3419475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755234" y="590480"/>
            <a:ext cx="4657723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Draw the profit curve as a scatter chart</a:t>
            </a: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 flipH="1">
            <a:off x="4908184" y="1021367"/>
            <a:ext cx="1175912" cy="95030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>
            <a:off x="6084096" y="1021367"/>
            <a:ext cx="4941092" cy="16170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6084096" y="1021367"/>
            <a:ext cx="0" cy="20837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Run through midterm-exam solutions…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4814462"/>
            <a:ext cx="2667269" cy="9079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charset="2"/>
              <a:buChar char="q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Highest score: </a:t>
            </a:r>
            <a:r>
              <a:rPr lang="en-US" altLang="zh-CN" sz="2400" dirty="0" smtClean="0">
                <a:solidFill>
                  <a:srgbClr val="0070C0"/>
                </a:solidFill>
              </a:rPr>
              <a:t>96</a:t>
            </a:r>
          </a:p>
          <a:p>
            <a:pPr>
              <a:buFont typeface="Wingdings" charset="2"/>
              <a:buChar char="q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Average is: </a:t>
            </a:r>
            <a:r>
              <a:rPr lang="en-US" altLang="zh-CN" sz="2400" dirty="0" smtClean="0">
                <a:solidFill>
                  <a:srgbClr val="0070C0"/>
                </a:solidFill>
              </a:rPr>
              <a:t>80.5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Ensemble Methods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Logical View</a:t>
            </a:r>
            <a:endParaRPr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1097281" y="1934817"/>
            <a:ext cx="3911138" cy="42629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Multiple Data Sets</a:t>
            </a:r>
          </a:p>
          <a:p>
            <a:pPr marL="0" indent="0" eaLnBrk="1" hangingPunct="1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-- from original training data</a:t>
            </a:r>
            <a:endParaRPr lang="en-US" altLang="en-US" sz="2200" dirty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A set of base classifiers  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 smtClean="0"/>
              <a:t>     -- induced from respective </a:t>
            </a:r>
          </a:p>
          <a:p>
            <a:pPr marL="0" indent="0" eaLnBrk="1" hangingPunct="1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en-US" sz="2200" dirty="0" smtClean="0"/>
              <a:t>         data sets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Aggregate predictions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 smtClean="0"/>
              <a:t>     -- taking a vote on the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 smtClean="0"/>
              <a:t>         predictions made by each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 dirty="0" smtClean="0"/>
              <a:t>         base classifier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76" y="1931320"/>
            <a:ext cx="6428207" cy="42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81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64159"/>
            <a:ext cx="10283983" cy="3125090"/>
          </a:xfrm>
          <a:prstGeom prst="rect">
            <a:avLst/>
          </a:prstGeom>
        </p:spPr>
      </p:pic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General Procedure</a:t>
            </a:r>
            <a:endParaRPr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8357" y="5310132"/>
            <a:ext cx="8464125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Voting: 1. take a majority vote on the individual predictions;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 2. weight each prediction with the accuracy of the base classifier</a:t>
            </a:r>
            <a:endParaRPr lang="en-US" sz="22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42760" y="4638261"/>
            <a:ext cx="4023" cy="6375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7108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Rationale for Ensemble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Shape 14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92696" y="1845733"/>
                <a:ext cx="10265296" cy="4480421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dirty="0" smtClean="0"/>
                  <a:t> Intuition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The Wisdom of Crowds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dirty="0" smtClean="0"/>
                  <a:t> Statistical analysis</a:t>
                </a:r>
              </a:p>
              <a:p>
                <a:pPr lvl="1"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Consider an ensemble of </a:t>
                </a:r>
                <a:r>
                  <a:rPr lang="en-US" sz="2000" dirty="0"/>
                  <a:t>N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independent</a:t>
                </a:r>
                <a:r>
                  <a:rPr lang="en-US" sz="2000" dirty="0" smtClean="0"/>
                  <a:t> classifiers, </a:t>
                </a:r>
              </a:p>
              <a:p>
                <a:pPr marL="201168" lvl="1" indent="0">
                  <a:spcAft>
                    <a:spcPts val="1200"/>
                  </a:spcAft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each has an error rate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=0.35</m:t>
                    </m:r>
                  </m:oMath>
                </a14:m>
                <a:endParaRPr lang="en-US" sz="2000" dirty="0" smtClean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-- when N = 5,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𝑒𝑛𝑠𝑒𝑚𝑏𝑙𝑒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sz="800" dirty="0"/>
                  <a:t> </a:t>
                </a:r>
                <a:r>
                  <a:rPr lang="en-US" sz="800" dirty="0" smtClean="0"/>
                  <a:t>   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-- when N = 25,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𝑒𝑛𝑠𝑒𝑚𝑏𝑙𝑒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142" name="Shape 14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2696" y="1845733"/>
                <a:ext cx="10265296" cy="4480421"/>
              </a:xfrm>
              <a:prstGeom prst="rect">
                <a:avLst/>
              </a:prstGeom>
              <a:blipFill>
                <a:blip r:embed="rId3"/>
                <a:stretch>
                  <a:fillRect l="-1722" t="-2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162490" y="2377145"/>
            <a:ext cx="3697356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846" y="712667"/>
            <a:ext cx="3295834" cy="2232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395" y="3142450"/>
            <a:ext cx="3770285" cy="2986848"/>
          </a:xfrm>
          <a:prstGeom prst="rect">
            <a:avLst/>
          </a:prstGeom>
        </p:spPr>
      </p:pic>
      <p:sp>
        <p:nvSpPr>
          <p:cNvPr id="1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7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Construct an Ensemble Classifier</a:t>
            </a:r>
            <a:endParaRPr dirty="0"/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1097280" y="1845733"/>
            <a:ext cx="10524878" cy="448042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 Two necessary </a:t>
            </a:r>
            <a:r>
              <a:rPr lang="en-US" sz="2400" b="1" dirty="0" smtClean="0">
                <a:solidFill>
                  <a:srgbClr val="FF0000"/>
                </a:solidFill>
              </a:rPr>
              <a:t>conditions on base classifiers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70C0"/>
                </a:solidFill>
              </a:rPr>
              <a:t>independent</a:t>
            </a:r>
            <a:r>
              <a:rPr lang="en-US" sz="2000" dirty="0" smtClean="0"/>
              <a:t> of each other </a:t>
            </a:r>
            <a:r>
              <a:rPr lang="en-US" sz="2000" dirty="0" smtClean="0">
                <a:sym typeface="Wingdings" panose="05000000000000000000" pitchFamily="2" charset="2"/>
              </a:rPr>
              <a:t> uncorrelated errors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better than random-guess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 Four methods</a:t>
            </a: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Manipulate the </a:t>
            </a:r>
            <a:r>
              <a:rPr lang="en-US" sz="2000" dirty="0" smtClean="0">
                <a:solidFill>
                  <a:srgbClr val="FF0000"/>
                </a:solidFill>
              </a:rPr>
              <a:t>training dataset</a:t>
            </a:r>
          </a:p>
          <a:p>
            <a:pPr marL="201168" lvl="1" indent="0">
              <a:spcAft>
                <a:spcPts val="12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-- create multiple training datasets by resampling the original dataset (</a:t>
            </a:r>
            <a:r>
              <a:rPr lang="en-US" sz="2000" dirty="0" smtClean="0">
                <a:solidFill>
                  <a:srgbClr val="0070C0"/>
                </a:solidFill>
              </a:rPr>
              <a:t>bagging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70C0"/>
                </a:solidFill>
              </a:rPr>
              <a:t>boosting</a:t>
            </a:r>
            <a:r>
              <a:rPr lang="en-US" sz="2000" dirty="0" smtClean="0"/>
              <a:t>)</a:t>
            </a: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Manipulate the </a:t>
            </a:r>
            <a:r>
              <a:rPr lang="en-US" sz="2000" dirty="0" smtClean="0">
                <a:solidFill>
                  <a:srgbClr val="FF0000"/>
                </a:solidFill>
              </a:rPr>
              <a:t>input features/variables</a:t>
            </a:r>
          </a:p>
          <a:p>
            <a:pPr marL="201168" lvl="1" indent="0">
              <a:spcAft>
                <a:spcPts val="1200"/>
              </a:spcAft>
              <a:buNone/>
            </a:pPr>
            <a:r>
              <a:rPr lang="en-US" sz="2000" dirty="0" smtClean="0"/>
              <a:t>   -- choose a different subset of input features for each base classifier (</a:t>
            </a:r>
            <a:r>
              <a:rPr lang="en-US" sz="2000" dirty="0" smtClean="0">
                <a:solidFill>
                  <a:srgbClr val="0070C0"/>
                </a:solidFill>
              </a:rPr>
              <a:t>random forest</a:t>
            </a:r>
            <a:r>
              <a:rPr lang="en-US" sz="2000" dirty="0" smtClean="0"/>
              <a:t>)</a:t>
            </a: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Manipulate the </a:t>
            </a:r>
            <a:r>
              <a:rPr lang="en-US" sz="2000" dirty="0">
                <a:solidFill>
                  <a:srgbClr val="FF0000"/>
                </a:solidFill>
              </a:rPr>
              <a:t>learning algorithm</a:t>
            </a:r>
          </a:p>
          <a:p>
            <a:pPr marL="201168" lvl="1" indent="0">
              <a:spcAft>
                <a:spcPts val="0"/>
              </a:spcAft>
              <a:buNone/>
            </a:pPr>
            <a:r>
              <a:rPr lang="en-US" sz="2000" dirty="0"/>
              <a:t>   -- e.g., for ANN, change initial weights on the links; </a:t>
            </a:r>
          </a:p>
          <a:p>
            <a:pPr marL="201168" lvl="1" indent="0">
              <a:spcAft>
                <a:spcPts val="1200"/>
              </a:spcAft>
              <a:buNone/>
            </a:pPr>
            <a:r>
              <a:rPr lang="en-US" sz="2000" dirty="0"/>
              <a:t>               for DT, randomly choose one f the top-K attributes for splitting</a:t>
            </a: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 smtClean="0"/>
              <a:t>Manipulate the </a:t>
            </a:r>
            <a:r>
              <a:rPr lang="en-US" sz="2000" dirty="0" smtClean="0">
                <a:solidFill>
                  <a:srgbClr val="FF0000"/>
                </a:solidFill>
              </a:rPr>
              <a:t>class labels</a:t>
            </a:r>
          </a:p>
          <a:p>
            <a:pPr marL="201168" lvl="1" indent="0">
              <a:spcAft>
                <a:spcPts val="600"/>
              </a:spcAft>
              <a:buNone/>
            </a:pPr>
            <a:r>
              <a:rPr lang="en-US" sz="2000" dirty="0"/>
              <a:t> </a:t>
            </a:r>
            <a:r>
              <a:rPr lang="en-US" sz="2000" dirty="0" smtClean="0"/>
              <a:t>  -- reduce multiclass problem to binary classification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35268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Bagging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Shape 14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97279" y="1845733"/>
                <a:ext cx="10683903" cy="448042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dirty="0" smtClean="0"/>
                  <a:t> a.k.a.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sz="2400" b="1" dirty="0" smtClean="0"/>
                  <a:t>ootstrap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agg</a:t>
                </a:r>
                <a:r>
                  <a:rPr lang="en-US" sz="2400" b="1" dirty="0" smtClean="0"/>
                  <a:t>regat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ing</a:t>
                </a:r>
                <a:endParaRPr lang="en-US" sz="20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b="1" dirty="0" smtClean="0"/>
                  <a:t> Bootstrapping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Random sampling with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replacement</a:t>
                </a:r>
                <a:endParaRPr lang="en-US" sz="2000" dirty="0" smtClean="0"/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Each bootstrap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has the same size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) as the original dataset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 smtClean="0"/>
                  <a:t>   -- In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some instances may be selected multiple times; some may be omitted</a:t>
                </a:r>
              </a:p>
              <a:p>
                <a:pPr marL="201168" lvl="1" indent="0">
                  <a:spcAft>
                    <a:spcPts val="600"/>
                  </a:spcAft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-- The probability of each instance to be selected in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</a:p>
              <a:p>
                <a:pPr marL="201168" lvl="1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201168" lvl="1" indent="0">
                  <a:spcAft>
                    <a:spcPts val="1200"/>
                  </a:spcAft>
                  <a:buNone/>
                </a:pPr>
                <a:r>
                  <a:rPr lang="en-US" sz="2000" b="0" dirty="0" smtClean="0">
                    <a:ea typeface="Cambria Math" panose="02040503050406030204" pitchFamily="18" charset="0"/>
                  </a:rPr>
                  <a:t>  				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𝑙𝑎𝑟𝑔𝑒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201168" lvl="1" indent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sz="2000" dirty="0" smtClean="0"/>
                  <a:t>   -- On average,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contains approximately 63% of the original dataset; </a:t>
                </a:r>
                <a:r>
                  <a:rPr lang="en-US" altLang="en-US" sz="2000" dirty="0"/>
                  <a:t>the rest are replicates</a:t>
                </a:r>
                <a:endParaRPr lang="en-US" sz="2000" dirty="0"/>
              </a:p>
            </p:txBody>
          </p:sp>
        </mc:Choice>
        <mc:Fallback xmlns="">
          <p:sp>
            <p:nvSpPr>
              <p:cNvPr id="142" name="Shape 14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79" y="1845733"/>
                <a:ext cx="10683903" cy="4480421"/>
              </a:xfrm>
              <a:prstGeom prst="rect">
                <a:avLst/>
              </a:prstGeom>
              <a:blipFill>
                <a:blip r:embed="rId3"/>
                <a:stretch>
                  <a:fillRect l="-1597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7010" y="809658"/>
            <a:ext cx="7239000" cy="852487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22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16.7|14.7|15.7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51310</TotalTime>
  <Words>1089</Words>
  <Application>Microsoft Office PowerPoint</Application>
  <PresentationFormat>Widescreen</PresentationFormat>
  <Paragraphs>254</Paragraphs>
  <Slides>29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宋体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Retrospect</vt:lpstr>
      <vt:lpstr>Equation</vt:lpstr>
      <vt:lpstr>Data Science</vt:lpstr>
      <vt:lpstr>Outline</vt:lpstr>
      <vt:lpstr>Run through midterm-exam solutions…</vt:lpstr>
      <vt:lpstr>Ensemble Methods</vt:lpstr>
      <vt:lpstr>Logical View</vt:lpstr>
      <vt:lpstr>General Procedure</vt:lpstr>
      <vt:lpstr>Rationale for Ensemble </vt:lpstr>
      <vt:lpstr>Construct an Ensemble Classifier</vt:lpstr>
      <vt:lpstr>Bagging</vt:lpstr>
      <vt:lpstr>Bagging Algorithm</vt:lpstr>
      <vt:lpstr>Example</vt:lpstr>
      <vt:lpstr>PowerPoint Presentation</vt:lpstr>
      <vt:lpstr>Boosting</vt:lpstr>
      <vt:lpstr>Boosting Algorithms</vt:lpstr>
      <vt:lpstr>AdaBoost (1)</vt:lpstr>
      <vt:lpstr>AdaBoost (2)</vt:lpstr>
      <vt:lpstr>AdaBoost Algorithm</vt:lpstr>
      <vt:lpstr>Example</vt:lpstr>
      <vt:lpstr>PowerPoint Presentation</vt:lpstr>
      <vt:lpstr>Bagging vs. Boosting</vt:lpstr>
      <vt:lpstr>Random Forests</vt:lpstr>
      <vt:lpstr>RF Algorithm</vt:lpstr>
      <vt:lpstr>More Discussions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Wenjun Wang</dc:creator>
  <cp:lastModifiedBy>Wang, Wenjun</cp:lastModifiedBy>
  <cp:revision>2453</cp:revision>
  <dcterms:created xsi:type="dcterms:W3CDTF">2014-09-09T01:52:12Z</dcterms:created>
  <dcterms:modified xsi:type="dcterms:W3CDTF">2017-05-10T04:40:52Z</dcterms:modified>
</cp:coreProperties>
</file>