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53"/>
  </p:notesMasterIdLst>
  <p:sldIdLst>
    <p:sldId id="513" r:id="rId2"/>
    <p:sldId id="713" r:id="rId3"/>
    <p:sldId id="738" r:id="rId4"/>
    <p:sldId id="743" r:id="rId5"/>
    <p:sldId id="744" r:id="rId6"/>
    <p:sldId id="746" r:id="rId7"/>
    <p:sldId id="747" r:id="rId8"/>
    <p:sldId id="748" r:id="rId9"/>
    <p:sldId id="749" r:id="rId10"/>
    <p:sldId id="686" r:id="rId11"/>
    <p:sldId id="760" r:id="rId12"/>
    <p:sldId id="759" r:id="rId13"/>
    <p:sldId id="761" r:id="rId14"/>
    <p:sldId id="762" r:id="rId15"/>
    <p:sldId id="763" r:id="rId16"/>
    <p:sldId id="764" r:id="rId17"/>
    <p:sldId id="770" r:id="rId18"/>
    <p:sldId id="768" r:id="rId19"/>
    <p:sldId id="772" r:id="rId20"/>
    <p:sldId id="773" r:id="rId21"/>
    <p:sldId id="774" r:id="rId22"/>
    <p:sldId id="777" r:id="rId23"/>
    <p:sldId id="778" r:id="rId24"/>
    <p:sldId id="779" r:id="rId25"/>
    <p:sldId id="780" r:id="rId26"/>
    <p:sldId id="781" r:id="rId27"/>
    <p:sldId id="782" r:id="rId28"/>
    <p:sldId id="776" r:id="rId29"/>
    <p:sldId id="783" r:id="rId30"/>
    <p:sldId id="784" r:id="rId31"/>
    <p:sldId id="785" r:id="rId32"/>
    <p:sldId id="786" r:id="rId33"/>
    <p:sldId id="787" r:id="rId34"/>
    <p:sldId id="790" r:id="rId35"/>
    <p:sldId id="791" r:id="rId36"/>
    <p:sldId id="792" r:id="rId37"/>
    <p:sldId id="793" r:id="rId38"/>
    <p:sldId id="794" r:id="rId39"/>
    <p:sldId id="795" r:id="rId40"/>
    <p:sldId id="801" r:id="rId41"/>
    <p:sldId id="796" r:id="rId42"/>
    <p:sldId id="797" r:id="rId43"/>
    <p:sldId id="798" r:id="rId44"/>
    <p:sldId id="799" r:id="rId45"/>
    <p:sldId id="800" r:id="rId46"/>
    <p:sldId id="803" r:id="rId47"/>
    <p:sldId id="802" r:id="rId48"/>
    <p:sldId id="804" r:id="rId49"/>
    <p:sldId id="806" r:id="rId50"/>
    <p:sldId id="805" r:id="rId51"/>
    <p:sldId id="810" r:id="rId5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2" autoAdjust="0"/>
    <p:restoredTop sz="93881" autoAdjust="0"/>
  </p:normalViewPr>
  <p:slideViewPr>
    <p:cSldViewPr snapToGrid="0">
      <p:cViewPr>
        <p:scale>
          <a:sx n="80" d="100"/>
          <a:sy n="80" d="100"/>
        </p:scale>
        <p:origin x="-211" y="-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6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DEF72-9193-499D-9DBE-630990DB69E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587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F2F85-6FC2-45DA-9ED2-3A5203DDEB3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965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59130-C217-484B-A90D-60D48439579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531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31884-B60F-42C1-AE52-7AB5A75A764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876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D4913-3A25-4EEA-AC9F-ED8890577F53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038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2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6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3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4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1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58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5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3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2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6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3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MSCI:6070 Spring 2017</a:t>
            </a:r>
          </a:p>
          <a:p>
            <a:endParaRPr lang="en-US" dirty="0"/>
          </a:p>
          <a:p>
            <a:r>
              <a:rPr lang="en-US" dirty="0"/>
              <a:t>Lecture 9 (3/27/17)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Cluster Analysis? (1)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0937" y="1781016"/>
            <a:ext cx="8318500" cy="1397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 a set of objects into different groups such that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Objects in the same group are </a:t>
            </a:r>
            <a:r>
              <a:rPr lang="en-US" dirty="0">
                <a:solidFill>
                  <a:srgbClr val="FF0000"/>
                </a:solidFill>
              </a:rPr>
              <a:t>closer</a:t>
            </a:r>
            <a:r>
              <a:rPr lang="en-US" dirty="0"/>
              <a:t> (or </a:t>
            </a:r>
            <a:r>
              <a:rPr lang="en-US" dirty="0">
                <a:solidFill>
                  <a:srgbClr val="FF0000"/>
                </a:solidFill>
              </a:rPr>
              <a:t>similar</a:t>
            </a:r>
            <a:r>
              <a:rPr lang="en-US" dirty="0"/>
              <a:t>) to each other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Objects in different groups are far way (or dissimilar) from each other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6126480" y="3592060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8107680" y="2688772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5745480" y="3679372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4145280" y="2993572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3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Cluster Analysis?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8704"/>
            <a:ext cx="8186057" cy="4562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Unsupervised</a:t>
            </a:r>
            <a:r>
              <a:rPr lang="en-US" sz="2400" dirty="0"/>
              <a:t> learning/segmentation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no pre-specified target variable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no specific class label or training data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we do not even know how many groups there 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Descriptive</a:t>
            </a:r>
            <a:r>
              <a:rPr lang="en-US" sz="2400" dirty="0"/>
              <a:t> model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divide objects into different “natural” groups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derive patterns that help us better understand the data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an important type of exploratory data analysis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require validation and interpretation of the resultant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Applications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Image segmentation: machine learning of recognizing images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Social Networks: find communities of users densely connected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Marketing: identify customer groups by consumer tastes/behavior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85" y="4295426"/>
            <a:ext cx="3179345" cy="18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194" y="2328051"/>
            <a:ext cx="1934551" cy="188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69" y="1897295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7988"/>
            <a:ext cx="4617720" cy="415367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Partitional </a:t>
            </a:r>
            <a:r>
              <a:rPr lang="en-US" sz="2400" dirty="0"/>
              <a:t>vs.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Hierarchical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Partitional clustering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-- mutually exclusive (</a:t>
            </a:r>
            <a:r>
              <a:rPr lang="en-US" sz="2000" dirty="0" err="1"/>
              <a:t>unnested</a:t>
            </a:r>
            <a:r>
              <a:rPr lang="en-US" sz="2000" dirty="0"/>
              <a:t>)</a:t>
            </a:r>
          </a:p>
          <a:p>
            <a:pPr marL="201168" lvl="1" indent="0">
              <a:spcAft>
                <a:spcPts val="4200"/>
              </a:spcAft>
              <a:buNone/>
            </a:pPr>
            <a:r>
              <a:rPr lang="en-US" sz="2000" dirty="0"/>
              <a:t>     -- each object is in exactly one group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Hierarchical clustering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-- small clusters are successively 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/>
              <a:t>         grouped together to form larger ones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-- a set of nested clusters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    (a hierarchical tree – dendrogram)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67988"/>
            <a:ext cx="2265603" cy="19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625" y="4089277"/>
            <a:ext cx="5137055" cy="19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7988"/>
            <a:ext cx="9913620" cy="41536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Exclusive </a:t>
            </a:r>
            <a:r>
              <a:rPr lang="en-US" sz="2400" dirty="0"/>
              <a:t>vs.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non-exclusive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Exclusive clustering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-- the same as </a:t>
            </a:r>
            <a:r>
              <a:rPr lang="en-US" sz="2000" dirty="0" err="1"/>
              <a:t>partitional</a:t>
            </a:r>
            <a:r>
              <a:rPr lang="en-US" sz="2000" dirty="0"/>
              <a:t> clustering; each object is in exactly one group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Non-exclusive clustering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-- overlapping (border) objects who belong to multiple clusters simultaneously</a:t>
            </a:r>
          </a:p>
          <a:p>
            <a:pPr marL="201168" lvl="1" indent="0">
              <a:spcAft>
                <a:spcPts val="0"/>
              </a:spcAft>
              <a:buNone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Fuzzy </a:t>
            </a:r>
            <a:r>
              <a:rPr lang="en-US" sz="2400" dirty="0"/>
              <a:t>vs.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non-fuzzy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Fuzzy clustering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-- probabilistic clustering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-- each object belongs to every cluster with a belonging factor (membership weight)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Non-fuzzy clustering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-- binary membership (Yes/No)</a:t>
            </a:r>
          </a:p>
          <a:p>
            <a:pPr marL="201168" lvl="1" indent="0"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67987"/>
            <a:ext cx="5326967" cy="440218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Well-separated cluster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-- each object in a cluster is closer (or more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  similar) to EVERY other object in its cluster  </a:t>
            </a:r>
          </a:p>
          <a:p>
            <a:pPr marL="201168" lvl="1" indent="0">
              <a:spcAft>
                <a:spcPts val="2400"/>
              </a:spcAft>
              <a:buNone/>
            </a:pPr>
            <a:r>
              <a:rPr lang="en-US" sz="2000" dirty="0"/>
              <a:t>       than to any object not in its cluster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Center-based cluster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-- each</a:t>
            </a:r>
            <a:r>
              <a:rPr lang="en-US" altLang="en-US" sz="2000" dirty="0"/>
              <a:t> object in a cluster is closer (or more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en-US" sz="2000" dirty="0"/>
              <a:t>       similar) to the “</a:t>
            </a:r>
            <a:r>
              <a:rPr lang="en-US" altLang="en-US" sz="2000" b="1" dirty="0"/>
              <a:t>center</a:t>
            </a:r>
            <a:r>
              <a:rPr lang="en-US" altLang="en-US" sz="2000" dirty="0"/>
              <a:t>” of its cluster than to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altLang="en-US" sz="2000" dirty="0"/>
              <a:t>       the center of any other cluster</a:t>
            </a:r>
            <a:endParaRPr lang="en-US" sz="2000" dirty="0"/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-- </a:t>
            </a:r>
            <a:r>
              <a:rPr lang="en-US" sz="2000" dirty="0">
                <a:solidFill>
                  <a:srgbClr val="FF0000"/>
                </a:solidFill>
              </a:rPr>
              <a:t>centroid</a:t>
            </a:r>
            <a:r>
              <a:rPr lang="en-US" sz="2000" dirty="0"/>
              <a:t>: the average of all object in a cluster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-- </a:t>
            </a:r>
            <a:r>
              <a:rPr lang="en-US" sz="2000" dirty="0" err="1">
                <a:solidFill>
                  <a:srgbClr val="FF0000"/>
                </a:solidFill>
              </a:rPr>
              <a:t>medoid</a:t>
            </a:r>
            <a:r>
              <a:rPr lang="en-US" sz="2000" dirty="0"/>
              <a:t>: the most “representative” object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717" y="4733914"/>
            <a:ext cx="3446083" cy="14020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078" y="1867987"/>
            <a:ext cx="4279265" cy="2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67987"/>
            <a:ext cx="5326967" cy="440218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Contiguity-based cluster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-- each object in a cluster is closer (or more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      similar) to AT LEAST one object in its cluster  </a:t>
            </a:r>
          </a:p>
          <a:p>
            <a:pPr marL="201168" lvl="1" indent="0">
              <a:spcAft>
                <a:spcPts val="3000"/>
              </a:spcAft>
              <a:buNone/>
            </a:pPr>
            <a:r>
              <a:rPr lang="en-US" sz="2000" dirty="0"/>
              <a:t>       than to any object not in its cluster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density-based cluster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-- </a:t>
            </a:r>
            <a:r>
              <a:rPr lang="en-US" altLang="en-US" sz="2000" dirty="0"/>
              <a:t>A cluster is a dense region of objects,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en-US" sz="2000" dirty="0"/>
              <a:t>      which is separated by low-density regions,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altLang="en-US" sz="2000" dirty="0"/>
              <a:t>      from other regions of high density</a:t>
            </a:r>
            <a:endParaRPr lang="en-US" sz="20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-- robust to noise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943102"/>
            <a:ext cx="36957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4270160"/>
            <a:ext cx="2552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2039" y="1841883"/>
                <a:ext cx="9317923" cy="46309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200" dirty="0"/>
                  <a:t>Let </a:t>
                </a:r>
                <a:r>
                  <a:rPr lang="en-US" altLang="en-US" sz="2200" b="1" dirty="0"/>
                  <a:t>x</a:t>
                </a:r>
                <a:r>
                  <a:rPr lang="en-US" altLang="en-US" sz="2200" dirty="0"/>
                  <a:t> = (x</a:t>
                </a:r>
                <a:r>
                  <a:rPr lang="en-US" altLang="en-US" sz="2200" baseline="-25000" dirty="0"/>
                  <a:t>1</a:t>
                </a:r>
                <a:r>
                  <a:rPr lang="en-US" altLang="en-US" sz="2200" dirty="0"/>
                  <a:t>,…,</a:t>
                </a:r>
                <a:r>
                  <a:rPr lang="en-US" altLang="en-US" sz="2200" dirty="0" err="1"/>
                  <a:t>x</a:t>
                </a:r>
                <a:r>
                  <a:rPr lang="en-US" altLang="en-US" sz="2200" baseline="-25000" dirty="0" err="1"/>
                  <a:t>n</a:t>
                </a:r>
                <a:r>
                  <a:rPr lang="en-US" altLang="en-US" sz="2200" dirty="0"/>
                  <a:t>) and </a:t>
                </a:r>
                <a:r>
                  <a:rPr lang="en-US" altLang="en-US" sz="2200" b="1" dirty="0"/>
                  <a:t>y</a:t>
                </a:r>
                <a:r>
                  <a:rPr lang="en-US" altLang="en-US" sz="2200" dirty="0"/>
                  <a:t> = (y</a:t>
                </a:r>
                <a:r>
                  <a:rPr lang="en-US" altLang="en-US" sz="2200" baseline="-25000" dirty="0"/>
                  <a:t>1</a:t>
                </a:r>
                <a:r>
                  <a:rPr lang="en-US" altLang="en-US" sz="2200" dirty="0"/>
                  <a:t>,…</a:t>
                </a:r>
                <a:r>
                  <a:rPr lang="en-US" altLang="en-US" sz="2200" dirty="0" err="1"/>
                  <a:t>y</a:t>
                </a:r>
                <a:r>
                  <a:rPr lang="en-US" altLang="en-US" sz="2200" baseline="-25000" dirty="0" err="1"/>
                  <a:t>n</a:t>
                </a:r>
                <a:r>
                  <a:rPr lang="en-US" altLang="en-US" sz="2200" dirty="0"/>
                  <a:t>) be n-dimensional vectors of two objects </a:t>
                </a:r>
                <a:r>
                  <a:rPr lang="en-US" altLang="en-US" sz="2200" b="1" dirty="0"/>
                  <a:t>X</a:t>
                </a:r>
                <a:r>
                  <a:rPr lang="en-US" altLang="en-US" sz="2200" dirty="0"/>
                  <a:t> and </a:t>
                </a:r>
                <a:r>
                  <a:rPr lang="en-US" altLang="en-US" sz="2200" b="1" dirty="0"/>
                  <a:t>Y</a:t>
                </a:r>
                <a:endParaRPr lang="en-US" altLang="en-US" sz="2200" b="1" baseline="-25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>
                    <a:latin typeface="Calibri" panose="020F0502020204030204" pitchFamily="34" charset="0"/>
                  </a:rPr>
                  <a:t>Manhattan</a:t>
                </a:r>
                <a:r>
                  <a:rPr lang="en-US" sz="2200" dirty="0">
                    <a:latin typeface="Calibri" panose="020F0502020204030204" pitchFamily="34" charset="0"/>
                  </a:rPr>
                  <a:t> distance (L1 norm)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𝑀𝑎𝑛h𝑎𝑡𝑡𝑎𝑛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>
                    <a:latin typeface="Calibri" panose="020F0502020204030204" pitchFamily="34" charset="0"/>
                  </a:rPr>
                  <a:t>Euclidean</a:t>
                </a:r>
                <a:r>
                  <a:rPr lang="en-US" sz="2200" dirty="0">
                    <a:latin typeface="Calibri" panose="020F0502020204030204" pitchFamily="34" charset="0"/>
                  </a:rPr>
                  <a:t> distance (L2 norm)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𝐸𝑢𝑐𝑙𝑖𝑑𝑒𝑎𝑛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>
                    <a:latin typeface="Calibri" panose="020F0502020204030204" pitchFamily="34" charset="0"/>
                  </a:rPr>
                  <a:t>Cosine</a:t>
                </a:r>
                <a:r>
                  <a:rPr lang="en-US" sz="2200" dirty="0">
                    <a:latin typeface="Calibri" panose="020F0502020204030204" pitchFamily="34" charset="0"/>
                  </a:rPr>
                  <a:t> distance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𝑐𝑜𝑠𝑖𝑛𝑒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039" y="1841883"/>
                <a:ext cx="9317923" cy="4630979"/>
              </a:xfrm>
              <a:blipFill rotWithShape="0">
                <a:blip r:embed="rId3"/>
                <a:stretch>
                  <a:fillRect l="-1766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521153" y="2777982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521153" y="5687437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11570" y="4105280"/>
            <a:ext cx="873957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>
            <a:spAutoFit/>
          </a:bodyPr>
          <a:lstStyle/>
          <a:p>
            <a:r>
              <a:rPr lang="en-US" sz="2200" baseline="-25000" dirty="0"/>
              <a:t>Euclidian</a:t>
            </a:r>
          </a:p>
        </p:txBody>
      </p:sp>
      <p:sp>
        <p:nvSpPr>
          <p:cNvPr id="8" name="Oval 7"/>
          <p:cNvSpPr/>
          <p:nvPr/>
        </p:nvSpPr>
        <p:spPr>
          <a:xfrm>
            <a:off x="10040621" y="4097366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97028" y="4954411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656291" y="572666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endParaRPr lang="en-US" baseline="-25000" dirty="0"/>
          </a:p>
        </p:txBody>
      </p:sp>
      <p:sp>
        <p:nvSpPr>
          <p:cNvPr id="88" name="Rectangle 87"/>
          <p:cNvSpPr/>
          <p:nvPr/>
        </p:nvSpPr>
        <p:spPr>
          <a:xfrm>
            <a:off x="7053960" y="395392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baseline="-25000" dirty="0">
                <a:latin typeface="Calibri" panose="020F0502020204030204" pitchFamily="34" charset="0"/>
              </a:rPr>
              <a:t>2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8518852" y="491219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</a:t>
            </a:r>
            <a:endParaRPr lang="en-US" baseline="30000" dirty="0"/>
          </a:p>
        </p:txBody>
      </p:sp>
      <p:sp>
        <p:nvSpPr>
          <p:cNvPr id="56" name="Rectangle 55"/>
          <p:cNvSpPr/>
          <p:nvPr/>
        </p:nvSpPr>
        <p:spPr>
          <a:xfrm>
            <a:off x="10098987" y="402627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</a:t>
            </a:r>
            <a:endParaRPr lang="en-US" baseline="30000" dirty="0"/>
          </a:p>
        </p:txBody>
      </p:sp>
      <p:cxnSp>
        <p:nvCxnSpPr>
          <p:cNvPr id="5" name="Straight Connector 4"/>
          <p:cNvCxnSpPr>
            <a:stCxn id="40" idx="7"/>
            <a:endCxn id="8" idx="2"/>
          </p:cNvCxnSpPr>
          <p:nvPr/>
        </p:nvCxnSpPr>
        <p:spPr>
          <a:xfrm flipV="1">
            <a:off x="8896665" y="4175187"/>
            <a:ext cx="1143956" cy="802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45249" y="3708339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8401272" y="3341248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>
            <a:endCxn id="58" idx="3"/>
          </p:cNvCxnSpPr>
          <p:nvPr/>
        </p:nvCxnSpPr>
        <p:spPr>
          <a:xfrm flipV="1">
            <a:off x="7530661" y="3841188"/>
            <a:ext cx="331683" cy="1885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9" idx="4"/>
          </p:cNvCxnSpPr>
          <p:nvPr/>
        </p:nvCxnSpPr>
        <p:spPr>
          <a:xfrm flipV="1">
            <a:off x="7530660" y="3496890"/>
            <a:ext cx="928978" cy="21997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7734527" y="4008742"/>
            <a:ext cx="469831" cy="395308"/>
          </a:xfrm>
          <a:prstGeom prst="arc">
            <a:avLst>
              <a:gd name="adj1" fmla="val 1361849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45854" y="2948243"/>
            <a:ext cx="694421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 anchor="ctr">
            <a:spAutoFit/>
          </a:bodyPr>
          <a:lstStyle/>
          <a:p>
            <a:pPr algn="ctr"/>
            <a:r>
              <a:rPr lang="en-US" sz="2200" baseline="-25000" dirty="0"/>
              <a:t>Cosine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/>
              <a:t>Distance Metrics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913760" y="5055025"/>
            <a:ext cx="1226498" cy="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6" idx="1"/>
          </p:cNvCxnSpPr>
          <p:nvPr/>
        </p:nvCxnSpPr>
        <p:spPr>
          <a:xfrm flipH="1" flipV="1">
            <a:off x="10098987" y="4210939"/>
            <a:ext cx="23568" cy="844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02649" y="5018080"/>
            <a:ext cx="1030731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>
            <a:spAutoFit/>
          </a:bodyPr>
          <a:lstStyle/>
          <a:p>
            <a:r>
              <a:rPr lang="en-US" sz="2200" baseline="-25000" dirty="0"/>
              <a:t>Manhattan</a:t>
            </a:r>
          </a:p>
        </p:txBody>
      </p:sp>
      <p:sp>
        <p:nvSpPr>
          <p:cNvPr id="38" name="Shape 156"/>
          <p:cNvSpPr/>
          <p:nvPr/>
        </p:nvSpPr>
        <p:spPr>
          <a:xfrm>
            <a:off x="3459480" y="5258684"/>
            <a:ext cx="1234440" cy="837315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703426" y="5677341"/>
            <a:ext cx="722384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5810" y="5487095"/>
            <a:ext cx="1886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Cosine similarity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2137" y="596746"/>
            <a:ext cx="421354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</a:t>
            </a:r>
            <a:r>
              <a:rPr lang="en-US" sz="2000" dirty="0">
                <a:solidFill>
                  <a:srgbClr val="0070C0"/>
                </a:solidFill>
              </a:rPr>
              <a:t>: Similarity is a very common proxy for closeness/distance between two objects in the instance space</a:t>
            </a:r>
          </a:p>
        </p:txBody>
      </p:sp>
    </p:spTree>
    <p:extLst>
      <p:ext uri="{BB962C8B-B14F-4D97-AF65-F5344CB8AC3E}">
        <p14:creationId xmlns:p14="http://schemas.microsoft.com/office/powerpoint/2010/main" val="172865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39" y="1841883"/>
            <a:ext cx="9317923" cy="46309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</a:rPr>
              <a:t> E1: </a:t>
            </a:r>
            <a:r>
              <a:rPr lang="en-US" sz="2200" dirty="0">
                <a:solidFill>
                  <a:srgbClr val="0070C0"/>
                </a:solidFill>
              </a:rPr>
              <a:t>X=(2, 1, 0), Y=(5, 3, 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</a:rPr>
              <a:t> E2: </a:t>
            </a:r>
            <a:r>
              <a:rPr lang="en-US" sz="2200" dirty="0">
                <a:solidFill>
                  <a:srgbClr val="0070C0"/>
                </a:solidFill>
              </a:rPr>
              <a:t>X=(200, 1, 0), Y=(500, 3, 1)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</a:rPr>
              <a:t> E3: heterogeneous attributes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</a:endParaRPr>
          </a:p>
          <a:p>
            <a:pPr marL="475488" lvl="2" indent="0"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/>
              <a:t>Exercise and Notes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60120" y="4603918"/>
            <a:ext cx="10469880" cy="1431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Notes: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all variables have comparable and approximately the same scale (</a:t>
            </a:r>
            <a:r>
              <a:rPr lang="en-US" b="1" dirty="0">
                <a:solidFill>
                  <a:srgbClr val="0070C0"/>
                </a:solidFill>
              </a:rPr>
              <a:t>0-1 scaling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b="1" dirty="0" err="1">
                <a:solidFill>
                  <a:srgbClr val="0070C0"/>
                </a:solidFill>
              </a:rPr>
              <a:t>recenter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Rattle);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categorical variables into numeric ones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Rattle)or simply ignore them;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Impute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66850"/>
              </p:ext>
            </p:extLst>
          </p:nvPr>
        </p:nvGraphicFramePr>
        <p:xfrm>
          <a:off x="1369058" y="3279986"/>
          <a:ext cx="9030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Years at current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Residential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6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Algorithms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905000"/>
            <a:ext cx="9841230" cy="971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b="1" dirty="0"/>
              <a:t>K-means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pre-specify the number of clusters 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alternate two steps: assignment of objects + update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79" y="3044190"/>
            <a:ext cx="3216871" cy="31182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01" y="3044190"/>
            <a:ext cx="3222099" cy="312331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276850" y="4603312"/>
            <a:ext cx="1178451" cy="2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913467"/>
            <a:ext cx="9196071" cy="43044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0070C0"/>
                </a:solidFill>
              </a:rPr>
              <a:t>Exercise on Generating Profit Curves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 -- Revenue, explicit cost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200" dirty="0"/>
              <a:t>      -- </a:t>
            </a:r>
            <a:r>
              <a:rPr lang="en-US" sz="2200" i="1" dirty="0"/>
              <a:t>Audit </a:t>
            </a:r>
            <a:r>
              <a:rPr lang="en-US" sz="2200" dirty="0"/>
              <a:t>dataset in Rattle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Cluster Analysis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 -- Overview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    -- K-means Algorithm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      --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76817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Algorithms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949" y="1767840"/>
            <a:ext cx="7175862" cy="17774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b="1" dirty="0"/>
              <a:t> Hierarchical clustering</a:t>
            </a:r>
          </a:p>
          <a:p>
            <a:pPr lvl="1"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dirty="0">
                <a:solidFill>
                  <a:srgbClr val="0070C0"/>
                </a:solidFill>
              </a:rPr>
              <a:t>Agglomerative</a:t>
            </a:r>
            <a:r>
              <a:rPr lang="en-US" dirty="0"/>
              <a:t> (bottom-up) [or divisive (top-down)]</a:t>
            </a:r>
            <a:endParaRPr lang="en-US" i="1" dirty="0"/>
          </a:p>
          <a:p>
            <a:pPr lvl="1"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Produce a set of nested clusters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Visualized as  a dendrogram (hierarchical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31" y="3295651"/>
            <a:ext cx="6469997" cy="29261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8618528" y="5553800"/>
            <a:ext cx="98158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3470" y="5353744"/>
            <a:ext cx="15422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36461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905852"/>
            <a:ext cx="9486900" cy="218989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one of the oldest and most widely-used clustering algorithms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partitional</a:t>
            </a:r>
            <a:r>
              <a:rPr lang="en-US" sz="2200" dirty="0"/>
              <a:t> clustering </a:t>
            </a:r>
            <a:r>
              <a:rPr lang="en-US" sz="2200" dirty="0">
                <a:sym typeface="Wingdings" panose="05000000000000000000" pitchFamily="2" charset="2"/>
              </a:rPr>
              <a:t> center-based clusters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 the number of clusters, K, is pre-specified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 each cluster is associated with a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centroid</a:t>
            </a:r>
            <a:r>
              <a:rPr lang="en-US" sz="2200" dirty="0">
                <a:sym typeface="Wingdings" panose="05000000000000000000" pitchFamily="2" charset="2"/>
              </a:rPr>
              <a:t> (center point)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 each point is assigned to the cluster with the closest centroid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2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Algorithm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491933"/>
              </p:ext>
            </p:extLst>
          </p:nvPr>
        </p:nvGraphicFramePr>
        <p:xfrm>
          <a:off x="1747058" y="40957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Bitmap Image" r:id="rId4" imgW="9784928" imgH="3177815" progId="Paint.Picture">
                  <p:embed/>
                </p:oleObj>
              </mc:Choice>
              <mc:Fallback>
                <p:oleObj name="Bitmap Image" r:id="rId4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747058" y="40957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81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05" y="2084063"/>
            <a:ext cx="5743575" cy="3581400"/>
          </a:xfrm>
          <a:prstGeom prst="rect">
            <a:avLst/>
          </a:prstGeom>
        </p:spPr>
      </p:pic>
      <p:sp>
        <p:nvSpPr>
          <p:cNvPr id="7" name="Shape 156"/>
          <p:cNvSpPr/>
          <p:nvPr/>
        </p:nvSpPr>
        <p:spPr>
          <a:xfrm>
            <a:off x="3161880" y="1963006"/>
            <a:ext cx="1791120" cy="3702457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76497" y="3817055"/>
            <a:ext cx="313695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61880" y="5826369"/>
            <a:ext cx="1791120" cy="40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17" name="Shape 156"/>
          <p:cNvSpPr/>
          <p:nvPr/>
        </p:nvSpPr>
        <p:spPr>
          <a:xfrm>
            <a:off x="5266695" y="1963005"/>
            <a:ext cx="1791120" cy="3702457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45965" y="3814233"/>
            <a:ext cx="37782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832" y="5826369"/>
            <a:ext cx="1791120" cy="40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iteration</a:t>
            </a:r>
          </a:p>
        </p:txBody>
      </p:sp>
      <p:sp>
        <p:nvSpPr>
          <p:cNvPr id="22" name="Shape 156"/>
          <p:cNvSpPr/>
          <p:nvPr/>
        </p:nvSpPr>
        <p:spPr>
          <a:xfrm>
            <a:off x="7423785" y="1963005"/>
            <a:ext cx="1791120" cy="3702457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7423785" y="5826369"/>
            <a:ext cx="179112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3055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AutoShape 31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AutoShape 33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AutoShape 37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AutoShape 38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AutoShape 40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AutoShape 41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AutoShape 42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AutoShape 43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AutoShape 46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AutoShape 47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AutoShape 49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AutoShape 50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AutoShape 51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AutoShape 52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AutoShape 53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AutoShape 54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AutoShape 55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82" name="Group 66"/>
          <p:cNvGrpSpPr>
            <a:grpSpLocks/>
          </p:cNvGrpSpPr>
          <p:nvPr/>
        </p:nvGrpSpPr>
        <p:grpSpPr bwMode="auto">
          <a:xfrm>
            <a:off x="4876800" y="2286000"/>
            <a:ext cx="3657600" cy="3189288"/>
            <a:chOff x="2304" y="1440"/>
            <a:chExt cx="1728" cy="2009"/>
          </a:xfrm>
        </p:grpSpPr>
        <p:grpSp>
          <p:nvGrpSpPr>
            <p:cNvPr id="9273" name="Group 57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9274" name="Oval 5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Text Box 5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1</a:t>
                </a:r>
              </a:p>
            </p:txBody>
          </p:sp>
        </p:grpSp>
        <p:grpSp>
          <p:nvGrpSpPr>
            <p:cNvPr id="9276" name="Group 60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9277" name="Oval 61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Text Box 62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2</a:t>
                </a:r>
              </a:p>
            </p:txBody>
          </p:sp>
        </p:grpSp>
        <p:grpSp>
          <p:nvGrpSpPr>
            <p:cNvPr id="9279" name="Group 63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9280" name="Oval 6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6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3</a:t>
                </a:r>
              </a:p>
            </p:txBody>
          </p:sp>
        </p:grp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18884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5892800" y="2286003"/>
            <a:ext cx="914400" cy="446088"/>
            <a:chOff x="192" y="1824"/>
            <a:chExt cx="432" cy="281"/>
          </a:xfrm>
        </p:grpSpPr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4876800" y="3429003"/>
            <a:ext cx="914400" cy="446088"/>
            <a:chOff x="192" y="1824"/>
            <a:chExt cx="432" cy="281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7620000" y="5029203"/>
            <a:ext cx="914400" cy="446088"/>
            <a:chOff x="192" y="1824"/>
            <a:chExt cx="432" cy="281"/>
          </a:xfrm>
        </p:grpSpPr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AutoShape 32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AutoShape 33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AutoShape 34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AutoShape 35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AutoShape 36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AutoShape 37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AutoShape 38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AutoShape 39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AutoShape 40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4" name="Group 44"/>
          <p:cNvGrpSpPr>
            <a:grpSpLocks/>
          </p:cNvGrpSpPr>
          <p:nvPr/>
        </p:nvGrpSpPr>
        <p:grpSpPr bwMode="auto">
          <a:xfrm>
            <a:off x="4673600" y="2438400"/>
            <a:ext cx="3860800" cy="2590800"/>
            <a:chOff x="2208" y="1536"/>
            <a:chExt cx="1824" cy="1632"/>
          </a:xfrm>
        </p:grpSpPr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8665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8229600" y="2133603"/>
            <a:ext cx="914400" cy="446088"/>
            <a:chOff x="192" y="1824"/>
            <a:chExt cx="432" cy="281"/>
          </a:xfrm>
        </p:grpSpPr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4165600" y="4343403"/>
            <a:ext cx="914400" cy="446088"/>
            <a:chOff x="192" y="1824"/>
            <a:chExt cx="432" cy="281"/>
          </a:xfrm>
        </p:grpSpPr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8331200" y="4038603"/>
            <a:ext cx="914400" cy="446088"/>
            <a:chOff x="192" y="1824"/>
            <a:chExt cx="432" cy="281"/>
          </a:xfrm>
        </p:grpSpPr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AutoShape 21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AutoShape 23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AutoShape 30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AutoShape 32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AutoShape 33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AutoShape 34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AutoShape 35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AutoShape 36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AutoShape 37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AutoShape 38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AutoShape 39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AutoShape 44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AutoShape 46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AutoShape 47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AutoShape 48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AutoShape 49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AutoShape 50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AutoShape 54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AutoShape 55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AutoShape 56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AutoShape 57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AutoShape 58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AutoShape 59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AutoShape 60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AutoShape 61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AutoShape 62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AutoShape 63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AutoShape 64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AutoShape 66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utoShape 67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utoShape 68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utoShape 69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AutoShape 70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21647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8229600" y="2133603"/>
            <a:ext cx="914400" cy="446088"/>
            <a:chOff x="192" y="1824"/>
            <a:chExt cx="432" cy="28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4165600" y="4343403"/>
            <a:ext cx="914400" cy="446088"/>
            <a:chOff x="192" y="1824"/>
            <a:chExt cx="432" cy="281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8331200" y="4038603"/>
            <a:ext cx="914400" cy="446088"/>
            <a:chOff x="192" y="1824"/>
            <a:chExt cx="432" cy="281"/>
          </a:xfrm>
        </p:grpSpPr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AutoShape 23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AutoShape 32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AutoShape 35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AutoShape 36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AutoShape 37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AutoShape 38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AutoShape 39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53" name="Group 45"/>
          <p:cNvGrpSpPr>
            <a:grpSpLocks/>
          </p:cNvGrpSpPr>
          <p:nvPr/>
        </p:nvGrpSpPr>
        <p:grpSpPr bwMode="auto">
          <a:xfrm>
            <a:off x="3759200" y="2209800"/>
            <a:ext cx="5283200" cy="2514600"/>
            <a:chOff x="1776" y="1392"/>
            <a:chExt cx="2496" cy="1584"/>
          </a:xfrm>
        </p:grpSpPr>
        <p:sp>
          <p:nvSpPr>
            <p:cNvPr id="17450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528839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8737600" y="2133603"/>
            <a:ext cx="914400" cy="446088"/>
            <a:chOff x="192" y="1824"/>
            <a:chExt cx="432" cy="281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k</a:t>
              </a:r>
              <a:r>
                <a:rPr lang="en-US" altLang="en-US" baseline="-25000" dirty="0"/>
                <a:t>1</a:t>
              </a:r>
            </a:p>
          </p:txBody>
        </p:sp>
      </p:grp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3657600" y="4038603"/>
            <a:ext cx="914400" cy="446088"/>
            <a:chOff x="192" y="1824"/>
            <a:chExt cx="432" cy="281"/>
          </a:xfrm>
        </p:grpSpPr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k</a:t>
              </a:r>
              <a:r>
                <a:rPr lang="en-US" altLang="en-US" baseline="-25000" dirty="0"/>
                <a:t>2</a:t>
              </a:r>
            </a:p>
          </p:txBody>
        </p:sp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8229600" y="4267203"/>
            <a:ext cx="914400" cy="446088"/>
            <a:chOff x="192" y="1824"/>
            <a:chExt cx="432" cy="281"/>
          </a:xfrm>
        </p:grpSpPr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k</a:t>
              </a:r>
              <a:r>
                <a:rPr lang="en-US" altLang="en-US" baseline="-25000" dirty="0"/>
                <a:t>3</a:t>
              </a:r>
            </a:p>
          </p:txBody>
        </p:sp>
      </p:grp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4267200" y="46482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4470400" y="4876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41656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860800" y="44196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3860800" y="2057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3860800" y="3581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3860800" y="51054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3251200" y="4114800"/>
            <a:ext cx="2032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096000" y="3810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89408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9550400" y="19050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9347200" y="20574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9144000" y="2209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9550400" y="2362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9956800" y="27432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7620000" y="1828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2" name="AutoShape 30"/>
          <p:cNvSpPr>
            <a:spLocks noChangeArrowheads="1"/>
          </p:cNvSpPr>
          <p:nvPr/>
        </p:nvSpPr>
        <p:spPr bwMode="auto">
          <a:xfrm>
            <a:off x="8026400" y="3276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8026400" y="4800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4" name="AutoShape 32"/>
          <p:cNvSpPr>
            <a:spLocks noChangeArrowheads="1"/>
          </p:cNvSpPr>
          <p:nvPr/>
        </p:nvSpPr>
        <p:spPr bwMode="auto">
          <a:xfrm>
            <a:off x="8534400" y="5105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5" name="AutoShape 33"/>
          <p:cNvSpPr>
            <a:spLocks noChangeArrowheads="1"/>
          </p:cNvSpPr>
          <p:nvPr/>
        </p:nvSpPr>
        <p:spPr bwMode="auto">
          <a:xfrm>
            <a:off x="9042400" y="43434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6" name="AutoShape 34"/>
          <p:cNvSpPr>
            <a:spLocks noChangeArrowheads="1"/>
          </p:cNvSpPr>
          <p:nvPr/>
        </p:nvSpPr>
        <p:spPr bwMode="auto">
          <a:xfrm>
            <a:off x="7924800" y="3733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7" name="AutoShape 35"/>
          <p:cNvSpPr>
            <a:spLocks noChangeArrowheads="1"/>
          </p:cNvSpPr>
          <p:nvPr/>
        </p:nvSpPr>
        <p:spPr bwMode="auto">
          <a:xfrm>
            <a:off x="6908800" y="41910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8" name="AutoShape 36"/>
          <p:cNvSpPr>
            <a:spLocks noChangeArrowheads="1"/>
          </p:cNvSpPr>
          <p:nvPr/>
        </p:nvSpPr>
        <p:spPr bwMode="auto">
          <a:xfrm>
            <a:off x="9550400" y="4648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9" name="AutoShape 37"/>
          <p:cNvSpPr>
            <a:spLocks noChangeArrowheads="1"/>
          </p:cNvSpPr>
          <p:nvPr/>
        </p:nvSpPr>
        <p:spPr bwMode="auto">
          <a:xfrm>
            <a:off x="9347200" y="50292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70" name="AutoShape 38"/>
          <p:cNvSpPr>
            <a:spLocks noChangeArrowheads="1"/>
          </p:cNvSpPr>
          <p:nvPr/>
        </p:nvSpPr>
        <p:spPr bwMode="auto">
          <a:xfrm>
            <a:off x="9144000" y="40386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71" name="AutoShape 39"/>
          <p:cNvSpPr>
            <a:spLocks noChangeArrowheads="1"/>
          </p:cNvSpPr>
          <p:nvPr/>
        </p:nvSpPr>
        <p:spPr bwMode="auto">
          <a:xfrm>
            <a:off x="9956800" y="5257800"/>
            <a:ext cx="2032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8839200" y="2590800"/>
            <a:ext cx="2032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977553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6339" y="1984833"/>
                <a:ext cx="5147311" cy="405764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Update the centroid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Assign points to the </a:t>
                </a:r>
                <a:r>
                  <a:rPr lang="en-US" sz="2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closest centroid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𝐸𝑢𝑐𝑙𝑖𝑑𝑒𝑎𝑛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339" y="1984833"/>
                <a:ext cx="5147311" cy="4057649"/>
              </a:xfrm>
              <a:blipFill rotWithShape="1">
                <a:blip r:embed="rId3"/>
                <a:stretch>
                  <a:fillRect l="-2959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Mathematical Details</a:t>
            </a:r>
          </a:p>
        </p:txBody>
      </p:sp>
      <p:sp>
        <p:nvSpPr>
          <p:cNvPr id="38" name="Shape 156"/>
          <p:cNvSpPr/>
          <p:nvPr/>
        </p:nvSpPr>
        <p:spPr>
          <a:xfrm>
            <a:off x="1497330" y="4306927"/>
            <a:ext cx="1234440" cy="516356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14550" y="4823283"/>
            <a:ext cx="0" cy="5912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97330" y="5414527"/>
                <a:ext cx="4581550" cy="405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cluster assigned to x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30" y="5414527"/>
                <a:ext cx="4581550" cy="405624"/>
              </a:xfrm>
              <a:prstGeom prst="rect">
                <a:avLst/>
              </a:prstGeom>
              <a:blipFill rotWithShape="1">
                <a:blip r:embed="rId4"/>
                <a:stretch>
                  <a:fillRect l="-666" t="-5970" r="-533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30" y="2610649"/>
            <a:ext cx="1731091" cy="73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98" y="541793"/>
            <a:ext cx="4295775" cy="161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hape 156"/>
          <p:cNvSpPr/>
          <p:nvPr/>
        </p:nvSpPr>
        <p:spPr>
          <a:xfrm>
            <a:off x="2144501" y="2568526"/>
            <a:ext cx="1234440" cy="777553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78941" y="2965178"/>
            <a:ext cx="140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88641" y="2408241"/>
                <a:ext cx="3571452" cy="10981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0000"/>
                    </a:solidFill>
                  </a:rPr>
                  <a:t>mean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of all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cluster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Exercise: find the centroid of 3 points, (1,1), (2,3), and (6,2)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41" y="2408241"/>
                <a:ext cx="3571452" cy="1098121"/>
              </a:xfrm>
              <a:prstGeom prst="rect">
                <a:avLst/>
              </a:prstGeom>
              <a:blipFill rotWithShape="1">
                <a:blip r:embed="rId7"/>
                <a:stretch>
                  <a:fillRect l="-1880" t="-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25096" y="3820630"/>
            <a:ext cx="4447753" cy="2015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Note: </a:t>
            </a:r>
            <a:r>
              <a:rPr lang="en-US" sz="2000" dirty="0">
                <a:solidFill>
                  <a:srgbClr val="0070C0"/>
                </a:solidFill>
              </a:rPr>
              <a:t>these formulas are based on </a:t>
            </a:r>
            <a:r>
              <a:rPr lang="en-US" sz="2000" b="1" dirty="0">
                <a:solidFill>
                  <a:srgbClr val="0070C0"/>
                </a:solidFill>
              </a:rPr>
              <a:t>Euclidean</a:t>
            </a:r>
            <a:r>
              <a:rPr lang="en-US" sz="2000" dirty="0">
                <a:solidFill>
                  <a:srgbClr val="0070C0"/>
                </a:solidFill>
              </a:rPr>
              <a:t> distance and the goal is to minimize the </a:t>
            </a:r>
            <a:r>
              <a:rPr lang="en-US" sz="2000" b="1" dirty="0">
                <a:solidFill>
                  <a:srgbClr val="0070C0"/>
                </a:solidFill>
              </a:rPr>
              <a:t>sum of squared error</a:t>
            </a:r>
            <a:r>
              <a:rPr lang="en-US" sz="2000" dirty="0">
                <a:solidFill>
                  <a:srgbClr val="0070C0"/>
                </a:solidFill>
              </a:rPr>
              <a:t> (SSE).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centroid may vary, depending on  the distance  metrics and the objective function. </a:t>
            </a:r>
          </a:p>
        </p:txBody>
      </p:sp>
    </p:spTree>
    <p:extLst>
      <p:ext uri="{BB962C8B-B14F-4D97-AF65-F5344CB8AC3E}">
        <p14:creationId xmlns:p14="http://schemas.microsoft.com/office/powerpoint/2010/main" val="34318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6339" y="1813930"/>
                <a:ext cx="10176510" cy="405764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Sum of the squared error (SSE)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𝑆𝑆𝐸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𝐸𝑢𝑐𝑙𝑖𝑑𝑒𝑎𝑛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)]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Minimize SSE</a:t>
                </a:r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𝑆𝑆𝐸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339" y="1813930"/>
                <a:ext cx="10176510" cy="4057649"/>
              </a:xfrm>
              <a:blipFill>
                <a:blip r:embed="rId3"/>
                <a:stretch>
                  <a:fillRect l="-1557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8" name="Shape 156"/>
          <p:cNvSpPr/>
          <p:nvPr/>
        </p:nvSpPr>
        <p:spPr>
          <a:xfrm>
            <a:off x="1497330" y="4449568"/>
            <a:ext cx="3284220" cy="794056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791074" y="4846596"/>
            <a:ext cx="94297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34050" y="3802016"/>
            <a:ext cx="5238750" cy="240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Combinatorial optimization problem with a HUGE search space;  Exhaustive search is computationally infeasible;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K-means algorithm is a </a:t>
            </a:r>
            <a:r>
              <a:rPr lang="en-US" sz="2000" dirty="0">
                <a:solidFill>
                  <a:srgbClr val="FF0000"/>
                </a:solidFill>
              </a:rPr>
              <a:t>heuristic</a:t>
            </a:r>
            <a:r>
              <a:rPr lang="en-US" sz="2000" dirty="0">
                <a:solidFill>
                  <a:srgbClr val="0070C0"/>
                </a:solidFill>
              </a:rPr>
              <a:t> search using the gradient-descent technique;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K-means converges to a local minimum; </a:t>
            </a:r>
            <a:r>
              <a:rPr lang="en-US" sz="2000" dirty="0">
                <a:solidFill>
                  <a:srgbClr val="FF0000"/>
                </a:solidFill>
              </a:rPr>
              <a:t>SSE</a:t>
            </a:r>
            <a:r>
              <a:rPr lang="en-US" sz="2000" dirty="0">
                <a:solidFill>
                  <a:srgbClr val="0070C0"/>
                </a:solidFill>
              </a:rPr>
              <a:t> can be used as a </a:t>
            </a:r>
            <a:r>
              <a:rPr lang="en-US" sz="2000" dirty="0">
                <a:solidFill>
                  <a:srgbClr val="FF0000"/>
                </a:solidFill>
              </a:rPr>
              <a:t>quality measure</a:t>
            </a:r>
          </a:p>
        </p:txBody>
      </p:sp>
      <p:sp>
        <p:nvSpPr>
          <p:cNvPr id="31" name="Shape 156"/>
          <p:cNvSpPr/>
          <p:nvPr/>
        </p:nvSpPr>
        <p:spPr>
          <a:xfrm>
            <a:off x="1497330" y="2444070"/>
            <a:ext cx="3531870" cy="1004527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29200" y="2909958"/>
            <a:ext cx="140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8900" y="2147483"/>
            <a:ext cx="45339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error is measured by the Euclidean distance of each point to the centroid of its cluster. That is why SSE is also called </a:t>
            </a:r>
            <a:r>
              <a:rPr lang="en-US" sz="2000" dirty="0">
                <a:solidFill>
                  <a:srgbClr val="FF0000"/>
                </a:solidFill>
              </a:rPr>
              <a:t>WSS</a:t>
            </a:r>
            <a:r>
              <a:rPr lang="en-US" sz="2000" dirty="0">
                <a:solidFill>
                  <a:srgbClr val="0070C0"/>
                </a:solidFill>
              </a:rPr>
              <a:t> (Within cluster Sum of Squares)</a:t>
            </a:r>
          </a:p>
        </p:txBody>
      </p:sp>
    </p:spTree>
    <p:extLst>
      <p:ext uri="{BB962C8B-B14F-4D97-AF65-F5344CB8AC3E}">
        <p14:creationId xmlns:p14="http://schemas.microsoft.com/office/powerpoint/2010/main" val="13238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on Generating Profit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829652"/>
            <a:ext cx="9486900" cy="9516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Choosing the proper initial centroids is  a key step of K-means algorithm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K-means is </a:t>
            </a:r>
            <a:r>
              <a:rPr lang="en-US" sz="2200" dirty="0">
                <a:solidFill>
                  <a:srgbClr val="FF0000"/>
                </a:solidFill>
              </a:rPr>
              <a:t>unstable</a:t>
            </a:r>
            <a:r>
              <a:rPr lang="en-US" sz="2200" dirty="0"/>
              <a:t> w.r.t the selection of initial centroids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random initialization of centroids usually produces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2993807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597819" y="5292507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Data </a:t>
            </a:r>
            <a:r>
              <a:rPr lang="en-US" altLang="en-US" sz="1800" dirty="0"/>
              <a:t>Points with 3 natural clusters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7" y="299380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99380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36307" y="529250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</a:rPr>
              <a:t>Optimal </a:t>
            </a:r>
            <a:r>
              <a:rPr lang="en-US" altLang="en-US" sz="1800" dirty="0"/>
              <a:t>Clustering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967665" y="5292507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Sub-optimal </a:t>
            </a:r>
            <a:r>
              <a:rPr lang="en-US" altLang="en-US" sz="1800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114406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11811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19" y="11811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9" y="11811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39243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19" y="39243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9" y="39243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</a:rPr>
              <a:t>Optimal </a:t>
            </a:r>
            <a:r>
              <a:rPr lang="en-US" altLang="en-US" sz="18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072530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3014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Sub-Optimal </a:t>
            </a:r>
            <a:r>
              <a:rPr lang="en-US" altLang="en-US" sz="1800" dirty="0"/>
              <a:t>Clustering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19" y="121919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121919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380999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19" y="380999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9" y="380999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020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Initial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00150" y="1809750"/>
            <a:ext cx="9829800" cy="463144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Multiple runs + random initialization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select the clustering with minimum SSE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dirty="0"/>
              <a:t>     -- simple but may not work well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     -- depend on the dataset  and the number of clusters sought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200" b="1" dirty="0"/>
              <a:t> Sequential selection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select the first centroid at random (or take the centroid of all points)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for each successive centroid, select the point that is farthest from any already-selected centroids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dirty="0"/>
              <a:t>     -- well separated but very susceptible to outliers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dirty="0"/>
              <a:t>     -- computationally expensive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 Sampling + hierarchical clustering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take a sample (small subset) of points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find K clusters from the hierarchical clustering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select the centroids of those clusters as the initial centroids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dirty="0"/>
              <a:t>     -- effective, but practical only for small sample size and small K</a:t>
            </a:r>
          </a:p>
        </p:txBody>
      </p:sp>
    </p:spTree>
    <p:extLst>
      <p:ext uri="{BB962C8B-B14F-4D97-AF65-F5344CB8AC3E}">
        <p14:creationId xmlns:p14="http://schemas.microsoft.com/office/powerpoint/2010/main" val="413671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829652"/>
            <a:ext cx="9486900" cy="9516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One significant limitation: K must be pre-specified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The correct choice of K is often ambiguous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require prior knowledge or depend on the desired clustering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2131966" y="2972962"/>
            <a:ext cx="3344863" cy="1311275"/>
            <a:chOff x="432" y="1200"/>
            <a:chExt cx="2107" cy="826"/>
          </a:xfrm>
        </p:grpSpPr>
        <p:grpSp>
          <p:nvGrpSpPr>
            <p:cNvPr id="1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87"/>
            <p:cNvSpPr>
              <a:spLocks noChangeArrowheads="1"/>
            </p:cNvSpPr>
            <p:nvPr/>
          </p:nvSpPr>
          <p:spPr bwMode="auto">
            <a:xfrm>
              <a:off x="635" y="181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 dirty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alt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38" name="Group 94"/>
          <p:cNvGrpSpPr>
            <a:grpSpLocks/>
          </p:cNvGrpSpPr>
          <p:nvPr/>
        </p:nvGrpSpPr>
        <p:grpSpPr bwMode="auto">
          <a:xfrm>
            <a:off x="6407104" y="4878053"/>
            <a:ext cx="3344862" cy="1203325"/>
            <a:chOff x="3125" y="2592"/>
            <a:chExt cx="2107" cy="758"/>
          </a:xfrm>
        </p:grpSpPr>
        <p:grpSp>
          <p:nvGrpSpPr>
            <p:cNvPr id="39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4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88"/>
            <p:cNvSpPr>
              <a:spLocks noChangeArrowheads="1"/>
            </p:cNvSpPr>
            <p:nvPr/>
          </p:nvSpPr>
          <p:spPr bwMode="auto">
            <a:xfrm>
              <a:off x="3339" y="3138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 dirty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altLang="en-US" sz="1600" b="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1" name="Group 93"/>
          <p:cNvGrpSpPr>
            <a:grpSpLocks/>
          </p:cNvGrpSpPr>
          <p:nvPr/>
        </p:nvGrpSpPr>
        <p:grpSpPr bwMode="auto">
          <a:xfrm>
            <a:off x="2131966" y="4878053"/>
            <a:ext cx="3344863" cy="1203325"/>
            <a:chOff x="432" y="2592"/>
            <a:chExt cx="2107" cy="758"/>
          </a:xfrm>
        </p:grpSpPr>
        <p:grpSp>
          <p:nvGrpSpPr>
            <p:cNvPr id="62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4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Rectangle 89"/>
            <p:cNvSpPr>
              <a:spLocks noChangeArrowheads="1"/>
            </p:cNvSpPr>
            <p:nvPr/>
          </p:nvSpPr>
          <p:spPr bwMode="auto">
            <a:xfrm>
              <a:off x="672" y="3138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 dirty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altLang="en-US" sz="1600" b="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6407104" y="2972962"/>
            <a:ext cx="3344862" cy="1311275"/>
            <a:chOff x="3125" y="1200"/>
            <a:chExt cx="2107" cy="826"/>
          </a:xfrm>
        </p:grpSpPr>
        <p:grpSp>
          <p:nvGrpSpPr>
            <p:cNvPr id="85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87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" name="Rectangle 90"/>
            <p:cNvSpPr>
              <a:spLocks noChangeArrowheads="1"/>
            </p:cNvSpPr>
            <p:nvPr/>
          </p:nvSpPr>
          <p:spPr bwMode="auto">
            <a:xfrm>
              <a:off x="3399" y="181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 dirty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altLang="en-US" sz="1600" b="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2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913467"/>
            <a:ext cx="5448300" cy="3166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It is much like a model complexity issue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While K increases, the SSE keeps decreasing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/>
              <a:t>     [extreme case: when K=N, SSE=0]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As K increases, SSE should eventually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stabilize or plateau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The marginal gain becomes insignificant,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giving an angle in the graph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Also called “elbow criterion”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01" y="2282799"/>
            <a:ext cx="4298979" cy="355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665493" y="1913467"/>
            <a:ext cx="582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SSE</a:t>
            </a:r>
            <a:endParaRPr lang="en-US" sz="2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097279" y="5171440"/>
            <a:ext cx="615042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Also consider: 1. domain knowledge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2. balance in cluster size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                          3. good interpretation of individual clusters </a:t>
            </a:r>
          </a:p>
        </p:txBody>
      </p:sp>
    </p:spTree>
    <p:extLst>
      <p:ext uri="{BB962C8B-B14F-4D97-AF65-F5344CB8AC3E}">
        <p14:creationId xmlns:p14="http://schemas.microsoft.com/office/powerpoint/2010/main" val="30133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962150"/>
            <a:ext cx="5448300" cy="41349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It is important to discover interesting and/or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  representative patterns/characteristics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Look at the values of centers of each cluster  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/>
              <a:t>     along each dimension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     -- find the dimensions that distinguish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    each cluster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what makes a cluster interesting/unique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   -- how different from mean of the dataset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-- how different from other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14388" y="2467790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14388" y="5377245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32209" y="5785807"/>
            <a:ext cx="678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Age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475966" y="2098458"/>
            <a:ext cx="1111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Income</a:t>
            </a:r>
            <a:endParaRPr lang="en-US" sz="24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09028" y="5193931"/>
            <a:ext cx="0" cy="366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6375" y="5203167"/>
            <a:ext cx="0" cy="366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24139" y="5209442"/>
            <a:ext cx="0" cy="366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56374" y="5203167"/>
            <a:ext cx="0" cy="366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58095" y="5599789"/>
            <a:ext cx="48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20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7541601" y="5599789"/>
            <a:ext cx="561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25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989143" y="5599789"/>
            <a:ext cx="550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30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418820" y="5599789"/>
            <a:ext cx="520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35</a:t>
            </a:r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7968598" y="4254890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Oval 20"/>
          <p:cNvSpPr/>
          <p:nvPr/>
        </p:nvSpPr>
        <p:spPr>
          <a:xfrm>
            <a:off x="7719137" y="4543249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Oval 21"/>
          <p:cNvSpPr/>
          <p:nvPr/>
        </p:nvSpPr>
        <p:spPr>
          <a:xfrm>
            <a:off x="8200772" y="4616299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Oval 22"/>
          <p:cNvSpPr/>
          <p:nvPr/>
        </p:nvSpPr>
        <p:spPr>
          <a:xfrm>
            <a:off x="9544160" y="3784546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Oval 23"/>
          <p:cNvSpPr/>
          <p:nvPr/>
        </p:nvSpPr>
        <p:spPr>
          <a:xfrm>
            <a:off x="9692291" y="4460049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Oval 24"/>
          <p:cNvSpPr/>
          <p:nvPr/>
        </p:nvSpPr>
        <p:spPr>
          <a:xfrm>
            <a:off x="9977517" y="4069313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Oval 25"/>
          <p:cNvSpPr/>
          <p:nvPr/>
        </p:nvSpPr>
        <p:spPr>
          <a:xfrm>
            <a:off x="9548703" y="3024235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Oval 26"/>
          <p:cNvSpPr/>
          <p:nvPr/>
        </p:nvSpPr>
        <p:spPr>
          <a:xfrm>
            <a:off x="9142341" y="3389903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Oval 27"/>
          <p:cNvSpPr/>
          <p:nvPr/>
        </p:nvSpPr>
        <p:spPr>
          <a:xfrm>
            <a:off x="9971528" y="3235903"/>
            <a:ext cx="234174" cy="2337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9" name="Oval 28"/>
          <p:cNvSpPr/>
          <p:nvPr/>
        </p:nvSpPr>
        <p:spPr>
          <a:xfrm>
            <a:off x="8413375" y="4367567"/>
            <a:ext cx="142999" cy="1427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Oval 29"/>
          <p:cNvSpPr/>
          <p:nvPr/>
        </p:nvSpPr>
        <p:spPr>
          <a:xfrm>
            <a:off x="9812069" y="3527436"/>
            <a:ext cx="142999" cy="1427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1" name="Straight Connector 30"/>
          <p:cNvCxnSpPr>
            <a:stCxn id="30" idx="0"/>
            <a:endCxn id="26" idx="4"/>
          </p:cNvCxnSpPr>
          <p:nvPr/>
        </p:nvCxnSpPr>
        <p:spPr>
          <a:xfrm flipH="1" flipV="1">
            <a:off x="9665790" y="3257960"/>
            <a:ext cx="217779" cy="2694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0" idx="2"/>
          </p:cNvCxnSpPr>
          <p:nvPr/>
        </p:nvCxnSpPr>
        <p:spPr>
          <a:xfrm>
            <a:off x="9376515" y="3506766"/>
            <a:ext cx="435554" cy="920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6"/>
            <a:endCxn id="28" idx="2"/>
          </p:cNvCxnSpPr>
          <p:nvPr/>
        </p:nvCxnSpPr>
        <p:spPr>
          <a:xfrm flipV="1">
            <a:off x="9955068" y="3352766"/>
            <a:ext cx="16460" cy="2460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7"/>
            <a:endCxn id="30" idx="4"/>
          </p:cNvCxnSpPr>
          <p:nvPr/>
        </p:nvCxnSpPr>
        <p:spPr>
          <a:xfrm flipV="1">
            <a:off x="9744040" y="3670161"/>
            <a:ext cx="139529" cy="1486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0"/>
            <a:endCxn id="30" idx="4"/>
          </p:cNvCxnSpPr>
          <p:nvPr/>
        </p:nvCxnSpPr>
        <p:spPr>
          <a:xfrm flipV="1">
            <a:off x="9809378" y="3670161"/>
            <a:ext cx="74191" cy="789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1"/>
            <a:endCxn id="30" idx="5"/>
          </p:cNvCxnSpPr>
          <p:nvPr/>
        </p:nvCxnSpPr>
        <p:spPr>
          <a:xfrm flipH="1" flipV="1">
            <a:off x="9934126" y="3649259"/>
            <a:ext cx="77685" cy="4542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7"/>
            <a:endCxn id="29" idx="3"/>
          </p:cNvCxnSpPr>
          <p:nvPr/>
        </p:nvCxnSpPr>
        <p:spPr>
          <a:xfrm flipV="1">
            <a:off x="8400652" y="4489390"/>
            <a:ext cx="33665" cy="1611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29" idx="3"/>
          </p:cNvCxnSpPr>
          <p:nvPr/>
        </p:nvCxnSpPr>
        <p:spPr>
          <a:xfrm>
            <a:off x="8202772" y="4371753"/>
            <a:ext cx="231545" cy="1176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6"/>
            <a:endCxn id="29" idx="3"/>
          </p:cNvCxnSpPr>
          <p:nvPr/>
        </p:nvCxnSpPr>
        <p:spPr>
          <a:xfrm flipV="1">
            <a:off x="7953311" y="4489390"/>
            <a:ext cx="481006" cy="1707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52597" y="3897594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Young &amp; low-income</a:t>
            </a:r>
            <a:endParaRPr lang="en-US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8990195" y="2648278"/>
            <a:ext cx="213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Older &amp; high-income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53570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57300" y="1847850"/>
            <a:ext cx="10267949" cy="4476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 An important category of clustering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 Two main types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Agglomerative</a:t>
            </a:r>
            <a:r>
              <a:rPr lang="en-US" altLang="en-US" sz="2200" dirty="0"/>
              <a:t> (bottom-up)</a:t>
            </a:r>
          </a:p>
          <a:p>
            <a:pPr marL="384048" lvl="2" indent="0">
              <a:buNone/>
            </a:pPr>
            <a:r>
              <a:rPr lang="en-US" altLang="en-US" sz="2000" dirty="0"/>
              <a:t>      -- Start with each point as a singleton cluster</a:t>
            </a:r>
          </a:p>
          <a:p>
            <a:pPr marL="384048" lvl="2" indent="0">
              <a:buNone/>
            </a:pPr>
            <a:r>
              <a:rPr lang="en-US" altLang="en-US" sz="2000" dirty="0"/>
              <a:t>      -- At each step, </a:t>
            </a:r>
            <a:r>
              <a:rPr lang="en-US" altLang="en-US" sz="2000" dirty="0">
                <a:solidFill>
                  <a:srgbClr val="0070C0"/>
                </a:solidFill>
              </a:rPr>
              <a:t>merge </a:t>
            </a:r>
            <a:r>
              <a:rPr lang="en-US" altLang="en-US" sz="2000" dirty="0"/>
              <a:t>the closest pair of clusters until only one cluster is left</a:t>
            </a:r>
          </a:p>
          <a:p>
            <a:pPr marL="384048" lvl="2" indent="0">
              <a:buNone/>
            </a:pPr>
            <a:r>
              <a:rPr lang="en-US" altLang="en-US" sz="2000" dirty="0"/>
              <a:t>         [need to define a notion of </a:t>
            </a:r>
            <a:r>
              <a:rPr lang="en-US" altLang="en-US" sz="2000" dirty="0">
                <a:solidFill>
                  <a:srgbClr val="0070C0"/>
                </a:solidFill>
              </a:rPr>
              <a:t>cluster proximity</a:t>
            </a:r>
            <a:r>
              <a:rPr lang="en-US" altLang="en-US" sz="2000" dirty="0"/>
              <a:t>]</a:t>
            </a:r>
          </a:p>
          <a:p>
            <a:pPr lvl="4"/>
            <a:endParaRPr lang="en-US" altLang="en-US" sz="6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/>
              <a:t> Divisive (top-down)</a:t>
            </a:r>
          </a:p>
          <a:p>
            <a:pPr marL="384048" lvl="2" indent="0">
              <a:buNone/>
            </a:pPr>
            <a:r>
              <a:rPr lang="en-US" altLang="en-US" sz="1800" dirty="0"/>
              <a:t>      -- Start with one, all-inclusive cluster </a:t>
            </a:r>
          </a:p>
          <a:p>
            <a:pPr marL="384048" lvl="2" indent="0">
              <a:buNone/>
            </a:pPr>
            <a:r>
              <a:rPr lang="en-US" altLang="en-US" sz="1800" dirty="0"/>
              <a:t>      -- At each step, split a cluster until each cluster contains a single point </a:t>
            </a:r>
          </a:p>
          <a:p>
            <a:pPr marL="384048" lvl="2" indent="0">
              <a:buNone/>
            </a:pPr>
            <a:r>
              <a:rPr lang="en-US" altLang="en-US" sz="1800" dirty="0"/>
              <a:t>         [needs to define a splitting criterion ]</a:t>
            </a:r>
          </a:p>
        </p:txBody>
      </p:sp>
    </p:spTree>
    <p:extLst>
      <p:ext uri="{BB962C8B-B14F-4D97-AF65-F5344CB8AC3E}">
        <p14:creationId xmlns:p14="http://schemas.microsoft.com/office/powerpoint/2010/main" val="380754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57300" y="1847850"/>
            <a:ext cx="10267949" cy="135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 Produce a set of nested clusters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/>
              <a:t> Often displayed graphically as a dendrogram</a:t>
            </a:r>
          </a:p>
          <a:p>
            <a:pPr marL="384048" lvl="2" indent="0">
              <a:buNone/>
            </a:pPr>
            <a:r>
              <a:rPr lang="en-US" altLang="en-US" sz="2000" dirty="0"/>
              <a:t>-- A hierarchical-tree like diagram that records the sequences of merges or splits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71473"/>
              </p:ext>
            </p:extLst>
          </p:nvPr>
        </p:nvGraphicFramePr>
        <p:xfrm>
          <a:off x="2000250" y="3230502"/>
          <a:ext cx="2724150" cy="277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230502"/>
                        <a:ext cx="2724150" cy="2772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9" y="3467099"/>
            <a:ext cx="4048825" cy="25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220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Agglomerative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1100" y="1759178"/>
            <a:ext cx="10191749" cy="3714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 Algorithm</a:t>
            </a:r>
          </a:p>
          <a:p>
            <a:pPr marL="990600" lvl="1" indent="-533400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200" dirty="0"/>
              <a:t>Let each data point be a cluster</a:t>
            </a:r>
          </a:p>
          <a:p>
            <a:pPr marL="990600" lvl="1" indent="-533400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200" dirty="0"/>
              <a:t>Compute the proximity matrix</a:t>
            </a:r>
          </a:p>
          <a:p>
            <a:pPr marL="990600" lvl="1" indent="-533400"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200" b="1" dirty="0"/>
              <a:t>Repeat</a:t>
            </a:r>
          </a:p>
          <a:p>
            <a:pPr marL="990600" lvl="1" indent="-5334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200" dirty="0"/>
              <a:t>       Merge the two closest clusters</a:t>
            </a:r>
          </a:p>
          <a:p>
            <a:pPr marL="990600" lvl="1" indent="-5334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200" dirty="0"/>
              <a:t>       Update the proximity matrix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               [reflect the proximity between the new cluster and the original clusters]</a:t>
            </a:r>
          </a:p>
          <a:p>
            <a:pPr marL="990600" lvl="1" indent="-533400">
              <a:spcBef>
                <a:spcPct val="20000"/>
              </a:spcBef>
              <a:buFont typeface="+mj-lt"/>
              <a:buAutoNum type="arabicPeriod" startAt="6"/>
            </a:pPr>
            <a:r>
              <a:rPr lang="en-US" altLang="en-US" sz="2200" b="1" dirty="0"/>
              <a:t>Until</a:t>
            </a:r>
            <a:r>
              <a:rPr lang="en-US" altLang="en-US" sz="2200" dirty="0"/>
              <a:t> only a single cluster remains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8100" y="5473928"/>
            <a:ext cx="702945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Key operation: compute the </a:t>
            </a:r>
            <a:r>
              <a:rPr lang="en-US" sz="2000" dirty="0">
                <a:solidFill>
                  <a:srgbClr val="FF0000"/>
                </a:solidFill>
              </a:rPr>
              <a:t>cluster proximity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-- Different cluster proximities generate different types of clusters</a:t>
            </a:r>
          </a:p>
        </p:txBody>
      </p:sp>
    </p:spTree>
    <p:extLst>
      <p:ext uri="{BB962C8B-B14F-4D97-AF65-F5344CB8AC3E}">
        <p14:creationId xmlns:p14="http://schemas.microsoft.com/office/powerpoint/2010/main" val="15793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Revenue and Explicit Cost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19199" y="1881166"/>
            <a:ext cx="5353241" cy="433675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100" dirty="0"/>
              <a:t> Example: </a:t>
            </a:r>
            <a:r>
              <a:rPr lang="en-US" sz="3100" i="1" dirty="0"/>
              <a:t>audit</a:t>
            </a:r>
            <a:r>
              <a:rPr lang="en-US" sz="3100" dirty="0"/>
              <a:t> dataset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b="1" dirty="0"/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Revenue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risk variable: </a:t>
            </a:r>
            <a:r>
              <a:rPr lang="en-US" sz="2600" dirty="0" err="1"/>
              <a:t>RISK_Adjustment</a:t>
            </a:r>
            <a:endParaRPr lang="en-US" sz="26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dollar amount of adjustment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Explicit Cost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c(+|-): cost for re-auditing a return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Implicit Cost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c(-|+): lost revenue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unknown for a ranking classifier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>
              <p:ext uri="{D42A27DB-BD31-4B8C-83A1-F6EECF244321}">
                <p14:modId xmlns:p14="http://schemas.microsoft.com/office/powerpoint/2010/main" val="973415094"/>
              </p:ext>
            </p:extLst>
          </p:nvPr>
        </p:nvGraphicFramePr>
        <p:xfrm>
          <a:off x="7550562" y="2298038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b(+|+)</a:t>
                      </a:r>
                    </a:p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[Revenue - Explicit Cost]</a:t>
                      </a:r>
                      <a:endParaRPr sz="20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c(+|-)</a:t>
                      </a:r>
                    </a:p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[Explicit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Cost]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c(-|+)</a:t>
                      </a:r>
                    </a:p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b(-|-)</a:t>
                      </a:r>
                    </a:p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[0]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984761" y="1881166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562518" y="3918218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28924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8001001" y="4894262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8001001" y="4437062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proximity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Method</a:t>
            </a:r>
            <a:endParaRPr lang="en-US" alt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9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Method</a:t>
            </a:r>
            <a:endParaRPr lang="en-US" alt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 flipV="1">
            <a:off x="7732714" y="4475162"/>
            <a:ext cx="1612900" cy="1508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42086" y="1990276"/>
            <a:ext cx="4613593" cy="14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proximity between the </a:t>
            </a:r>
            <a:r>
              <a:rPr lang="en-US" sz="2000" dirty="0">
                <a:solidFill>
                  <a:srgbClr val="FF0000"/>
                </a:solidFill>
              </a:rPr>
              <a:t>closest </a:t>
            </a:r>
            <a:r>
              <a:rPr lang="en-US" sz="2000" dirty="0">
                <a:solidFill>
                  <a:srgbClr val="0070C0"/>
                </a:solidFill>
              </a:rPr>
              <a:t>two points that are in different clusters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tend to generate long, skinny clusters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susceptible to noise and outliers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19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Method</a:t>
            </a:r>
            <a:endParaRPr lang="en-US" alt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 flipV="1">
            <a:off x="6705601" y="4475162"/>
            <a:ext cx="4000500" cy="3032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42086" y="1990276"/>
            <a:ext cx="4613593" cy="14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proximity between the </a:t>
            </a:r>
            <a:r>
              <a:rPr lang="en-US" sz="2000" dirty="0">
                <a:solidFill>
                  <a:srgbClr val="FF0000"/>
                </a:solidFill>
              </a:rPr>
              <a:t>farthest </a:t>
            </a:r>
            <a:r>
              <a:rPr lang="en-US" sz="2000" dirty="0">
                <a:solidFill>
                  <a:srgbClr val="0070C0"/>
                </a:solidFill>
              </a:rPr>
              <a:t>two points that are in different clusters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favors globular-shaped clusters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less susceptible to noise and outliers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Method</a:t>
            </a:r>
            <a:endParaRPr lang="en-US" alt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 rot="16200000">
            <a:off x="7543800" y="50479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 rot="16200000">
            <a:off x="7467600" y="42859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 rot="16200000">
            <a:off x="6629400" y="47431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 rot="16200000">
            <a:off x="7694613" y="458918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35"/>
          <p:cNvSpPr>
            <a:spLocks noChangeArrowheads="1"/>
          </p:cNvSpPr>
          <p:nvPr/>
        </p:nvSpPr>
        <p:spPr bwMode="auto">
          <a:xfrm rot="5400000" flipV="1">
            <a:off x="10668000" y="44383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6"/>
          <p:cNvSpPr>
            <a:spLocks noChangeArrowheads="1"/>
          </p:cNvSpPr>
          <p:nvPr/>
        </p:nvSpPr>
        <p:spPr bwMode="auto">
          <a:xfrm rot="5400000" flipV="1">
            <a:off x="9307513" y="44383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 rot="5400000" flipV="1">
            <a:off x="9829800" y="50479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 rot="5400000" flipV="1">
            <a:off x="9829800" y="40573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7620000" y="5047976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V="1">
            <a:off x="7620000" y="4514576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V="1">
            <a:off x="7620000" y="4133576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7620000" y="4514576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7772400" y="4666976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7772400" y="4514576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 flipV="1">
            <a:off x="7772400" y="4133576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 flipV="1">
            <a:off x="7772400" y="4514576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6705600" y="4743176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 flipV="1">
            <a:off x="6705600" y="4514576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 flipV="1">
            <a:off x="6705600" y="4133576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0"/>
          <p:cNvSpPr>
            <a:spLocks noChangeShapeType="1"/>
          </p:cNvSpPr>
          <p:nvPr/>
        </p:nvSpPr>
        <p:spPr bwMode="auto">
          <a:xfrm flipV="1">
            <a:off x="6705600" y="4514576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1"/>
          <p:cNvSpPr>
            <a:spLocks noChangeShapeType="1"/>
          </p:cNvSpPr>
          <p:nvPr/>
        </p:nvSpPr>
        <p:spPr bwMode="auto">
          <a:xfrm>
            <a:off x="7543800" y="4285976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>
            <a:off x="7543800" y="4285976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53"/>
          <p:cNvSpPr>
            <a:spLocks noChangeShapeType="1"/>
          </p:cNvSpPr>
          <p:nvPr/>
        </p:nvSpPr>
        <p:spPr bwMode="auto">
          <a:xfrm flipV="1">
            <a:off x="7543800" y="4133576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>
            <a:off x="7543800" y="4285976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42086" y="1990276"/>
            <a:ext cx="4613593" cy="14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average</a:t>
            </a:r>
            <a:r>
              <a:rPr lang="en-US" sz="2000" dirty="0">
                <a:solidFill>
                  <a:srgbClr val="0070C0"/>
                </a:solidFill>
              </a:rPr>
              <a:t> pairwise proximities of all pairs of points in different clusters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an intermediate approach between MIN and MAX</a:t>
            </a:r>
          </a:p>
        </p:txBody>
      </p:sp>
    </p:spTree>
    <p:extLst>
      <p:ext uri="{BB962C8B-B14F-4D97-AF65-F5344CB8AC3E}">
        <p14:creationId xmlns:p14="http://schemas.microsoft.com/office/powerpoint/2010/main" val="116406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Method</a:t>
            </a:r>
            <a:endParaRPr lang="en-US" alt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7246884" y="4805306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7094484" y="460495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9990084" y="4604953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6469" y="1990276"/>
            <a:ext cx="4070132" cy="109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The proximity between the  </a:t>
            </a:r>
            <a:r>
              <a:rPr lang="en-US" sz="2000" dirty="0">
                <a:solidFill>
                  <a:srgbClr val="FF0000"/>
                </a:solidFill>
              </a:rPr>
              <a:t>centroids</a:t>
            </a:r>
            <a:r>
              <a:rPr lang="en-US" sz="2000" dirty="0">
                <a:solidFill>
                  <a:srgbClr val="0070C0"/>
                </a:solidFill>
              </a:rPr>
              <a:t> in different clusters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Similar technique used in K-means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Proximity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8001001" y="4894262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066800" y="18288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 (single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(complete link)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Ward’s Method</a:t>
            </a:r>
            <a:endParaRPr lang="en-US" altLang="en-US" sz="2400" b="0" dirty="0">
              <a:solidFill>
                <a:srgbClr val="FF0000"/>
              </a:solidFill>
            </a:endParaRPr>
          </a:p>
        </p:txBody>
      </p:sp>
      <p:sp>
        <p:nvSpPr>
          <p:cNvPr id="12" name="Freeform 32" descr="5%"/>
          <p:cNvSpPr>
            <a:spLocks/>
          </p:cNvSpPr>
          <p:nvPr/>
        </p:nvSpPr>
        <p:spPr bwMode="auto">
          <a:xfrm rot="16200000">
            <a:off x="6253958" y="4126705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 rot="16200000">
            <a:off x="7543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 rot="16200000">
            <a:off x="7467601" y="4284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 rot="16200000">
            <a:off x="6629401" y="47418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 rot="16200000">
            <a:off x="7694614" y="4587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7" descr="5%"/>
          <p:cNvSpPr>
            <a:spLocks/>
          </p:cNvSpPr>
          <p:nvPr/>
        </p:nvSpPr>
        <p:spPr bwMode="auto">
          <a:xfrm rot="5400000" flipV="1">
            <a:off x="9144001" y="3979862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 rot="5400000" flipV="1">
            <a:off x="10668001" y="4437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 rot="5400000" flipV="1">
            <a:off x="9307514" y="44354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auto">
          <a:xfrm rot="5400000" flipV="1">
            <a:off x="9829801" y="50466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 rot="5400000" flipV="1">
            <a:off x="9829801" y="4056062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12933" y="1990276"/>
            <a:ext cx="5099550" cy="14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measures the proximity between two clusters in terms of the </a:t>
            </a:r>
            <a:r>
              <a:rPr lang="en-US" sz="2000" dirty="0">
                <a:solidFill>
                  <a:srgbClr val="FF0000"/>
                </a:solidFill>
              </a:rPr>
              <a:t>increase in the SSE</a:t>
            </a:r>
            <a:r>
              <a:rPr lang="en-US" sz="2000" dirty="0">
                <a:solidFill>
                  <a:srgbClr val="0070C0"/>
                </a:solidFill>
              </a:rPr>
              <a:t> that results from merging the two clusters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Use the same objective function as K-means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1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u="sng" dirty="0"/>
              <a:t>Example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37" y="2613839"/>
            <a:ext cx="3105642" cy="262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86" y="2912902"/>
            <a:ext cx="3774834" cy="2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25" y="530007"/>
            <a:ext cx="3798332" cy="18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042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u="sng" dirty="0"/>
              <a:t>MIN (single link)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25" y="530007"/>
            <a:ext cx="3798332" cy="18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754189" y="2560638"/>
            <a:ext cx="3175000" cy="2790825"/>
            <a:chOff x="471" y="1117"/>
            <a:chExt cx="2000" cy="1758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3502026" y="3651250"/>
            <a:ext cx="1423988" cy="914400"/>
            <a:chOff x="1572" y="1804"/>
            <a:chExt cx="897" cy="576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1533526" y="3276600"/>
            <a:ext cx="1735138" cy="1158875"/>
            <a:chOff x="332" y="1568"/>
            <a:chExt cx="1093" cy="730"/>
          </a:xfrm>
        </p:grpSpPr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450976" y="2859088"/>
            <a:ext cx="3675063" cy="2097087"/>
            <a:chOff x="280" y="1305"/>
            <a:chExt cx="2315" cy="1321"/>
          </a:xfrm>
        </p:grpSpPr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1389064" y="2738438"/>
            <a:ext cx="3795712" cy="2924175"/>
            <a:chOff x="241" y="1229"/>
            <a:chExt cx="2391" cy="1842"/>
          </a:xfrm>
        </p:grpSpPr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1314451" y="2335213"/>
            <a:ext cx="4003675" cy="3530600"/>
            <a:chOff x="194" y="975"/>
            <a:chExt cx="2522" cy="222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07" y="3027363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4" y="1084302"/>
            <a:ext cx="52673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99678" y="33932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u="sng" dirty="0"/>
              <a:t>MAX (complete link)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25" y="530007"/>
            <a:ext cx="3798332" cy="18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07" y="2967037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670844" y="2641600"/>
            <a:ext cx="2998787" cy="2687637"/>
            <a:chOff x="383" y="1437"/>
            <a:chExt cx="1889" cy="1693"/>
          </a:xfrm>
        </p:grpSpPr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50" name="Group 19"/>
          <p:cNvGrpSpPr>
            <a:grpSpLocks/>
          </p:cNvGrpSpPr>
          <p:nvPr/>
        </p:nvGrpSpPr>
        <p:grpSpPr bwMode="auto">
          <a:xfrm>
            <a:off x="3388519" y="4025900"/>
            <a:ext cx="1401762" cy="890587"/>
            <a:chOff x="1465" y="2309"/>
            <a:chExt cx="883" cy="561"/>
          </a:xfrm>
        </p:grpSpPr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1583531" y="3067050"/>
            <a:ext cx="1579563" cy="889000"/>
            <a:chOff x="328" y="1705"/>
            <a:chExt cx="995" cy="560"/>
          </a:xfrm>
        </p:grpSpPr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1239044" y="2400300"/>
            <a:ext cx="3935412" cy="3487737"/>
            <a:chOff x="111" y="1285"/>
            <a:chExt cx="2479" cy="2197"/>
          </a:xfrm>
        </p:grpSpPr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8"/>
          <p:cNvGrpSpPr>
            <a:grpSpLocks/>
          </p:cNvGrpSpPr>
          <p:nvPr/>
        </p:nvGrpSpPr>
        <p:grpSpPr bwMode="auto">
          <a:xfrm>
            <a:off x="2761456" y="3800475"/>
            <a:ext cx="2160588" cy="1652587"/>
            <a:chOff x="1070" y="2167"/>
            <a:chExt cx="1361" cy="1041"/>
          </a:xfrm>
        </p:grpSpPr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31"/>
          <p:cNvGrpSpPr>
            <a:grpSpLocks/>
          </p:cNvGrpSpPr>
          <p:nvPr/>
        </p:nvGrpSpPr>
        <p:grpSpPr bwMode="auto">
          <a:xfrm>
            <a:off x="1494631" y="2538412"/>
            <a:ext cx="2906713" cy="1520825"/>
            <a:chOff x="272" y="1372"/>
            <a:chExt cx="1831" cy="958"/>
          </a:xfrm>
        </p:grpSpPr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970002"/>
            <a:ext cx="22574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19" y="233660"/>
            <a:ext cx="37147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18" y="1409700"/>
            <a:ext cx="2295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1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u="sng" dirty="0"/>
              <a:t>Group Average</a:t>
            </a:r>
            <a:endParaRPr lang="en-US" altLang="en-US" sz="1800" b="1" u="sng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25" y="530007"/>
            <a:ext cx="3798332" cy="18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5"/>
          <p:cNvGrpSpPr>
            <a:grpSpLocks noChangeAspect="1"/>
          </p:cNvGrpSpPr>
          <p:nvPr/>
        </p:nvGrpSpPr>
        <p:grpSpPr bwMode="auto">
          <a:xfrm>
            <a:off x="1578093" y="2705185"/>
            <a:ext cx="3116010" cy="2828418"/>
            <a:chOff x="438" y="1309"/>
            <a:chExt cx="1937" cy="1757"/>
          </a:xfrm>
        </p:grpSpPr>
        <p:sp>
          <p:nvSpPr>
            <p:cNvPr id="3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1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 dirty="0"/>
            </a:p>
          </p:txBody>
        </p:sp>
        <p:sp>
          <p:nvSpPr>
            <p:cNvPr id="72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3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4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5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76" name="Group 48"/>
          <p:cNvGrpSpPr>
            <a:grpSpLocks noChangeAspect="1"/>
          </p:cNvGrpSpPr>
          <p:nvPr/>
        </p:nvGrpSpPr>
        <p:grpSpPr bwMode="auto">
          <a:xfrm>
            <a:off x="3210525" y="4085913"/>
            <a:ext cx="1445469" cy="972815"/>
            <a:chOff x="1537" y="2197"/>
            <a:chExt cx="898" cy="604"/>
          </a:xfrm>
        </p:grpSpPr>
        <p:sp>
          <p:nvSpPr>
            <p:cNvPr id="7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79" name="Group 51"/>
          <p:cNvGrpSpPr>
            <a:grpSpLocks noChangeAspect="1"/>
          </p:cNvGrpSpPr>
          <p:nvPr/>
        </p:nvGrpSpPr>
        <p:grpSpPr bwMode="auto">
          <a:xfrm>
            <a:off x="1341484" y="3157433"/>
            <a:ext cx="1630529" cy="917797"/>
            <a:chOff x="380" y="1581"/>
            <a:chExt cx="1012" cy="570"/>
          </a:xfrm>
        </p:grpSpPr>
        <p:sp>
          <p:nvSpPr>
            <p:cNvPr id="80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82" name="Group 54"/>
          <p:cNvGrpSpPr>
            <a:grpSpLocks noChangeAspect="1"/>
          </p:cNvGrpSpPr>
          <p:nvPr/>
        </p:nvGrpSpPr>
        <p:grpSpPr bwMode="auto">
          <a:xfrm>
            <a:off x="909638" y="2198698"/>
            <a:ext cx="4230790" cy="3666691"/>
            <a:chOff x="159" y="1154"/>
            <a:chExt cx="2523" cy="2237"/>
          </a:xfrm>
        </p:grpSpPr>
        <p:sp>
          <p:nvSpPr>
            <p:cNvPr id="8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8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57"/>
          <p:cNvGrpSpPr>
            <a:grpSpLocks noChangeAspect="1"/>
          </p:cNvGrpSpPr>
          <p:nvPr/>
        </p:nvGrpSpPr>
        <p:grpSpPr bwMode="auto">
          <a:xfrm>
            <a:off x="2540306" y="3835152"/>
            <a:ext cx="2138193" cy="1658037"/>
            <a:chOff x="1135" y="2084"/>
            <a:chExt cx="1328" cy="1030"/>
          </a:xfrm>
        </p:grpSpPr>
        <p:sp>
          <p:nvSpPr>
            <p:cNvPr id="86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87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60"/>
          <p:cNvGrpSpPr>
            <a:grpSpLocks noChangeAspect="1"/>
          </p:cNvGrpSpPr>
          <p:nvPr/>
        </p:nvGrpSpPr>
        <p:grpSpPr bwMode="auto">
          <a:xfrm>
            <a:off x="1079111" y="2826366"/>
            <a:ext cx="3808522" cy="2818414"/>
            <a:chOff x="187" y="1430"/>
            <a:chExt cx="2380" cy="1751"/>
          </a:xfrm>
        </p:grpSpPr>
        <p:sp>
          <p:nvSpPr>
            <p:cNvPr id="8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9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34" y="3103905"/>
            <a:ext cx="3737741" cy="276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96" y="530007"/>
            <a:ext cx="38957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7" y="1390380"/>
            <a:ext cx="3933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54" y="271484"/>
            <a:ext cx="8410980" cy="60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8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909638" y="530007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Ward’s Method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25" y="530007"/>
            <a:ext cx="3798332" cy="18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07" y="2951051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1686719" y="2852175"/>
            <a:ext cx="2901950" cy="2544763"/>
            <a:chOff x="509" y="1252"/>
            <a:chExt cx="1828" cy="1603"/>
          </a:xfrm>
        </p:grpSpPr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2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5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77" name="Group 19"/>
          <p:cNvGrpSpPr>
            <a:grpSpLocks/>
          </p:cNvGrpSpPr>
          <p:nvPr/>
        </p:nvGrpSpPr>
        <p:grpSpPr bwMode="auto">
          <a:xfrm>
            <a:off x="3283744" y="4138050"/>
            <a:ext cx="1301750" cy="889000"/>
            <a:chOff x="1515" y="2062"/>
            <a:chExt cx="820" cy="560"/>
          </a:xfrm>
        </p:grpSpPr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80" name="Group 22"/>
          <p:cNvGrpSpPr>
            <a:grpSpLocks/>
          </p:cNvGrpSpPr>
          <p:nvPr/>
        </p:nvGrpSpPr>
        <p:grpSpPr bwMode="auto">
          <a:xfrm>
            <a:off x="1596231" y="3247463"/>
            <a:ext cx="1323975" cy="985837"/>
            <a:chOff x="452" y="1501"/>
            <a:chExt cx="834" cy="621"/>
          </a:xfrm>
        </p:grpSpPr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83" name="Group 25"/>
          <p:cNvGrpSpPr>
            <a:grpSpLocks/>
          </p:cNvGrpSpPr>
          <p:nvPr/>
        </p:nvGrpSpPr>
        <p:grpSpPr bwMode="auto">
          <a:xfrm>
            <a:off x="1281906" y="2487050"/>
            <a:ext cx="3659188" cy="3460750"/>
            <a:chOff x="254" y="1022"/>
            <a:chExt cx="2305" cy="2180"/>
          </a:xfrm>
        </p:grpSpPr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8"/>
          <p:cNvGrpSpPr>
            <a:grpSpLocks/>
          </p:cNvGrpSpPr>
          <p:nvPr/>
        </p:nvGrpSpPr>
        <p:grpSpPr bwMode="auto">
          <a:xfrm>
            <a:off x="2810669" y="3966600"/>
            <a:ext cx="1800225" cy="1720850"/>
            <a:chOff x="1217" y="1954"/>
            <a:chExt cx="1134" cy="1084"/>
          </a:xfrm>
        </p:grpSpPr>
        <p:sp>
          <p:nvSpPr>
            <p:cNvPr id="87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31"/>
          <p:cNvGrpSpPr>
            <a:grpSpLocks/>
          </p:cNvGrpSpPr>
          <p:nvPr/>
        </p:nvGrpSpPr>
        <p:grpSpPr bwMode="auto">
          <a:xfrm>
            <a:off x="2772569" y="2787088"/>
            <a:ext cx="1933575" cy="3097212"/>
            <a:chOff x="1193" y="1211"/>
            <a:chExt cx="1218" cy="1951"/>
          </a:xfrm>
        </p:grpSpPr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3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1828800"/>
            <a:ext cx="5170487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5877"/>
              </p:ext>
            </p:extLst>
          </p:nvPr>
        </p:nvGraphicFramePr>
        <p:xfrm>
          <a:off x="1219200" y="1938866"/>
          <a:ext cx="9936480" cy="41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02">
                  <a:extLst>
                    <a:ext uri="{9D8B030D-6E8A-4147-A177-3AD203B41FA5}">
                      <a16:colId xmlns:a16="http://schemas.microsoft.com/office/drawing/2014/main" val="1188907664"/>
                    </a:ext>
                  </a:extLst>
                </a:gridCol>
                <a:gridCol w="3241488">
                  <a:extLst>
                    <a:ext uri="{9D8B030D-6E8A-4147-A177-3AD203B41FA5}">
                      <a16:colId xmlns:a16="http://schemas.microsoft.com/office/drawing/2014/main" val="577783239"/>
                    </a:ext>
                  </a:extLst>
                </a:gridCol>
                <a:gridCol w="4960990">
                  <a:extLst>
                    <a:ext uri="{9D8B030D-6E8A-4147-A177-3AD203B41FA5}">
                      <a16:colId xmlns:a16="http://schemas.microsoft.com/office/drawing/2014/main" val="219127835"/>
                    </a:ext>
                  </a:extLst>
                </a:gridCol>
              </a:tblGrid>
              <a:tr h="665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Weakness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46652"/>
                  </a:ext>
                </a:extLst>
              </a:tr>
              <a:tr h="12375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K-means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  <a:p>
                      <a:r>
                        <a:rPr lang="en-US" dirty="0"/>
                        <a:t>Easy to implement</a:t>
                      </a:r>
                    </a:p>
                    <a:p>
                      <a:r>
                        <a:rPr lang="en-US" dirty="0"/>
                        <a:t>Quite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</a:t>
                      </a:r>
                      <a:r>
                        <a:rPr lang="en-US" baseline="0" dirty="0"/>
                        <a:t> pre-specifying K</a:t>
                      </a:r>
                    </a:p>
                    <a:p>
                      <a:r>
                        <a:rPr lang="en-US" baseline="0" dirty="0"/>
                        <a:t>Unstable w.r.t to initial centroids</a:t>
                      </a:r>
                    </a:p>
                    <a:p>
                      <a:r>
                        <a:rPr lang="en-US" baseline="0" dirty="0"/>
                        <a:t>Unable to handle non-globular clusters</a:t>
                      </a:r>
                    </a:p>
                    <a:p>
                      <a:r>
                        <a:rPr lang="en-US" baseline="0" dirty="0"/>
                        <a:t>Issues with clusters of different sizes and densities</a:t>
                      </a:r>
                    </a:p>
                    <a:p>
                      <a:r>
                        <a:rPr lang="en-US" baseline="0" dirty="0"/>
                        <a:t>Susceptible to outliers</a:t>
                      </a:r>
                    </a:p>
                    <a:p>
                      <a:r>
                        <a:rPr lang="en-US" baseline="0" dirty="0"/>
                        <a:t>Local optimal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90437"/>
                  </a:ext>
                </a:extLst>
              </a:tr>
              <a:tr h="12375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Agglomerative Hierarchical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Clustering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</a:t>
                      </a:r>
                      <a:r>
                        <a:rPr lang="en-US" baseline="0" dirty="0"/>
                        <a:t> a hierarchy of clusters</a:t>
                      </a:r>
                    </a:p>
                    <a:p>
                      <a:r>
                        <a:rPr lang="en-US" baseline="0" dirty="0"/>
                        <a:t>No need to pre-specify K</a:t>
                      </a:r>
                    </a:p>
                    <a:p>
                      <a:r>
                        <a:rPr lang="en-US" baseline="0" dirty="0"/>
                        <a:t>Deterministic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a global</a:t>
                      </a:r>
                      <a:r>
                        <a:rPr lang="en-US" baseline="0" dirty="0"/>
                        <a:t> objective function</a:t>
                      </a:r>
                    </a:p>
                    <a:p>
                      <a:r>
                        <a:rPr lang="en-US" baseline="0" dirty="0"/>
                        <a:t>Merging decisions are final</a:t>
                      </a:r>
                    </a:p>
                    <a:p>
                      <a:r>
                        <a:rPr lang="en-US" baseline="0" dirty="0"/>
                        <a:t>High space/time complexity </a:t>
                      </a:r>
                    </a:p>
                    <a:p>
                      <a:r>
                        <a:rPr lang="en-US" baseline="0" dirty="0"/>
                        <a:t>Not scalable for large dataset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6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66900"/>
            <a:ext cx="7134225" cy="2152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3309" y="4154736"/>
            <a:ext cx="4634865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Include the “+” class membership probabilities as the scores in the report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96075" y="3286125"/>
            <a:ext cx="1" cy="86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0502" y="5103215"/>
            <a:ext cx="3709208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Include all variables (including the risk variable)  in the report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8990822" y="3270745"/>
            <a:ext cx="14284" cy="18324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9655" y="1131051"/>
            <a:ext cx="499681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Score the data and save them to a CSV file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72475" y="1552677"/>
            <a:ext cx="0" cy="6190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0556" y="547683"/>
            <a:ext cx="36510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Use the test dataset (85/0/</a:t>
            </a:r>
            <a:r>
              <a:rPr lang="en-US" sz="2200" dirty="0">
                <a:solidFill>
                  <a:srgbClr val="FF0000"/>
                </a:solidFill>
              </a:rPr>
              <a:t>15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4325" y="978570"/>
            <a:ext cx="0" cy="18027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1" y="2169252"/>
            <a:ext cx="10856459" cy="36670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hape 156"/>
          <p:cNvSpPr/>
          <p:nvPr/>
        </p:nvSpPr>
        <p:spPr>
          <a:xfrm>
            <a:off x="3812845" y="2834645"/>
            <a:ext cx="497898" cy="79029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Shape 156"/>
          <p:cNvSpPr/>
          <p:nvPr/>
        </p:nvSpPr>
        <p:spPr>
          <a:xfrm>
            <a:off x="2467148" y="5584994"/>
            <a:ext cx="442059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6"/>
          <p:cNvSpPr/>
          <p:nvPr/>
        </p:nvSpPr>
        <p:spPr>
          <a:xfrm>
            <a:off x="5611817" y="5540278"/>
            <a:ext cx="1687053" cy="29053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766207" y="1114835"/>
            <a:ext cx="879001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Sort the data by descending order of the “+” class membership probabilities</a:t>
            </a:r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6161216" y="1545722"/>
            <a:ext cx="245" cy="6235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1" y="1893432"/>
            <a:ext cx="8782050" cy="43624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hape 156"/>
          <p:cNvSpPr/>
          <p:nvPr/>
        </p:nvSpPr>
        <p:spPr>
          <a:xfrm>
            <a:off x="4692730" y="4257675"/>
            <a:ext cx="2132612" cy="2816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6"/>
          <p:cNvSpPr/>
          <p:nvPr/>
        </p:nvSpPr>
        <p:spPr>
          <a:xfrm>
            <a:off x="8431257" y="5074105"/>
            <a:ext cx="2125213" cy="28166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14851" y="942173"/>
            <a:ext cx="318135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Calculate the profit values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105526" y="1373060"/>
            <a:ext cx="2089" cy="520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03" y="1778910"/>
            <a:ext cx="11478986" cy="40141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5234" y="590480"/>
            <a:ext cx="4657723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Draw the profit curve as a scatter chart</a:t>
            </a:r>
          </a:p>
        </p:txBody>
      </p:sp>
      <p:cxnSp>
        <p:nvCxnSpPr>
          <p:cNvPr id="19" name="Straight Arrow Connector 18"/>
          <p:cNvCxnSpPr>
            <a:stCxn id="7" idx="2"/>
            <a:endCxn id="3" idx="0"/>
          </p:cNvCxnSpPr>
          <p:nvPr/>
        </p:nvCxnSpPr>
        <p:spPr>
          <a:xfrm>
            <a:off x="6084096" y="1021367"/>
            <a:ext cx="0" cy="7575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18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55251</TotalTime>
  <Words>2281</Words>
  <Application>Microsoft Office PowerPoint</Application>
  <PresentationFormat>Widescreen</PresentationFormat>
  <Paragraphs>540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Monotype Sorts</vt:lpstr>
      <vt:lpstr>Symbol</vt:lpstr>
      <vt:lpstr>Tahoma</vt:lpstr>
      <vt:lpstr>Times New Roman</vt:lpstr>
      <vt:lpstr>Wingdings</vt:lpstr>
      <vt:lpstr>Retrospect</vt:lpstr>
      <vt:lpstr>Bitmap Image</vt:lpstr>
      <vt:lpstr>VISIO</vt:lpstr>
      <vt:lpstr>Data Science</vt:lpstr>
      <vt:lpstr>Outline</vt:lpstr>
      <vt:lpstr>Exercise on Generating Profit Curves</vt:lpstr>
      <vt:lpstr>Revenue and Explicit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Analysis</vt:lpstr>
      <vt:lpstr>What is Cluster Analysis? (1)</vt:lpstr>
      <vt:lpstr>What is Cluster Analysis? (2)</vt:lpstr>
      <vt:lpstr>Types of Clustering (1)</vt:lpstr>
      <vt:lpstr>Types of Clustering (2)</vt:lpstr>
      <vt:lpstr>Types of Clusters (1)</vt:lpstr>
      <vt:lpstr>Types of Clusters (2)</vt:lpstr>
      <vt:lpstr>Distance Metrics</vt:lpstr>
      <vt:lpstr>Exercise and Notes</vt:lpstr>
      <vt:lpstr>Clustering Algorithms (1)</vt:lpstr>
      <vt:lpstr>Clustering Algorithms (2)</vt:lpstr>
      <vt:lpstr>K-means</vt:lpstr>
      <vt:lpstr>Example (1)</vt:lpstr>
      <vt:lpstr>Example (2)</vt:lpstr>
      <vt:lpstr>Example (2)</vt:lpstr>
      <vt:lpstr>Example (2)</vt:lpstr>
      <vt:lpstr>Example (2)</vt:lpstr>
      <vt:lpstr>Example (2)</vt:lpstr>
      <vt:lpstr>Mathematical Details</vt:lpstr>
      <vt:lpstr>Objective Function</vt:lpstr>
      <vt:lpstr>How to Choose Initial Centroids</vt:lpstr>
      <vt:lpstr>PowerPoint Presentation</vt:lpstr>
      <vt:lpstr>PowerPoint Presentation</vt:lpstr>
      <vt:lpstr>Approaches to Initial Centroids</vt:lpstr>
      <vt:lpstr>How to Choose K</vt:lpstr>
      <vt:lpstr>Elbow Method</vt:lpstr>
      <vt:lpstr>How to Interpret</vt:lpstr>
      <vt:lpstr>Hierarchical Clustering</vt:lpstr>
      <vt:lpstr>Nested Clusters</vt:lpstr>
      <vt:lpstr>Agglomerative Clustering</vt:lpstr>
      <vt:lpstr>Cluster Proximity</vt:lpstr>
      <vt:lpstr>Cluster Proximity</vt:lpstr>
      <vt:lpstr>Cluster Proximity</vt:lpstr>
      <vt:lpstr>Cluster Proximity</vt:lpstr>
      <vt:lpstr>Cluster Proximity</vt:lpstr>
      <vt:lpstr>Cluster Proximity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Wenjun Wang</dc:creator>
  <cp:lastModifiedBy>Kuntla, Purna Chandra R</cp:lastModifiedBy>
  <cp:revision>2623</cp:revision>
  <cp:lastPrinted>2017-03-27T20:51:26Z</cp:lastPrinted>
  <dcterms:created xsi:type="dcterms:W3CDTF">2014-09-09T01:52:12Z</dcterms:created>
  <dcterms:modified xsi:type="dcterms:W3CDTF">2017-12-11T02:38:47Z</dcterms:modified>
</cp:coreProperties>
</file>