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9" r:id="rId3"/>
    <p:sldId id="262" r:id="rId4"/>
    <p:sldId id="267" r:id="rId5"/>
    <p:sldId id="270" r:id="rId6"/>
    <p:sldId id="274" r:id="rId7"/>
    <p:sldId id="275" r:id="rId8"/>
    <p:sldId id="278" r:id="rId9"/>
    <p:sldId id="279" r:id="rId10"/>
    <p:sldId id="280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307" r:id="rId21"/>
    <p:sldId id="263" r:id="rId22"/>
    <p:sldId id="264" r:id="rId23"/>
    <p:sldId id="265" r:id="rId24"/>
    <p:sldId id="266" r:id="rId25"/>
    <p:sldId id="272" r:id="rId26"/>
    <p:sldId id="273" r:id="rId27"/>
    <p:sldId id="310" r:id="rId28"/>
    <p:sldId id="276" r:id="rId29"/>
    <p:sldId id="277" r:id="rId30"/>
    <p:sldId id="287" r:id="rId31"/>
    <p:sldId id="292" r:id="rId32"/>
    <p:sldId id="288" r:id="rId33"/>
    <p:sldId id="312" r:id="rId34"/>
    <p:sldId id="313" r:id="rId35"/>
    <p:sldId id="314" r:id="rId36"/>
    <p:sldId id="315" r:id="rId37"/>
    <p:sldId id="281" r:id="rId38"/>
    <p:sldId id="316" r:id="rId39"/>
    <p:sldId id="271" r:id="rId40"/>
    <p:sldId id="317" r:id="rId41"/>
    <p:sldId id="260" r:id="rId42"/>
    <p:sldId id="320" r:id="rId43"/>
    <p:sldId id="321" r:id="rId44"/>
    <p:sldId id="323" r:id="rId45"/>
    <p:sldId id="324" r:id="rId46"/>
    <p:sldId id="325" r:id="rId47"/>
    <p:sldId id="268" r:id="rId48"/>
    <p:sldId id="269" r:id="rId49"/>
    <p:sldId id="327" r:id="rId5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74906" autoAdjust="0"/>
  </p:normalViewPr>
  <p:slideViewPr>
    <p:cSldViewPr>
      <p:cViewPr varScale="1">
        <p:scale>
          <a:sx n="82" d="100"/>
          <a:sy n="82" d="100"/>
        </p:scale>
        <p:origin x="172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Formal PM</c:v>
          </c:tx>
          <c:marker>
            <c:symbol val="none"/>
          </c:marker>
          <c: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3.5</c:v>
                </c:pt>
                <c:pt idx="2">
                  <c:v>1.5</c:v>
                </c:pt>
                <c:pt idx="3">
                  <c:v>1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B3-4D59-B867-A13C8E815E8E}"/>
            </c:ext>
          </c:extLst>
        </c:ser>
        <c:ser>
          <c:idx val="1"/>
          <c:order val="1"/>
          <c:tx>
            <c:v>Seat of the Pants</c:v>
          </c:tx>
          <c:marker>
            <c:symbol val="none"/>
          </c:marker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3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B3-4D59-B867-A13C8E815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186368"/>
        <c:axId val="76188288"/>
      </c:lineChart>
      <c:catAx>
        <c:axId val="76186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Time</a:t>
                </a:r>
              </a:p>
            </c:rich>
          </c:tx>
          <c:overlay val="0"/>
        </c:title>
        <c:majorTickMark val="out"/>
        <c:minorTickMark val="none"/>
        <c:tickLblPos val="nextTo"/>
        <c:crossAx val="76188288"/>
        <c:crosses val="autoZero"/>
        <c:auto val="1"/>
        <c:lblAlgn val="ctr"/>
        <c:lblOffset val="100"/>
        <c:noMultiLvlLbl val="0"/>
      </c:catAx>
      <c:valAx>
        <c:axId val="76188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Stress Level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61863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Project Success 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Lbls>
            <c:dLbl>
              <c:idx val="0"/>
              <c:showLegendKey val="1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9C-4D96-A590-30AB30998F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Successful</c:v>
                </c:pt>
                <c:pt idx="1">
                  <c:v>Missed Targets</c:v>
                </c:pt>
                <c:pt idx="2">
                  <c:v>Failed (cancelled)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44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9C-4D96-A590-30AB30998F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Successful</c:v>
                </c:pt>
                <c:pt idx="1">
                  <c:v>Missed Targets</c:v>
                </c:pt>
                <c:pt idx="2">
                  <c:v>Failed (cancelled)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79C-4D96-A590-30AB30998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 sz="2400"/>
            </a:pPr>
            <a:endParaRPr lang="en-US"/>
          </a:p>
        </c:txPr>
      </c:legendEntry>
      <c:legendEntry>
        <c:idx val="3"/>
        <c:delete val="1"/>
      </c:legendEntry>
      <c:layout>
        <c:manualLayout>
          <c:xMode val="edge"/>
          <c:yMode val="edge"/>
          <c:x val="0.63763901040147763"/>
          <c:y val="0.3186267762241981"/>
          <c:w val="0.30526222416642362"/>
          <c:h val="0.30094346772167602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76427C4-B065-4B8F-B26E-1BA528654F2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9072624F-A197-4743-84D9-41D8DD291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3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C3E31D7-90B2-4FD4-A918-9D072BB9EBB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F9B42A0-21A6-4323-91A0-28C6C014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4696" y="4422039"/>
            <a:ext cx="5643871" cy="4189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60463" y="911225"/>
            <a:ext cx="4657725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CE88B48-C70C-4237-AC8A-A547985F63C3}" type="slidenum">
              <a:rPr lang="en-US">
                <a:solidFill>
                  <a:prstClr val="black"/>
                </a:solidFill>
              </a:rPr>
              <a:pPr eaLnBrk="1" hangingPunct="1"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4696" y="4422039"/>
            <a:ext cx="5643871" cy="4189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71CEB3C-41A2-46B4-AF58-9225B4C78996}" type="slidenum">
              <a:rPr lang="en-US">
                <a:solidFill>
                  <a:prstClr val="black"/>
                </a:solidFill>
              </a:rPr>
              <a:pPr eaLnBrk="1" hangingPunct="1"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911225"/>
            <a:ext cx="4657725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4696" y="4422039"/>
            <a:ext cx="5643871" cy="4189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907395-6DB6-4090-920B-BCD31E7C878D}" type="slidenum">
              <a:rPr lang="en-US">
                <a:solidFill>
                  <a:prstClr val="black"/>
                </a:solidFill>
              </a:rPr>
              <a:pPr eaLnBrk="1" hangingPunct="1"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911225"/>
            <a:ext cx="4657725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626E2C8-B244-47D4-84AB-995B7A818C6D}" type="slidenum">
              <a:rPr lang="en-US">
                <a:solidFill>
                  <a:prstClr val="black"/>
                </a:solidFill>
              </a:rPr>
              <a:pPr eaLnBrk="1" hangingPunct="1"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911225"/>
            <a:ext cx="4659312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DC92938-E06D-4A60-A050-299FCB65FF64}" type="slidenum">
              <a:rPr lang="en-US">
                <a:solidFill>
                  <a:prstClr val="black"/>
                </a:solidFill>
              </a:rPr>
              <a:pPr eaLnBrk="1" hangingPunct="1"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911225"/>
            <a:ext cx="4659312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4A25533-65B0-4920-8AE4-DE9C6E2EA90B}" type="slidenum">
              <a:rPr lang="en-US">
                <a:solidFill>
                  <a:prstClr val="black"/>
                </a:solidFill>
              </a:rPr>
              <a:pPr eaLnBrk="1" hangingPunct="1"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911225"/>
            <a:ext cx="4659312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BD280AE-EC78-4F73-8934-353FFD491788}" type="slidenum">
              <a:rPr lang="en-US">
                <a:solidFill>
                  <a:prstClr val="black"/>
                </a:solidFill>
              </a:rPr>
              <a:pPr eaLnBrk="1" hangingPunct="1"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911225"/>
            <a:ext cx="4659312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1E25B44-8097-42EB-A642-2A7CC8D3737A}" type="slidenum">
              <a:rPr lang="en-US">
                <a:solidFill>
                  <a:prstClr val="black"/>
                </a:solidFill>
              </a:rPr>
              <a:pPr eaLnBrk="1" hangingPunct="1"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911225"/>
            <a:ext cx="4659312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42A0-21A6-4323-91A0-28C6C0144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4900" y="895350"/>
            <a:ext cx="4575175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743" indent="-263747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4989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6985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8980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0976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2971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4967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6963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F45A2BF-E4A4-4CBB-AF47-F08B377B5AEE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59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59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7A7486B-9D73-4471-A5A6-D5E0249F56BF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59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59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7A7486B-9D73-4471-A5A6-D5E0249F56B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20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20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D3AEA7E-A806-4E2A-8F1A-1CF26B8D09B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41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01F27F9-4DF0-4711-A6E4-4ECB96919A85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61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72C1983-08AD-44AB-AE84-98CF2A633385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71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A71718E-61A9-4A4C-88E1-597F2F5D603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8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82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AFCE5B5-2986-497B-8868-C2C293A257A5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4696" y="4422039"/>
            <a:ext cx="5643871" cy="4189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69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69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35C684-A934-4C8F-AD2A-BBBFBC7B91F8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69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69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35C684-A934-4C8F-AD2A-BBBFBC7B91F8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79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79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9E4224F-CE7E-4223-9AD8-F923777FBCFB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8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89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671F6C7-C494-4289-844D-6C0E6C14969A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00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70039CA-9353-49C6-85E6-78E3FB46AE0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922B2E6-6170-441A-8F89-6B0E26FD2B3E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8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82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AFCE5B5-2986-497B-8868-C2C293A257A5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3313" y="89535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92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92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00D0A8-D766-4ADA-A7C5-B580DD4B626E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4696" y="4422039"/>
            <a:ext cx="5643871" cy="4189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187" y="4343613"/>
            <a:ext cx="5487626" cy="41152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4900" y="895350"/>
            <a:ext cx="4575175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743" indent="-263747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4989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6985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8980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0976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2971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4967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6963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4B69F17-FEB0-4EB8-944B-9EB12D198D0B}" type="slidenum">
              <a:rPr lang="en-US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4900" y="895350"/>
            <a:ext cx="4575175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59569" y="4647184"/>
            <a:ext cx="5012441" cy="3676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792" y="8687226"/>
            <a:ext cx="2972208" cy="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743" indent="-263747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4989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6985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8980" indent="-210998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0976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2971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4967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6963" indent="-21099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398AC3F-CB8C-449B-B401-9D6C4AA0620F}" type="slidenum">
              <a:rPr lang="en-US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42A0-21A6-4323-91A0-28C6C0144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42A0-21A6-4323-91A0-28C6C0144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42A0-21A6-4323-91A0-28C6C0144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60463" y="911225"/>
            <a:ext cx="4657725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81C2B8A-9547-41ED-A572-CF9C59D09EAD}" type="slidenum">
              <a:rPr lang="en-US">
                <a:solidFill>
                  <a:prstClr val="black"/>
                </a:solidFill>
              </a:rPr>
              <a:pPr eaLnBrk="1" hangingPunct="1"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60463" y="911225"/>
            <a:ext cx="4657725" cy="3494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6890" y="4731092"/>
            <a:ext cx="5155157" cy="37432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96429" y="8844079"/>
            <a:ext cx="3056834" cy="4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01172" indent="-26968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78726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1021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41707" indent="-215745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7319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04688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236179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667670" indent="-21574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38950D2-62C3-46D6-8AED-BDD3F7F5DA71}" type="slidenum">
              <a:rPr lang="en-US">
                <a:solidFill>
                  <a:prstClr val="black"/>
                </a:solidFill>
              </a:rPr>
              <a:pPr eaLnBrk="1" hangingPunct="1"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BD076-E362-4CD5-8F83-90DD773869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9CC5F-1D59-4381-B71C-FA2CC2364B1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4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9881-66A6-4942-8C1C-45E1C1E32D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A68CD-95AE-4285-B5C6-8D446FD0748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3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54F17-A233-4F9B-9A9D-7EF29BB7AF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0BB05-89AE-4CE5-BCA4-F0409503A42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7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6AFD-A177-4D5D-9C9B-3BF9EA1B40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0882C-53CF-4537-9F1A-C8054CD73A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6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62A5-BD30-4C13-8200-9A5B077485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9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8793-09B7-432F-A8C0-76F13A16F0D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6871C-EBA5-4243-A67D-6DF005EFCD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3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92D19-672E-4B82-8730-D9F23FCE5F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FBE66-2BF2-4A45-BD20-0BB5E7923C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2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t>© Copyright 2014 by George M. Hollins &amp; On-Track,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026154-2312-43C6-BB13-F69CDD585D3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9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reedictionar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8763000" cy="2438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500" dirty="0">
                <a:solidFill>
                  <a:srgbClr val="0070C0"/>
                </a:solidFill>
              </a:rPr>
              <a:t>Project Management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Patrick Johanns, BS, MBA, PhD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Phone: (319) 335-0949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Patrick-Johanns@uiowa.edu</a:t>
            </a:r>
          </a:p>
        </p:txBody>
      </p:sp>
    </p:spTree>
    <p:extLst>
      <p:ext uri="{BB962C8B-B14F-4D97-AF65-F5344CB8AC3E}">
        <p14:creationId xmlns:p14="http://schemas.microsoft.com/office/powerpoint/2010/main" val="309891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 Predictable System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Allows average people to do above-average work</a:t>
            </a:r>
          </a:p>
          <a:p>
            <a:pPr eaLnBrk="1" hangingPunct="1">
              <a:defRPr/>
            </a:pPr>
            <a:r>
              <a:rPr lang="en-US" sz="3600" dirty="0"/>
              <a:t>Is constantly improved by “lessons learned” exercises (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compound interest</a:t>
            </a:r>
            <a:r>
              <a:rPr lang="en-US" sz="3600" dirty="0"/>
              <a:t>)</a:t>
            </a:r>
          </a:p>
          <a:p>
            <a:pPr eaLnBrk="1" hangingPunct="1">
              <a:defRPr/>
            </a:pPr>
            <a:r>
              <a:rPr lang="en-US" sz="3600" dirty="0"/>
              <a:t>Documented in manual-form -- there is no question as to how the work is done!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05550"/>
            <a:ext cx="5867400" cy="47625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6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Why Project Management?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	</a:t>
            </a:r>
            <a:r>
              <a:rPr lang="en-US" sz="3600" dirty="0"/>
              <a:t>PM is used to plan, organize and accomplish non-routine work … or work in a project-based organization.</a:t>
            </a:r>
          </a:p>
          <a:p>
            <a:pPr>
              <a:buFont typeface="Arial" charset="0"/>
              <a:buNone/>
            </a:pPr>
            <a:r>
              <a:rPr lang="en-US" sz="3600" dirty="0"/>
              <a:t>	</a:t>
            </a:r>
          </a:p>
          <a:p>
            <a:pPr>
              <a:buFont typeface="Arial" charset="0"/>
              <a:buNone/>
            </a:pPr>
            <a:r>
              <a:rPr lang="en-US" sz="3600" dirty="0"/>
              <a:t>	Individuals and teams are assigned responsibility and accountability for achieving organizational goals.  </a:t>
            </a:r>
          </a:p>
          <a:p>
            <a:pPr>
              <a:buFont typeface="Arial" charset="0"/>
              <a:buNone/>
            </a:pPr>
            <a:endParaRPr lang="en-US" sz="3600" dirty="0">
              <a:solidFill>
                <a:srgbClr val="00B050"/>
              </a:solidFill>
            </a:endParaRPr>
          </a:p>
          <a:p>
            <a:pPr>
              <a:buFont typeface="Arial" charset="0"/>
              <a:buNone/>
            </a:pPr>
            <a:endParaRPr lang="en-US" dirty="0"/>
          </a:p>
          <a:p>
            <a:pPr algn="r">
              <a:buFont typeface="Arial" charset="0"/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8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70C0"/>
                </a:solidFill>
              </a:rPr>
              <a:t>What is Project Management?</a:t>
            </a:r>
          </a:p>
        </p:txBody>
      </p:sp>
      <p:sp>
        <p:nvSpPr>
          <p:cNvPr id="14339" name="Rectangle 1028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77200" cy="44196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dirty="0"/>
              <a:t>	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3600" dirty="0"/>
              <a:t>Project management is the informed use of specific tools and techniques to meet defined project requirements.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dirty="0">
                <a:solidFill>
                  <a:srgbClr val="FF0000"/>
                </a:solidFill>
              </a:rPr>
              <a:t>	</a:t>
            </a:r>
          </a:p>
          <a:p>
            <a:pPr eaLnBrk="1" hangingPunct="1">
              <a:buFont typeface="Arial" charset="0"/>
              <a:buNone/>
              <a:defRPr/>
            </a:pPr>
            <a:endParaRPr lang="en-US" sz="3600" i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2800" i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38400" y="6172200"/>
            <a:ext cx="6019800" cy="47625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5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Project Life Cycle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z="3600" dirty="0"/>
          </a:p>
          <a:p>
            <a:r>
              <a:rPr lang="en-US" dirty="0"/>
              <a:t>Initiate the Project</a:t>
            </a:r>
          </a:p>
          <a:p>
            <a:r>
              <a:rPr lang="en-US" dirty="0"/>
              <a:t>Develop Project Management Plan</a:t>
            </a:r>
          </a:p>
          <a:p>
            <a:r>
              <a:rPr lang="en-US" dirty="0"/>
              <a:t>Implement Project Management Plan</a:t>
            </a:r>
          </a:p>
          <a:p>
            <a:r>
              <a:rPr lang="en-US" dirty="0"/>
              <a:t>Monitor and Control the Project</a:t>
            </a:r>
          </a:p>
          <a:p>
            <a:r>
              <a:rPr lang="en-US" dirty="0"/>
              <a:t>Close Out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5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Definition of a Project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8610600" cy="4648200"/>
          </a:xfrm>
        </p:spPr>
        <p:txBody>
          <a:bodyPr/>
          <a:lstStyle/>
          <a:p>
            <a:pPr marL="0" lvl="1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4000" dirty="0"/>
              <a:t>A project creates a “one-time” outcome within a specified timeframe.</a:t>
            </a:r>
          </a:p>
          <a:p>
            <a:pPr marL="0" lvl="1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US" sz="4000" dirty="0"/>
          </a:p>
          <a:p>
            <a:pPr marL="0" lvl="1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4000" dirty="0"/>
              <a:t>A project is a temporary endeavor undertaken to produce a unique product, service, or result.  (PMBOK Guide)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sz="3200" i="1" dirty="0">
              <a:solidFill>
                <a:schemeClr val="accent3">
                  <a:lumMod val="75000"/>
                </a:schemeClr>
              </a:solidFill>
            </a:endParaRPr>
          </a:p>
          <a:p>
            <a:pPr lvl="1" eaLnBrk="1" hangingPunct="1">
              <a:buFont typeface="Arial" charset="0"/>
              <a:buNone/>
              <a:defRPr/>
            </a:pPr>
            <a:endParaRPr lang="en-US" sz="2400" dirty="0"/>
          </a:p>
          <a:p>
            <a:pPr lvl="1" eaLnBrk="1" hangingPunct="1">
              <a:buFont typeface="Arial" charset="0"/>
              <a:buNone/>
              <a:defRPr/>
            </a:pPr>
            <a:endParaRPr lang="en-US" sz="2400" dirty="0"/>
          </a:p>
          <a:p>
            <a:pPr lvl="1" algn="r" eaLnBrk="1" hangingPunct="1">
              <a:buFont typeface="Arial" charset="0"/>
              <a:buNone/>
              <a:defRPr/>
            </a:pPr>
            <a:endParaRPr lang="en-US" sz="2400" dirty="0"/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US" sz="2400" dirty="0"/>
              <a:t>					 </a:t>
            </a:r>
            <a:endParaRPr lang="en-US" sz="2400" dirty="0">
              <a:solidFill>
                <a:srgbClr val="7F7F7F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81200" y="6172200"/>
            <a:ext cx="58674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6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Objectives or Constraints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2209800"/>
            <a:ext cx="8839200" cy="3962400"/>
          </a:xfrm>
        </p:spPr>
        <p:txBody>
          <a:bodyPr/>
          <a:lstStyle/>
          <a:p>
            <a:pPr eaLnBrk="1" hangingPunct="1"/>
            <a:r>
              <a:rPr lang="en-US" sz="3600" i="1" dirty="0">
                <a:solidFill>
                  <a:srgbClr val="0070C0"/>
                </a:solidFill>
              </a:rPr>
              <a:t>Every</a:t>
            </a:r>
            <a:r>
              <a:rPr lang="en-US" sz="3600" dirty="0"/>
              <a:t> project has four project objectives or constraints.</a:t>
            </a:r>
            <a:endParaRPr lang="en-US" sz="3600" dirty="0">
              <a:solidFill>
                <a:srgbClr val="7F7F7F"/>
              </a:solidFill>
            </a:endParaRPr>
          </a:p>
          <a:p>
            <a:pPr eaLnBrk="1" hangingPunct="1"/>
            <a:r>
              <a:rPr lang="en-US" sz="3600" dirty="0"/>
              <a:t>They are </a:t>
            </a:r>
            <a:r>
              <a:rPr lang="en-US" sz="3600" i="1" dirty="0">
                <a:solidFill>
                  <a:srgbClr val="0070C0"/>
                </a:solidFill>
              </a:rPr>
              <a:t>scope, time, cost, and performance.</a:t>
            </a:r>
          </a:p>
          <a:p>
            <a:pPr eaLnBrk="1" hangingPunct="1"/>
            <a:r>
              <a:rPr lang="en-US" sz="3600" dirty="0"/>
              <a:t>They are </a:t>
            </a:r>
            <a:r>
              <a:rPr lang="en-US" sz="3600" i="1" dirty="0">
                <a:solidFill>
                  <a:srgbClr val="0070C0"/>
                </a:solidFill>
              </a:rPr>
              <a:t>interdependent</a:t>
            </a:r>
            <a:r>
              <a:rPr lang="en-US" sz="2800" i="1" dirty="0">
                <a:solidFill>
                  <a:srgbClr val="0070C0"/>
                </a:solidFill>
              </a:rPr>
              <a:t>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9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Scope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endParaRPr lang="en-US" sz="3600" dirty="0"/>
          </a:p>
          <a:p>
            <a:pPr>
              <a:defRPr/>
            </a:pPr>
            <a:r>
              <a:rPr lang="en-US" sz="3600" dirty="0"/>
              <a:t>A detailed description of the project and its product outlining the magnitude of what we are working to accomplish.</a:t>
            </a:r>
          </a:p>
          <a:p>
            <a:pPr marL="0" indent="0">
              <a:buNone/>
              <a:defRPr/>
            </a:pPr>
            <a:endParaRPr lang="en-US" sz="3600" dirty="0"/>
          </a:p>
          <a:p>
            <a:pPr>
              <a:defRPr/>
            </a:pPr>
            <a:r>
              <a:rPr lang="en-US" sz="3600" dirty="0"/>
              <a:t>The work that needs to be done to deliver the desired result … and only that work!  </a:t>
            </a:r>
          </a:p>
        </p:txBody>
      </p:sp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3600" dirty="0"/>
              <a:t>When does it have to be completed?  </a:t>
            </a:r>
          </a:p>
          <a:p>
            <a:pPr>
              <a:defRPr/>
            </a:pPr>
            <a:endParaRPr lang="en-US" sz="3600" dirty="0"/>
          </a:p>
          <a:p>
            <a:pPr>
              <a:defRPr/>
            </a:pPr>
            <a:r>
              <a:rPr lang="en-US" sz="3600" dirty="0"/>
              <a:t>When will it be done?</a:t>
            </a:r>
          </a:p>
        </p:txBody>
      </p:sp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6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3600" dirty="0"/>
              <a:t>What is the total cost?  </a:t>
            </a:r>
          </a:p>
          <a:p>
            <a:pPr>
              <a:defRPr/>
            </a:pPr>
            <a:endParaRPr lang="en-US" sz="3600" dirty="0"/>
          </a:p>
          <a:p>
            <a:pPr>
              <a:defRPr/>
            </a:pPr>
            <a:r>
              <a:rPr lang="en-US" sz="3600" dirty="0"/>
              <a:t>What is our budget?</a:t>
            </a:r>
          </a:p>
        </p:txBody>
      </p:sp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2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Performance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How good does it have to be?</a:t>
            </a:r>
          </a:p>
          <a:p>
            <a:pPr>
              <a:defRPr/>
            </a:pPr>
            <a:endParaRPr lang="en-US" sz="4000" dirty="0"/>
          </a:p>
          <a:p>
            <a:pPr>
              <a:defRPr/>
            </a:pPr>
            <a:r>
              <a:rPr lang="en-US" sz="4000" dirty="0"/>
              <a:t>Quality level.</a:t>
            </a:r>
          </a:p>
          <a:p>
            <a:pPr>
              <a:defRPr/>
            </a:pPr>
            <a:endParaRPr lang="en-US" sz="4000" dirty="0"/>
          </a:p>
          <a:p>
            <a:pPr>
              <a:defRPr/>
            </a:pPr>
            <a:r>
              <a:rPr lang="en-US" sz="4000" dirty="0"/>
              <a:t>Ford, Lexus or Yugo?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Introductions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Who am I?</a:t>
            </a:r>
          </a:p>
          <a:p>
            <a:pPr eaLnBrk="1" hangingPunct="1"/>
            <a:r>
              <a:rPr lang="en-US" dirty="0"/>
              <a:t>Patrick Johanns, BS, MBA, PhD</a:t>
            </a:r>
          </a:p>
          <a:p>
            <a:pPr>
              <a:defRPr/>
            </a:pPr>
            <a:r>
              <a:rPr lang="en-US" dirty="0"/>
              <a:t>Started as scientific researcher</a:t>
            </a:r>
          </a:p>
          <a:p>
            <a:pPr>
              <a:defRPr/>
            </a:pPr>
            <a:r>
              <a:rPr lang="en-US" dirty="0"/>
              <a:t>Managed projects</a:t>
            </a:r>
          </a:p>
          <a:p>
            <a:pPr>
              <a:defRPr/>
            </a:pPr>
            <a:r>
              <a:rPr lang="en-US" dirty="0"/>
              <a:t>Organizational improvement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40408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/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	"A team is a small number of people with complementary skills who are committed to a common purpose, performance goals, and approach for which they hold themselves mutually accountable."  	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				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en-US" sz="2400"/>
              <a:t>(Katzenbach &amp; Smith 1994, page 45)</a:t>
            </a:r>
            <a:endParaRPr lang="en-US"/>
          </a:p>
          <a:p>
            <a:pPr eaLnBrk="1" hangingPunct="1">
              <a:buFont typeface="Wingdings 2" pitchFamily="18" charset="2"/>
              <a:buNone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5638800" cy="476250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6978-58C9-4191-880C-E38128CFB136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1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Projects are accomplished through teamwork.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Teamwork is synonymous with meetings.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Meetings are a </a:t>
            </a:r>
            <a:r>
              <a:rPr lang="en-US" dirty="0">
                <a:solidFill>
                  <a:srgbClr val="C00000"/>
                </a:solidFill>
              </a:rPr>
              <a:t>principal tool </a:t>
            </a:r>
            <a:r>
              <a:rPr lang="en-US" dirty="0"/>
              <a:t>for managing projects!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05550"/>
            <a:ext cx="6019800" cy="476250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2331D-8B04-4C9E-AD0D-0EBE73753AF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3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3600" dirty="0">
                <a:solidFill>
                  <a:srgbClr val="C00000"/>
                </a:solidFill>
              </a:rPr>
              <a:t>Project managers have to manage meetings!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3600" dirty="0">
                <a:solidFill>
                  <a:srgbClr val="C00000"/>
                </a:solidFill>
              </a:rPr>
              <a:t>… or meetings will manage them!!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05550"/>
            <a:ext cx="6019800" cy="476250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2331D-8B04-4C9E-AD0D-0EBE73753AF6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0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20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Meetings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 marL="82550" indent="0" eaLnBrk="1" hangingPunct="1">
              <a:buNone/>
            </a:pPr>
            <a:r>
              <a:rPr lang="en-US" sz="3600" dirty="0"/>
              <a:t>Operational Foundation:</a:t>
            </a:r>
          </a:p>
          <a:p>
            <a:pPr marL="82550" indent="0" eaLnBrk="1" hangingPunct="1">
              <a:buNone/>
            </a:pPr>
            <a:r>
              <a:rPr lang="en-US" dirty="0"/>
              <a:t> </a:t>
            </a:r>
          </a:p>
          <a:p>
            <a:pPr lvl="1" eaLnBrk="1" hangingPunct="1"/>
            <a:r>
              <a:rPr lang="en-US" sz="3200" dirty="0"/>
              <a:t>Mining Group Gold by Thomas </a:t>
            </a:r>
            <a:r>
              <a:rPr lang="en-US" sz="3200" dirty="0" err="1"/>
              <a:t>Kayser</a:t>
            </a:r>
            <a:r>
              <a:rPr lang="en-US" sz="3200" dirty="0"/>
              <a:t> (2011)</a:t>
            </a:r>
          </a:p>
          <a:p>
            <a:pPr marL="457200" lvl="1" indent="0" eaLnBrk="1" hangingPunct="1">
              <a:buNone/>
            </a:pPr>
            <a:endParaRPr lang="en-US" sz="3200" dirty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0A4BF-EAA7-45DD-B912-BDD38C94A466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71928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20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Meetings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4000" dirty="0"/>
              <a:t>PDORA</a:t>
            </a:r>
            <a:endParaRPr lang="en-US" sz="3200" dirty="0"/>
          </a:p>
          <a:p>
            <a:pPr marL="457200" lvl="1" indent="0" eaLnBrk="1" hangingPunct="1">
              <a:buNone/>
            </a:pPr>
            <a:r>
              <a:rPr lang="en-US" sz="3200" dirty="0"/>
              <a:t>Purpose</a:t>
            </a:r>
          </a:p>
          <a:p>
            <a:pPr marL="457200" lvl="1" indent="0" eaLnBrk="1" hangingPunct="1">
              <a:buNone/>
            </a:pPr>
            <a:r>
              <a:rPr lang="en-US" sz="3200" dirty="0"/>
              <a:t>Desired Outcomes</a:t>
            </a:r>
          </a:p>
          <a:p>
            <a:pPr marL="457200" lvl="1" indent="0" eaLnBrk="1" hangingPunct="1">
              <a:buNone/>
            </a:pPr>
            <a:r>
              <a:rPr lang="en-US" sz="3200" dirty="0"/>
              <a:t>Roles</a:t>
            </a:r>
          </a:p>
          <a:p>
            <a:pPr marL="457200" lvl="1" indent="0" eaLnBrk="1" hangingPunct="1">
              <a:buNone/>
            </a:pPr>
            <a:r>
              <a:rPr lang="en-US" sz="3200" dirty="0"/>
              <a:t>Agenda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0A4BF-EAA7-45DD-B912-BDD38C94A466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134799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Meetings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24931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86800" cy="4664075"/>
          </a:xfrm>
        </p:spPr>
        <p:txBody>
          <a:bodyPr/>
          <a:lstStyle/>
          <a:p>
            <a:pPr marL="82550" indent="0" eaLnBrk="1" hangingPunct="1">
              <a:buNone/>
            </a:pPr>
            <a:r>
              <a:rPr lang="en-US" sz="3600" dirty="0"/>
              <a:t>Key roles for meeting management:</a:t>
            </a:r>
          </a:p>
          <a:p>
            <a:pPr marL="82550" indent="0" eaLnBrk="1" hangingPunct="1">
              <a:buNone/>
            </a:pPr>
            <a:r>
              <a:rPr lang="en-US" dirty="0"/>
              <a:t>In </a:t>
            </a:r>
            <a:r>
              <a:rPr lang="en-US" i="1" dirty="0"/>
              <a:t>Mining Group Gold</a:t>
            </a:r>
            <a:r>
              <a:rPr lang="en-US" dirty="0"/>
              <a:t>, </a:t>
            </a:r>
            <a:r>
              <a:rPr lang="en-US" dirty="0" err="1"/>
              <a:t>Kayser</a:t>
            </a:r>
            <a:r>
              <a:rPr lang="en-US" dirty="0"/>
              <a:t> (2011) discusses assigning roles to team members to maximize meeting efficiency.  Roles: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/>
              <a:t>Primary Facilitator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/>
              <a:t>Secondary Facilitators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/>
              <a:t>Time Keeper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/>
              <a:t>Minute Taker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/>
              <a:t>Scribe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63A7D-F9F1-40BE-941F-09D239F5062E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415170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Meetings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29650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b="1" u="sng" dirty="0"/>
              <a:t>Primary Facilitator</a:t>
            </a:r>
            <a:r>
              <a:rPr lang="en-US" dirty="0"/>
              <a:t> – usually the project manager.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The primary facilitator keeps the meeting on track by providing structure and focus.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Keeps a eye on meeting progress and takes appropriate action to keep meeting productive.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Responsible for keeping everyone active and involved.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Input from all members is essential for success.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0F05-5472-4C78-9B2A-388188B4C709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97179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Meetings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2902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8610600" cy="4664075"/>
          </a:xfrm>
        </p:spPr>
        <p:txBody>
          <a:bodyPr/>
          <a:lstStyle/>
          <a:p>
            <a:pPr eaLnBrk="1" hangingPunct="1"/>
            <a:endParaRPr lang="en-US" sz="3200" b="1" u="sng" dirty="0"/>
          </a:p>
          <a:p>
            <a:pPr eaLnBrk="1" hangingPunct="1"/>
            <a:r>
              <a:rPr lang="en-US" sz="3200" b="1" u="sng" dirty="0"/>
              <a:t>Timekeeper</a:t>
            </a:r>
            <a:r>
              <a:rPr lang="en-US" sz="3200" dirty="0"/>
              <a:t> monitors the clock and advises the team of the meeting’s progress.  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Updates the team with periodic warnings as to where they are with respect to assigned times.  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15334-88FB-489A-8395-DBC97417F350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348087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20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Meetings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8610600" cy="4664075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u="sng" dirty="0"/>
              <a:t>Minute Taker</a:t>
            </a:r>
            <a:r>
              <a:rPr lang="en-US" dirty="0"/>
              <a:t> records key decisions, action items and assignments.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Minute Takers do not write a play-by-play account of all discussions.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Meeting minutes are recorded on standard forms and distributed according to the communication plan.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0D2DB-C18A-43D6-83DE-4561EB9DEAD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229096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Team Meetings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8686800" cy="4664075"/>
          </a:xfrm>
        </p:spPr>
        <p:txBody>
          <a:bodyPr>
            <a:normAutofit/>
          </a:bodyPr>
          <a:lstStyle/>
          <a:p>
            <a:pPr marL="539496" indent="-45720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u="sng" dirty="0"/>
              <a:t>Scribe</a:t>
            </a:r>
            <a:r>
              <a:rPr lang="en-US" dirty="0"/>
              <a:t> tracks discussion by writing on a flip chart and taping completed flipchart pages to the wall.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Displaying flipchart pages helps team members see how ideas and decisions develop.  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Writes the agenda on a flipchart page at the beginning of the meeting for team members to follow.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Scribes collect ideas for a “parking lot” as needed.  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455EC-109E-470C-BFDF-7D94E5199D3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404115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Class Roadmap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Concept/Charter</a:t>
            </a:r>
          </a:p>
          <a:p>
            <a:pPr lvl="1"/>
            <a:r>
              <a:rPr lang="en-US" dirty="0"/>
              <a:t>Define Project </a:t>
            </a:r>
          </a:p>
          <a:p>
            <a:pPr lvl="1"/>
            <a:r>
              <a:rPr lang="en-US" dirty="0"/>
              <a:t>Project Vision and Scope Statement</a:t>
            </a:r>
          </a:p>
          <a:p>
            <a:pPr lvl="1"/>
            <a:r>
              <a:rPr lang="en-US" dirty="0"/>
              <a:t>Finalize Charter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Implement Project Plan</a:t>
            </a:r>
          </a:p>
          <a:p>
            <a:r>
              <a:rPr lang="en-US" dirty="0"/>
              <a:t>Monitor and Control the Plan</a:t>
            </a:r>
          </a:p>
          <a:p>
            <a:r>
              <a:rPr lang="en-US" dirty="0"/>
              <a:t>Close Out Project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6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Launch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Every project has one!!!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certain that you have a good one!!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Instill value!!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2014 by George M. Hollins &amp; On-Track,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B958-662B-4D75-93B0-8B52EEFFAB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70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The Launch Meeting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82050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/>
              <a:t>Committing to the project</a:t>
            </a:r>
            <a:r>
              <a:rPr lang="en-US" b="1" dirty="0"/>
              <a:t>: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team members agree to specific commitments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might include: </a:t>
            </a:r>
          </a:p>
          <a:p>
            <a:pPr marL="814134" lvl="1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accepting responsibility for individual actions; </a:t>
            </a:r>
          </a:p>
          <a:p>
            <a:pPr marL="814134" lvl="1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committing to seeing the project through;</a:t>
            </a:r>
          </a:p>
          <a:p>
            <a:pPr marL="814134" lvl="1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working within professional capabilities;</a:t>
            </a:r>
          </a:p>
          <a:p>
            <a:pPr marL="814134" lvl="1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being part of the “building crew”.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AB958-662B-4D75-93B0-8B52EEFFAB9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504285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The Launch Meeting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05850" cy="4800600"/>
          </a:xfrm>
        </p:spPr>
        <p:txBody>
          <a:bodyPr>
            <a:normAutofit fontScale="92500" lnSpcReduction="20000"/>
          </a:bodyPr>
          <a:lstStyle/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sz="3900" dirty="0"/>
              <a:t>Developing team ground rules: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apply to team member behavior during meetings. 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helps members be more productive and at ease. 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could include: 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	keeping an open mind to people's input; 	encourage equal participation; 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	keeping discussions confidential; 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	helping everyone be successful;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established by the team and agreed to by the team.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enforced by the team.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550B7-E324-4089-B9E6-F003CA688580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2060136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05850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/>
              <a:t>Determining meeting guidelines: 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nail down meeting times and locations.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define standards such as agenda format and other templates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452FB-452C-49E4-87CF-30AA466D2C10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Launch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0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296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The Launch Meeting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05850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Create a </a:t>
            </a:r>
            <a:r>
              <a:rPr lang="en-US" i="1" dirty="0">
                <a:solidFill>
                  <a:srgbClr val="C00000"/>
                </a:solidFill>
              </a:rPr>
              <a:t>parking lot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during the course of meetings ideas come forth that may not be germane to the agenda.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save these ideas for future discussion.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collect them in a "parking lot".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can be a separate flipchart page with a running list of issues or jot down issues on Post-It notes.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simply a method for collecting ideas.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3ED97-3D0F-45C8-98BB-32A896C25F4A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657392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The Launch Meeting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29650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Create an issues list or action log: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numbered register of issues being tracked.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includes issue description and who wants it resolved; target and actual resolution date.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includes description of how issue resolved.  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reviewed at each meeting to manage status.</a:t>
            </a:r>
          </a:p>
          <a:p>
            <a:pPr marL="539496" indent="-4572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6B05D-E36A-4997-8957-3D22838057C4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1593676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The Launch Meeting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8686800" cy="4664075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sz="3200" b="1" dirty="0"/>
              <a:t>Team Charter: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sz="3200" dirty="0"/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sz="3200" dirty="0"/>
              <a:t>Establishes the team and records its </a:t>
            </a:r>
            <a:r>
              <a:rPr lang="en-US" sz="3200" i="1" dirty="0">
                <a:solidFill>
                  <a:srgbClr val="C00000"/>
                </a:solidFill>
              </a:rPr>
              <a:t>rules of engagement </a:t>
            </a:r>
            <a:r>
              <a:rPr lang="en-US" sz="3200" dirty="0"/>
              <a:t>(commitment agreement, ground rules, guidelines, etc.).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455EC-109E-470C-BFDF-7D94E5199D33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</p:spTree>
    <p:extLst>
      <p:ext uri="{BB962C8B-B14F-4D97-AF65-F5344CB8AC3E}">
        <p14:creationId xmlns:p14="http://schemas.microsoft.com/office/powerpoint/2010/main" val="3923467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Project Launch Meeting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22097-FD74-4DE1-9E3D-0FC5AF6A352F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&amp; On-Track, LLC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algn="ctr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pPr marL="8255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8250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The Project Charter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Defining the Problem</a:t>
            </a:r>
          </a:p>
          <a:p>
            <a:pPr marL="0" indent="0" algn="ctr">
              <a:buNone/>
            </a:pPr>
            <a:r>
              <a:rPr lang="en-US" sz="4000" dirty="0"/>
              <a:t>Articulating the Vision </a:t>
            </a:r>
          </a:p>
          <a:p>
            <a:pPr marL="0" indent="0" algn="ctr">
              <a:buNone/>
            </a:pPr>
            <a:r>
              <a:rPr lang="en-US" sz="4000" dirty="0"/>
              <a:t>Developing the Charter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74C9B-2B42-4C39-A2EF-DDED3B74514C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7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Project Life Cycle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z="3600" dirty="0"/>
          </a:p>
          <a:p>
            <a:r>
              <a:rPr lang="en-US" dirty="0"/>
              <a:t>Initiate the Project</a:t>
            </a:r>
          </a:p>
          <a:p>
            <a:r>
              <a:rPr lang="en-US" dirty="0"/>
              <a:t>Develop Project Management Plan</a:t>
            </a:r>
          </a:p>
          <a:p>
            <a:r>
              <a:rPr lang="en-US" dirty="0"/>
              <a:t>Implement Project Management Plan</a:t>
            </a:r>
          </a:p>
          <a:p>
            <a:r>
              <a:rPr lang="en-US" dirty="0"/>
              <a:t>Monitor and Control the Project</a:t>
            </a:r>
          </a:p>
          <a:p>
            <a:r>
              <a:rPr lang="en-US" dirty="0"/>
              <a:t>Close Out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22211-1343-4FEE-974E-4AC598F56F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6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Why Project Management?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	</a:t>
            </a:r>
            <a:r>
              <a:rPr lang="en-US" sz="3600" dirty="0"/>
              <a:t>PM is used to plan, organize and accomplish non-routine work … or work in a project-based organization.</a:t>
            </a:r>
          </a:p>
          <a:p>
            <a:pPr>
              <a:buFont typeface="Arial" charset="0"/>
              <a:buNone/>
            </a:pPr>
            <a:r>
              <a:rPr lang="en-US" sz="3600" dirty="0"/>
              <a:t>	</a:t>
            </a:r>
          </a:p>
          <a:p>
            <a:pPr>
              <a:buFont typeface="Arial" charset="0"/>
              <a:buNone/>
            </a:pPr>
            <a:r>
              <a:rPr lang="en-US" sz="3600" dirty="0"/>
              <a:t>	Individuals and teams are assigned responsibility and accountability for achieving organizational goals.  </a:t>
            </a:r>
          </a:p>
          <a:p>
            <a:pPr>
              <a:buFont typeface="Arial" charset="0"/>
              <a:buNone/>
            </a:pPr>
            <a:endParaRPr lang="en-US" sz="3600" dirty="0">
              <a:solidFill>
                <a:srgbClr val="00B050"/>
              </a:solidFill>
            </a:endParaRPr>
          </a:p>
          <a:p>
            <a:pPr>
              <a:buFont typeface="Arial" charset="0"/>
              <a:buNone/>
            </a:pPr>
            <a:endParaRPr lang="en-US" dirty="0"/>
          </a:p>
          <a:p>
            <a:pPr algn="r">
              <a:buFont typeface="Arial" charset="0"/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79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Project Life Cycle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3300" dirty="0"/>
              <a:t>Project Management answers these questions:</a:t>
            </a:r>
          </a:p>
          <a:p>
            <a:r>
              <a:rPr lang="en-US" sz="3300" dirty="0"/>
              <a:t>What problem is being addressed?</a:t>
            </a:r>
          </a:p>
          <a:p>
            <a:r>
              <a:rPr lang="en-US" sz="3300" dirty="0"/>
              <a:t>What must you do?</a:t>
            </a:r>
          </a:p>
          <a:p>
            <a:r>
              <a:rPr lang="en-US" sz="3300" dirty="0"/>
              <a:t>How will you do it?</a:t>
            </a:r>
          </a:p>
          <a:p>
            <a:r>
              <a:rPr lang="en-US" sz="3300" dirty="0"/>
              <a:t>How will you know you did it?</a:t>
            </a:r>
          </a:p>
          <a:p>
            <a:r>
              <a:rPr lang="en-US" sz="3300" dirty="0"/>
              <a:t>How well did you do?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22211-1343-4FEE-974E-4AC598F56F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57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Initiation or Start-Up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dirty="0"/>
              <a:t>High level planning yields a concept statement</a:t>
            </a:r>
          </a:p>
          <a:p>
            <a:r>
              <a:rPr lang="en-US" dirty="0"/>
              <a:t>Refine the project description and vision</a:t>
            </a:r>
          </a:p>
          <a:p>
            <a:r>
              <a:rPr lang="en-US" dirty="0"/>
              <a:t>Develop mission or scope statement</a:t>
            </a:r>
          </a:p>
          <a:p>
            <a:r>
              <a:rPr lang="en-US" dirty="0"/>
              <a:t>Finalize charter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96C62-E2FB-46A2-8D11-7BF94721761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37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70C0"/>
                </a:solidFill>
              </a:rPr>
              <a:t>Define the Problem</a:t>
            </a:r>
          </a:p>
        </p:txBody>
      </p:sp>
      <p:sp>
        <p:nvSpPr>
          <p:cNvPr id="5017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What needs fixing?</a:t>
            </a:r>
          </a:p>
          <a:p>
            <a:pPr eaLnBrk="1" hangingPunct="1">
              <a:defRPr/>
            </a:pPr>
            <a:r>
              <a:rPr lang="en-US" dirty="0"/>
              <a:t>What problem are we trying to solve?</a:t>
            </a:r>
          </a:p>
          <a:p>
            <a:pPr eaLnBrk="1" hangingPunct="1">
              <a:defRPr/>
            </a:pPr>
            <a:r>
              <a:rPr lang="en-US" dirty="0"/>
              <a:t>What business situation needs to be addressed?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E17BC-B6E8-45DF-946B-D46472C5CFD0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9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70C0"/>
                </a:solidFill>
              </a:rPr>
              <a:t>Articulate the Vision  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/>
              <a:t>A vision statement helps define the project</a:t>
            </a:r>
          </a:p>
          <a:p>
            <a:pPr eaLnBrk="1" hangingPunct="1"/>
            <a:r>
              <a:rPr lang="en-US"/>
              <a:t>A shared vision unites the project team.</a:t>
            </a:r>
          </a:p>
          <a:p>
            <a:pPr eaLnBrk="1" hangingPunct="1"/>
            <a:r>
              <a:rPr lang="en-US"/>
              <a:t>A vision statement outlines what we are trying to accomplish.</a:t>
            </a:r>
          </a:p>
          <a:p>
            <a:pPr eaLnBrk="1" hangingPunct="1"/>
            <a:r>
              <a:rPr lang="en-US"/>
              <a:t>It helps us to understand it the same way?</a:t>
            </a:r>
          </a:p>
          <a:p>
            <a:pPr eaLnBrk="1" hangingPunct="1"/>
            <a:r>
              <a:rPr lang="en-US"/>
              <a:t>A well-articulated vision illuminates the completed project long before project completion.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85360-448A-476D-840F-1261093D264F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3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70C0"/>
                </a:solidFill>
              </a:rPr>
              <a:t>Vision/Detailed Requirements</a:t>
            </a:r>
          </a:p>
        </p:txBody>
      </p:sp>
      <p:sp>
        <p:nvSpPr>
          <p:cNvPr id="51203" name="Content Placeholder 6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will it look like when the problem is solved?</a:t>
            </a:r>
          </a:p>
          <a:p>
            <a:pPr eaLnBrk="1" hangingPunct="1">
              <a:defRPr/>
            </a:pPr>
            <a:r>
              <a:rPr lang="en-US" dirty="0"/>
              <a:t>What does your project create?</a:t>
            </a:r>
          </a:p>
          <a:p>
            <a:pPr eaLnBrk="1" hangingPunct="1">
              <a:defRPr/>
            </a:pPr>
            <a:r>
              <a:rPr lang="en-US" dirty="0"/>
              <a:t>What does “done” look like?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2056F-7A3C-47B0-BDBA-8234F523054B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9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70C0"/>
                </a:solidFill>
              </a:rPr>
              <a:t>Vision/Detailed Requirements</a:t>
            </a:r>
          </a:p>
        </p:txBody>
      </p:sp>
      <p:sp>
        <p:nvSpPr>
          <p:cNvPr id="52227" name="Content Placeholder 6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Make three lists: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What are the essential “must-haves”?</a:t>
            </a:r>
          </a:p>
          <a:p>
            <a:pPr eaLnBrk="1" hangingPunct="1">
              <a:defRPr/>
            </a:pPr>
            <a:r>
              <a:rPr lang="en-US" dirty="0"/>
              <a:t>Are there secondarily important “wants”?</a:t>
            </a:r>
          </a:p>
          <a:p>
            <a:pPr eaLnBrk="1" hangingPunct="1">
              <a:defRPr/>
            </a:pPr>
            <a:r>
              <a:rPr lang="en-US" dirty="0"/>
              <a:t>Are there wishful thinking items that would be “nice-to-have”?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7E03E-43AF-4CA3-A4FB-90D0690C7F69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71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70C0"/>
                </a:solidFill>
              </a:rPr>
              <a:t>Vision/Detailed Requirements</a:t>
            </a:r>
          </a:p>
        </p:txBody>
      </p:sp>
      <p:sp>
        <p:nvSpPr>
          <p:cNvPr id="5120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Detailed Requirements: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Include all essential “must-have” items.</a:t>
            </a:r>
          </a:p>
          <a:p>
            <a:pPr eaLnBrk="1" hangingPunct="1">
              <a:defRPr/>
            </a:pPr>
            <a:r>
              <a:rPr lang="en-US" dirty="0"/>
              <a:t>As many secondary “wants” as possible.</a:t>
            </a:r>
          </a:p>
          <a:p>
            <a:pPr eaLnBrk="1" hangingPunct="1">
              <a:defRPr/>
            </a:pPr>
            <a:r>
              <a:rPr lang="en-US" dirty="0"/>
              <a:t>Wishful thinking “nice-to-haves” are just that.  These are your future scope creep items. Don’t include them.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C5D19-4863-48C5-97F1-2B1F92D3254F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93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State the Scope (or Mission)</a:t>
            </a:r>
          </a:p>
        </p:txBody>
      </p:sp>
      <p:sp>
        <p:nvSpPr>
          <p:cNvPr id="54275" name="Content Placeholder 6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scope is to accomplish the requirements on behalf of our client or major stakeholder.</a:t>
            </a:r>
          </a:p>
          <a:p>
            <a:pPr eaLnBrk="1" hangingPunct="1">
              <a:defRPr/>
            </a:pPr>
            <a:r>
              <a:rPr lang="en-US" dirty="0"/>
              <a:t>This is the scope or mission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85F16-E91E-464E-B7FD-6E8CACDB0B7B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64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296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Charter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Authorizes and formally initiates the project.</a:t>
            </a:r>
          </a:p>
          <a:p>
            <a:pPr eaLnBrk="1" hangingPunct="1"/>
            <a:r>
              <a:rPr lang="en-US" dirty="0"/>
              <a:t>Documents project purpose and requirements.</a:t>
            </a:r>
          </a:p>
          <a:p>
            <a:pPr eaLnBrk="1" hangingPunct="1"/>
            <a:r>
              <a:rPr lang="en-US" dirty="0"/>
              <a:t>Created by the project sponsor.  </a:t>
            </a:r>
          </a:p>
          <a:p>
            <a:pPr eaLnBrk="1" hangingPunct="1"/>
            <a:r>
              <a:rPr lang="en-US" dirty="0"/>
              <a:t>If sponsor fails to do it, Charter is  created by project manager/project team and approved by sponsor.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05550"/>
            <a:ext cx="6629400" cy="476250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450D7E-23F0-4F09-8852-357B8276078E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72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Statement Exercise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38400" y="6305550"/>
            <a:ext cx="6172200" cy="476250"/>
          </a:xfrm>
        </p:spPr>
        <p:txBody>
          <a:bodyPr/>
          <a:lstStyle/>
          <a:p>
            <a:pPr>
              <a:defRPr/>
            </a:pPr>
            <a:r>
              <a:rPr lang="en-US"/>
              <a:t>© Copyright 2014 by George M. Hollins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C6B-422A-4EC6-89C5-499EF801B7B0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7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“Seat-of-the-Pants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“</a:t>
            </a:r>
            <a:r>
              <a:rPr lang="en-US" sz="3600" dirty="0">
                <a:effectLst/>
              </a:rPr>
              <a:t>Based on or using intuition and experience rather than a plan or method; improvised”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>
                <a:hlinkClick r:id="rId3"/>
              </a:rPr>
              <a:t>http://www.thefreedictionary.com/</a:t>
            </a:r>
            <a:r>
              <a:rPr lang="en-US" sz="2000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Stress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213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Success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44337"/>
              </p:ext>
            </p:extLst>
          </p:nvPr>
        </p:nvGraphicFramePr>
        <p:xfrm>
          <a:off x="5334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292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 PM Methodology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dirty="0"/>
              <a:t>Every organization should develop a project management methodology.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r>
              <a:rPr lang="en-US" dirty="0"/>
              <a:t>Otherwise: </a:t>
            </a:r>
          </a:p>
          <a:p>
            <a:pPr lvl="1" eaLnBrk="1" hangingPunct="1"/>
            <a:r>
              <a:rPr lang="en-US" sz="3200" dirty="0"/>
              <a:t>Everyone will manage projects intuitively.</a:t>
            </a:r>
          </a:p>
          <a:p>
            <a:pPr lvl="1" eaLnBrk="1" hangingPunct="1"/>
            <a:r>
              <a:rPr lang="en-US" sz="3200" dirty="0"/>
              <a:t>Targets will rarely be met</a:t>
            </a:r>
          </a:p>
          <a:p>
            <a:pPr lvl="1" eaLnBrk="1" hangingPunct="1"/>
            <a:r>
              <a:rPr lang="en-US" sz="3200" dirty="0"/>
              <a:t>Clients and Stakeholders will be unhappy!! 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172200"/>
            <a:ext cx="60198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5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 Predictable System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Reduces Risk</a:t>
            </a:r>
          </a:p>
          <a:p>
            <a:pPr eaLnBrk="1" hangingPunct="1">
              <a:defRPr/>
            </a:pPr>
            <a:r>
              <a:rPr lang="en-US" sz="3600" dirty="0"/>
              <a:t>Provides order and overall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predictability</a:t>
            </a:r>
          </a:p>
          <a:p>
            <a:pPr eaLnBrk="1" hangingPunct="1">
              <a:defRPr/>
            </a:pPr>
            <a:r>
              <a:rPr lang="en-US" sz="3600" dirty="0"/>
              <a:t>Produces consistent results </a:t>
            </a:r>
          </a:p>
          <a:p>
            <a:pPr eaLnBrk="1" hangingPunct="1">
              <a:defRPr/>
            </a:pPr>
            <a:r>
              <a:rPr lang="en-US" sz="3600" dirty="0"/>
              <a:t>Provides a roadmap &amp; better control </a:t>
            </a:r>
          </a:p>
          <a:p>
            <a:pPr eaLnBrk="1" hangingPunct="1">
              <a:defRPr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Increases success </a:t>
            </a:r>
            <a:r>
              <a:rPr lang="en-US" sz="3600" dirty="0"/>
              <a:t>in meeting objectives</a:t>
            </a:r>
          </a:p>
          <a:p>
            <a:pPr eaLnBrk="1" hangingPunct="1">
              <a:defRPr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Reduces stress </a:t>
            </a:r>
            <a:r>
              <a:rPr lang="en-US" sz="3600" dirty="0"/>
              <a:t>on the project team</a:t>
            </a:r>
          </a:p>
          <a:p>
            <a:pPr marL="0" indent="0" eaLnBrk="1" hangingPunct="1">
              <a:buNone/>
              <a:defRPr/>
            </a:pPr>
            <a:endParaRPr lang="en-US" sz="3600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05550"/>
            <a:ext cx="6019800" cy="47625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2014 by George M. Hollins &amp; On-Track, LLC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47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1867</Words>
  <Application>Microsoft Office PowerPoint</Application>
  <PresentationFormat>On-screen Show (4:3)</PresentationFormat>
  <Paragraphs>383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Times New Roman</vt:lpstr>
      <vt:lpstr>Verdana</vt:lpstr>
      <vt:lpstr>Wingdings</vt:lpstr>
      <vt:lpstr>Wingdings 2</vt:lpstr>
      <vt:lpstr>1_Office Theme</vt:lpstr>
      <vt:lpstr>Project Management</vt:lpstr>
      <vt:lpstr>Introductions</vt:lpstr>
      <vt:lpstr>Class Roadmap</vt:lpstr>
      <vt:lpstr>Why Project Management?</vt:lpstr>
      <vt:lpstr> “Seat-of-the-Pants” </vt:lpstr>
      <vt:lpstr>Stress …</vt:lpstr>
      <vt:lpstr>Project Success …</vt:lpstr>
      <vt:lpstr> A PM Methodology</vt:lpstr>
      <vt:lpstr>A Predictable System</vt:lpstr>
      <vt:lpstr>A Predictable System</vt:lpstr>
      <vt:lpstr>Why Project Management?</vt:lpstr>
      <vt:lpstr>What is Project Management?</vt:lpstr>
      <vt:lpstr>The Project Life Cycle </vt:lpstr>
      <vt:lpstr>Definition of a Project</vt:lpstr>
      <vt:lpstr>Objectives or Constraints</vt:lpstr>
      <vt:lpstr>Scope</vt:lpstr>
      <vt:lpstr>Time</vt:lpstr>
      <vt:lpstr>Cost</vt:lpstr>
      <vt:lpstr>Performance</vt:lpstr>
      <vt:lpstr>Project Team </vt:lpstr>
      <vt:lpstr>Project Team</vt:lpstr>
      <vt:lpstr>Project Team</vt:lpstr>
      <vt:lpstr>Project Team Meetings</vt:lpstr>
      <vt:lpstr>Project Team Meetings</vt:lpstr>
      <vt:lpstr>Project Team Meetings</vt:lpstr>
      <vt:lpstr>Project Team Meetings</vt:lpstr>
      <vt:lpstr>Project Team Meetings</vt:lpstr>
      <vt:lpstr>Project Team Meetings</vt:lpstr>
      <vt:lpstr>Project Team Meetings</vt:lpstr>
      <vt:lpstr>The Launch Meeting</vt:lpstr>
      <vt:lpstr>The Launch Meeting</vt:lpstr>
      <vt:lpstr>The Launch Meeting</vt:lpstr>
      <vt:lpstr>The Launch Meeting</vt:lpstr>
      <vt:lpstr>The Launch Meeting</vt:lpstr>
      <vt:lpstr>The Launch Meeting</vt:lpstr>
      <vt:lpstr>The Launch Meeting</vt:lpstr>
      <vt:lpstr>Project Launch Meeting</vt:lpstr>
      <vt:lpstr>The Project Charter</vt:lpstr>
      <vt:lpstr>The Project Life Cycle </vt:lpstr>
      <vt:lpstr>The Project Life Cycle </vt:lpstr>
      <vt:lpstr>Initiation or Start-Up</vt:lpstr>
      <vt:lpstr>Define the Problem</vt:lpstr>
      <vt:lpstr>Articulate the Vision   </vt:lpstr>
      <vt:lpstr>Vision/Detailed Requirements</vt:lpstr>
      <vt:lpstr>Vision/Detailed Requirements</vt:lpstr>
      <vt:lpstr>Vision/Detailed Requirements</vt:lpstr>
      <vt:lpstr>State the Scope (or Mission)</vt:lpstr>
      <vt:lpstr>Project Charter</vt:lpstr>
      <vt:lpstr>Problem Statement Exercise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George</dc:creator>
  <cp:lastModifiedBy>Johanns, Patrick J</cp:lastModifiedBy>
  <cp:revision>36</cp:revision>
  <cp:lastPrinted>2017-08-02T16:33:48Z</cp:lastPrinted>
  <dcterms:created xsi:type="dcterms:W3CDTF">2012-05-21T01:02:26Z</dcterms:created>
  <dcterms:modified xsi:type="dcterms:W3CDTF">2020-01-27T20:24:11Z</dcterms:modified>
</cp:coreProperties>
</file>