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3" r:id="rId3"/>
    <p:sldId id="263" r:id="rId4"/>
    <p:sldId id="286" r:id="rId5"/>
    <p:sldId id="257" r:id="rId6"/>
    <p:sldId id="310" r:id="rId7"/>
    <p:sldId id="258" r:id="rId8"/>
    <p:sldId id="261" r:id="rId9"/>
    <p:sldId id="280" r:id="rId10"/>
    <p:sldId id="264" r:id="rId11"/>
    <p:sldId id="265" r:id="rId12"/>
    <p:sldId id="279" r:id="rId13"/>
    <p:sldId id="316" r:id="rId14"/>
    <p:sldId id="266" r:id="rId15"/>
    <p:sldId id="259" r:id="rId16"/>
    <p:sldId id="289" r:id="rId17"/>
    <p:sldId id="269" r:id="rId18"/>
    <p:sldId id="290" r:id="rId19"/>
    <p:sldId id="271" r:id="rId20"/>
    <p:sldId id="283" r:id="rId21"/>
    <p:sldId id="281" r:id="rId22"/>
    <p:sldId id="282" r:id="rId23"/>
    <p:sldId id="285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5" r:id="rId44"/>
    <p:sldId id="311" r:id="rId45"/>
    <p:sldId id="312" r:id="rId46"/>
    <p:sldId id="313" r:id="rId47"/>
    <p:sldId id="314" r:id="rId48"/>
    <p:sldId id="284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78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5" Type="http://schemas.openxmlformats.org/officeDocument/2006/relationships/slide" Target="slides/slide11.xml"/><Relationship Id="rId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F6E167-8F94-4C0F-92D6-9F7692AF1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4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E6ED1C-93FF-492C-84C6-B4678A9BDB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2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7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3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2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74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4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9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1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1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3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2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57771-2C0F-4874-85BB-7B215B5A1129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161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049D3-5807-4B6F-A040-C98BAC5521EC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3850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60F68-AD81-4B96-B222-3002FDC05256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271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3750C7-C37A-48A6-BD06-520E644BCACA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1326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A0124-FC14-47BE-B186-B21A8D063858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1589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94D03-29DA-41C8-834D-4D161FFCCEC0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529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40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93E32-4C4F-47DE-9238-94ADF1FC108D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0196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528-613D-4FD5-BA1C-E725B9CCBC9E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8941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AAFC3-D8CD-4A9F-9B1C-225C9BC7A997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1814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D4987-027B-4CBB-A580-5CD6560170B2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775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D7F5A-D457-4202-8418-973D79139B51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288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D7F5A-D457-4202-8418-973D79139B51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5099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8AE14-1740-414B-85CA-62BD277FB5EF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1955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D7F5A-D457-4202-8418-973D79139B51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26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33080-EE83-41F3-9877-77AF6DA09DDD}" type="slidenum">
              <a:rPr lang="en-US" smtClean="0"/>
              <a:pPr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281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31338D-C90E-4381-8664-91E9581390EF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0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2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80EFD-C1F7-46C3-BE8D-AC4C0B99A761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7331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CA998-88CD-43F7-BD0A-705399200923}" type="slidenum">
              <a:rPr lang="en-US" smtClean="0"/>
              <a:pPr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762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80DD4-8B16-4840-ADF7-C521919E29F6}" type="slidenum">
              <a:rPr lang="en-US" smtClean="0"/>
              <a:pPr/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9551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78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8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5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10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7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7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6ED1C-93FF-492C-84C6-B4678A9BDB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E67B3-AD67-464A-80DE-0254D0F2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72A4-E0FC-48B0-A8DE-57FD0DB279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6C883-C0E0-4CF3-8175-142CCE332F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3EBF6D-28C4-4231-B69D-6218667F2D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F0A136-4177-46A6-89E6-1BE8A68F64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C92016A-F078-473B-B9B7-DD15C659A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BD15C-3C7B-4DBB-8F93-34A37F8DA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981A2-0C1E-4711-A78C-51B9F42B14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82EC1-A75E-4E80-B854-4FCE296DF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6A207-81F2-4B60-A746-3440CD7CB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A7B09-DD47-41C8-954F-9EACBE2E99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2C0DF-AE3C-4834-8A51-27DC0AE87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916D8-06DD-494B-9D38-B253F6FCEE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595D7-A361-4921-B194-EEC5EDE61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A6EA5"/>
            </a:gs>
            <a:gs pos="100000">
              <a:srgbClr val="3A6EA5">
                <a:gamma/>
                <a:tint val="69804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58DA5-9AF3-4A21-BAAB-F0FA31C7B70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sports.espn.go.com/ncaa/clubhouse?collegeId=2294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6F87-290E-4557-B8E1-A7D21FCD47CC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981200"/>
          </a:xfrm>
        </p:spPr>
        <p:txBody>
          <a:bodyPr/>
          <a:lstStyle/>
          <a:p>
            <a:r>
              <a:rPr lang="en-US" dirty="0" smtClean="0"/>
              <a:t>Business Analytics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MSCI:9100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96988"/>
          </a:xfrm>
        </p:spPr>
        <p:txBody>
          <a:bodyPr/>
          <a:lstStyle/>
          <a:p>
            <a:r>
              <a:rPr lang="en-US"/>
              <a:t>Phil Jones</a:t>
            </a:r>
          </a:p>
          <a:p>
            <a:r>
              <a:rPr lang="en-US"/>
              <a:t>philip-c-jones@uiowa.edu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276D-2C09-4AEE-9AA0-D0114D609636}" type="slidenum">
              <a:rPr lang="en-US"/>
              <a:pPr/>
              <a:t>10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en-US"/>
              <a:t>So let’s get started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B9B0-7A9B-47B7-91A6-E4F811A0D1C6}" type="slidenum">
              <a:rPr lang="en-US"/>
              <a:pPr/>
              <a:t>11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6096000" cy="914400"/>
          </a:xfrm>
        </p:spPr>
        <p:txBody>
          <a:bodyPr/>
          <a:lstStyle/>
          <a:p>
            <a:r>
              <a:rPr lang="en-US" sz="3600"/>
              <a:t>Decision Making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Heuristics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Intuition, rules of thumb, past experience, common sense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Experimentation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Actually trying different scenarios to discover the best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Simulation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Using a computer to test many different scenarios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Mathematical Analysis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Applying mathematical techniques to solve a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D8BC-769E-4916-8367-E9B23F27464D}" type="slidenum">
              <a:rPr lang="en-US"/>
              <a:pPr/>
              <a:t>12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Analysis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 data</a:t>
            </a:r>
          </a:p>
          <a:p>
            <a:r>
              <a:rPr lang="en-US"/>
              <a:t>“Explore” data</a:t>
            </a:r>
          </a:p>
          <a:p>
            <a:r>
              <a:rPr lang="en-US"/>
              <a:t>Analyze data – build model</a:t>
            </a:r>
          </a:p>
          <a:p>
            <a:r>
              <a:rPr lang="en-US"/>
              <a:t>Interpret data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Insight for decision-making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 of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Longevity Data </a:t>
            </a:r>
          </a:p>
          <a:p>
            <a:r>
              <a:rPr lang="en-US" dirty="0" smtClean="0"/>
              <a:t>Discrimination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291A-D7E5-4997-890C-FE1079F9D4C0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4572000" cy="685800"/>
          </a:xfrm>
        </p:spPr>
        <p:txBody>
          <a:bodyPr/>
          <a:lstStyle/>
          <a:p>
            <a:r>
              <a:rPr lang="en-US" sz="3600"/>
              <a:t>Quantitative Models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blackWhite">
          <a:xfrm>
            <a:off x="3657600" y="48006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Solution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blackWhite">
          <a:xfrm>
            <a:off x="1066800" y="1828800"/>
            <a:ext cx="1752600" cy="1676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Real-World</a:t>
            </a:r>
          </a:p>
          <a:p>
            <a:r>
              <a:rPr lang="en-US"/>
              <a:t>Problem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blackWhite">
          <a:xfrm>
            <a:off x="5867400" y="1676400"/>
            <a:ext cx="19812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Quantitative</a:t>
            </a:r>
          </a:p>
          <a:p>
            <a:r>
              <a:rPr lang="en-US"/>
              <a:t>Model</a:t>
            </a:r>
          </a:p>
        </p:txBody>
      </p: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3194050" y="2095500"/>
            <a:ext cx="2368550" cy="1028700"/>
            <a:chOff x="2012" y="1320"/>
            <a:chExt cx="1492" cy="648"/>
          </a:xfrm>
        </p:grpSpPr>
        <p:sp>
          <p:nvSpPr>
            <p:cNvPr id="41999" name="AutoShape 15"/>
            <p:cNvSpPr>
              <a:spLocks noChangeArrowheads="1"/>
            </p:cNvSpPr>
            <p:nvPr/>
          </p:nvSpPr>
          <p:spPr bwMode="auto">
            <a:xfrm>
              <a:off x="2064" y="1536"/>
              <a:ext cx="1440" cy="432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012" y="1320"/>
              <a:ext cx="1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Abstraction of reality</a:t>
              </a:r>
            </a:p>
          </p:txBody>
        </p:sp>
      </p:grpSp>
      <p:grpSp>
        <p:nvGrpSpPr>
          <p:cNvPr id="42004" name="Group 20"/>
          <p:cNvGrpSpPr>
            <a:grpSpLocks/>
          </p:cNvGrpSpPr>
          <p:nvPr/>
        </p:nvGrpSpPr>
        <p:grpSpPr bwMode="auto">
          <a:xfrm>
            <a:off x="5867400" y="4114800"/>
            <a:ext cx="2406650" cy="2012950"/>
            <a:chOff x="3696" y="2592"/>
            <a:chExt cx="1516" cy="1268"/>
          </a:xfrm>
        </p:grpSpPr>
        <p:sp>
          <p:nvSpPr>
            <p:cNvPr id="41996" name="AutoShape 12"/>
            <p:cNvSpPr>
              <a:spLocks noChangeArrowheads="1"/>
            </p:cNvSpPr>
            <p:nvPr/>
          </p:nvSpPr>
          <p:spPr bwMode="auto">
            <a:xfrm flipH="1" flipV="1">
              <a:off x="3696" y="2592"/>
              <a:ext cx="912" cy="100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4320" y="3456"/>
              <a:ext cx="8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Manipulation</a:t>
              </a:r>
            </a:p>
            <a:p>
              <a:r>
                <a:rPr lang="en-US" sz="1800"/>
                <a:t>of the model</a:t>
              </a:r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571500" y="4267200"/>
            <a:ext cx="2476500" cy="1746250"/>
            <a:chOff x="360" y="2688"/>
            <a:chExt cx="1560" cy="1100"/>
          </a:xfrm>
        </p:grpSpPr>
        <p:sp>
          <p:nvSpPr>
            <p:cNvPr id="41998" name="AutoShape 14"/>
            <p:cNvSpPr>
              <a:spLocks noChangeArrowheads="1"/>
            </p:cNvSpPr>
            <p:nvPr/>
          </p:nvSpPr>
          <p:spPr bwMode="auto">
            <a:xfrm rot="5400000" flipH="1" flipV="1">
              <a:off x="960" y="2640"/>
              <a:ext cx="912" cy="100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60" y="3384"/>
              <a:ext cx="7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Usage of</a:t>
              </a:r>
            </a:p>
            <a:p>
              <a:r>
                <a:rPr lang="en-US" sz="1800"/>
                <a:t>the solution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1DF5F-AB20-42BF-906E-42782146CDE5}" type="slidenum">
              <a:rPr lang="en-US"/>
              <a:pPr/>
              <a:t>15</a:t>
            </a:fld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blackWhite">
          <a:xfrm>
            <a:off x="3230563" y="1295400"/>
            <a:ext cx="2971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Quantitative</a:t>
            </a:r>
          </a:p>
          <a:p>
            <a:r>
              <a:rPr lang="en-US"/>
              <a:t>Decision-Making</a:t>
            </a:r>
          </a:p>
          <a:p>
            <a:r>
              <a:rPr lang="en-US"/>
              <a:t>with Models</a:t>
            </a:r>
          </a:p>
        </p:txBody>
      </p:sp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669925" y="2667000"/>
            <a:ext cx="2255838" cy="2185988"/>
            <a:chOff x="422" y="1680"/>
            <a:chExt cx="1421" cy="1377"/>
          </a:xfrm>
        </p:grpSpPr>
        <p:sp>
          <p:nvSpPr>
            <p:cNvPr id="30733" name="Oval 13"/>
            <p:cNvSpPr>
              <a:spLocks noChangeArrowheads="1"/>
            </p:cNvSpPr>
            <p:nvPr/>
          </p:nvSpPr>
          <p:spPr bwMode="blackWhite">
            <a:xfrm>
              <a:off x="422" y="2145"/>
              <a:ext cx="912" cy="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Probability</a:t>
              </a:r>
              <a:endParaRPr lang="en-US" dirty="0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blackWhite">
            <a:xfrm flipH="1">
              <a:off x="1123" y="168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2681288" y="2743200"/>
            <a:ext cx="1524000" cy="2147888"/>
            <a:chOff x="1689" y="1728"/>
            <a:chExt cx="960" cy="1353"/>
          </a:xfrm>
        </p:grpSpPr>
        <p:sp>
          <p:nvSpPr>
            <p:cNvPr id="30735" name="Oval 15"/>
            <p:cNvSpPr>
              <a:spLocks noChangeArrowheads="1"/>
            </p:cNvSpPr>
            <p:nvPr/>
          </p:nvSpPr>
          <p:spPr bwMode="blackWhite">
            <a:xfrm>
              <a:off x="1689" y="2121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Statistical</a:t>
              </a:r>
            </a:p>
            <a:p>
              <a:r>
                <a:rPr lang="en-US"/>
                <a:t>Inference</a:t>
              </a:r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blackWhite">
            <a:xfrm flipH="1">
              <a:off x="2323" y="172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4768850" y="2743200"/>
            <a:ext cx="1524000" cy="2147888"/>
            <a:chOff x="3004" y="1728"/>
            <a:chExt cx="960" cy="1353"/>
          </a:xfrm>
        </p:grpSpPr>
        <p:sp>
          <p:nvSpPr>
            <p:cNvPr id="30736" name="Oval 16"/>
            <p:cNvSpPr>
              <a:spLocks noChangeArrowheads="1"/>
            </p:cNvSpPr>
            <p:nvPr/>
          </p:nvSpPr>
          <p:spPr bwMode="blackWhite">
            <a:xfrm>
              <a:off x="3004" y="2121"/>
              <a:ext cx="96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Regression</a:t>
              </a:r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blackWhite">
            <a:xfrm>
              <a:off x="3139" y="172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6430963" y="2667000"/>
            <a:ext cx="2255837" cy="2376488"/>
            <a:chOff x="4051" y="1680"/>
            <a:chExt cx="1421" cy="1497"/>
          </a:xfrm>
        </p:grpSpPr>
        <p:sp>
          <p:nvSpPr>
            <p:cNvPr id="30737" name="Oval 17"/>
            <p:cNvSpPr>
              <a:spLocks noChangeArrowheads="1"/>
            </p:cNvSpPr>
            <p:nvPr/>
          </p:nvSpPr>
          <p:spPr bwMode="blackWhite">
            <a:xfrm>
              <a:off x="4320" y="2025"/>
              <a:ext cx="1152" cy="11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Linear</a:t>
              </a:r>
            </a:p>
            <a:p>
              <a:r>
                <a:rPr lang="en-US"/>
                <a:t>Programming</a:t>
              </a:r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blackWhite">
            <a:xfrm>
              <a:off x="4051" y="168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3" name="Rectangle 23"/>
          <p:cNvSpPr>
            <a:spLocks noChangeArrowheads="1"/>
          </p:cNvSpPr>
          <p:nvPr/>
        </p:nvSpPr>
        <p:spPr bwMode="blackWhite">
          <a:xfrm>
            <a:off x="715963" y="5334000"/>
            <a:ext cx="7924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Excel</a:t>
            </a:r>
          </a:p>
        </p:txBody>
      </p:sp>
      <p:sp>
        <p:nvSpPr>
          <p:cNvPr id="30750" name="Rectangle 30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724400" cy="685800"/>
          </a:xfrm>
        </p:spPr>
        <p:txBody>
          <a:bodyPr/>
          <a:lstStyle/>
          <a:p>
            <a:r>
              <a:rPr lang="en-US" sz="3600"/>
              <a:t>Course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Probability Phenomena of Physics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Probability Phenomena of Physics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Einstein’s work on Brownian motion helped prove the existence of atoms and molecules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probability of rain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B09-DD47-41C8-954F-9EACBE2E99F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59E-E5D1-4E64-B81B-DF3FA6A335C2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248400" cy="685800"/>
          </a:xfrm>
        </p:spPr>
        <p:txBody>
          <a:bodyPr/>
          <a:lstStyle/>
          <a:p>
            <a:r>
              <a:rPr lang="en-US" sz="3600"/>
              <a:t>Gender-Based Salary Inequity?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90600" y="1524000"/>
            <a:ext cx="7239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The company where you work wishes to examine whether there is a disparity between the salaries of its male and female employees.</a:t>
            </a:r>
          </a:p>
          <a:p>
            <a:pPr algn="l"/>
            <a:endParaRPr lang="en-US"/>
          </a:p>
          <a:p>
            <a:pPr algn="l"/>
            <a:r>
              <a:rPr lang="en-US"/>
              <a:t>You are provided sample data from the company and have been asked to analyze it.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blackWhite">
          <a:xfrm>
            <a:off x="993775" y="4419600"/>
            <a:ext cx="709295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What is the appropriate way to analyze the data?</a:t>
            </a:r>
          </a:p>
          <a:p>
            <a:r>
              <a:rPr lang="en-US" sz="2800" dirty="0"/>
              <a:t>And does a disparity exist?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30563" y="598487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(statistical inference)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4" grpId="0" animBg="1" autoUpdateAnimBg="0"/>
      <p:bldP spid="5120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359E-E5D1-4E64-B81B-DF3FA6A335C2}" type="slidenum">
              <a:rPr lang="en-US"/>
              <a:pPr/>
              <a:t>18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248400" cy="685800"/>
          </a:xfrm>
        </p:spPr>
        <p:txBody>
          <a:bodyPr/>
          <a:lstStyle/>
          <a:p>
            <a:r>
              <a:rPr lang="en-US" sz="3600" dirty="0" smtClean="0"/>
              <a:t>What determines Home Sales price?</a:t>
            </a:r>
            <a:endParaRPr lang="en-US" sz="3600" dirty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990600" y="15240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smtClean="0"/>
              <a:t>You have data on characteristics of homes sold (# rooms, square footage, # baths, etc.) and their sales price.</a:t>
            </a:r>
            <a:endParaRPr lang="en-US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blackWhite">
          <a:xfrm>
            <a:off x="375490" y="4419600"/>
            <a:ext cx="8329523" cy="138499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What is the appropriate way to analyze the data?</a:t>
            </a:r>
          </a:p>
          <a:p>
            <a:r>
              <a:rPr lang="en-US" sz="2800" dirty="0" smtClean="0"/>
              <a:t>Can you develop a method to predict the sales price of a </a:t>
            </a:r>
          </a:p>
          <a:p>
            <a:r>
              <a:rPr lang="en-US" sz="2800" dirty="0" smtClean="0"/>
              <a:t>house put on the market?</a:t>
            </a:r>
            <a:endParaRPr lang="en-US" sz="2800" dirty="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386928" y="5984875"/>
            <a:ext cx="2430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(linear regression)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4" grpId="0" animBg="1" autoUpdateAnimBg="0"/>
      <p:bldP spid="512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19F-ECC0-4C7D-AFF5-BEA03B9EA40A}" type="slidenum">
              <a:rPr lang="en-US"/>
              <a:pPr/>
              <a:t>19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4267200" cy="533400"/>
          </a:xfrm>
        </p:spPr>
        <p:txBody>
          <a:bodyPr/>
          <a:lstStyle/>
          <a:p>
            <a:r>
              <a:rPr lang="en-US" sz="3600"/>
              <a:t>Resource Allocation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furniture company you work for manufactures two specific collections of dining room furniture:</a:t>
            </a:r>
          </a:p>
        </p:txBody>
      </p:sp>
      <p:graphicFrame>
        <p:nvGraphicFramePr>
          <p:cNvPr id="54342" name="Group 70"/>
          <p:cNvGraphicFramePr>
            <a:graphicFrameLocks noGrp="1"/>
          </p:cNvGraphicFramePr>
          <p:nvPr/>
        </p:nvGraphicFramePr>
        <p:xfrm>
          <a:off x="990600" y="1981200"/>
          <a:ext cx="7162800" cy="2103120"/>
        </p:xfrm>
        <a:graphic>
          <a:graphicData uri="http://schemas.openxmlformats.org/drawingml/2006/table">
            <a:tbl>
              <a:tblPr/>
              <a:tblGrid>
                <a:gridCol w="2438400"/>
                <a:gridCol w="1858963"/>
                <a:gridCol w="1493837"/>
                <a:gridCol w="13716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Profit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Country Style Collection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Contemporary Collection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1066800" y="4267200"/>
            <a:ext cx="703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Your company currently has 200 and 225 units of wood and metal available, respectively.</a:t>
            </a:r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1371600" y="5181600"/>
            <a:ext cx="6553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 many of each collection yields the most profit,</a:t>
            </a:r>
          </a:p>
          <a:p>
            <a:r>
              <a:rPr lang="en-US"/>
              <a:t>assuming sufficient demand?</a:t>
            </a:r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3205163" y="5984875"/>
            <a:ext cx="281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(linear programming)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334" grpId="0" autoUpdateAnimBg="0"/>
      <p:bldP spid="54337" grpId="0" autoUpdateAnimBg="0"/>
      <p:bldP spid="543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DA85A-E327-4866-BA98-75CEA0E13141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  <a:p>
            <a:r>
              <a:rPr lang="en-US"/>
              <a:t>Basic Excel skills</a:t>
            </a:r>
          </a:p>
          <a:p>
            <a:pPr lvl="1"/>
            <a:r>
              <a:rPr lang="en-US"/>
              <a:t>charts, pivot tables,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DB68-6A7A-4CBA-9363-57E23C2744B4}" type="slidenum">
              <a:rPr lang="en-US"/>
              <a:pPr/>
              <a:t>20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You Think?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toss a coin and 8 times in a row it turns up “heads”.  On the 9</a:t>
            </a:r>
            <a:r>
              <a:rPr lang="en-US" baseline="30000"/>
              <a:t>th</a:t>
            </a:r>
            <a:r>
              <a:rPr lang="en-US"/>
              <a:t> toss, chances are that:</a:t>
            </a:r>
          </a:p>
          <a:p>
            <a:pPr lvl="1"/>
            <a:r>
              <a:rPr lang="en-US"/>
              <a:t>A:  It is equally likely to turn up heads or tails</a:t>
            </a:r>
          </a:p>
          <a:p>
            <a:pPr lvl="1"/>
            <a:endParaRPr lang="en-US"/>
          </a:p>
          <a:p>
            <a:pPr lvl="1"/>
            <a:r>
              <a:rPr lang="en-US"/>
              <a:t>B:  Since the long-run average must be 50-50, “tails” seems more likely.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AF20-6866-42EA-9AE4-9F301325D947}" type="slidenum">
              <a:rPr lang="en-US"/>
              <a:pPr/>
              <a:t>21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800" u="sng" dirty="0"/>
              <a:t>Predicts nature of samples from knowledge of population</a:t>
            </a:r>
          </a:p>
          <a:p>
            <a:pPr>
              <a:lnSpc>
                <a:spcPct val="80000"/>
              </a:lnSpc>
            </a:pPr>
            <a:endParaRPr lang="en-US" sz="2800" u="sng" dirty="0"/>
          </a:p>
          <a:p>
            <a:pPr>
              <a:lnSpc>
                <a:spcPct val="80000"/>
              </a:lnSpc>
            </a:pPr>
            <a:r>
              <a:rPr lang="en-US" sz="2800" dirty="0"/>
              <a:t>probability of rolling “7” with two fair dice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probability of throwing “heads” with a </a:t>
            </a:r>
            <a:r>
              <a:rPr lang="en-US" sz="2800" dirty="0" smtClean="0"/>
              <a:t>fair coin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probability of winning a “pick 3” game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5567-ADB2-424C-B864-F0CC2760144B}" type="slidenum">
              <a:rPr lang="en-US"/>
              <a:pPr/>
              <a:t>22</a:t>
            </a:fld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81000" y="1676400"/>
            <a:ext cx="8763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sz="3200"/>
              <a:t>Predict nature of population from knowledge of samples</a:t>
            </a:r>
          </a:p>
          <a:p>
            <a:pPr algn="l"/>
            <a:endParaRPr lang="en-US" sz="3200"/>
          </a:p>
          <a:p>
            <a:pPr algn="l">
              <a:buFontTx/>
              <a:buChar char="•"/>
            </a:pPr>
            <a:r>
              <a:rPr lang="en-US"/>
              <a:t>	</a:t>
            </a:r>
            <a:r>
              <a:rPr lang="en-US" sz="2800"/>
              <a:t>forecasting demand from past data</a:t>
            </a:r>
          </a:p>
          <a:p>
            <a:pPr algn="l">
              <a:buFontTx/>
              <a:buChar char="•"/>
            </a:pPr>
            <a:endParaRPr lang="en-US" sz="2800"/>
          </a:p>
          <a:p>
            <a:pPr algn="l">
              <a:buFontTx/>
              <a:buChar char="•"/>
            </a:pPr>
            <a:r>
              <a:rPr lang="en-US" sz="2800"/>
              <a:t>	evaluating effectiveness of a new drug</a:t>
            </a:r>
          </a:p>
          <a:p>
            <a:pPr algn="l">
              <a:buFontTx/>
              <a:buChar char="•"/>
            </a:pPr>
            <a:endParaRPr lang="en-US" sz="2800"/>
          </a:p>
          <a:p>
            <a:pPr algn="l">
              <a:buFontTx/>
              <a:buChar char="•"/>
            </a:pPr>
            <a:r>
              <a:rPr lang="en-US" sz="2800"/>
              <a:t>	determining average yield of a chip manufacturing 	process</a:t>
            </a:r>
          </a:p>
          <a:p>
            <a:pPr algn="l" eaLnBrk="0" hangingPunct="0">
              <a:buFontTx/>
              <a:buChar char="•"/>
            </a:pPr>
            <a:endParaRPr lang="en-US" sz="2800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Statistics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B510-35D4-40E9-85C6-10F40C2023AB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Excel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Add-ins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Analysis </a:t>
            </a:r>
            <a:r>
              <a:rPr lang="en-US" dirty="0" err="1"/>
              <a:t>Toolpack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Solver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Week 1 Data sets – life expectancy/ discrimination/Presidential elections.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Pivot </a:t>
            </a:r>
            <a:r>
              <a:rPr lang="en-US" dirty="0"/>
              <a:t>Tables/Sorting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construct </a:t>
            </a:r>
            <a:r>
              <a:rPr lang="en-US" dirty="0" smtClean="0"/>
              <a:t>pivot tables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Choosing how to report results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Grouping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E5549-4B31-4432-90E9-89D6DD7932E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vs. Statistics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Statistics: Based on observations (data), try to explain “how world works”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Probability: Based on “how world works,” try to explain what will happen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Birthday Problem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BCE8CB-3C9F-4DC2-ABC9-1329BB48A2D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38200" y="220980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Suppose we have a class with 51 </a:t>
            </a:r>
            <a:r>
              <a:rPr lang="en-US" dirty="0"/>
              <a:t>students </a:t>
            </a:r>
            <a:r>
              <a:rPr lang="en-US" dirty="0" smtClean="0"/>
              <a:t>enrolled</a:t>
            </a:r>
            <a:endParaRPr lang="en-US" dirty="0"/>
          </a:p>
          <a:p>
            <a:pPr algn="l">
              <a:buFont typeface="Arial" charset="0"/>
              <a:buChar char="•"/>
            </a:pPr>
            <a:endParaRPr lang="en-US" dirty="0"/>
          </a:p>
          <a:p>
            <a:pPr algn="l">
              <a:buFont typeface="Arial" charset="0"/>
              <a:buChar char="•"/>
            </a:pPr>
            <a:r>
              <a:rPr lang="en-US" dirty="0"/>
              <a:t>  What is the probability  that there are @ least two </a:t>
            </a:r>
            <a:r>
              <a:rPr lang="en-US" dirty="0" smtClean="0"/>
              <a:t>students </a:t>
            </a:r>
            <a:r>
              <a:rPr lang="en-US" dirty="0"/>
              <a:t>with a shared birthday?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Problem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206E8-1BE6-4EA1-BD9D-7F2B4C4CE9A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81000" y="1676400"/>
            <a:ext cx="8382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Computing </a:t>
            </a:r>
            <a:r>
              <a:rPr lang="en-US" dirty="0"/>
              <a:t>the probability of  shared birthdays </a:t>
            </a:r>
            <a:r>
              <a:rPr lang="en-US" b="1" u="sng" dirty="0"/>
              <a:t>directly</a:t>
            </a:r>
            <a:r>
              <a:rPr lang="en-US" dirty="0"/>
              <a:t> is hard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Solution:    </a:t>
            </a:r>
            <a:r>
              <a:rPr lang="en-US" dirty="0"/>
              <a:t>either there are NO shared birthdays or there ARE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  the two probabilities have to add to 1 which implies:</a:t>
            </a:r>
          </a:p>
          <a:p>
            <a:pPr algn="l"/>
            <a:endParaRPr lang="en-US" dirty="0"/>
          </a:p>
          <a:p>
            <a:pPr algn="l"/>
            <a:r>
              <a:rPr lang="en-US" sz="2000" b="1" u="sng" dirty="0"/>
              <a:t>Probability of shared birthdays = 1 – Probability of NO shared birthdays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334000"/>
            <a:ext cx="24384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Much easier to compute directly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H="1" flipV="1">
            <a:off x="6934200" y="4876800"/>
            <a:ext cx="152400" cy="4572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69FAB1-FDD2-4490-A92C-E66ABC136DD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8" name="TextBox 2"/>
          <p:cNvSpPr txBox="1">
            <a:spLocks noChangeArrowheads="1"/>
          </p:cNvSpPr>
          <p:nvPr/>
        </p:nvSpPr>
        <p:spPr bwMode="auto">
          <a:xfrm>
            <a:off x="762000" y="762000"/>
            <a:ext cx="7543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smtClean="0"/>
              <a:t>Assume, to make things simple, that every year (not just leap year) has 366 days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  </a:t>
            </a:r>
            <a:r>
              <a:rPr lang="en-US" dirty="0"/>
              <a:t>first student has some birthday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What is the probability that the second student has a birthday different from the first?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76600" y="3429000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527200" imgH="825480" progId="Equation.3">
                  <p:embed/>
                </p:oleObj>
              </mc:Choice>
              <mc:Fallback>
                <p:oleObj name="Equation" r:id="rId4" imgW="252720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2527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4958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Why—what underlying assumption is being made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8A4EA-9196-4719-BC99-29BE5507461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052" name="TextBox 2"/>
          <p:cNvSpPr txBox="1">
            <a:spLocks noChangeArrowheads="1"/>
          </p:cNvSpPr>
          <p:nvPr/>
        </p:nvSpPr>
        <p:spPr bwMode="auto">
          <a:xfrm>
            <a:off x="762000" y="762000"/>
            <a:ext cx="7543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What is the probability that the third student has a birthday different from the first two</a:t>
            </a:r>
            <a:r>
              <a:rPr lang="en-US" dirty="0" smtClean="0"/>
              <a:t>?:  364/366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Probability first three have different birthdays is: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95600" y="3016250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3352680" imgH="825480" progId="Equation.3">
                  <p:embed/>
                </p:oleObj>
              </mc:Choice>
              <mc:Fallback>
                <p:oleObj name="Equation" r:id="rId4" imgW="335268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16250"/>
                        <a:ext cx="335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ED8F9-D0B6-4169-B012-38833FA452B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762000" y="762000"/>
            <a:ext cx="7543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What is the probability that the fourth student has a birthday different from the first three</a:t>
            </a:r>
            <a:r>
              <a:rPr lang="en-US" dirty="0" smtClean="0"/>
              <a:t>?  363/366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Probability first four have different birthdays is:</a:t>
            </a:r>
          </a:p>
          <a:p>
            <a:pPr algn="l"/>
            <a:endParaRPr 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76500" y="3016250"/>
          <a:ext cx="419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4190760" imgH="825480" progId="Equation.3">
                  <p:embed/>
                </p:oleObj>
              </mc:Choice>
              <mc:Fallback>
                <p:oleObj name="Equation" r:id="rId4" imgW="419076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016250"/>
                        <a:ext cx="4191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6AA5-BBA8-4C9A-9A03-19CB5F0307BF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3600"/>
              <a:t>And a little about me …</a:t>
            </a:r>
          </a:p>
        </p:txBody>
      </p:sp>
      <p:pic>
        <p:nvPicPr>
          <p:cNvPr id="36887" name="Picture 23" descr="GeorgiaTechYellowjackets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219200"/>
            <a:ext cx="1143000" cy="1143000"/>
          </a:xfrm>
          <a:noFill/>
          <a:ln/>
        </p:spPr>
      </p:pic>
      <p:pic>
        <p:nvPicPr>
          <p:cNvPr id="36891" name="Picture 27" descr="StanfordCardinal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905000" y="1219200"/>
            <a:ext cx="752475" cy="1143000"/>
          </a:xfrm>
          <a:noFill/>
          <a:ln/>
        </p:spPr>
      </p:pic>
      <p:pic>
        <p:nvPicPr>
          <p:cNvPr id="36884" name="Picture 20" descr="2294">
            <a:hlinkClick r:id="rId5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114800" y="2590800"/>
            <a:ext cx="1200150" cy="1200150"/>
          </a:xfrm>
          <a:ln/>
        </p:spPr>
      </p:pic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6248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tabLst>
                <a:tab pos="966788" algn="r"/>
                <a:tab pos="1252538" algn="l"/>
              </a:tabLst>
            </a:pPr>
            <a:r>
              <a:rPr lang="en-US"/>
              <a:t>	Office Phone:	(319) 335-3737</a:t>
            </a:r>
          </a:p>
          <a:p>
            <a:pPr algn="l">
              <a:tabLst>
                <a:tab pos="966788" algn="r"/>
                <a:tab pos="1252538" algn="l"/>
              </a:tabLst>
            </a:pPr>
            <a:r>
              <a:rPr lang="en-US"/>
              <a:t>Home Phone: (319) 358-7102</a:t>
            </a:r>
          </a:p>
          <a:p>
            <a:pPr algn="l">
              <a:tabLst>
                <a:tab pos="966788" algn="r"/>
                <a:tab pos="1252538" algn="l"/>
              </a:tabLst>
            </a:pPr>
            <a:r>
              <a:rPr lang="en-US"/>
              <a:t>	    Office Fax:	(319) 335-0297</a:t>
            </a:r>
          </a:p>
          <a:p>
            <a:pPr algn="l">
              <a:tabLst>
                <a:tab pos="966788" algn="r"/>
                <a:tab pos="1252538" algn="l"/>
              </a:tabLst>
            </a:pPr>
            <a:r>
              <a:rPr lang="en-US"/>
              <a:t>	           Email:  philip-c-jones@uiowa.edu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blackWhite">
          <a:xfrm>
            <a:off x="1600200" y="5943600"/>
            <a:ext cx="5584825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Please feel free to contact me anytime</a:t>
            </a:r>
          </a:p>
        </p:txBody>
      </p:sp>
      <p:pic>
        <p:nvPicPr>
          <p:cNvPr id="36893" name="Picture 29" descr="CalGoldenBears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2971800" y="1219200"/>
            <a:ext cx="1247775" cy="1143000"/>
          </a:xfrm>
          <a:noFill/>
          <a:ln/>
        </p:spPr>
      </p:pic>
      <p:pic>
        <p:nvPicPr>
          <p:cNvPr id="36895" name="Picture 31" descr="Arm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219200"/>
            <a:ext cx="838200" cy="1038225"/>
          </a:xfrm>
          <a:prstGeom prst="rect">
            <a:avLst/>
          </a:prstGeom>
          <a:noFill/>
        </p:spPr>
      </p:pic>
      <p:pic>
        <p:nvPicPr>
          <p:cNvPr id="36896" name="Picture 32" descr="300px-Egg_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1295400"/>
            <a:ext cx="2057400" cy="838200"/>
          </a:xfrm>
          <a:prstGeom prst="rect">
            <a:avLst/>
          </a:prstGeom>
          <a:noFill/>
        </p:spPr>
      </p:pic>
      <p:pic>
        <p:nvPicPr>
          <p:cNvPr id="36897" name="Picture 33" descr="NorthwesternWildcat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2667000"/>
            <a:ext cx="1000125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59204E-15A1-42B0-B640-3600C89415E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762000" y="7620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What is the probability that the </a:t>
            </a:r>
            <a:r>
              <a:rPr lang="en-US" dirty="0" smtClean="0"/>
              <a:t>first n students have  different birthdays?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193800" y="3016250"/>
          <a:ext cx="675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6756120" imgH="825480" progId="Equation.3">
                  <p:embed/>
                </p:oleObj>
              </mc:Choice>
              <mc:Fallback>
                <p:oleObj name="Equation" r:id="rId4" imgW="675612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016250"/>
                        <a:ext cx="6756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69CCAB-91E6-4EAD-8017-45D80C89245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762000" y="7620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What is the probability that the </a:t>
            </a:r>
            <a:r>
              <a:rPr lang="en-US" dirty="0" smtClean="0"/>
              <a:t>first 51 students have different birthdays?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3149600"/>
          <a:ext cx="365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3657600" imgH="558720" progId="Equation.3">
                  <p:embed/>
                </p:oleObj>
              </mc:Choice>
              <mc:Fallback>
                <p:oleObj name="Equation" r:id="rId4" imgW="3657600" imgH="558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49600"/>
                        <a:ext cx="3657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066800" y="47244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Let’s look at this in Excel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Birthday Surprises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B2D3A-42D6-4D1B-8AA2-0645AEE09D9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81000" y="20574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dirty="0"/>
              <a:t>  Of the first 42 different presidents, one pair has the same birthday:  Polk and Harding—November 2 (1795, 1865)</a:t>
            </a:r>
          </a:p>
          <a:p>
            <a:pPr algn="l">
              <a:buFont typeface="Arial" charset="0"/>
              <a:buChar char="•"/>
            </a:pPr>
            <a:endParaRPr lang="en-US" dirty="0"/>
          </a:p>
          <a:p>
            <a:pPr algn="l">
              <a:buFont typeface="Arial" charset="0"/>
              <a:buChar char="•"/>
            </a:pPr>
            <a:r>
              <a:rPr lang="en-US" dirty="0"/>
              <a:t>  Of the first 46 vice-presidents, three share a birthday:  Hannibal Hamlin, Charles Dawes, and Lyndon Johnson – August 27 (1809, 1865, 1908)</a:t>
            </a:r>
          </a:p>
          <a:p>
            <a:pPr algn="l">
              <a:buFont typeface="Arial" charset="0"/>
              <a:buChar char="•"/>
            </a:pPr>
            <a:endParaRPr lang="en-US" dirty="0"/>
          </a:p>
          <a:p>
            <a:pPr algn="l">
              <a:buFont typeface="Arial" charset="0"/>
              <a:buChar char="•"/>
            </a:pPr>
            <a:r>
              <a:rPr lang="en-US" dirty="0"/>
              <a:t>  Try this with other collections of about 50 people from </a:t>
            </a:r>
            <a:r>
              <a:rPr lang="en-US" dirty="0" smtClean="0"/>
              <a:t>history</a:t>
            </a:r>
          </a:p>
          <a:p>
            <a:pPr algn="l">
              <a:buFont typeface="Arial" charset="0"/>
              <a:buChar char="•"/>
            </a:pPr>
            <a:endParaRPr lang="en-US" dirty="0" smtClean="0"/>
          </a:p>
          <a:p>
            <a:pPr algn="l">
              <a:buFont typeface="Arial" charset="0"/>
              <a:buChar char="•"/>
            </a:pPr>
            <a:r>
              <a:rPr lang="en-US" dirty="0" smtClean="0"/>
              <a:t>Now let’s change gears a bit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04800" y="1524000"/>
            <a:ext cx="8458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 dirty="0">
              <a:latin typeface="Arial" charset="0"/>
              <a:ea typeface="Calibri" pitchFamily="34" charset="0"/>
              <a:cs typeface="Arial" charset="0"/>
            </a:endParaRPr>
          </a:p>
          <a:p>
            <a:pPr algn="l" eaLnBrk="0" hangingPunct="0"/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endParaRPr lang="en-US" sz="2800" dirty="0">
              <a:latin typeface="Arial" charset="0"/>
              <a:cs typeface="Arial" charset="0"/>
            </a:endParaRPr>
          </a:p>
          <a:p>
            <a:pPr algn="l"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 dirty="0">
              <a:latin typeface="Arial" charset="0"/>
              <a:cs typeface="Arial" charset="0"/>
            </a:endParaRPr>
          </a:p>
          <a:p>
            <a:pPr algn="l"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2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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685800" y="3429000"/>
            <a:ext cx="7620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11 clubs</a:t>
            </a:r>
          </a:p>
          <a:p>
            <a:r>
              <a:rPr lang="en-US" sz="2000" b="1"/>
              <a:t>10 spades</a:t>
            </a:r>
          </a:p>
          <a:p>
            <a:r>
              <a:rPr lang="en-US" sz="2000" b="1"/>
              <a:t>4 diamonds</a:t>
            </a:r>
          </a:p>
          <a:p>
            <a:r>
              <a:rPr lang="en-US" sz="2000" b="1"/>
              <a:t>2 hearts</a:t>
            </a:r>
          </a:p>
          <a:p>
            <a:endParaRPr lang="en-US" sz="2000" b="1"/>
          </a:p>
          <a:p>
            <a:r>
              <a:rPr lang="en-US" sz="2000" b="1"/>
              <a:t>Total of 27 cards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3810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 partial deck of cards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84903-525A-42D6-8D00-12C9C809CA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Basics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Outcome: the result of a random experiment</a:t>
            </a:r>
          </a:p>
          <a:p>
            <a:pPr lvl="1" eaLnBrk="1" hangingPunct="1"/>
            <a:r>
              <a:rPr lang="en-US" dirty="0" smtClean="0"/>
              <a:t>One possible outcome of drawing randomly one time from the 27 cards listed is:  </a:t>
            </a:r>
            <a:r>
              <a:rPr lang="en-US" u="sng" dirty="0" smtClean="0"/>
              <a:t>King of Diamonds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84903-525A-42D6-8D00-12C9C809CAB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Basics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Event: a collection of one or more outcomes</a:t>
            </a:r>
          </a:p>
          <a:p>
            <a:pPr lvl="1" eaLnBrk="1" hangingPunct="1"/>
            <a:r>
              <a:rPr lang="en-US" dirty="0" smtClean="0"/>
              <a:t>Suppose we’re interested in the event of getting a red card</a:t>
            </a:r>
          </a:p>
          <a:p>
            <a:pPr lvl="2" eaLnBrk="1" hangingPunct="1"/>
            <a:r>
              <a:rPr lang="en-US" dirty="0" smtClean="0"/>
              <a:t>Define event A={ card drawn is either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or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</a:t>
            </a:r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What is the probability of A?</a:t>
            </a:r>
          </a:p>
          <a:p>
            <a:pPr lvl="1" eaLnBrk="1" hangingPunct="1"/>
            <a:r>
              <a:rPr lang="en-US" dirty="0" smtClean="0"/>
              <a:t>P(A) = ?, we know that 0 </a:t>
            </a:r>
            <a:r>
              <a:rPr lang="en-US" dirty="0" smtClean="0">
                <a:cs typeface="Times New Roman" charset="0"/>
              </a:rPr>
              <a:t>≤ P(A) ≤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57200" y="2438400"/>
            <a:ext cx="8077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800" dirty="0" smtClean="0">
              <a:latin typeface="Symbol" pitchFamily="18" charset="2"/>
              <a:ea typeface="Calibri" pitchFamily="34" charset="0"/>
              <a:cs typeface="Times New Roman" charset="0"/>
            </a:endParaRPr>
          </a:p>
          <a:p>
            <a:r>
              <a:rPr lang="en-US" sz="2800" dirty="0" smtClean="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 dirty="0">
              <a:latin typeface="Arial" charset="0"/>
              <a:ea typeface="Calibri" pitchFamily="34" charset="0"/>
              <a:cs typeface="Arial" charset="0"/>
            </a:endParaRPr>
          </a:p>
          <a:p>
            <a:pPr algn="l" eaLnBrk="0" hangingPunct="0"/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2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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810000"/>
            <a:ext cx="8077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TextBox 7"/>
          <p:cNvSpPr txBox="1">
            <a:spLocks noChangeArrowheads="1"/>
          </p:cNvSpPr>
          <p:nvPr/>
        </p:nvSpPr>
        <p:spPr bwMode="auto">
          <a:xfrm>
            <a:off x="990600" y="762000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Probability of drawing a red card is 6 out of 27 or 6/27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84903-525A-42D6-8D00-12C9C809CAB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Probability Basics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Event: a collection of one or more outcomes</a:t>
            </a:r>
          </a:p>
          <a:p>
            <a:pPr lvl="1" eaLnBrk="1" hangingPunct="1"/>
            <a:r>
              <a:rPr lang="en-US" dirty="0" smtClean="0"/>
              <a:t>Suppose we’re interested in the event of getting a face card.</a:t>
            </a:r>
          </a:p>
          <a:p>
            <a:pPr lvl="2" eaLnBrk="1" hangingPunct="1"/>
            <a:r>
              <a:rPr lang="en-US" dirty="0" smtClean="0"/>
              <a:t>Define event A={ card drawn is A,K,Q, or J }</a:t>
            </a:r>
          </a:p>
          <a:p>
            <a:pPr eaLnBrk="1" hangingPunct="1"/>
            <a:r>
              <a:rPr lang="en-US" dirty="0" smtClean="0"/>
              <a:t>What is the probability of A?</a:t>
            </a:r>
          </a:p>
          <a:p>
            <a:pPr lvl="1" eaLnBrk="1" hangingPunct="1"/>
            <a:r>
              <a:rPr lang="en-US" dirty="0" smtClean="0"/>
              <a:t>P(A) = ?, we know that 0 </a:t>
            </a:r>
            <a:r>
              <a:rPr lang="en-US" dirty="0" smtClean="0">
                <a:cs typeface="Times New Roman" charset="0"/>
              </a:rPr>
              <a:t>≤ P(A) ≤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457200" y="2438400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>
              <a:latin typeface="Arial" charset="0"/>
              <a:ea typeface="Calibri" pitchFamily="34" charset="0"/>
              <a:cs typeface="Arial" charset="0"/>
            </a:endParaRPr>
          </a:p>
          <a:p>
            <a:pPr eaLnBrk="0" hangingPunct="0"/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ea typeface="Calibri" pitchFamily="34" charset="0"/>
                <a:cs typeface="Times New Roman" charset="0"/>
              </a:rPr>
              <a:t> J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endParaRPr lang="en-US" sz="2800">
              <a:latin typeface="Arial" charset="0"/>
              <a:cs typeface="Arial" charset="0"/>
              <a:sym typeface="Symbol" pitchFamily="18" charset="2"/>
            </a:endParaRPr>
          </a:p>
          <a:p>
            <a:pPr algn="l" eaLnBrk="0" hangingPunct="0"/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>
              <a:latin typeface="Arial" charset="0"/>
              <a:cs typeface="Arial" charset="0"/>
            </a:endParaRPr>
          </a:p>
          <a:p>
            <a:pPr eaLnBrk="0" hangingPunct="0"/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2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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362200"/>
            <a:ext cx="2743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457200" y="7620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Probability of drawing a face card is 11 out of 27 or 11/27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57200" y="2438400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>
              <a:latin typeface="Arial" charset="0"/>
              <a:ea typeface="Calibri" pitchFamily="34" charset="0"/>
              <a:cs typeface="Arial" charset="0"/>
            </a:endParaRPr>
          </a:p>
          <a:p>
            <a:pPr eaLnBrk="0" hangingPunct="0"/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ea typeface="Calibri" pitchFamily="34" charset="0"/>
                <a:cs typeface="Times New Roman" charset="0"/>
              </a:rPr>
              <a:t> J</a:t>
            </a:r>
            <a:r>
              <a:rPr lang="en-US" sz="280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endParaRPr lang="en-US" sz="2800">
              <a:latin typeface="Arial" charset="0"/>
              <a:cs typeface="Arial" charset="0"/>
            </a:endParaRPr>
          </a:p>
          <a:p>
            <a:pPr algn="l" eaLnBrk="0" hangingPunct="0"/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>
              <a:latin typeface="Arial" charset="0"/>
              <a:cs typeface="Arial" charset="0"/>
            </a:endParaRPr>
          </a:p>
          <a:p>
            <a:pPr eaLnBrk="0" hangingPunct="0"/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2</a:t>
            </a:r>
            <a:r>
              <a:rPr lang="en-US" sz="280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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362200"/>
            <a:ext cx="2743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457200" y="762000"/>
            <a:ext cx="845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Probability of drawing a red card GIVEN that you draw a face card is:</a:t>
            </a:r>
          </a:p>
          <a:p>
            <a:r>
              <a:rPr lang="en-US" b="1"/>
              <a:t>	3 out of 11 or 3/11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3352800"/>
            <a:ext cx="1524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29B2-A15F-4002-BCB2-86AEF2B6A021}" type="slidenum">
              <a:rPr lang="en-US"/>
              <a:pPr/>
              <a:t>4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What About You?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18690-A537-4858-82C9-A2ABBA51FA7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Event Probabilities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P(A </a:t>
            </a:r>
            <a:r>
              <a:rPr lang="en-US" smtClean="0">
                <a:cs typeface="Times New Roman" charset="0"/>
              </a:rPr>
              <a:t>∩ </a:t>
            </a:r>
            <a:r>
              <a:rPr lang="en-US" smtClean="0"/>
              <a:t>B) = probability of event A </a:t>
            </a:r>
            <a:r>
              <a:rPr lang="en-US" u="sng" smtClean="0"/>
              <a:t>and</a:t>
            </a:r>
            <a:r>
              <a:rPr lang="en-US" smtClean="0"/>
              <a:t> event B occurring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P(A </a:t>
            </a:r>
            <a:r>
              <a:rPr lang="en-US" b="1" smtClean="0"/>
              <a:t>U</a:t>
            </a:r>
            <a:r>
              <a:rPr lang="en-US" smtClean="0"/>
              <a:t> B) = probability of event A </a:t>
            </a:r>
            <a:r>
              <a:rPr lang="en-US" u="sng" smtClean="0"/>
              <a:t>or</a:t>
            </a:r>
            <a:r>
              <a:rPr lang="en-US" smtClean="0"/>
              <a:t> event B occurring</a:t>
            </a:r>
          </a:p>
          <a:p>
            <a:pPr lvl="1" eaLnBrk="1" hangingPunct="1">
              <a:buFontTx/>
              <a:buNone/>
            </a:pPr>
            <a:r>
              <a:rPr lang="en-US" smtClean="0"/>
              <a:t>	P(A or B)  =  P(A) + P(B) – P(A and B)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03428" name="Picture 4" descr="Ven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67000"/>
            <a:ext cx="2133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/>
          <p:cNvSpPr txBox="1">
            <a:spLocks noChangeArrowheads="1"/>
          </p:cNvSpPr>
          <p:nvPr/>
        </p:nvSpPr>
        <p:spPr bwMode="auto">
          <a:xfrm>
            <a:off x="457200" y="762001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What is the probability of drawing a face card that is red?</a:t>
            </a:r>
          </a:p>
          <a:p>
            <a:endParaRPr lang="en-US" b="1" dirty="0"/>
          </a:p>
          <a:p>
            <a:r>
              <a:rPr lang="en-US" b="1" dirty="0"/>
              <a:t>Or, alternatively what is the probability that the card you draw is both red and a face card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r>
              <a:rPr lang="en-US" b="1" dirty="0" smtClean="0"/>
              <a:t>Two ways of looking at it.  </a:t>
            </a:r>
          </a:p>
          <a:p>
            <a:r>
              <a:rPr lang="en-US" b="1" dirty="0" smtClean="0"/>
              <a:t>First:  3 out of the 27 possibilities are both red and face.  </a:t>
            </a:r>
          </a:p>
          <a:p>
            <a:r>
              <a:rPr lang="en-US" b="1" dirty="0" smtClean="0"/>
              <a:t>So 3/27.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4038600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 dirty="0">
              <a:latin typeface="Arial" charset="0"/>
              <a:ea typeface="Calibri" pitchFamily="34" charset="0"/>
              <a:cs typeface="Arial" charset="0"/>
            </a:endParaRPr>
          </a:p>
          <a:p>
            <a:pPr eaLnBrk="0" hangingPunct="0"/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endParaRPr lang="en-US" sz="2800" dirty="0">
              <a:latin typeface="Arial" charset="0"/>
              <a:cs typeface="Arial" charset="0"/>
            </a:endParaRPr>
          </a:p>
          <a:p>
            <a:pPr algn="l"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endParaRPr lang="en-US" sz="2800" dirty="0">
              <a:solidFill>
                <a:srgbClr val="FF0000"/>
              </a:solidFill>
              <a:latin typeface="Symbol" pitchFamily="18" charset="2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4953000"/>
            <a:ext cx="1524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57200" y="4038600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A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K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10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9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7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6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3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</a:t>
            </a:r>
            <a:endParaRPr lang="en-US" sz="2800" dirty="0">
              <a:latin typeface="Arial" charset="0"/>
              <a:ea typeface="Calibri" pitchFamily="34" charset="0"/>
              <a:cs typeface="Arial" charset="0"/>
            </a:endParaRPr>
          </a:p>
          <a:p>
            <a:pPr eaLnBrk="0" hangingPunct="0"/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A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K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ea typeface="Calibri" pitchFamily="34" charset="0"/>
                <a:cs typeface="Times New Roman" charset="0"/>
                <a:sym typeface="Symbol" pitchFamily="18" charset="2"/>
              </a:rPr>
              <a:t> Q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ea typeface="Calibri" pitchFamily="34" charset="0"/>
                <a:cs typeface="Times New Roman" charset="0"/>
              </a:rPr>
              <a:t> J</a:t>
            </a:r>
            <a:r>
              <a:rPr lang="en-US" sz="2800" dirty="0">
                <a:latin typeface="Calibri" pitchFamily="34" charset="0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9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8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             5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4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3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</a:rPr>
              <a:t> 2</a:t>
            </a:r>
            <a:r>
              <a:rPr lang="en-US" sz="2800" dirty="0">
                <a:latin typeface="Symbol" pitchFamily="18" charset="2"/>
                <a:ea typeface="Calibri" pitchFamily="34" charset="0"/>
                <a:cs typeface="Times New Roman" charset="0"/>
                <a:sym typeface="Symbol" pitchFamily="18" charset="2"/>
              </a:rPr>
              <a:t></a:t>
            </a:r>
            <a:endParaRPr lang="en-US" sz="2800" dirty="0">
              <a:latin typeface="Arial" charset="0"/>
              <a:cs typeface="Arial" charset="0"/>
            </a:endParaRPr>
          </a:p>
          <a:p>
            <a:pPr algn="l"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A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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	   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9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8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  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K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alibri" pitchFamily="34" charset="0"/>
                <a:sym typeface="Symbol" pitchFamily="18" charset="2"/>
              </a:rPr>
              <a:t> 					          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rgbClr val="FF0000"/>
                </a:solidFill>
                <a:latin typeface="Symbol" pitchFamily="18" charset="2"/>
                <a:cs typeface="Calibri" pitchFamily="34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</a:t>
            </a:r>
            <a:endParaRPr lang="en-US" sz="2800" dirty="0">
              <a:solidFill>
                <a:srgbClr val="FF0000"/>
              </a:solidFill>
              <a:latin typeface="Symbol" pitchFamily="18" charset="2"/>
              <a:cs typeface="Calibri" pitchFamily="34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962400"/>
            <a:ext cx="2743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304800" y="304800"/>
            <a:ext cx="8458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 dirty="0" smtClean="0"/>
              <a:t>Secondly, it </a:t>
            </a:r>
            <a:r>
              <a:rPr lang="en-US" sz="2800" b="1" u="sng" dirty="0"/>
              <a:t>is the product of two </a:t>
            </a:r>
            <a:r>
              <a:rPr lang="en-US" sz="2800" b="1" u="sng" dirty="0" err="1"/>
              <a:t>probabilties</a:t>
            </a:r>
            <a:r>
              <a:rPr lang="en-US" sz="2800" b="1" u="sng" dirty="0"/>
              <a:t>:</a:t>
            </a:r>
          </a:p>
          <a:p>
            <a:endParaRPr lang="en-US" b="1" dirty="0"/>
          </a:p>
          <a:p>
            <a:r>
              <a:rPr lang="en-US" sz="2000" b="1" dirty="0"/>
              <a:t>The probability of drawing a face card:  11/27</a:t>
            </a:r>
          </a:p>
          <a:p>
            <a:endParaRPr lang="en-US" b="1" dirty="0"/>
          </a:p>
          <a:p>
            <a:r>
              <a:rPr lang="en-US" sz="2000" b="1" dirty="0"/>
              <a:t>times the probability of  a red card given that we have a face card:  3/11</a:t>
            </a:r>
          </a:p>
          <a:p>
            <a:endParaRPr lang="en-US" sz="2000" b="1" dirty="0"/>
          </a:p>
          <a:p>
            <a:r>
              <a:rPr lang="en-US" sz="2000" b="1" dirty="0"/>
              <a:t>11/27   x   3/11     =     3/27</a:t>
            </a:r>
          </a:p>
          <a:p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4953000"/>
            <a:ext cx="1524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the second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this next time, but can you come up with any reasons why we might want to look at computing probabilities in this second way, using conditional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got probabilities by listing all possibilities and counting directly</a:t>
            </a:r>
          </a:p>
          <a:p>
            <a:endParaRPr lang="en-US" dirty="0" smtClean="0"/>
          </a:p>
          <a:p>
            <a:r>
              <a:rPr lang="en-US" dirty="0" smtClean="0"/>
              <a:t>Not always possible---consider the 34 presidential elections since reconstruction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34 elections --- how many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election --  D and R are the 2 possible outcomes</a:t>
            </a:r>
          </a:p>
          <a:p>
            <a:r>
              <a:rPr lang="en-US" dirty="0" smtClean="0"/>
              <a:t> 2 elections --  DD, DR, RD, RR are the 4 possible outcomes</a:t>
            </a:r>
          </a:p>
          <a:p>
            <a:r>
              <a:rPr lang="en-US" dirty="0" smtClean="0"/>
              <a:t>3 elections – DDD, DDR, DRD, RDD, RRD, RDR, DRR, RRR are the 8 possibilities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34 elections --- how many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5146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Elections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Possible Sequences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Vaccination Problem</a:t>
            </a:r>
          </a:p>
          <a:p>
            <a:r>
              <a:rPr lang="en-US" dirty="0" smtClean="0"/>
              <a:t>Sock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D15C-3C7B-4DBB-8F93-34A37F8DA5B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1BE-6435-4CD7-9637-D270BD76AC7B}" type="slidenum">
              <a:rPr lang="en-US"/>
              <a:pPr/>
              <a:t>48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</a:t>
            </a:r>
            <a:r>
              <a:rPr lang="en-US" dirty="0" smtClean="0"/>
              <a:t>Problem Set </a:t>
            </a:r>
            <a:r>
              <a:rPr lang="en-US" dirty="0"/>
              <a:t>#1 for Discussion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8925-CFF4-484F-BDA3-84290ED3ACDA}" type="slidenum">
              <a:rPr lang="en-US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3600" dirty="0" smtClean="0"/>
              <a:t>How do we know anything at all?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848600" cy="4876800"/>
          </a:xfrm>
        </p:spPr>
        <p:txBody>
          <a:bodyPr/>
          <a:lstStyle/>
          <a:p>
            <a:pPr lvl="1">
              <a:spcBef>
                <a:spcPct val="100000"/>
              </a:spcBef>
            </a:pPr>
            <a:r>
              <a:rPr lang="en-US" sz="2400" dirty="0" smtClean="0"/>
              <a:t>Take a look at Presidential Elections Data</a:t>
            </a:r>
            <a:endParaRPr lang="en-US" dirty="0"/>
          </a:p>
          <a:p>
            <a:pPr lvl="1">
              <a:spcBef>
                <a:spcPct val="100000"/>
              </a:spcBef>
            </a:pPr>
            <a:r>
              <a:rPr lang="en-US" sz="2400" dirty="0" smtClean="0"/>
              <a:t>Democrats won 2 out of the past 3 elections</a:t>
            </a:r>
          </a:p>
          <a:p>
            <a:pPr lvl="1">
              <a:spcBef>
                <a:spcPct val="100000"/>
              </a:spcBef>
            </a:pPr>
            <a:r>
              <a:rPr lang="en-US" sz="2400" dirty="0" smtClean="0"/>
              <a:t>Democrats won 4 out of the past 6 elections—5 out of 6 if we look at the “popular” vote</a:t>
            </a:r>
          </a:p>
          <a:p>
            <a:pPr lvl="1">
              <a:spcBef>
                <a:spcPct val="100000"/>
              </a:spcBef>
            </a:pPr>
            <a:r>
              <a:rPr lang="en-US" sz="2400" dirty="0" smtClean="0"/>
              <a:t>Evidence of one party dominance?</a:t>
            </a:r>
          </a:p>
          <a:p>
            <a:pPr lvl="1">
              <a:spcBef>
                <a:spcPct val="100000"/>
              </a:spcBef>
            </a:pPr>
            <a:r>
              <a:rPr lang="en-US" sz="2400" dirty="0" smtClean="0"/>
              <a:t>What about runs in NBA championships?</a:t>
            </a:r>
          </a:p>
          <a:p>
            <a:pPr lvl="2">
              <a:spcBef>
                <a:spcPct val="100000"/>
              </a:spcBef>
            </a:pPr>
            <a:r>
              <a:rPr lang="en-US" sz="2000" dirty="0" smtClean="0"/>
              <a:t>Celtics, Bulls, &amp; Lakers each have won 5 out of 10 championships</a:t>
            </a:r>
          </a:p>
          <a:p>
            <a:pPr lvl="1">
              <a:spcBef>
                <a:spcPct val="10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8925-CFF4-484F-BDA3-84290ED3ACDA}" type="slidenum">
              <a:rPr lang="en-US"/>
              <a:pPr/>
              <a:t>6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r>
              <a:rPr lang="en-US" sz="3600"/>
              <a:t>What is this course all about?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848600" cy="4876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2800" dirty="0" smtClean="0"/>
              <a:t>Employ </a:t>
            </a:r>
            <a:r>
              <a:rPr lang="en-US" sz="2800" dirty="0"/>
              <a:t>quantitative methods to analyze data</a:t>
            </a:r>
          </a:p>
          <a:p>
            <a:pPr>
              <a:spcBef>
                <a:spcPct val="100000"/>
              </a:spcBef>
            </a:pPr>
            <a:r>
              <a:rPr lang="en-US" sz="2800" dirty="0"/>
              <a:t>Use Excel for number crunching, chart drawing, and analysis</a:t>
            </a:r>
          </a:p>
          <a:p>
            <a:pPr>
              <a:spcBef>
                <a:spcPct val="100000"/>
              </a:spcBef>
            </a:pPr>
            <a:r>
              <a:rPr lang="en-US" sz="2800" dirty="0"/>
              <a:t>Quantitative analysis complements intuition and experience</a:t>
            </a:r>
          </a:p>
          <a:p>
            <a:pPr>
              <a:spcBef>
                <a:spcPct val="100000"/>
              </a:spcBef>
            </a:pPr>
            <a:r>
              <a:rPr lang="en-US" sz="2800" dirty="0"/>
              <a:t>Bottom line: Make better </a:t>
            </a:r>
            <a:r>
              <a:rPr lang="en-US" sz="2800" dirty="0" smtClean="0"/>
              <a:t>decisions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C166-952B-4359-BCFC-C5A0D01754FE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3600"/>
              <a:t>What will the course be like?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6248400" cy="3509963"/>
          </a:xfrm>
          <a:noFill/>
          <a:ln/>
        </p:spPr>
        <p:txBody>
          <a:bodyPr>
            <a:spAutoFit/>
          </a:bodyPr>
          <a:lstStyle/>
          <a:p>
            <a:r>
              <a:rPr lang="en-US" sz="2800"/>
              <a:t>Presentation of concepts motivated by examples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“Hands-on” experience with Excel</a:t>
            </a:r>
          </a:p>
          <a:p>
            <a:pPr>
              <a:buFontTx/>
              <a:buNone/>
            </a:pPr>
            <a:endParaRPr lang="en-US" sz="2800"/>
          </a:p>
          <a:p>
            <a:r>
              <a:rPr lang="en-US" sz="2800"/>
              <a:t>Mathematical formulas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A997-1CEF-4088-B452-04DB7D7DE66A}" type="slidenum">
              <a:rPr lang="en-US"/>
              <a:pPr/>
              <a:t>8</a:t>
            </a:fld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8200" y="4878388"/>
            <a:ext cx="754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Course information and announcements will be maintained on ICON… please check it often!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524000" y="4038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http://icon.uiowa.edu/index.shtml</a:t>
            </a:r>
          </a:p>
        </p:txBody>
      </p:sp>
      <p:pic>
        <p:nvPicPr>
          <p:cNvPr id="34827" name="Picture 11" descr="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</p:spPr>
      </p:pic>
      <p:pic>
        <p:nvPicPr>
          <p:cNvPr id="34828" name="Picture 12" descr="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</p:spPr>
      </p:pic>
      <p:pic>
        <p:nvPicPr>
          <p:cNvPr id="34829" name="Picture 13" descr="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</p:spPr>
      </p:pic>
      <p:pic>
        <p:nvPicPr>
          <p:cNvPr id="34830" name="Picture 14" descr="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828800"/>
            <a:ext cx="8153400" cy="1539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1F57-BD93-4401-A993-FF27977D879B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4690" name="Group 2"/>
          <p:cNvGraphicFramePr>
            <a:graphicFrameLocks noGrp="1"/>
          </p:cNvGraphicFramePr>
          <p:nvPr/>
        </p:nvGraphicFramePr>
        <p:xfrm>
          <a:off x="4724400" y="4191000"/>
          <a:ext cx="3810000" cy="215900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Percentage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90.0 - 100.0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A- to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80.0 -  89.9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B- to 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70.0 –  79.9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C- to C+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60.0 -  69.9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0.0 -  59.9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1219200" y="228600"/>
            <a:ext cx="6781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u="sng" dirty="0"/>
              <a:t>Assignments:</a:t>
            </a:r>
            <a:r>
              <a:rPr lang="en-US" dirty="0"/>
              <a:t> about one each week; done to help practice for </a:t>
            </a:r>
            <a:r>
              <a:rPr lang="en-US" dirty="0" smtClean="0"/>
              <a:t>quizzes &amp; exams – not graded</a:t>
            </a:r>
            <a:endParaRPr lang="en-US" dirty="0"/>
          </a:p>
          <a:p>
            <a:pPr marL="339725" indent="-339725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u="sng" dirty="0" smtClean="0"/>
              <a:t>Three take-home group exams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each counts </a:t>
            </a:r>
            <a:r>
              <a:rPr lang="en-US" dirty="0" smtClean="0"/>
              <a:t>18%</a:t>
            </a:r>
            <a:endParaRPr lang="en-US" dirty="0"/>
          </a:p>
          <a:p>
            <a:pPr marL="339725" indent="-339725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u="sng" dirty="0" smtClean="0"/>
              <a:t>Six take-home quizzes – individual </a:t>
            </a:r>
            <a:r>
              <a:rPr lang="en-US" dirty="0" smtClean="0"/>
              <a:t>:  8% each on top 5 quizzes</a:t>
            </a:r>
            <a:endParaRPr lang="en-US" dirty="0"/>
          </a:p>
          <a:p>
            <a:pPr marL="339725" indent="-339725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u="sng" dirty="0"/>
              <a:t>Participation:</a:t>
            </a:r>
            <a:r>
              <a:rPr lang="en-US" dirty="0"/>
              <a:t>  counts </a:t>
            </a:r>
            <a:r>
              <a:rPr lang="en-US" dirty="0" smtClean="0"/>
              <a:t>6%</a:t>
            </a:r>
            <a:endParaRPr lang="en-US" dirty="0"/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1016000" y="4968875"/>
            <a:ext cx="287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Final grade calculated</a:t>
            </a:r>
          </a:p>
          <a:p>
            <a:r>
              <a:rPr lang="en-US"/>
              <a:t>according to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3" grpId="0" build="p" autoUpdateAnimBg="0"/>
      <p:bldP spid="114714" grpId="0" autoUpdateAnimBg="0"/>
    </p:bldLst>
  </p:timing>
</p:sld>
</file>

<file path=ppt/theme/theme1.xml><?xml version="1.0" encoding="utf-8"?>
<a:theme xmlns:a="http://schemas.openxmlformats.org/drawingml/2006/main" name="06N216 Design Template">
  <a:themeElements>
    <a:clrScheme name="06N216 Design Template 8">
      <a:dk1>
        <a:srgbClr val="808080"/>
      </a:dk1>
      <a:lt1>
        <a:srgbClr val="FFFFFF"/>
      </a:lt1>
      <a:dk2>
        <a:srgbClr val="3A6EA5"/>
      </a:dk2>
      <a:lt2>
        <a:srgbClr val="FFFFFF"/>
      </a:lt2>
      <a:accent1>
        <a:srgbClr val="CC3300"/>
      </a:accent1>
      <a:accent2>
        <a:srgbClr val="FFFF99"/>
      </a:accent2>
      <a:accent3>
        <a:srgbClr val="AEBACF"/>
      </a:accent3>
      <a:accent4>
        <a:srgbClr val="DADADA"/>
      </a:accent4>
      <a:accent5>
        <a:srgbClr val="E2ADAA"/>
      </a:accent5>
      <a:accent6>
        <a:srgbClr val="E7E78A"/>
      </a:accent6>
      <a:hlink>
        <a:srgbClr val="CCCCFF"/>
      </a:hlink>
      <a:folHlink>
        <a:srgbClr val="B2B2B2"/>
      </a:folHlink>
    </a:clrScheme>
    <a:fontScheme name="06N216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6N216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N216 Design Template 8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N216 Design Template 9">
        <a:dk1>
          <a:srgbClr val="808080"/>
        </a:dk1>
        <a:lt1>
          <a:srgbClr val="FFFFFF"/>
        </a:lt1>
        <a:dk2>
          <a:srgbClr val="3A6EA5"/>
        </a:dk2>
        <a:lt2>
          <a:srgbClr val="FFFFFF"/>
        </a:lt2>
        <a:accent1>
          <a:srgbClr val="CC3300"/>
        </a:accent1>
        <a:accent2>
          <a:srgbClr val="FFFF99"/>
        </a:accent2>
        <a:accent3>
          <a:srgbClr val="AEBACF"/>
        </a:accent3>
        <a:accent4>
          <a:srgbClr val="DADADA"/>
        </a:accent4>
        <a:accent5>
          <a:srgbClr val="E2ADAA"/>
        </a:accent5>
        <a:accent6>
          <a:srgbClr val="E7E78A"/>
        </a:accent6>
        <a:hlink>
          <a:srgbClr val="00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Settings\sburer\My Documents\06N216 2001 Fall\06N216 Design Template.pot</Template>
  <TotalTime>3005</TotalTime>
  <Words>1874</Words>
  <Application>Microsoft Office PowerPoint</Application>
  <PresentationFormat>On-screen Show (4:3)</PresentationFormat>
  <Paragraphs>396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Symbol</vt:lpstr>
      <vt:lpstr>Times New Roman</vt:lpstr>
      <vt:lpstr>06N216 Design Template</vt:lpstr>
      <vt:lpstr>Equation</vt:lpstr>
      <vt:lpstr>Business Analytics MSCI:9100</vt:lpstr>
      <vt:lpstr>Learning Objectives</vt:lpstr>
      <vt:lpstr>And a little about me …</vt:lpstr>
      <vt:lpstr>And What About You?</vt:lpstr>
      <vt:lpstr>How do we know anything at all?</vt:lpstr>
      <vt:lpstr>What is this course all about?</vt:lpstr>
      <vt:lpstr>What will the course be like?</vt:lpstr>
      <vt:lpstr>PowerPoint Presentation</vt:lpstr>
      <vt:lpstr>PowerPoint Presentation</vt:lpstr>
      <vt:lpstr>So let’s get started . . .</vt:lpstr>
      <vt:lpstr>Decision Making</vt:lpstr>
      <vt:lpstr>Quantitative Analysis</vt:lpstr>
      <vt:lpstr> Examples of Data Exploration</vt:lpstr>
      <vt:lpstr>Quantitative Models</vt:lpstr>
      <vt:lpstr>Course Topics</vt:lpstr>
      <vt:lpstr>Probability Phenomena of Physics      Probability Phenomena of Physics   Einstein’s work on Brownian motion helped prove the existence of atoms and molecules  probability of rain     </vt:lpstr>
      <vt:lpstr>Gender-Based Salary Inequity?</vt:lpstr>
      <vt:lpstr>What determines Home Sales price?</vt:lpstr>
      <vt:lpstr>Resource Allocation</vt:lpstr>
      <vt:lpstr>What do You Think?</vt:lpstr>
      <vt:lpstr>Probability</vt:lpstr>
      <vt:lpstr>Statistics</vt:lpstr>
      <vt:lpstr>Excel</vt:lpstr>
      <vt:lpstr>Probability vs. Statistics</vt:lpstr>
      <vt:lpstr>Birthday Problem</vt:lpstr>
      <vt:lpstr>Birthday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Birthday Surprises</vt:lpstr>
      <vt:lpstr>PowerPoint Presentation</vt:lpstr>
      <vt:lpstr>Probability Basics</vt:lpstr>
      <vt:lpstr>Probability Basics</vt:lpstr>
      <vt:lpstr>PowerPoint Presentation</vt:lpstr>
      <vt:lpstr>Probability Basics</vt:lpstr>
      <vt:lpstr>PowerPoint Presentation</vt:lpstr>
      <vt:lpstr>PowerPoint Presentation</vt:lpstr>
      <vt:lpstr>Combining Event Probabilities</vt:lpstr>
      <vt:lpstr>PowerPoint Presentation</vt:lpstr>
      <vt:lpstr>PowerPoint Presentation</vt:lpstr>
      <vt:lpstr>Why bother with the second way?</vt:lpstr>
      <vt:lpstr>One Observation</vt:lpstr>
      <vt:lpstr>34 elections --- how many sequences?</vt:lpstr>
      <vt:lpstr>34 elections --- how many sequences?</vt:lpstr>
      <vt:lpstr>Let’s Look at Homework 1</vt:lpstr>
      <vt:lpstr>For Next Week</vt:lpstr>
    </vt:vector>
  </TitlesOfParts>
  <Company>Tippie College of Business, The Univ. of Iowa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Ohlmann</dc:creator>
  <cp:lastModifiedBy>jones</cp:lastModifiedBy>
  <cp:revision>260</cp:revision>
  <dcterms:created xsi:type="dcterms:W3CDTF">2001-08-16T15:40:26Z</dcterms:created>
  <dcterms:modified xsi:type="dcterms:W3CDTF">2016-08-15T21:04:08Z</dcterms:modified>
</cp:coreProperties>
</file>