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82" r:id="rId2"/>
    <p:sldId id="283"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10" r:id="rId52"/>
    <p:sldId id="311" r:id="rId53"/>
    <p:sldId id="312"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6" d="100"/>
          <a:sy n="76" d="100"/>
        </p:scale>
        <p:origin x="1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572F78-F0A4-45BA-B999-CE0084123F14}" type="datetimeFigureOut">
              <a:rPr lang="en-US" smtClean="0"/>
              <a:t>10/24/2016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8FAE6F-26F3-44C4-984A-1CC2F90C72EB}" type="slidenum">
              <a:rPr lang="en-US" smtClean="0"/>
              <a:t>‹#›</a:t>
            </a:fld>
            <a:endParaRPr lang="en-US"/>
          </a:p>
        </p:txBody>
      </p:sp>
    </p:spTree>
    <p:extLst>
      <p:ext uri="{BB962C8B-B14F-4D97-AF65-F5344CB8AC3E}">
        <p14:creationId xmlns:p14="http://schemas.microsoft.com/office/powerpoint/2010/main" val="4153981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6924F4-8286-4C9F-B6CF-3D21247C1714}" type="slidenum">
              <a:rPr lang="en-US" smtClean="0"/>
              <a:pPr/>
              <a:t>1</a:t>
            </a:fld>
            <a:endParaRPr lang="en-US"/>
          </a:p>
        </p:txBody>
      </p:sp>
    </p:spTree>
    <p:extLst>
      <p:ext uri="{BB962C8B-B14F-4D97-AF65-F5344CB8AC3E}">
        <p14:creationId xmlns:p14="http://schemas.microsoft.com/office/powerpoint/2010/main" val="4030685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6924F4-8286-4C9F-B6CF-3D21247C1714}" type="slidenum">
              <a:rPr lang="en-US" smtClean="0"/>
              <a:pPr/>
              <a:t>10</a:t>
            </a:fld>
            <a:endParaRPr lang="en-US"/>
          </a:p>
        </p:txBody>
      </p:sp>
    </p:spTree>
    <p:extLst>
      <p:ext uri="{BB962C8B-B14F-4D97-AF65-F5344CB8AC3E}">
        <p14:creationId xmlns:p14="http://schemas.microsoft.com/office/powerpoint/2010/main" val="1232045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6924F4-8286-4C9F-B6CF-3D21247C1714}" type="slidenum">
              <a:rPr lang="en-US" smtClean="0"/>
              <a:pPr/>
              <a:t>11</a:t>
            </a:fld>
            <a:endParaRPr lang="en-US"/>
          </a:p>
        </p:txBody>
      </p:sp>
    </p:spTree>
    <p:extLst>
      <p:ext uri="{BB962C8B-B14F-4D97-AF65-F5344CB8AC3E}">
        <p14:creationId xmlns:p14="http://schemas.microsoft.com/office/powerpoint/2010/main" val="37772246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6924F4-8286-4C9F-B6CF-3D21247C1714}" type="slidenum">
              <a:rPr lang="en-US" smtClean="0"/>
              <a:pPr/>
              <a:t>12</a:t>
            </a:fld>
            <a:endParaRPr lang="en-US"/>
          </a:p>
        </p:txBody>
      </p:sp>
    </p:spTree>
    <p:extLst>
      <p:ext uri="{BB962C8B-B14F-4D97-AF65-F5344CB8AC3E}">
        <p14:creationId xmlns:p14="http://schemas.microsoft.com/office/powerpoint/2010/main" val="1275379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6924F4-8286-4C9F-B6CF-3D21247C1714}" type="slidenum">
              <a:rPr lang="en-US" smtClean="0"/>
              <a:pPr/>
              <a:t>13</a:t>
            </a:fld>
            <a:endParaRPr lang="en-US"/>
          </a:p>
        </p:txBody>
      </p:sp>
    </p:spTree>
    <p:extLst>
      <p:ext uri="{BB962C8B-B14F-4D97-AF65-F5344CB8AC3E}">
        <p14:creationId xmlns:p14="http://schemas.microsoft.com/office/powerpoint/2010/main" val="2531029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6924F4-8286-4C9F-B6CF-3D21247C1714}" type="slidenum">
              <a:rPr lang="en-US" smtClean="0"/>
              <a:pPr/>
              <a:t>14</a:t>
            </a:fld>
            <a:endParaRPr lang="en-US"/>
          </a:p>
        </p:txBody>
      </p:sp>
    </p:spTree>
    <p:extLst>
      <p:ext uri="{BB962C8B-B14F-4D97-AF65-F5344CB8AC3E}">
        <p14:creationId xmlns:p14="http://schemas.microsoft.com/office/powerpoint/2010/main" val="33787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6924F4-8286-4C9F-B6CF-3D21247C1714}" type="slidenum">
              <a:rPr lang="en-US" smtClean="0"/>
              <a:pPr/>
              <a:t>15</a:t>
            </a:fld>
            <a:endParaRPr lang="en-US"/>
          </a:p>
        </p:txBody>
      </p:sp>
    </p:spTree>
    <p:extLst>
      <p:ext uri="{BB962C8B-B14F-4D97-AF65-F5344CB8AC3E}">
        <p14:creationId xmlns:p14="http://schemas.microsoft.com/office/powerpoint/2010/main" val="3863223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6924F4-8286-4C9F-B6CF-3D21247C1714}" type="slidenum">
              <a:rPr lang="en-US" smtClean="0"/>
              <a:pPr/>
              <a:t>16</a:t>
            </a:fld>
            <a:endParaRPr lang="en-US"/>
          </a:p>
        </p:txBody>
      </p:sp>
    </p:spTree>
    <p:extLst>
      <p:ext uri="{BB962C8B-B14F-4D97-AF65-F5344CB8AC3E}">
        <p14:creationId xmlns:p14="http://schemas.microsoft.com/office/powerpoint/2010/main" val="35685797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6924F4-8286-4C9F-B6CF-3D21247C1714}" type="slidenum">
              <a:rPr lang="en-US" smtClean="0"/>
              <a:pPr/>
              <a:t>17</a:t>
            </a:fld>
            <a:endParaRPr lang="en-US"/>
          </a:p>
        </p:txBody>
      </p:sp>
    </p:spTree>
    <p:extLst>
      <p:ext uri="{BB962C8B-B14F-4D97-AF65-F5344CB8AC3E}">
        <p14:creationId xmlns:p14="http://schemas.microsoft.com/office/powerpoint/2010/main" val="23393781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6924F4-8286-4C9F-B6CF-3D21247C1714}" type="slidenum">
              <a:rPr lang="en-US" smtClean="0"/>
              <a:pPr/>
              <a:t>18</a:t>
            </a:fld>
            <a:endParaRPr lang="en-US"/>
          </a:p>
        </p:txBody>
      </p:sp>
    </p:spTree>
    <p:extLst>
      <p:ext uri="{BB962C8B-B14F-4D97-AF65-F5344CB8AC3E}">
        <p14:creationId xmlns:p14="http://schemas.microsoft.com/office/powerpoint/2010/main" val="27298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6924F4-8286-4C9F-B6CF-3D21247C1714}" type="slidenum">
              <a:rPr lang="en-US" smtClean="0"/>
              <a:pPr/>
              <a:t>19</a:t>
            </a:fld>
            <a:endParaRPr lang="en-US"/>
          </a:p>
        </p:txBody>
      </p:sp>
    </p:spTree>
    <p:extLst>
      <p:ext uri="{BB962C8B-B14F-4D97-AF65-F5344CB8AC3E}">
        <p14:creationId xmlns:p14="http://schemas.microsoft.com/office/powerpoint/2010/main" val="2260633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6924F4-8286-4C9F-B6CF-3D21247C1714}" type="slidenum">
              <a:rPr lang="en-US" smtClean="0"/>
              <a:pPr/>
              <a:t>2</a:t>
            </a:fld>
            <a:endParaRPr lang="en-US"/>
          </a:p>
        </p:txBody>
      </p:sp>
    </p:spTree>
    <p:extLst>
      <p:ext uri="{BB962C8B-B14F-4D97-AF65-F5344CB8AC3E}">
        <p14:creationId xmlns:p14="http://schemas.microsoft.com/office/powerpoint/2010/main" val="37077721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6924F4-8286-4C9F-B6CF-3D21247C1714}" type="slidenum">
              <a:rPr lang="en-US" smtClean="0"/>
              <a:pPr/>
              <a:t>20</a:t>
            </a:fld>
            <a:endParaRPr lang="en-US"/>
          </a:p>
        </p:txBody>
      </p:sp>
    </p:spTree>
    <p:extLst>
      <p:ext uri="{BB962C8B-B14F-4D97-AF65-F5344CB8AC3E}">
        <p14:creationId xmlns:p14="http://schemas.microsoft.com/office/powerpoint/2010/main" val="24872155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6924F4-8286-4C9F-B6CF-3D21247C1714}" type="slidenum">
              <a:rPr lang="en-US" smtClean="0"/>
              <a:pPr/>
              <a:t>21</a:t>
            </a:fld>
            <a:endParaRPr lang="en-US"/>
          </a:p>
        </p:txBody>
      </p:sp>
    </p:spTree>
    <p:extLst>
      <p:ext uri="{BB962C8B-B14F-4D97-AF65-F5344CB8AC3E}">
        <p14:creationId xmlns:p14="http://schemas.microsoft.com/office/powerpoint/2010/main" val="35868504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6924F4-8286-4C9F-B6CF-3D21247C1714}" type="slidenum">
              <a:rPr lang="en-US" smtClean="0"/>
              <a:pPr/>
              <a:t>22</a:t>
            </a:fld>
            <a:endParaRPr lang="en-US"/>
          </a:p>
        </p:txBody>
      </p:sp>
    </p:spTree>
    <p:extLst>
      <p:ext uri="{BB962C8B-B14F-4D97-AF65-F5344CB8AC3E}">
        <p14:creationId xmlns:p14="http://schemas.microsoft.com/office/powerpoint/2010/main" val="35467996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6924F4-8286-4C9F-B6CF-3D21247C1714}" type="slidenum">
              <a:rPr lang="en-US" smtClean="0"/>
              <a:pPr/>
              <a:t>23</a:t>
            </a:fld>
            <a:endParaRPr lang="en-US"/>
          </a:p>
        </p:txBody>
      </p:sp>
    </p:spTree>
    <p:extLst>
      <p:ext uri="{BB962C8B-B14F-4D97-AF65-F5344CB8AC3E}">
        <p14:creationId xmlns:p14="http://schemas.microsoft.com/office/powerpoint/2010/main" val="4203027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6924F4-8286-4C9F-B6CF-3D21247C1714}" type="slidenum">
              <a:rPr lang="en-US" smtClean="0"/>
              <a:pPr/>
              <a:t>24</a:t>
            </a:fld>
            <a:endParaRPr lang="en-US"/>
          </a:p>
        </p:txBody>
      </p:sp>
    </p:spTree>
    <p:extLst>
      <p:ext uri="{BB962C8B-B14F-4D97-AF65-F5344CB8AC3E}">
        <p14:creationId xmlns:p14="http://schemas.microsoft.com/office/powerpoint/2010/main" val="26996541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6924F4-8286-4C9F-B6CF-3D21247C1714}" type="slidenum">
              <a:rPr lang="en-US" smtClean="0"/>
              <a:pPr/>
              <a:t>25</a:t>
            </a:fld>
            <a:endParaRPr lang="en-US"/>
          </a:p>
        </p:txBody>
      </p:sp>
    </p:spTree>
    <p:extLst>
      <p:ext uri="{BB962C8B-B14F-4D97-AF65-F5344CB8AC3E}">
        <p14:creationId xmlns:p14="http://schemas.microsoft.com/office/powerpoint/2010/main" val="133513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6924F4-8286-4C9F-B6CF-3D21247C1714}" type="slidenum">
              <a:rPr lang="en-US" smtClean="0"/>
              <a:pPr/>
              <a:t>26</a:t>
            </a:fld>
            <a:endParaRPr lang="en-US"/>
          </a:p>
        </p:txBody>
      </p:sp>
    </p:spTree>
    <p:extLst>
      <p:ext uri="{BB962C8B-B14F-4D97-AF65-F5344CB8AC3E}">
        <p14:creationId xmlns:p14="http://schemas.microsoft.com/office/powerpoint/2010/main" val="15330719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6924F4-8286-4C9F-B6CF-3D21247C1714}" type="slidenum">
              <a:rPr lang="en-US" smtClean="0"/>
              <a:pPr/>
              <a:t>27</a:t>
            </a:fld>
            <a:endParaRPr lang="en-US"/>
          </a:p>
        </p:txBody>
      </p:sp>
    </p:spTree>
    <p:extLst>
      <p:ext uri="{BB962C8B-B14F-4D97-AF65-F5344CB8AC3E}">
        <p14:creationId xmlns:p14="http://schemas.microsoft.com/office/powerpoint/2010/main" val="31741773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256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DB145A9-70DB-4F48-88F0-FFE427ED3C8C}" type="slidenum">
              <a:rPr lang="en-US"/>
              <a:pPr/>
              <a:t>28</a:t>
            </a:fld>
            <a:endParaRPr lang="en-US"/>
          </a:p>
        </p:txBody>
      </p:sp>
    </p:spTree>
    <p:extLst>
      <p:ext uri="{BB962C8B-B14F-4D97-AF65-F5344CB8AC3E}">
        <p14:creationId xmlns:p14="http://schemas.microsoft.com/office/powerpoint/2010/main" val="36414324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D1C9E21-AB2E-4697-9AA9-EDB96FB410DC}" type="slidenum">
              <a:rPr lang="en-US"/>
              <a:pPr/>
              <a:t>29</a:t>
            </a:fld>
            <a:endParaRPr lang="en-US"/>
          </a:p>
        </p:txBody>
      </p:sp>
    </p:spTree>
    <p:extLst>
      <p:ext uri="{BB962C8B-B14F-4D97-AF65-F5344CB8AC3E}">
        <p14:creationId xmlns:p14="http://schemas.microsoft.com/office/powerpoint/2010/main" val="2639750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6924F4-8286-4C9F-B6CF-3D21247C1714}" type="slidenum">
              <a:rPr lang="en-US" smtClean="0"/>
              <a:pPr/>
              <a:t>3</a:t>
            </a:fld>
            <a:endParaRPr lang="en-US"/>
          </a:p>
        </p:txBody>
      </p:sp>
    </p:spTree>
    <p:extLst>
      <p:ext uri="{BB962C8B-B14F-4D97-AF65-F5344CB8AC3E}">
        <p14:creationId xmlns:p14="http://schemas.microsoft.com/office/powerpoint/2010/main" val="14390983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276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05FE549-B6EC-4A9F-AC0B-5D409BFBCA1B}" type="slidenum">
              <a:rPr lang="en-US"/>
              <a:pPr/>
              <a:t>30</a:t>
            </a:fld>
            <a:endParaRPr lang="en-US"/>
          </a:p>
        </p:txBody>
      </p:sp>
    </p:spTree>
    <p:extLst>
      <p:ext uri="{BB962C8B-B14F-4D97-AF65-F5344CB8AC3E}">
        <p14:creationId xmlns:p14="http://schemas.microsoft.com/office/powerpoint/2010/main" val="12697798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286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258C58A-6B15-41B4-BAE7-D713795539EB}" type="slidenum">
              <a:rPr lang="en-US"/>
              <a:pPr/>
              <a:t>31</a:t>
            </a:fld>
            <a:endParaRPr lang="en-US"/>
          </a:p>
        </p:txBody>
      </p:sp>
    </p:spTree>
    <p:extLst>
      <p:ext uri="{BB962C8B-B14F-4D97-AF65-F5344CB8AC3E}">
        <p14:creationId xmlns:p14="http://schemas.microsoft.com/office/powerpoint/2010/main" val="3153968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297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B499686-756F-4898-8443-BF8B19B64805}" type="slidenum">
              <a:rPr lang="en-US"/>
              <a:pPr/>
              <a:t>32</a:t>
            </a:fld>
            <a:endParaRPr lang="en-US"/>
          </a:p>
        </p:txBody>
      </p:sp>
    </p:spTree>
    <p:extLst>
      <p:ext uri="{BB962C8B-B14F-4D97-AF65-F5344CB8AC3E}">
        <p14:creationId xmlns:p14="http://schemas.microsoft.com/office/powerpoint/2010/main" val="720255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307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E8370EE-6556-47E1-BDA3-56909A7BC436}" type="slidenum">
              <a:rPr lang="en-US"/>
              <a:pPr/>
              <a:t>33</a:t>
            </a:fld>
            <a:endParaRPr lang="en-US"/>
          </a:p>
        </p:txBody>
      </p:sp>
    </p:spTree>
    <p:extLst>
      <p:ext uri="{BB962C8B-B14F-4D97-AF65-F5344CB8AC3E}">
        <p14:creationId xmlns:p14="http://schemas.microsoft.com/office/powerpoint/2010/main" val="39725752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5FA3BCE-A3DD-407A-859D-3BCFCC434995}" type="slidenum">
              <a:rPr lang="en-US"/>
              <a:pPr/>
              <a:t>34</a:t>
            </a:fld>
            <a:endParaRPr lang="en-US"/>
          </a:p>
        </p:txBody>
      </p:sp>
    </p:spTree>
    <p:extLst>
      <p:ext uri="{BB962C8B-B14F-4D97-AF65-F5344CB8AC3E}">
        <p14:creationId xmlns:p14="http://schemas.microsoft.com/office/powerpoint/2010/main" val="29801338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6924F4-8286-4C9F-B6CF-3D21247C1714}" type="slidenum">
              <a:rPr lang="en-US" smtClean="0"/>
              <a:pPr/>
              <a:t>35</a:t>
            </a:fld>
            <a:endParaRPr lang="en-US"/>
          </a:p>
        </p:txBody>
      </p:sp>
    </p:spTree>
    <p:extLst>
      <p:ext uri="{BB962C8B-B14F-4D97-AF65-F5344CB8AC3E}">
        <p14:creationId xmlns:p14="http://schemas.microsoft.com/office/powerpoint/2010/main" val="821509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2FCA95E-E968-4C73-8248-BDD615646482}" type="slidenum">
              <a:rPr lang="en-US"/>
              <a:pPr/>
              <a:t>36</a:t>
            </a:fld>
            <a:endParaRPr lang="en-US"/>
          </a:p>
        </p:txBody>
      </p:sp>
    </p:spTree>
    <p:extLst>
      <p:ext uri="{BB962C8B-B14F-4D97-AF65-F5344CB8AC3E}">
        <p14:creationId xmlns:p14="http://schemas.microsoft.com/office/powerpoint/2010/main" val="34388346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337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DD64C30-3E41-46AC-B827-DFFB2CDB6C47}" type="slidenum">
              <a:rPr lang="en-US"/>
              <a:pPr/>
              <a:t>37</a:t>
            </a:fld>
            <a:endParaRPr lang="en-US"/>
          </a:p>
        </p:txBody>
      </p:sp>
    </p:spTree>
    <p:extLst>
      <p:ext uri="{BB962C8B-B14F-4D97-AF65-F5344CB8AC3E}">
        <p14:creationId xmlns:p14="http://schemas.microsoft.com/office/powerpoint/2010/main" val="835584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348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2D5DC0B-99CD-4927-84E0-F9368E3EA672}" type="slidenum">
              <a:rPr lang="en-US"/>
              <a:pPr/>
              <a:t>38</a:t>
            </a:fld>
            <a:endParaRPr lang="en-US"/>
          </a:p>
        </p:txBody>
      </p:sp>
    </p:spTree>
    <p:extLst>
      <p:ext uri="{BB962C8B-B14F-4D97-AF65-F5344CB8AC3E}">
        <p14:creationId xmlns:p14="http://schemas.microsoft.com/office/powerpoint/2010/main" val="555531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6924F4-8286-4C9F-B6CF-3D21247C1714}" type="slidenum">
              <a:rPr lang="en-US" smtClean="0"/>
              <a:pPr/>
              <a:t>39</a:t>
            </a:fld>
            <a:endParaRPr lang="en-US"/>
          </a:p>
        </p:txBody>
      </p:sp>
    </p:spTree>
    <p:extLst>
      <p:ext uri="{BB962C8B-B14F-4D97-AF65-F5344CB8AC3E}">
        <p14:creationId xmlns:p14="http://schemas.microsoft.com/office/powerpoint/2010/main" val="4037140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6924F4-8286-4C9F-B6CF-3D21247C1714}" type="slidenum">
              <a:rPr lang="en-US" smtClean="0"/>
              <a:pPr/>
              <a:t>4</a:t>
            </a:fld>
            <a:endParaRPr lang="en-US"/>
          </a:p>
        </p:txBody>
      </p:sp>
    </p:spTree>
    <p:extLst>
      <p:ext uri="{BB962C8B-B14F-4D97-AF65-F5344CB8AC3E}">
        <p14:creationId xmlns:p14="http://schemas.microsoft.com/office/powerpoint/2010/main" val="24116288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6924F4-8286-4C9F-B6CF-3D21247C1714}" type="slidenum">
              <a:rPr lang="en-US" smtClean="0"/>
              <a:pPr/>
              <a:t>40</a:t>
            </a:fld>
            <a:endParaRPr lang="en-US"/>
          </a:p>
        </p:txBody>
      </p:sp>
    </p:spTree>
    <p:extLst>
      <p:ext uri="{BB962C8B-B14F-4D97-AF65-F5344CB8AC3E}">
        <p14:creationId xmlns:p14="http://schemas.microsoft.com/office/powerpoint/2010/main" val="18007433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6924F4-8286-4C9F-B6CF-3D21247C1714}" type="slidenum">
              <a:rPr lang="en-US" smtClean="0"/>
              <a:pPr/>
              <a:t>41</a:t>
            </a:fld>
            <a:endParaRPr lang="en-US"/>
          </a:p>
        </p:txBody>
      </p:sp>
    </p:spTree>
    <p:extLst>
      <p:ext uri="{BB962C8B-B14F-4D97-AF65-F5344CB8AC3E}">
        <p14:creationId xmlns:p14="http://schemas.microsoft.com/office/powerpoint/2010/main" val="39327497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6924F4-8286-4C9F-B6CF-3D21247C1714}" type="slidenum">
              <a:rPr lang="en-US" smtClean="0"/>
              <a:pPr/>
              <a:t>42</a:t>
            </a:fld>
            <a:endParaRPr lang="en-US"/>
          </a:p>
        </p:txBody>
      </p:sp>
    </p:spTree>
    <p:extLst>
      <p:ext uri="{BB962C8B-B14F-4D97-AF65-F5344CB8AC3E}">
        <p14:creationId xmlns:p14="http://schemas.microsoft.com/office/powerpoint/2010/main" val="768145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358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F0C54E6-D1DE-4267-A744-E54D5835C730}" type="slidenum">
              <a:rPr lang="en-US"/>
              <a:pPr/>
              <a:t>43</a:t>
            </a:fld>
            <a:endParaRPr lang="en-US"/>
          </a:p>
        </p:txBody>
      </p:sp>
    </p:spTree>
    <p:extLst>
      <p:ext uri="{BB962C8B-B14F-4D97-AF65-F5344CB8AC3E}">
        <p14:creationId xmlns:p14="http://schemas.microsoft.com/office/powerpoint/2010/main" val="3750241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368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3E6E95A-643B-4619-9454-C851A6FCCCB2}" type="slidenum">
              <a:rPr lang="en-US"/>
              <a:pPr/>
              <a:t>44</a:t>
            </a:fld>
            <a:endParaRPr lang="en-US"/>
          </a:p>
        </p:txBody>
      </p:sp>
    </p:spTree>
    <p:extLst>
      <p:ext uri="{BB962C8B-B14F-4D97-AF65-F5344CB8AC3E}">
        <p14:creationId xmlns:p14="http://schemas.microsoft.com/office/powerpoint/2010/main" val="30042066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378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778AD7A-F6D9-4241-8C3B-4565F1720E40}" type="slidenum">
              <a:rPr lang="en-US"/>
              <a:pPr/>
              <a:t>45</a:t>
            </a:fld>
            <a:endParaRPr lang="en-US"/>
          </a:p>
        </p:txBody>
      </p:sp>
    </p:spTree>
    <p:extLst>
      <p:ext uri="{BB962C8B-B14F-4D97-AF65-F5344CB8AC3E}">
        <p14:creationId xmlns:p14="http://schemas.microsoft.com/office/powerpoint/2010/main" val="10247342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590D6B9-8B7C-49BD-ADBC-225FCA76F757}" type="slidenum">
              <a:rPr lang="en-US"/>
              <a:pPr/>
              <a:t>46</a:t>
            </a:fld>
            <a:endParaRPr lang="en-US"/>
          </a:p>
        </p:txBody>
      </p:sp>
    </p:spTree>
    <p:extLst>
      <p:ext uri="{BB962C8B-B14F-4D97-AF65-F5344CB8AC3E}">
        <p14:creationId xmlns:p14="http://schemas.microsoft.com/office/powerpoint/2010/main" val="12333125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399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5F7172D-E2CB-4B49-A3E1-B6316F144896}" type="slidenum">
              <a:rPr lang="en-US"/>
              <a:pPr/>
              <a:t>47</a:t>
            </a:fld>
            <a:endParaRPr lang="en-US"/>
          </a:p>
        </p:txBody>
      </p:sp>
    </p:spTree>
    <p:extLst>
      <p:ext uri="{BB962C8B-B14F-4D97-AF65-F5344CB8AC3E}">
        <p14:creationId xmlns:p14="http://schemas.microsoft.com/office/powerpoint/2010/main" val="25390142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6924F4-8286-4C9F-B6CF-3D21247C1714}" type="slidenum">
              <a:rPr lang="en-US" smtClean="0"/>
              <a:pPr/>
              <a:t>48</a:t>
            </a:fld>
            <a:endParaRPr lang="en-US"/>
          </a:p>
        </p:txBody>
      </p:sp>
    </p:spTree>
    <p:extLst>
      <p:ext uri="{BB962C8B-B14F-4D97-AF65-F5344CB8AC3E}">
        <p14:creationId xmlns:p14="http://schemas.microsoft.com/office/powerpoint/2010/main" val="1909831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6924F4-8286-4C9F-B6CF-3D21247C1714}" type="slidenum">
              <a:rPr lang="en-US" smtClean="0"/>
              <a:pPr/>
              <a:t>49</a:t>
            </a:fld>
            <a:endParaRPr lang="en-US"/>
          </a:p>
        </p:txBody>
      </p:sp>
    </p:spTree>
    <p:extLst>
      <p:ext uri="{BB962C8B-B14F-4D97-AF65-F5344CB8AC3E}">
        <p14:creationId xmlns:p14="http://schemas.microsoft.com/office/powerpoint/2010/main" val="3808704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6924F4-8286-4C9F-B6CF-3D21247C1714}" type="slidenum">
              <a:rPr lang="en-US" smtClean="0"/>
              <a:pPr/>
              <a:t>5</a:t>
            </a:fld>
            <a:endParaRPr lang="en-US"/>
          </a:p>
        </p:txBody>
      </p:sp>
    </p:spTree>
    <p:extLst>
      <p:ext uri="{BB962C8B-B14F-4D97-AF65-F5344CB8AC3E}">
        <p14:creationId xmlns:p14="http://schemas.microsoft.com/office/powerpoint/2010/main" val="11338499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409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3BD41DE-8F3B-4BC6-BC13-2434E0F2D9D5}" type="slidenum">
              <a:rPr lang="en-US"/>
              <a:pPr/>
              <a:t>50</a:t>
            </a:fld>
            <a:endParaRPr lang="en-US"/>
          </a:p>
        </p:txBody>
      </p:sp>
    </p:spTree>
    <p:extLst>
      <p:ext uri="{BB962C8B-B14F-4D97-AF65-F5344CB8AC3E}">
        <p14:creationId xmlns:p14="http://schemas.microsoft.com/office/powerpoint/2010/main" val="16055221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430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1A75E5E-C65D-4DC8-B649-6FFE45C0E7AD}" type="slidenum">
              <a:rPr lang="en-US"/>
              <a:pPr/>
              <a:t>51</a:t>
            </a:fld>
            <a:endParaRPr lang="en-US"/>
          </a:p>
        </p:txBody>
      </p:sp>
    </p:spTree>
    <p:extLst>
      <p:ext uri="{BB962C8B-B14F-4D97-AF65-F5344CB8AC3E}">
        <p14:creationId xmlns:p14="http://schemas.microsoft.com/office/powerpoint/2010/main" val="2604002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6924F4-8286-4C9F-B6CF-3D21247C1714}" type="slidenum">
              <a:rPr lang="en-US" smtClean="0"/>
              <a:pPr/>
              <a:t>52</a:t>
            </a:fld>
            <a:endParaRPr lang="en-US"/>
          </a:p>
        </p:txBody>
      </p:sp>
    </p:spTree>
    <p:extLst>
      <p:ext uri="{BB962C8B-B14F-4D97-AF65-F5344CB8AC3E}">
        <p14:creationId xmlns:p14="http://schemas.microsoft.com/office/powerpoint/2010/main" val="37233737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6924F4-8286-4C9F-B6CF-3D21247C1714}" type="slidenum">
              <a:rPr lang="en-US" smtClean="0"/>
              <a:pPr/>
              <a:t>53</a:t>
            </a:fld>
            <a:endParaRPr lang="en-US"/>
          </a:p>
        </p:txBody>
      </p:sp>
    </p:spTree>
    <p:extLst>
      <p:ext uri="{BB962C8B-B14F-4D97-AF65-F5344CB8AC3E}">
        <p14:creationId xmlns:p14="http://schemas.microsoft.com/office/powerpoint/2010/main" val="260272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6924F4-8286-4C9F-B6CF-3D21247C1714}" type="slidenum">
              <a:rPr lang="en-US" smtClean="0"/>
              <a:pPr/>
              <a:t>6</a:t>
            </a:fld>
            <a:endParaRPr lang="en-US"/>
          </a:p>
        </p:txBody>
      </p:sp>
    </p:spTree>
    <p:extLst>
      <p:ext uri="{BB962C8B-B14F-4D97-AF65-F5344CB8AC3E}">
        <p14:creationId xmlns:p14="http://schemas.microsoft.com/office/powerpoint/2010/main" val="108702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6924F4-8286-4C9F-B6CF-3D21247C1714}" type="slidenum">
              <a:rPr lang="en-US" smtClean="0"/>
              <a:pPr/>
              <a:t>7</a:t>
            </a:fld>
            <a:endParaRPr lang="en-US"/>
          </a:p>
        </p:txBody>
      </p:sp>
    </p:spTree>
    <p:extLst>
      <p:ext uri="{BB962C8B-B14F-4D97-AF65-F5344CB8AC3E}">
        <p14:creationId xmlns:p14="http://schemas.microsoft.com/office/powerpoint/2010/main" val="3048837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6924F4-8286-4C9F-B6CF-3D21247C1714}" type="slidenum">
              <a:rPr lang="en-US" smtClean="0"/>
              <a:pPr/>
              <a:t>8</a:t>
            </a:fld>
            <a:endParaRPr lang="en-US"/>
          </a:p>
        </p:txBody>
      </p:sp>
    </p:spTree>
    <p:extLst>
      <p:ext uri="{BB962C8B-B14F-4D97-AF65-F5344CB8AC3E}">
        <p14:creationId xmlns:p14="http://schemas.microsoft.com/office/powerpoint/2010/main" val="2409921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6924F4-8286-4C9F-B6CF-3D21247C1714}" type="slidenum">
              <a:rPr lang="en-US" smtClean="0"/>
              <a:pPr/>
              <a:t>9</a:t>
            </a:fld>
            <a:endParaRPr lang="en-US"/>
          </a:p>
        </p:txBody>
      </p:sp>
    </p:spTree>
    <p:extLst>
      <p:ext uri="{BB962C8B-B14F-4D97-AF65-F5344CB8AC3E}">
        <p14:creationId xmlns:p14="http://schemas.microsoft.com/office/powerpoint/2010/main" val="2469421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B113077-4393-46AA-932C-89851129367F}" type="datetimeFigureOut">
              <a:rPr lang="en-US" smtClean="0"/>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9041E-9F36-41F9-A671-E42960792F69}" type="slidenum">
              <a:rPr lang="en-US" smtClean="0"/>
              <a:t>‹#›</a:t>
            </a:fld>
            <a:endParaRPr lang="en-US"/>
          </a:p>
        </p:txBody>
      </p:sp>
    </p:spTree>
    <p:extLst>
      <p:ext uri="{BB962C8B-B14F-4D97-AF65-F5344CB8AC3E}">
        <p14:creationId xmlns:p14="http://schemas.microsoft.com/office/powerpoint/2010/main" val="72731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113077-4393-46AA-932C-89851129367F}" type="datetimeFigureOut">
              <a:rPr lang="en-US" smtClean="0"/>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9041E-9F36-41F9-A671-E42960792F69}" type="slidenum">
              <a:rPr lang="en-US" smtClean="0"/>
              <a:t>‹#›</a:t>
            </a:fld>
            <a:endParaRPr lang="en-US"/>
          </a:p>
        </p:txBody>
      </p:sp>
    </p:spTree>
    <p:extLst>
      <p:ext uri="{BB962C8B-B14F-4D97-AF65-F5344CB8AC3E}">
        <p14:creationId xmlns:p14="http://schemas.microsoft.com/office/powerpoint/2010/main" val="2314371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113077-4393-46AA-932C-89851129367F}" type="datetimeFigureOut">
              <a:rPr lang="en-US" smtClean="0"/>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9041E-9F36-41F9-A671-E42960792F69}" type="slidenum">
              <a:rPr lang="en-US" smtClean="0"/>
              <a:t>‹#›</a:t>
            </a:fld>
            <a:endParaRPr lang="en-US"/>
          </a:p>
        </p:txBody>
      </p:sp>
    </p:spTree>
    <p:extLst>
      <p:ext uri="{BB962C8B-B14F-4D97-AF65-F5344CB8AC3E}">
        <p14:creationId xmlns:p14="http://schemas.microsoft.com/office/powerpoint/2010/main" val="2890957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113077-4393-46AA-932C-89851129367F}" type="datetimeFigureOut">
              <a:rPr lang="en-US" smtClean="0"/>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9041E-9F36-41F9-A671-E42960792F69}" type="slidenum">
              <a:rPr lang="en-US" smtClean="0"/>
              <a:t>‹#›</a:t>
            </a:fld>
            <a:endParaRPr lang="en-US"/>
          </a:p>
        </p:txBody>
      </p:sp>
    </p:spTree>
    <p:extLst>
      <p:ext uri="{BB962C8B-B14F-4D97-AF65-F5344CB8AC3E}">
        <p14:creationId xmlns:p14="http://schemas.microsoft.com/office/powerpoint/2010/main" val="4173973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113077-4393-46AA-932C-89851129367F}" type="datetimeFigureOut">
              <a:rPr lang="en-US" smtClean="0"/>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9041E-9F36-41F9-A671-E42960792F69}" type="slidenum">
              <a:rPr lang="en-US" smtClean="0"/>
              <a:t>‹#›</a:t>
            </a:fld>
            <a:endParaRPr lang="en-US"/>
          </a:p>
        </p:txBody>
      </p:sp>
    </p:spTree>
    <p:extLst>
      <p:ext uri="{BB962C8B-B14F-4D97-AF65-F5344CB8AC3E}">
        <p14:creationId xmlns:p14="http://schemas.microsoft.com/office/powerpoint/2010/main" val="1608810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113077-4393-46AA-932C-89851129367F}" type="datetimeFigureOut">
              <a:rPr lang="en-US" smtClean="0"/>
              <a:t>10/24/2016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A9041E-9F36-41F9-A671-E42960792F69}" type="slidenum">
              <a:rPr lang="en-US" smtClean="0"/>
              <a:t>‹#›</a:t>
            </a:fld>
            <a:endParaRPr lang="en-US"/>
          </a:p>
        </p:txBody>
      </p:sp>
    </p:spTree>
    <p:extLst>
      <p:ext uri="{BB962C8B-B14F-4D97-AF65-F5344CB8AC3E}">
        <p14:creationId xmlns:p14="http://schemas.microsoft.com/office/powerpoint/2010/main" val="1383838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B113077-4393-46AA-932C-89851129367F}" type="datetimeFigureOut">
              <a:rPr lang="en-US" smtClean="0"/>
              <a:t>10/24/2016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A9041E-9F36-41F9-A671-E42960792F69}" type="slidenum">
              <a:rPr lang="en-US" smtClean="0"/>
              <a:t>‹#›</a:t>
            </a:fld>
            <a:endParaRPr lang="en-US"/>
          </a:p>
        </p:txBody>
      </p:sp>
    </p:spTree>
    <p:extLst>
      <p:ext uri="{BB962C8B-B14F-4D97-AF65-F5344CB8AC3E}">
        <p14:creationId xmlns:p14="http://schemas.microsoft.com/office/powerpoint/2010/main" val="486508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B113077-4393-46AA-932C-89851129367F}" type="datetimeFigureOut">
              <a:rPr lang="en-US" smtClean="0"/>
              <a:t>10/24/2016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A9041E-9F36-41F9-A671-E42960792F69}" type="slidenum">
              <a:rPr lang="en-US" smtClean="0"/>
              <a:t>‹#›</a:t>
            </a:fld>
            <a:endParaRPr lang="en-US"/>
          </a:p>
        </p:txBody>
      </p:sp>
    </p:spTree>
    <p:extLst>
      <p:ext uri="{BB962C8B-B14F-4D97-AF65-F5344CB8AC3E}">
        <p14:creationId xmlns:p14="http://schemas.microsoft.com/office/powerpoint/2010/main" val="3955450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113077-4393-46AA-932C-89851129367F}" type="datetimeFigureOut">
              <a:rPr lang="en-US" smtClean="0"/>
              <a:t>10/24/2016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A9041E-9F36-41F9-A671-E42960792F69}" type="slidenum">
              <a:rPr lang="en-US" smtClean="0"/>
              <a:t>‹#›</a:t>
            </a:fld>
            <a:endParaRPr lang="en-US"/>
          </a:p>
        </p:txBody>
      </p:sp>
    </p:spTree>
    <p:extLst>
      <p:ext uri="{BB962C8B-B14F-4D97-AF65-F5344CB8AC3E}">
        <p14:creationId xmlns:p14="http://schemas.microsoft.com/office/powerpoint/2010/main" val="3352829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113077-4393-46AA-932C-89851129367F}" type="datetimeFigureOut">
              <a:rPr lang="en-US" smtClean="0"/>
              <a:t>10/24/2016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A9041E-9F36-41F9-A671-E42960792F69}" type="slidenum">
              <a:rPr lang="en-US" smtClean="0"/>
              <a:t>‹#›</a:t>
            </a:fld>
            <a:endParaRPr lang="en-US"/>
          </a:p>
        </p:txBody>
      </p:sp>
    </p:spTree>
    <p:extLst>
      <p:ext uri="{BB962C8B-B14F-4D97-AF65-F5344CB8AC3E}">
        <p14:creationId xmlns:p14="http://schemas.microsoft.com/office/powerpoint/2010/main" val="3355043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113077-4393-46AA-932C-89851129367F}" type="datetimeFigureOut">
              <a:rPr lang="en-US" smtClean="0"/>
              <a:t>10/24/2016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A9041E-9F36-41F9-A671-E42960792F69}" type="slidenum">
              <a:rPr lang="en-US" smtClean="0"/>
              <a:t>‹#›</a:t>
            </a:fld>
            <a:endParaRPr lang="en-US"/>
          </a:p>
        </p:txBody>
      </p:sp>
    </p:spTree>
    <p:extLst>
      <p:ext uri="{BB962C8B-B14F-4D97-AF65-F5344CB8AC3E}">
        <p14:creationId xmlns:p14="http://schemas.microsoft.com/office/powerpoint/2010/main" val="3055709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113077-4393-46AA-932C-89851129367F}" type="datetimeFigureOut">
              <a:rPr lang="en-US" smtClean="0"/>
              <a:t>10/24/2016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A9041E-9F36-41F9-A671-E42960792F69}" type="slidenum">
              <a:rPr lang="en-US" smtClean="0"/>
              <a:t>‹#›</a:t>
            </a:fld>
            <a:endParaRPr lang="en-US"/>
          </a:p>
        </p:txBody>
      </p:sp>
    </p:spTree>
    <p:extLst>
      <p:ext uri="{BB962C8B-B14F-4D97-AF65-F5344CB8AC3E}">
        <p14:creationId xmlns:p14="http://schemas.microsoft.com/office/powerpoint/2010/main" val="555329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package" Target="../embeddings/Microsoft_Word_Document.docx"/></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4"/>
          <p:cNvSpPr>
            <a:spLocks noGrp="1" noChangeArrowheads="1"/>
          </p:cNvSpPr>
          <p:nvPr>
            <p:ph type="title"/>
          </p:nvPr>
        </p:nvSpPr>
        <p:spPr/>
        <p:txBody>
          <a:bodyPr/>
          <a:lstStyle/>
          <a:p>
            <a:r>
              <a:rPr lang="en-US" dirty="0"/>
              <a:t>Business Analytics: Week 10</a:t>
            </a:r>
          </a:p>
        </p:txBody>
      </p:sp>
      <p:sp>
        <p:nvSpPr>
          <p:cNvPr id="59398" name="Rectangle 6"/>
          <p:cNvSpPr>
            <a:spLocks noGrp="1" noChangeArrowheads="1"/>
          </p:cNvSpPr>
          <p:nvPr>
            <p:ph type="body" idx="1"/>
          </p:nvPr>
        </p:nvSpPr>
        <p:spPr/>
        <p:txBody>
          <a:bodyPr/>
          <a:lstStyle/>
          <a:p>
            <a:pPr>
              <a:buFontTx/>
              <a:buNone/>
            </a:pPr>
            <a:endParaRPr lang="en-US" dirty="0"/>
          </a:p>
          <a:p>
            <a:r>
              <a:rPr lang="en-US" dirty="0"/>
              <a:t>Finish up material on regression</a:t>
            </a:r>
          </a:p>
          <a:p>
            <a:pPr lvl="1"/>
            <a:r>
              <a:rPr lang="en-US" dirty="0"/>
              <a:t>Multiple regression</a:t>
            </a:r>
          </a:p>
          <a:p>
            <a:pPr lvl="1"/>
            <a:r>
              <a:rPr lang="en-US" dirty="0"/>
              <a:t>Analyzing regression output</a:t>
            </a:r>
          </a:p>
          <a:p>
            <a:pPr lvl="1"/>
            <a:endParaRPr lang="en-US" dirty="0"/>
          </a:p>
          <a:p>
            <a:r>
              <a:rPr lang="en-US" dirty="0"/>
              <a:t>Intro to Linear Programming</a:t>
            </a:r>
          </a:p>
          <a:p>
            <a:pPr marL="0" indent="0">
              <a:buNone/>
            </a:pPr>
            <a:endParaRPr lang="en-US" dirty="0"/>
          </a:p>
          <a:p>
            <a:endParaRPr lang="en-US" dirty="0"/>
          </a:p>
        </p:txBody>
      </p:sp>
    </p:spTree>
    <p:extLst>
      <p:ext uri="{BB962C8B-B14F-4D97-AF65-F5344CB8AC3E}">
        <p14:creationId xmlns:p14="http://schemas.microsoft.com/office/powerpoint/2010/main" val="1173412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2209800" y="533400"/>
            <a:ext cx="7239000" cy="3539430"/>
          </a:xfrm>
          <a:prstGeom prst="rect">
            <a:avLst/>
          </a:prstGeom>
          <a:noFill/>
          <a:ln w="9525">
            <a:noFill/>
            <a:miter lim="800000"/>
            <a:headEnd/>
            <a:tailEnd/>
          </a:ln>
          <a:effectLst/>
        </p:spPr>
        <p:txBody>
          <a:bodyPr>
            <a:spAutoFit/>
          </a:bodyPr>
          <a:lstStyle/>
          <a:p>
            <a:pPr>
              <a:spcBef>
                <a:spcPct val="50000"/>
              </a:spcBef>
            </a:pPr>
            <a:r>
              <a:rPr lang="en-US" sz="3200" b="1" dirty="0"/>
              <a:t>Examining Residuals</a:t>
            </a:r>
          </a:p>
          <a:p>
            <a:pPr>
              <a:spcBef>
                <a:spcPct val="50000"/>
              </a:spcBef>
            </a:pPr>
            <a:endParaRPr lang="en-US" sz="3200" b="1" dirty="0"/>
          </a:p>
          <a:p>
            <a:pPr algn="l">
              <a:spcBef>
                <a:spcPct val="50000"/>
              </a:spcBef>
            </a:pPr>
            <a:r>
              <a:rPr lang="en-US" dirty="0"/>
              <a:t>Sum/</a:t>
            </a:r>
            <a:r>
              <a:rPr lang="en-US" dirty="0" err="1"/>
              <a:t>Avg</a:t>
            </a:r>
            <a:r>
              <a:rPr lang="en-US" dirty="0"/>
              <a:t> of </a:t>
            </a:r>
            <a:r>
              <a:rPr lang="en-US" dirty="0" err="1"/>
              <a:t>subcollections</a:t>
            </a:r>
            <a:r>
              <a:rPr lang="en-US" dirty="0"/>
              <a:t> should be close to zero-----use pivot table &amp; grouping to examine…</a:t>
            </a:r>
            <a:endParaRPr lang="en-US" dirty="0">
              <a:solidFill>
                <a:srgbClr val="FF0000"/>
              </a:solidFill>
            </a:endParaRPr>
          </a:p>
          <a:p>
            <a:pPr algn="l">
              <a:spcBef>
                <a:spcPct val="50000"/>
              </a:spcBef>
            </a:pPr>
            <a:endParaRPr lang="en-US" dirty="0"/>
          </a:p>
          <a:p>
            <a:pPr algn="l">
              <a:spcBef>
                <a:spcPct val="50000"/>
              </a:spcBef>
            </a:pPr>
            <a:r>
              <a:rPr lang="en-US" dirty="0"/>
              <a:t>Residuals should be normally distributed:  use pivot table/chart to create histogram of residuals</a:t>
            </a:r>
          </a:p>
          <a:p>
            <a:pPr algn="l">
              <a:spcBef>
                <a:spcPct val="50000"/>
              </a:spcBef>
            </a:pPr>
            <a:endParaRPr lang="en-US" dirty="0"/>
          </a:p>
        </p:txBody>
      </p:sp>
    </p:spTree>
    <p:extLst>
      <p:ext uri="{BB962C8B-B14F-4D97-AF65-F5344CB8AC3E}">
        <p14:creationId xmlns:p14="http://schemas.microsoft.com/office/powerpoint/2010/main" val="347467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Pivot Table to Create a Histogram</a:t>
            </a:r>
          </a:p>
        </p:txBody>
      </p:sp>
      <p:sp>
        <p:nvSpPr>
          <p:cNvPr id="3" name="Content Placeholder 2"/>
          <p:cNvSpPr>
            <a:spLocks noGrp="1"/>
          </p:cNvSpPr>
          <p:nvPr>
            <p:ph idx="1"/>
          </p:nvPr>
        </p:nvSpPr>
        <p:spPr/>
        <p:txBody>
          <a:bodyPr/>
          <a:lstStyle/>
          <a:p>
            <a:r>
              <a:rPr lang="en-US" dirty="0"/>
              <a:t>Highlight residual data</a:t>
            </a:r>
          </a:p>
          <a:p>
            <a:endParaRPr lang="en-US" dirty="0"/>
          </a:p>
          <a:p>
            <a:r>
              <a:rPr lang="en-US" dirty="0"/>
              <a:t>Insert Pivot table</a:t>
            </a:r>
          </a:p>
          <a:p>
            <a:pPr lvl="1"/>
            <a:r>
              <a:rPr lang="en-US" dirty="0"/>
              <a:t>Drag “residuals” to  the “Row Labels” box</a:t>
            </a:r>
          </a:p>
          <a:p>
            <a:pPr lvl="1"/>
            <a:r>
              <a:rPr lang="en-US" dirty="0"/>
              <a:t>Drag “residuals to the “∑ values” box</a:t>
            </a:r>
          </a:p>
          <a:p>
            <a:pPr lvl="2"/>
            <a:r>
              <a:rPr lang="en-US" dirty="0"/>
              <a:t>Left click on the “sum of residuals bar” in the “∑ values” box</a:t>
            </a:r>
          </a:p>
          <a:p>
            <a:pPr lvl="2"/>
            <a:r>
              <a:rPr lang="en-US" dirty="0"/>
              <a:t>Click on “value field settings” in the dialog box that opens</a:t>
            </a:r>
          </a:p>
          <a:p>
            <a:pPr lvl="2"/>
            <a:r>
              <a:rPr lang="en-US" dirty="0"/>
              <a:t>Click on “count” in the new dialog box</a:t>
            </a:r>
          </a:p>
          <a:p>
            <a:pPr lvl="2"/>
            <a:endParaRPr lang="en-US" dirty="0"/>
          </a:p>
        </p:txBody>
      </p:sp>
    </p:spTree>
    <p:extLst>
      <p:ext uri="{BB962C8B-B14F-4D97-AF65-F5344CB8AC3E}">
        <p14:creationId xmlns:p14="http://schemas.microsoft.com/office/powerpoint/2010/main" val="523138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038600" y="533394"/>
          <a:ext cx="4267200" cy="5982972"/>
        </p:xfrm>
        <a:graphic>
          <a:graphicData uri="http://schemas.openxmlformats.org/drawingml/2006/table">
            <a:tbl>
              <a:tblPr/>
              <a:tblGrid>
                <a:gridCol w="3286770">
                  <a:extLst>
                    <a:ext uri="{9D8B030D-6E8A-4147-A177-3AD203B41FA5}">
                      <a16:colId xmlns:a16="http://schemas.microsoft.com/office/drawing/2014/main" val="20000"/>
                    </a:ext>
                  </a:extLst>
                </a:gridCol>
                <a:gridCol w="980430">
                  <a:extLst>
                    <a:ext uri="{9D8B030D-6E8A-4147-A177-3AD203B41FA5}">
                      <a16:colId xmlns:a16="http://schemas.microsoft.com/office/drawing/2014/main" val="20001"/>
                    </a:ext>
                  </a:extLst>
                </a:gridCol>
              </a:tblGrid>
              <a:tr h="150284">
                <a:tc>
                  <a:txBody>
                    <a:bodyPr/>
                    <a:lstStyle/>
                    <a:p>
                      <a:pPr algn="l" fontAlgn="b"/>
                      <a:endParaRPr lang="en-US" sz="700" b="0" i="0" u="none" strike="noStrike">
                        <a:latin typeface="Arial"/>
                      </a:endParaRPr>
                    </a:p>
                  </a:txBody>
                  <a:tcPr marL="0" marR="0" marT="0" marB="0" anchor="b">
                    <a:lnL>
                      <a:noFill/>
                    </a:lnL>
                    <a:lnR>
                      <a:noFill/>
                    </a:lnR>
                    <a:lnT>
                      <a:noFill/>
                    </a:lnT>
                    <a:lnB>
                      <a:noFill/>
                    </a:lnB>
                  </a:tcPr>
                </a:tc>
                <a:tc>
                  <a:txBody>
                    <a:bodyPr/>
                    <a:lstStyle/>
                    <a:p>
                      <a:pPr algn="l" fontAlgn="b"/>
                      <a:endParaRPr lang="en-US" sz="700" b="0" i="0" u="none" strike="noStrike">
                        <a:latin typeface="Arial"/>
                      </a:endParaRPr>
                    </a:p>
                  </a:txBody>
                  <a:tcPr marL="0" marR="0" marT="0" marB="0" anchor="b">
                    <a:lnL>
                      <a:noFill/>
                    </a:lnL>
                    <a:lnR>
                      <a:noFill/>
                    </a:lnR>
                    <a:lnT>
                      <a:noFill/>
                    </a:lnT>
                    <a:lnB>
                      <a:noFill/>
                    </a:lnB>
                  </a:tcPr>
                </a:tc>
                <a:extLst>
                  <a:ext uri="{0D108BD9-81ED-4DB2-BD59-A6C34878D82A}">
                    <a16:rowId xmlns:a16="http://schemas.microsoft.com/office/drawing/2014/main" val="10000"/>
                  </a:ext>
                </a:extLst>
              </a:tr>
              <a:tr h="150284">
                <a:tc>
                  <a:txBody>
                    <a:bodyPr/>
                    <a:lstStyle/>
                    <a:p>
                      <a:pPr algn="l" fontAlgn="b"/>
                      <a:endParaRPr lang="en-US" sz="700" b="0"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50284">
                <a:tc>
                  <a:txBody>
                    <a:bodyPr/>
                    <a:lstStyle/>
                    <a:p>
                      <a:pPr algn="l" fontAlgn="b"/>
                      <a:r>
                        <a:rPr lang="en-US" sz="1100" b="0" i="0" u="none" strike="noStrike" dirty="0">
                          <a:latin typeface="Arial"/>
                        </a:rPr>
                        <a:t>Count of Residuals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50284">
                <a:tc>
                  <a:txBody>
                    <a:bodyPr/>
                    <a:lstStyle/>
                    <a:p>
                      <a:pPr algn="l" fontAlgn="b"/>
                      <a:r>
                        <a:rPr lang="en-US" sz="1100" b="0" i="0" u="none" strike="noStrike" dirty="0">
                          <a:latin typeface="Arial"/>
                        </a:rPr>
                        <a:t>Residuals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latin typeface="Arial"/>
                        </a:rPr>
                        <a:t>Total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50284">
                <a:tc>
                  <a:txBody>
                    <a:bodyPr/>
                    <a:lstStyle/>
                    <a:p>
                      <a:pPr algn="r" fontAlgn="b"/>
                      <a:r>
                        <a:rPr lang="en-US" sz="1100" b="0" i="0" u="none" strike="noStrike" dirty="0">
                          <a:latin typeface="Arial"/>
                        </a:rPr>
                        <a:t>-3083.195551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latin typeface="Arial"/>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4"/>
                  </a:ext>
                </a:extLst>
              </a:tr>
              <a:tr h="150284">
                <a:tc>
                  <a:txBody>
                    <a:bodyPr/>
                    <a:lstStyle/>
                    <a:p>
                      <a:pPr algn="r" fontAlgn="b"/>
                      <a:r>
                        <a:rPr lang="en-US" sz="1100" b="0" i="0" u="none" strike="noStrike" dirty="0">
                          <a:latin typeface="Arial"/>
                        </a:rPr>
                        <a:t>-2874.951279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latin typeface="Arial"/>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150284">
                <a:tc>
                  <a:txBody>
                    <a:bodyPr/>
                    <a:lstStyle/>
                    <a:p>
                      <a:pPr algn="r" fontAlgn="b"/>
                      <a:r>
                        <a:rPr lang="en-US" sz="1100" b="0" i="0" u="none" strike="noStrike" dirty="0">
                          <a:latin typeface="Arial"/>
                        </a:rPr>
                        <a:t>-2805.114572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latin typeface="Arial"/>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6"/>
                  </a:ext>
                </a:extLst>
              </a:tr>
              <a:tr h="150284">
                <a:tc>
                  <a:txBody>
                    <a:bodyPr/>
                    <a:lstStyle/>
                    <a:p>
                      <a:pPr algn="r" fontAlgn="b"/>
                      <a:r>
                        <a:rPr lang="en-US" sz="1100" b="0" i="0" u="none" strike="noStrike" dirty="0">
                          <a:latin typeface="Arial"/>
                        </a:rPr>
                        <a:t>-2574.624694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latin typeface="Arial"/>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7"/>
                  </a:ext>
                </a:extLst>
              </a:tr>
              <a:tr h="150284">
                <a:tc>
                  <a:txBody>
                    <a:bodyPr/>
                    <a:lstStyle/>
                    <a:p>
                      <a:pPr algn="r" fontAlgn="b"/>
                      <a:r>
                        <a:rPr lang="en-US" sz="1100" b="0" i="0" u="none" strike="noStrike" dirty="0">
                          <a:latin typeface="Arial"/>
                        </a:rPr>
                        <a:t>-2350.298109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latin typeface="Arial"/>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8"/>
                  </a:ext>
                </a:extLst>
              </a:tr>
              <a:tr h="150284">
                <a:tc>
                  <a:txBody>
                    <a:bodyPr/>
                    <a:lstStyle/>
                    <a:p>
                      <a:pPr algn="r" fontAlgn="b"/>
                      <a:r>
                        <a:rPr lang="en-US" sz="1100" b="0" i="0" u="none" strike="noStrike" dirty="0">
                          <a:latin typeface="Arial"/>
                        </a:rPr>
                        <a:t>-2237.665184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latin typeface="Arial"/>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9"/>
                  </a:ext>
                </a:extLst>
              </a:tr>
              <a:tr h="150284">
                <a:tc>
                  <a:txBody>
                    <a:bodyPr/>
                    <a:lstStyle/>
                    <a:p>
                      <a:pPr algn="r" fontAlgn="b"/>
                      <a:r>
                        <a:rPr lang="en-US" sz="1100" b="0" i="0" u="none" strike="noStrike" dirty="0">
                          <a:latin typeface="Arial"/>
                        </a:rPr>
                        <a:t>-2127.032258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latin typeface="Arial"/>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0"/>
                  </a:ext>
                </a:extLst>
              </a:tr>
              <a:tr h="150284">
                <a:tc>
                  <a:txBody>
                    <a:bodyPr/>
                    <a:lstStyle/>
                    <a:p>
                      <a:pPr algn="r" fontAlgn="b"/>
                      <a:r>
                        <a:rPr lang="en-US" sz="1100" b="0" i="0" u="none" strike="noStrike" dirty="0">
                          <a:latin typeface="Arial"/>
                        </a:rPr>
                        <a:t>-2126.338598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latin typeface="Arial"/>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1"/>
                  </a:ext>
                </a:extLst>
              </a:tr>
              <a:tr h="150284">
                <a:tc>
                  <a:txBody>
                    <a:bodyPr/>
                    <a:lstStyle/>
                    <a:p>
                      <a:pPr algn="r" fontAlgn="b"/>
                      <a:r>
                        <a:rPr lang="en-US" sz="1100" b="0" i="0" u="none" strike="noStrike" dirty="0">
                          <a:latin typeface="Arial"/>
                        </a:rPr>
                        <a:t>-1593.991769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latin typeface="Arial"/>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2"/>
                  </a:ext>
                </a:extLst>
              </a:tr>
              <a:tr h="150284">
                <a:tc>
                  <a:txBody>
                    <a:bodyPr/>
                    <a:lstStyle/>
                    <a:p>
                      <a:pPr algn="r" fontAlgn="b"/>
                      <a:r>
                        <a:rPr lang="en-US" sz="1100" b="0" i="0" u="none" strike="noStrike" dirty="0">
                          <a:latin typeface="Arial"/>
                        </a:rPr>
                        <a:t>-1476.787987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latin typeface="Arial"/>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3"/>
                  </a:ext>
                </a:extLst>
              </a:tr>
              <a:tr h="150284">
                <a:tc>
                  <a:txBody>
                    <a:bodyPr/>
                    <a:lstStyle/>
                    <a:p>
                      <a:pPr algn="r" fontAlgn="b"/>
                      <a:r>
                        <a:rPr lang="en-US" sz="1100" b="0" i="0" u="none" strike="noStrike" dirty="0">
                          <a:latin typeface="Arial"/>
                        </a:rPr>
                        <a:t>-1296.155061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latin typeface="Arial"/>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4"/>
                  </a:ext>
                </a:extLst>
              </a:tr>
              <a:tr h="150284">
                <a:tc>
                  <a:txBody>
                    <a:bodyPr/>
                    <a:lstStyle/>
                    <a:p>
                      <a:pPr algn="r" fontAlgn="b"/>
                      <a:r>
                        <a:rPr lang="en-US" sz="1100" b="0" i="0" u="none" strike="noStrike" dirty="0">
                          <a:latin typeface="Arial"/>
                        </a:rPr>
                        <a:t>-984.4614016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latin typeface="Arial"/>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5"/>
                  </a:ext>
                </a:extLst>
              </a:tr>
              <a:tr h="150284">
                <a:tc>
                  <a:txBody>
                    <a:bodyPr/>
                    <a:lstStyle/>
                    <a:p>
                      <a:pPr algn="r" fontAlgn="b"/>
                      <a:r>
                        <a:rPr lang="en-US" sz="1100" b="0" i="0" u="none" strike="noStrike" dirty="0">
                          <a:latin typeface="Arial"/>
                        </a:rPr>
                        <a:t>-876.501891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latin typeface="Arial"/>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6"/>
                  </a:ext>
                </a:extLst>
              </a:tr>
              <a:tr h="150284">
                <a:tc>
                  <a:txBody>
                    <a:bodyPr/>
                    <a:lstStyle/>
                    <a:p>
                      <a:pPr algn="r" fontAlgn="b"/>
                      <a:r>
                        <a:rPr lang="en-US" sz="1100" b="0" i="0" u="none" strike="noStrike" dirty="0">
                          <a:latin typeface="Arial"/>
                        </a:rPr>
                        <a:t>-588.5221357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latin typeface="Arial"/>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7"/>
                  </a:ext>
                </a:extLst>
              </a:tr>
              <a:tr h="150284">
                <a:tc>
                  <a:txBody>
                    <a:bodyPr/>
                    <a:lstStyle/>
                    <a:p>
                      <a:pPr algn="r" fontAlgn="b"/>
                      <a:r>
                        <a:rPr lang="en-US" sz="1100" b="0" i="0" u="none" strike="noStrike">
                          <a:latin typeface="Arial"/>
                        </a:rPr>
                        <a:t>-414.4411568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latin typeface="Arial"/>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8"/>
                  </a:ext>
                </a:extLst>
              </a:tr>
              <a:tr h="150284">
                <a:tc>
                  <a:txBody>
                    <a:bodyPr/>
                    <a:lstStyle/>
                    <a:p>
                      <a:pPr algn="r" fontAlgn="b"/>
                      <a:r>
                        <a:rPr lang="en-US" sz="1100" b="0" i="0" u="none" strike="noStrike">
                          <a:latin typeface="Arial"/>
                        </a:rPr>
                        <a:t>-237.6044494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latin typeface="Arial"/>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9"/>
                  </a:ext>
                </a:extLst>
              </a:tr>
              <a:tr h="150284">
                <a:tc>
                  <a:txBody>
                    <a:bodyPr/>
                    <a:lstStyle/>
                    <a:p>
                      <a:pPr algn="r" fontAlgn="b"/>
                      <a:r>
                        <a:rPr lang="en-US" sz="1100" b="0" i="0" u="none" strike="noStrike">
                          <a:latin typeface="Arial"/>
                        </a:rPr>
                        <a:t>-157.8284761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latin typeface="Arial"/>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0"/>
                  </a:ext>
                </a:extLst>
              </a:tr>
              <a:tr h="150284">
                <a:tc>
                  <a:txBody>
                    <a:bodyPr/>
                    <a:lstStyle/>
                    <a:p>
                      <a:pPr algn="r" fontAlgn="b"/>
                      <a:r>
                        <a:rPr lang="en-US" sz="1100" b="0" i="0" u="none" strike="noStrike">
                          <a:latin typeface="Arial"/>
                        </a:rPr>
                        <a:t>-104.6854283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latin typeface="Arial"/>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1"/>
                  </a:ext>
                </a:extLst>
              </a:tr>
              <a:tr h="150284">
                <a:tc>
                  <a:txBody>
                    <a:bodyPr/>
                    <a:lstStyle/>
                    <a:p>
                      <a:pPr algn="r" fontAlgn="b"/>
                      <a:r>
                        <a:rPr lang="en-US" sz="1100" b="0" i="0" u="none" strike="noStrike">
                          <a:latin typeface="Arial"/>
                        </a:rPr>
                        <a:t>686.2322581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latin typeface="Arial"/>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2"/>
                  </a:ext>
                </a:extLst>
              </a:tr>
              <a:tr h="150284">
                <a:tc>
                  <a:txBody>
                    <a:bodyPr/>
                    <a:lstStyle/>
                    <a:p>
                      <a:pPr algn="r" fontAlgn="b"/>
                      <a:r>
                        <a:rPr lang="en-US" sz="1100" b="0" i="0" u="none" strike="noStrike">
                          <a:latin typeface="Arial"/>
                        </a:rPr>
                        <a:t>756.1512792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latin typeface="Arial"/>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3"/>
                  </a:ext>
                </a:extLst>
              </a:tr>
              <a:tr h="150284">
                <a:tc>
                  <a:txBody>
                    <a:bodyPr/>
                    <a:lstStyle/>
                    <a:p>
                      <a:pPr algn="r" fontAlgn="b"/>
                      <a:r>
                        <a:rPr lang="en-US" sz="1100" b="0" i="0" u="none" strike="noStrike">
                          <a:latin typeface="Arial"/>
                        </a:rPr>
                        <a:t>1093.641157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latin typeface="Arial"/>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4"/>
                  </a:ext>
                </a:extLst>
              </a:tr>
              <a:tr h="150284">
                <a:tc>
                  <a:txBody>
                    <a:bodyPr/>
                    <a:lstStyle/>
                    <a:p>
                      <a:pPr algn="r" fontAlgn="b"/>
                      <a:r>
                        <a:rPr lang="en-US" sz="1100" b="0" i="0" u="none" strike="noStrike">
                          <a:latin typeface="Arial"/>
                        </a:rPr>
                        <a:t>1636.722136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latin typeface="Arial"/>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5"/>
                  </a:ext>
                </a:extLst>
              </a:tr>
              <a:tr h="150284">
                <a:tc>
                  <a:txBody>
                    <a:bodyPr/>
                    <a:lstStyle/>
                    <a:p>
                      <a:pPr algn="r" fontAlgn="b"/>
                      <a:r>
                        <a:rPr lang="en-US" sz="1100" b="0" i="0" u="none" strike="noStrike">
                          <a:latin typeface="Arial"/>
                        </a:rPr>
                        <a:t>1712.518354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latin typeface="Arial"/>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6"/>
                  </a:ext>
                </a:extLst>
              </a:tr>
              <a:tr h="150284">
                <a:tc>
                  <a:txBody>
                    <a:bodyPr/>
                    <a:lstStyle/>
                    <a:p>
                      <a:pPr algn="r" fontAlgn="b"/>
                      <a:r>
                        <a:rPr lang="en-US" sz="1100" b="0" i="0" u="none" strike="noStrike">
                          <a:latin typeface="Arial"/>
                        </a:rPr>
                        <a:t>1929.191769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latin typeface="Arial"/>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7"/>
                  </a:ext>
                </a:extLst>
              </a:tr>
              <a:tr h="150284">
                <a:tc>
                  <a:txBody>
                    <a:bodyPr/>
                    <a:lstStyle/>
                    <a:p>
                      <a:pPr algn="r" fontAlgn="b"/>
                      <a:r>
                        <a:rPr lang="en-US" sz="1100" b="0" i="0" u="none" strike="noStrike">
                          <a:latin typeface="Arial"/>
                        </a:rPr>
                        <a:t>2162.355061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latin typeface="Arial"/>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8"/>
                  </a:ext>
                </a:extLst>
              </a:tr>
              <a:tr h="150284">
                <a:tc>
                  <a:txBody>
                    <a:bodyPr/>
                    <a:lstStyle/>
                    <a:p>
                      <a:pPr algn="r" fontAlgn="b"/>
                      <a:r>
                        <a:rPr lang="en-US" sz="1100" b="0" i="0" u="none" strike="noStrike">
                          <a:latin typeface="Arial"/>
                        </a:rPr>
                        <a:t>2239.987987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latin typeface="Arial"/>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9"/>
                  </a:ext>
                </a:extLst>
              </a:tr>
              <a:tr h="150284">
                <a:tc>
                  <a:txBody>
                    <a:bodyPr/>
                    <a:lstStyle/>
                    <a:p>
                      <a:pPr algn="r" fontAlgn="b"/>
                      <a:r>
                        <a:rPr lang="en-US" sz="1100" b="0" i="0" u="none" strike="noStrike">
                          <a:latin typeface="Arial"/>
                        </a:rPr>
                        <a:t>3691.028476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latin typeface="Arial"/>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30"/>
                  </a:ext>
                </a:extLst>
              </a:tr>
              <a:tr h="150284">
                <a:tc>
                  <a:txBody>
                    <a:bodyPr/>
                    <a:lstStyle/>
                    <a:p>
                      <a:pPr algn="r" fontAlgn="b"/>
                      <a:r>
                        <a:rPr lang="en-US" sz="1100" b="0" i="0" u="none" strike="noStrike">
                          <a:latin typeface="Arial"/>
                        </a:rPr>
                        <a:t>3733.824694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latin typeface="Arial"/>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31"/>
                  </a:ext>
                </a:extLst>
              </a:tr>
              <a:tr h="150284">
                <a:tc>
                  <a:txBody>
                    <a:bodyPr/>
                    <a:lstStyle/>
                    <a:p>
                      <a:pPr algn="r" fontAlgn="b"/>
                      <a:r>
                        <a:rPr lang="en-US" sz="1100" b="0" i="0" u="none" strike="noStrike">
                          <a:latin typeface="Arial"/>
                        </a:rPr>
                        <a:t>3821.681646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latin typeface="Arial"/>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32"/>
                  </a:ext>
                </a:extLst>
              </a:tr>
              <a:tr h="150284">
                <a:tc>
                  <a:txBody>
                    <a:bodyPr/>
                    <a:lstStyle/>
                    <a:p>
                      <a:pPr algn="r" fontAlgn="b"/>
                      <a:r>
                        <a:rPr lang="en-US" sz="1100" b="0" i="0" u="none" strike="noStrike">
                          <a:latin typeface="Arial"/>
                        </a:rPr>
                        <a:t>4446.865184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latin typeface="Arial"/>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33"/>
                  </a:ext>
                </a:extLst>
              </a:tr>
              <a:tr h="150284">
                <a:tc>
                  <a:txBody>
                    <a:bodyPr/>
                    <a:lstStyle/>
                    <a:p>
                      <a:pPr algn="l" fontAlgn="b"/>
                      <a:r>
                        <a:rPr lang="en-US" sz="1100" b="0" i="0" u="none" strike="noStrike">
                          <a:latin typeface="Arial"/>
                        </a:rPr>
                        <a:t>Grand Total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latin typeface="Arial"/>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34"/>
                  </a:ext>
                </a:extLst>
              </a:tr>
              <a:tr h="150284">
                <a:tc>
                  <a:txBody>
                    <a:bodyPr/>
                    <a:lstStyle/>
                    <a:p>
                      <a:pPr algn="l" fontAlgn="b"/>
                      <a:endParaRPr lang="en-US" sz="700" b="0" i="0" u="none" strike="noStrike">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dirty="0">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35"/>
                  </a:ext>
                </a:extLst>
              </a:tr>
            </a:tbl>
          </a:graphicData>
        </a:graphic>
      </p:graphicFrame>
      <p:sp>
        <p:nvSpPr>
          <p:cNvPr id="4" name="TextBox 3"/>
          <p:cNvSpPr txBox="1"/>
          <p:nvPr/>
        </p:nvSpPr>
        <p:spPr>
          <a:xfrm>
            <a:off x="1905000" y="1143000"/>
            <a:ext cx="1600200" cy="923330"/>
          </a:xfrm>
          <a:prstGeom prst="rect">
            <a:avLst/>
          </a:prstGeom>
          <a:noFill/>
        </p:spPr>
        <p:txBody>
          <a:bodyPr wrap="square" rtlCol="0">
            <a:spAutoFit/>
          </a:bodyPr>
          <a:lstStyle/>
          <a:p>
            <a:r>
              <a:rPr lang="en-US" dirty="0"/>
              <a:t>Air Passenger Residual Pivot Chart</a:t>
            </a:r>
          </a:p>
        </p:txBody>
      </p:sp>
    </p:spTree>
    <p:extLst>
      <p:ext uri="{BB962C8B-B14F-4D97-AF65-F5344CB8AC3E}">
        <p14:creationId xmlns:p14="http://schemas.microsoft.com/office/powerpoint/2010/main" val="776139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Pivot Table to Create a Histogram</a:t>
            </a:r>
          </a:p>
        </p:txBody>
      </p:sp>
      <p:sp>
        <p:nvSpPr>
          <p:cNvPr id="3" name="Content Placeholder 2"/>
          <p:cNvSpPr>
            <a:spLocks noGrp="1"/>
          </p:cNvSpPr>
          <p:nvPr>
            <p:ph idx="1"/>
          </p:nvPr>
        </p:nvSpPr>
        <p:spPr/>
        <p:txBody>
          <a:bodyPr/>
          <a:lstStyle/>
          <a:p>
            <a:r>
              <a:rPr lang="en-US" dirty="0"/>
              <a:t>Highlight one of the entries in the first column (residuals) in the resulting pivot table</a:t>
            </a:r>
          </a:p>
          <a:p>
            <a:endParaRPr lang="en-US" dirty="0"/>
          </a:p>
          <a:p>
            <a:endParaRPr lang="en-US" dirty="0"/>
          </a:p>
          <a:p>
            <a:endParaRPr lang="en-US" dirty="0"/>
          </a:p>
          <a:p>
            <a:r>
              <a:rPr lang="en-US" dirty="0"/>
              <a:t>Right click on the highlighted entry and choose “group” from the resulting dialog box.</a:t>
            </a:r>
          </a:p>
          <a:p>
            <a:r>
              <a:rPr lang="en-US" dirty="0"/>
              <a:t>Group the entries as you wish</a:t>
            </a:r>
          </a:p>
        </p:txBody>
      </p:sp>
      <p:graphicFrame>
        <p:nvGraphicFramePr>
          <p:cNvPr id="4" name="Table 3"/>
          <p:cNvGraphicFramePr>
            <a:graphicFrameLocks noGrp="1"/>
          </p:cNvGraphicFramePr>
          <p:nvPr/>
        </p:nvGraphicFramePr>
        <p:xfrm>
          <a:off x="2514600" y="3200400"/>
          <a:ext cx="1447800" cy="1123950"/>
        </p:xfrm>
        <a:graphic>
          <a:graphicData uri="http://schemas.openxmlformats.org/drawingml/2006/table">
            <a:tbl>
              <a:tblPr/>
              <a:tblGrid>
                <a:gridCol w="1115154">
                  <a:extLst>
                    <a:ext uri="{9D8B030D-6E8A-4147-A177-3AD203B41FA5}">
                      <a16:colId xmlns:a16="http://schemas.microsoft.com/office/drawing/2014/main" val="20000"/>
                    </a:ext>
                  </a:extLst>
                </a:gridCol>
                <a:gridCol w="332646">
                  <a:extLst>
                    <a:ext uri="{9D8B030D-6E8A-4147-A177-3AD203B41FA5}">
                      <a16:colId xmlns:a16="http://schemas.microsoft.com/office/drawing/2014/main" val="20001"/>
                    </a:ext>
                  </a:extLst>
                </a:gridCol>
              </a:tblGrid>
              <a:tr h="52387">
                <a:tc>
                  <a:txBody>
                    <a:bodyPr/>
                    <a:lstStyle/>
                    <a:p>
                      <a:pPr algn="l" fontAlgn="b"/>
                      <a:endParaRPr lang="en-US" sz="1000" b="0"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61925">
                <a:tc>
                  <a:txBody>
                    <a:bodyPr/>
                    <a:lstStyle/>
                    <a:p>
                      <a:pPr algn="l" fontAlgn="b"/>
                      <a:r>
                        <a:rPr lang="en-US" sz="1000" b="0" i="0" u="none" strike="noStrike">
                          <a:latin typeface="Arial"/>
                        </a:rPr>
                        <a:t>Count of Residuals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61925">
                <a:tc>
                  <a:txBody>
                    <a:bodyPr/>
                    <a:lstStyle/>
                    <a:p>
                      <a:pPr algn="l" fontAlgn="b"/>
                      <a:r>
                        <a:rPr lang="en-US" sz="1000" b="0" i="0" u="none" strike="noStrike">
                          <a:latin typeface="Arial"/>
                        </a:rPr>
                        <a:t>Residuals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Arial"/>
                        </a:rPr>
                        <a:t>Total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61925">
                <a:tc>
                  <a:txBody>
                    <a:bodyPr/>
                    <a:lstStyle/>
                    <a:p>
                      <a:pPr algn="r" fontAlgn="b"/>
                      <a:r>
                        <a:rPr lang="en-US" sz="1000" b="0" i="0" u="none" strike="noStrike" dirty="0">
                          <a:latin typeface="Arial"/>
                        </a:rPr>
                        <a:t>-3083.195551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r" fontAlgn="b"/>
                      <a:r>
                        <a:rPr lang="en-US" sz="1000" b="0" i="0" u="none" strike="noStrike">
                          <a:latin typeface="Arial"/>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3"/>
                  </a:ext>
                </a:extLst>
              </a:tr>
              <a:tr h="161925">
                <a:tc>
                  <a:txBody>
                    <a:bodyPr/>
                    <a:lstStyle/>
                    <a:p>
                      <a:pPr algn="r" fontAlgn="b"/>
                      <a:r>
                        <a:rPr lang="en-US" sz="1000" b="0" i="0" u="none" strike="noStrike">
                          <a:latin typeface="Arial"/>
                        </a:rPr>
                        <a:t>-2874.951279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latin typeface="Arial"/>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161925">
                <a:tc>
                  <a:txBody>
                    <a:bodyPr/>
                    <a:lstStyle/>
                    <a:p>
                      <a:pPr algn="r" fontAlgn="b"/>
                      <a:r>
                        <a:rPr lang="en-US" sz="1000" b="0" i="0" u="none" strike="noStrike">
                          <a:latin typeface="Arial"/>
                        </a:rPr>
                        <a:t>-2805.114572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latin typeface="Arial"/>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161925">
                <a:tc>
                  <a:txBody>
                    <a:bodyPr/>
                    <a:lstStyle/>
                    <a:p>
                      <a:pPr algn="r" fontAlgn="b"/>
                      <a:r>
                        <a:rPr lang="en-US" sz="1000" b="0" i="0" u="none" strike="noStrike">
                          <a:latin typeface="Arial"/>
                        </a:rPr>
                        <a:t>-2574.624694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dirty="0">
                          <a:latin typeface="Arial"/>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199749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038600" y="2514600"/>
          <a:ext cx="2781300" cy="3419472"/>
        </p:xfrm>
        <a:graphic>
          <a:graphicData uri="http://schemas.openxmlformats.org/drawingml/2006/table">
            <a:tbl>
              <a:tblPr/>
              <a:tblGrid>
                <a:gridCol w="2142270">
                  <a:extLst>
                    <a:ext uri="{9D8B030D-6E8A-4147-A177-3AD203B41FA5}">
                      <a16:colId xmlns:a16="http://schemas.microsoft.com/office/drawing/2014/main" val="20000"/>
                    </a:ext>
                  </a:extLst>
                </a:gridCol>
                <a:gridCol w="639030">
                  <a:extLst>
                    <a:ext uri="{9D8B030D-6E8A-4147-A177-3AD203B41FA5}">
                      <a16:colId xmlns:a16="http://schemas.microsoft.com/office/drawing/2014/main" val="20001"/>
                    </a:ext>
                  </a:extLst>
                </a:gridCol>
              </a:tblGrid>
              <a:tr h="244248">
                <a:tc>
                  <a:txBody>
                    <a:bodyPr/>
                    <a:lstStyle/>
                    <a:p>
                      <a:pPr algn="l" fontAlgn="b"/>
                      <a:endParaRPr lang="en-US" sz="1000" b="0" i="0" u="none" strike="noStrike" dirty="0">
                        <a:latin typeface="Arial"/>
                      </a:endParaRPr>
                    </a:p>
                  </a:txBody>
                  <a:tcPr marL="0" marR="0" marT="0" marB="0" anchor="b">
                    <a:lnL>
                      <a:noFill/>
                    </a:lnL>
                    <a:lnR>
                      <a:noFill/>
                    </a:lnR>
                    <a:lnT>
                      <a:noFill/>
                    </a:lnT>
                    <a:lnB>
                      <a:noFill/>
                    </a:lnB>
                  </a:tcPr>
                </a:tc>
                <a:tc>
                  <a:txBody>
                    <a:bodyPr/>
                    <a:lstStyle/>
                    <a:p>
                      <a:pPr algn="l" fontAlgn="b"/>
                      <a:endParaRPr lang="en-US" sz="1000" b="0" i="0" u="none" strike="noStrike">
                        <a:latin typeface="Arial"/>
                      </a:endParaRPr>
                    </a:p>
                  </a:txBody>
                  <a:tcPr marL="0" marR="0" marT="0" marB="0" anchor="b">
                    <a:lnL>
                      <a:noFill/>
                    </a:lnL>
                    <a:lnR>
                      <a:noFill/>
                    </a:lnR>
                    <a:lnT>
                      <a:noFill/>
                    </a:lnT>
                    <a:lnB>
                      <a:noFill/>
                    </a:lnB>
                  </a:tcPr>
                </a:tc>
                <a:extLst>
                  <a:ext uri="{0D108BD9-81ED-4DB2-BD59-A6C34878D82A}">
                    <a16:rowId xmlns:a16="http://schemas.microsoft.com/office/drawing/2014/main" val="10000"/>
                  </a:ext>
                </a:extLst>
              </a:tr>
              <a:tr h="244248">
                <a:tc>
                  <a:txBody>
                    <a:bodyPr/>
                    <a:lstStyle/>
                    <a:p>
                      <a:pPr algn="l" fontAlgn="b"/>
                      <a:endParaRPr lang="en-US" sz="1000" b="0"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44248">
                <a:tc>
                  <a:txBody>
                    <a:bodyPr/>
                    <a:lstStyle/>
                    <a:p>
                      <a:pPr algn="l" fontAlgn="b"/>
                      <a:r>
                        <a:rPr lang="en-US" sz="1400" b="0" i="0" u="none" strike="noStrike" dirty="0">
                          <a:latin typeface="Arial"/>
                        </a:rPr>
                        <a:t>Count of Residuals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44248">
                <a:tc>
                  <a:txBody>
                    <a:bodyPr/>
                    <a:lstStyle/>
                    <a:p>
                      <a:pPr algn="l" fontAlgn="b"/>
                      <a:r>
                        <a:rPr lang="en-US" sz="1400" b="0" i="0" u="none" strike="noStrike" dirty="0">
                          <a:latin typeface="Arial"/>
                        </a:rPr>
                        <a:t>Residuals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latin typeface="Arial"/>
                        </a:rPr>
                        <a:t>Total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44248">
                <a:tc>
                  <a:txBody>
                    <a:bodyPr/>
                    <a:lstStyle/>
                    <a:p>
                      <a:pPr algn="l" fontAlgn="b"/>
                      <a:r>
                        <a:rPr lang="en-US" sz="1400" b="0" i="0" u="none" strike="noStrike" dirty="0">
                          <a:latin typeface="Arial"/>
                        </a:rPr>
                        <a:t>-3100--2100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400" b="0" i="0" u="none" strike="noStrike">
                          <a:latin typeface="Arial"/>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4"/>
                  </a:ext>
                </a:extLst>
              </a:tr>
              <a:tr h="244248">
                <a:tc>
                  <a:txBody>
                    <a:bodyPr/>
                    <a:lstStyle/>
                    <a:p>
                      <a:pPr algn="l" fontAlgn="b"/>
                      <a:r>
                        <a:rPr lang="en-US" sz="1400" b="0" i="0" u="none" strike="noStrike" dirty="0">
                          <a:latin typeface="Arial"/>
                        </a:rPr>
                        <a:t>-2100--1100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400" b="0" i="0" u="none" strike="noStrike">
                          <a:latin typeface="Arial"/>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244248">
                <a:tc>
                  <a:txBody>
                    <a:bodyPr/>
                    <a:lstStyle/>
                    <a:p>
                      <a:pPr algn="l" fontAlgn="b"/>
                      <a:r>
                        <a:rPr lang="en-US" sz="1400" b="0" i="0" u="none" strike="noStrike">
                          <a:latin typeface="Arial"/>
                        </a:rPr>
                        <a:t>-1100--100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400" b="0" i="0" u="none" strike="noStrike" dirty="0">
                          <a:latin typeface="Arial"/>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6"/>
                  </a:ext>
                </a:extLst>
              </a:tr>
              <a:tr h="244248">
                <a:tc>
                  <a:txBody>
                    <a:bodyPr/>
                    <a:lstStyle/>
                    <a:p>
                      <a:pPr algn="l" fontAlgn="b"/>
                      <a:r>
                        <a:rPr lang="en-US" sz="1400" b="0" i="0" u="none" strike="noStrike">
                          <a:latin typeface="Arial"/>
                        </a:rPr>
                        <a:t>-100-900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400" b="0" i="0" u="none" strike="noStrike" dirty="0">
                          <a:latin typeface="Arial"/>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7"/>
                  </a:ext>
                </a:extLst>
              </a:tr>
              <a:tr h="244248">
                <a:tc>
                  <a:txBody>
                    <a:bodyPr/>
                    <a:lstStyle/>
                    <a:p>
                      <a:pPr algn="l" fontAlgn="b"/>
                      <a:r>
                        <a:rPr lang="en-US" sz="1400" b="0" i="0" u="none" strike="noStrike">
                          <a:latin typeface="Arial"/>
                        </a:rPr>
                        <a:t>900-1900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400" b="0" i="0" u="none" strike="noStrike" dirty="0">
                          <a:latin typeface="Arial"/>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8"/>
                  </a:ext>
                </a:extLst>
              </a:tr>
              <a:tr h="244248">
                <a:tc>
                  <a:txBody>
                    <a:bodyPr/>
                    <a:lstStyle/>
                    <a:p>
                      <a:pPr algn="l" fontAlgn="b"/>
                      <a:r>
                        <a:rPr lang="en-US" sz="1400" b="0" i="0" u="none" strike="noStrike">
                          <a:latin typeface="Arial"/>
                        </a:rPr>
                        <a:t>1900-2900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400" b="0" i="0" u="none" strike="noStrike" dirty="0">
                          <a:latin typeface="Arial"/>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9"/>
                  </a:ext>
                </a:extLst>
              </a:tr>
              <a:tr h="244248">
                <a:tc>
                  <a:txBody>
                    <a:bodyPr/>
                    <a:lstStyle/>
                    <a:p>
                      <a:pPr algn="l" fontAlgn="b"/>
                      <a:r>
                        <a:rPr lang="en-US" sz="1400" b="0" i="0" u="none" strike="noStrike">
                          <a:latin typeface="Arial"/>
                        </a:rPr>
                        <a:t>2900-3900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400" b="0" i="0" u="none" strike="noStrike" dirty="0">
                          <a:latin typeface="Arial"/>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0"/>
                  </a:ext>
                </a:extLst>
              </a:tr>
              <a:tr h="244248">
                <a:tc>
                  <a:txBody>
                    <a:bodyPr/>
                    <a:lstStyle/>
                    <a:p>
                      <a:pPr algn="l" fontAlgn="b"/>
                      <a:r>
                        <a:rPr lang="en-US" sz="1400" b="0" i="0" u="none" strike="noStrike">
                          <a:latin typeface="Arial"/>
                        </a:rPr>
                        <a:t>3900-4900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latin typeface="Arial"/>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44248">
                <a:tc>
                  <a:txBody>
                    <a:bodyPr/>
                    <a:lstStyle/>
                    <a:p>
                      <a:pPr algn="l" fontAlgn="b"/>
                      <a:r>
                        <a:rPr lang="en-US" sz="1400" b="0" i="0" u="none" strike="noStrike">
                          <a:latin typeface="Arial"/>
                        </a:rPr>
                        <a:t>Grand Total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latin typeface="Arial"/>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44248">
                <a:tc>
                  <a:txBody>
                    <a:bodyPr/>
                    <a:lstStyle/>
                    <a:p>
                      <a:pPr algn="l" fontAlgn="b"/>
                      <a:endParaRPr lang="en-US" sz="1000" b="0" i="0" u="none" strike="noStrike">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dirty="0">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3"/>
                  </a:ext>
                </a:extLst>
              </a:tr>
            </a:tbl>
          </a:graphicData>
        </a:graphic>
      </p:graphicFrame>
      <p:sp>
        <p:nvSpPr>
          <p:cNvPr id="4" name="Rectangle 3"/>
          <p:cNvSpPr/>
          <p:nvPr/>
        </p:nvSpPr>
        <p:spPr>
          <a:xfrm>
            <a:off x="2590800" y="533402"/>
            <a:ext cx="6477000" cy="1200329"/>
          </a:xfrm>
          <a:prstGeom prst="rect">
            <a:avLst/>
          </a:prstGeom>
        </p:spPr>
        <p:txBody>
          <a:bodyPr wrap="square">
            <a:spAutoFit/>
          </a:bodyPr>
          <a:lstStyle/>
          <a:p>
            <a:r>
              <a:rPr lang="en-US" dirty="0"/>
              <a:t>Air Passenger Residual Pivot Chart</a:t>
            </a:r>
          </a:p>
          <a:p>
            <a:endParaRPr lang="en-US" dirty="0"/>
          </a:p>
          <a:p>
            <a:r>
              <a:rPr lang="en-US" dirty="0"/>
              <a:t>After Grouping</a:t>
            </a:r>
          </a:p>
          <a:p>
            <a:r>
              <a:rPr lang="en-US" dirty="0"/>
              <a:t>(I grouped from -3100 to 4500 by 1000)</a:t>
            </a:r>
          </a:p>
        </p:txBody>
      </p:sp>
    </p:spTree>
    <p:extLst>
      <p:ext uri="{BB962C8B-B14F-4D97-AF65-F5344CB8AC3E}">
        <p14:creationId xmlns:p14="http://schemas.microsoft.com/office/powerpoint/2010/main" val="2587315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Pivot Table to Create a Histogram</a:t>
            </a:r>
          </a:p>
        </p:txBody>
      </p:sp>
      <p:sp>
        <p:nvSpPr>
          <p:cNvPr id="3" name="Content Placeholder 2"/>
          <p:cNvSpPr>
            <a:spLocks noGrp="1"/>
          </p:cNvSpPr>
          <p:nvPr>
            <p:ph idx="1"/>
          </p:nvPr>
        </p:nvSpPr>
        <p:spPr/>
        <p:txBody>
          <a:bodyPr/>
          <a:lstStyle/>
          <a:p>
            <a:r>
              <a:rPr lang="en-US" dirty="0"/>
              <a:t>Click on “pivot table tools”  (tab above the formula bar)</a:t>
            </a:r>
          </a:p>
          <a:p>
            <a:r>
              <a:rPr lang="en-US" dirty="0"/>
              <a:t>Choose pivot chart --- see Excel for example</a:t>
            </a:r>
          </a:p>
          <a:p>
            <a:endParaRPr lang="en-US" dirty="0"/>
          </a:p>
          <a:p>
            <a:endParaRPr lang="en-US" dirty="0"/>
          </a:p>
        </p:txBody>
      </p:sp>
    </p:spTree>
    <p:extLst>
      <p:ext uri="{BB962C8B-B14F-4D97-AF65-F5344CB8AC3E}">
        <p14:creationId xmlns:p14="http://schemas.microsoft.com/office/powerpoint/2010/main" val="614581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Pivot Table to Group Residuals into Sub-collections</a:t>
            </a:r>
          </a:p>
        </p:txBody>
      </p:sp>
      <p:sp>
        <p:nvSpPr>
          <p:cNvPr id="3" name="Content Placeholder 2"/>
          <p:cNvSpPr>
            <a:spLocks noGrp="1"/>
          </p:cNvSpPr>
          <p:nvPr>
            <p:ph idx="1"/>
          </p:nvPr>
        </p:nvSpPr>
        <p:spPr/>
        <p:txBody>
          <a:bodyPr/>
          <a:lstStyle/>
          <a:p>
            <a:r>
              <a:rPr lang="en-US" dirty="0"/>
              <a:t>Highlight residual data</a:t>
            </a:r>
          </a:p>
          <a:p>
            <a:endParaRPr lang="en-US" dirty="0"/>
          </a:p>
          <a:p>
            <a:r>
              <a:rPr lang="en-US" dirty="0"/>
              <a:t>Insert Pivot table</a:t>
            </a:r>
          </a:p>
          <a:p>
            <a:pPr lvl="1"/>
            <a:r>
              <a:rPr lang="en-US" dirty="0"/>
              <a:t>Drag “observation” (or whatever other field you wish to group by) to  the “Row Labels” box</a:t>
            </a:r>
          </a:p>
          <a:p>
            <a:pPr lvl="1"/>
            <a:r>
              <a:rPr lang="en-US" dirty="0"/>
              <a:t>Drag “residuals to the “∑ values” box</a:t>
            </a:r>
          </a:p>
          <a:p>
            <a:pPr lvl="2"/>
            <a:r>
              <a:rPr lang="en-US" dirty="0"/>
              <a:t>Left click on the “sum of residuals bar” in the “∑ values” box</a:t>
            </a:r>
          </a:p>
          <a:p>
            <a:pPr lvl="2"/>
            <a:r>
              <a:rPr lang="en-US" dirty="0"/>
              <a:t>Click on “value field settings” in the dialog box that opens</a:t>
            </a:r>
          </a:p>
          <a:p>
            <a:pPr lvl="2"/>
            <a:r>
              <a:rPr lang="en-US" dirty="0"/>
              <a:t>Click on “average” in the new dialog box</a:t>
            </a:r>
          </a:p>
          <a:p>
            <a:pPr lvl="2"/>
            <a:endParaRPr lang="en-US" dirty="0"/>
          </a:p>
        </p:txBody>
      </p:sp>
    </p:spTree>
    <p:extLst>
      <p:ext uri="{BB962C8B-B14F-4D97-AF65-F5344CB8AC3E}">
        <p14:creationId xmlns:p14="http://schemas.microsoft.com/office/powerpoint/2010/main" val="259415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038600" y="685801"/>
          <a:ext cx="4191000" cy="5924411"/>
        </p:xfrm>
        <a:graphic>
          <a:graphicData uri="http://schemas.openxmlformats.org/drawingml/2006/table">
            <a:tbl>
              <a:tblPr/>
              <a:tblGrid>
                <a:gridCol w="1910317">
                  <a:extLst>
                    <a:ext uri="{9D8B030D-6E8A-4147-A177-3AD203B41FA5}">
                      <a16:colId xmlns:a16="http://schemas.microsoft.com/office/drawing/2014/main" val="20000"/>
                    </a:ext>
                  </a:extLst>
                </a:gridCol>
                <a:gridCol w="1345019">
                  <a:extLst>
                    <a:ext uri="{9D8B030D-6E8A-4147-A177-3AD203B41FA5}">
                      <a16:colId xmlns:a16="http://schemas.microsoft.com/office/drawing/2014/main" val="20001"/>
                    </a:ext>
                  </a:extLst>
                </a:gridCol>
                <a:gridCol w="935664">
                  <a:extLst>
                    <a:ext uri="{9D8B030D-6E8A-4147-A177-3AD203B41FA5}">
                      <a16:colId xmlns:a16="http://schemas.microsoft.com/office/drawing/2014/main" val="20002"/>
                    </a:ext>
                  </a:extLst>
                </a:gridCol>
              </a:tblGrid>
              <a:tr h="112889">
                <a:tc>
                  <a:txBody>
                    <a:bodyPr/>
                    <a:lstStyle/>
                    <a:p>
                      <a:pPr algn="l" fontAlgn="b"/>
                      <a:endParaRPr lang="en-US" sz="700" b="0" i="0" u="none" strike="noStrike" dirty="0">
                        <a:latin typeface="Arial"/>
                      </a:endParaRPr>
                    </a:p>
                  </a:txBody>
                  <a:tcPr marL="0" marR="0" marT="0" marB="0" anchor="b">
                    <a:lnL>
                      <a:noFill/>
                    </a:lnL>
                    <a:lnR>
                      <a:noFill/>
                    </a:lnR>
                    <a:lnT>
                      <a:noFill/>
                    </a:lnT>
                    <a:lnB>
                      <a:noFill/>
                    </a:lnB>
                  </a:tcPr>
                </a:tc>
                <a:tc>
                  <a:txBody>
                    <a:bodyPr/>
                    <a:lstStyle/>
                    <a:p>
                      <a:pPr algn="l" fontAlgn="b"/>
                      <a:endParaRPr lang="en-US" sz="700" b="0" i="0" u="none" strike="noStrike">
                        <a:latin typeface="Arial"/>
                      </a:endParaRPr>
                    </a:p>
                  </a:txBody>
                  <a:tcPr marL="0" marR="0" marT="0" marB="0" anchor="b">
                    <a:lnL>
                      <a:noFill/>
                    </a:lnL>
                    <a:lnR>
                      <a:noFill/>
                    </a:lnR>
                    <a:lnT>
                      <a:noFill/>
                    </a:lnT>
                    <a:lnB>
                      <a:noFill/>
                    </a:lnB>
                  </a:tcPr>
                </a:tc>
                <a:tc>
                  <a:txBody>
                    <a:bodyPr/>
                    <a:lstStyle/>
                    <a:p>
                      <a:pPr algn="l" fontAlgn="b"/>
                      <a:endParaRPr lang="en-US" sz="700" b="0" i="0" u="none" strike="noStrike">
                        <a:latin typeface="Arial"/>
                      </a:endParaRPr>
                    </a:p>
                  </a:txBody>
                  <a:tcPr marL="0" marR="0" marT="0" marB="0" anchor="b">
                    <a:lnL>
                      <a:noFill/>
                    </a:lnL>
                    <a:lnR>
                      <a:noFill/>
                    </a:lnR>
                    <a:lnT>
                      <a:noFill/>
                    </a:lnT>
                    <a:lnB>
                      <a:noFill/>
                    </a:lnB>
                  </a:tcPr>
                </a:tc>
                <a:extLst>
                  <a:ext uri="{0D108BD9-81ED-4DB2-BD59-A6C34878D82A}">
                    <a16:rowId xmlns:a16="http://schemas.microsoft.com/office/drawing/2014/main" val="10000"/>
                  </a:ext>
                </a:extLst>
              </a:tr>
              <a:tr h="166513">
                <a:tc>
                  <a:txBody>
                    <a:bodyPr/>
                    <a:lstStyle/>
                    <a:p>
                      <a:pPr algn="l" fontAlgn="b"/>
                      <a:endParaRPr lang="en-US" sz="700" b="0"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a:latin typeface="Arial"/>
                      </a:endParaRPr>
                    </a:p>
                  </a:txBody>
                  <a:tcPr marL="0" marR="0" marT="0" marB="0" anchor="b">
                    <a:lnL>
                      <a:noFill/>
                    </a:lnL>
                    <a:lnR>
                      <a:noFill/>
                    </a:lnR>
                    <a:lnT>
                      <a:noFill/>
                    </a:lnT>
                    <a:lnB>
                      <a:noFill/>
                    </a:lnB>
                  </a:tcPr>
                </a:tc>
                <a:extLst>
                  <a:ext uri="{0D108BD9-81ED-4DB2-BD59-A6C34878D82A}">
                    <a16:rowId xmlns:a16="http://schemas.microsoft.com/office/drawing/2014/main" val="10001"/>
                  </a:ext>
                </a:extLst>
              </a:tr>
              <a:tr h="112889">
                <a:tc>
                  <a:txBody>
                    <a:bodyPr/>
                    <a:lstStyle/>
                    <a:p>
                      <a:pPr algn="l" fontAlgn="b"/>
                      <a:r>
                        <a:rPr lang="en-US" sz="1100" b="0" i="0" u="none" strike="noStrike" dirty="0">
                          <a:latin typeface="Arial"/>
                        </a:rPr>
                        <a:t>Average of Residuals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r h="112889">
                <a:tc>
                  <a:txBody>
                    <a:bodyPr/>
                    <a:lstStyle/>
                    <a:p>
                      <a:pPr algn="l" fontAlgn="b"/>
                      <a:r>
                        <a:rPr lang="en-US" sz="1100" b="0" i="0" u="none" strike="noStrike" dirty="0">
                          <a:latin typeface="Arial"/>
                        </a:rPr>
                        <a:t>Observation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latin typeface="Arial"/>
                        </a:rPr>
                        <a:t>Total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112889">
                <a:tc>
                  <a:txBody>
                    <a:bodyPr/>
                    <a:lstStyle/>
                    <a:p>
                      <a:pPr algn="r" fontAlgn="b"/>
                      <a:r>
                        <a:rPr lang="en-US" sz="1100" b="0" i="0" u="none" strike="noStrike" dirty="0">
                          <a:latin typeface="Arial"/>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latin typeface="Arial"/>
                        </a:rPr>
                        <a:t>-2127.032258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112889">
                <a:tc>
                  <a:txBody>
                    <a:bodyPr/>
                    <a:lstStyle/>
                    <a:p>
                      <a:pPr algn="r" fontAlgn="b"/>
                      <a:r>
                        <a:rPr lang="en-US" sz="1100" b="0" i="0" u="none" strike="noStrike" dirty="0">
                          <a:latin typeface="Arial"/>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latin typeface="Arial"/>
                        </a:rPr>
                        <a:t>-3083.195551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7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112889">
                <a:tc>
                  <a:txBody>
                    <a:bodyPr/>
                    <a:lstStyle/>
                    <a:p>
                      <a:pPr algn="r" fontAlgn="b"/>
                      <a:r>
                        <a:rPr lang="en-US" sz="1100" b="0" i="0" u="none" strike="noStrike" dirty="0">
                          <a:latin typeface="Arial"/>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latin typeface="Arial"/>
                        </a:rPr>
                        <a:t>1093.641157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7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r h="112889">
                <a:tc>
                  <a:txBody>
                    <a:bodyPr/>
                    <a:lstStyle/>
                    <a:p>
                      <a:pPr algn="r" fontAlgn="b"/>
                      <a:r>
                        <a:rPr lang="en-US" sz="1100" b="0" i="0" u="none" strike="noStrike" dirty="0">
                          <a:latin typeface="Arial"/>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latin typeface="Arial"/>
                        </a:rPr>
                        <a:t>-588.5221357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7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7"/>
                  </a:ext>
                </a:extLst>
              </a:tr>
              <a:tr h="112889">
                <a:tc>
                  <a:txBody>
                    <a:bodyPr/>
                    <a:lstStyle/>
                    <a:p>
                      <a:pPr algn="r" fontAlgn="b"/>
                      <a:r>
                        <a:rPr lang="en-US" sz="1100" b="0" i="0" u="none" strike="noStrike" dirty="0">
                          <a:latin typeface="Arial"/>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latin typeface="Arial"/>
                        </a:rPr>
                        <a:t>-104.6854283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7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8"/>
                  </a:ext>
                </a:extLst>
              </a:tr>
              <a:tr h="112889">
                <a:tc>
                  <a:txBody>
                    <a:bodyPr/>
                    <a:lstStyle/>
                    <a:p>
                      <a:pPr algn="r" fontAlgn="b"/>
                      <a:r>
                        <a:rPr lang="en-US" sz="1100" b="0" i="0" u="none" strike="noStrike" dirty="0">
                          <a:latin typeface="Arial"/>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latin typeface="Arial"/>
                        </a:rPr>
                        <a:t>756.1512792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7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9"/>
                  </a:ext>
                </a:extLst>
              </a:tr>
              <a:tr h="112889">
                <a:tc>
                  <a:txBody>
                    <a:bodyPr/>
                    <a:lstStyle/>
                    <a:p>
                      <a:pPr algn="r" fontAlgn="b"/>
                      <a:r>
                        <a:rPr lang="en-US" sz="1100" b="0" i="0" u="none" strike="noStrike" dirty="0">
                          <a:latin typeface="Arial"/>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latin typeface="Arial"/>
                        </a:rPr>
                        <a:t>2239.987987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7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0"/>
                  </a:ext>
                </a:extLst>
              </a:tr>
              <a:tr h="112889">
                <a:tc>
                  <a:txBody>
                    <a:bodyPr/>
                    <a:lstStyle/>
                    <a:p>
                      <a:pPr algn="r" fontAlgn="b"/>
                      <a:r>
                        <a:rPr lang="en-US" sz="1100" b="0" i="0" u="none" strike="noStrike" dirty="0">
                          <a:latin typeface="Arial"/>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latin typeface="Arial"/>
                        </a:rPr>
                        <a:t>3733.824694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7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1"/>
                  </a:ext>
                </a:extLst>
              </a:tr>
              <a:tr h="112889">
                <a:tc>
                  <a:txBody>
                    <a:bodyPr/>
                    <a:lstStyle/>
                    <a:p>
                      <a:pPr algn="r" fontAlgn="b"/>
                      <a:r>
                        <a:rPr lang="en-US" sz="1100" b="0" i="0" u="none" strike="noStrike" dirty="0">
                          <a:latin typeface="Arial"/>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latin typeface="Arial"/>
                        </a:rPr>
                        <a:t>-2126.338598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7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2"/>
                  </a:ext>
                </a:extLst>
              </a:tr>
              <a:tr h="112889">
                <a:tc>
                  <a:txBody>
                    <a:bodyPr/>
                    <a:lstStyle/>
                    <a:p>
                      <a:pPr algn="r" fontAlgn="b"/>
                      <a:r>
                        <a:rPr lang="en-US" sz="1100" b="0" i="0" u="none" strike="noStrike" dirty="0">
                          <a:latin typeface="Arial"/>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latin typeface="Arial"/>
                        </a:rPr>
                        <a:t>-876.501891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7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3"/>
                  </a:ext>
                </a:extLst>
              </a:tr>
              <a:tr h="112889">
                <a:tc>
                  <a:txBody>
                    <a:bodyPr/>
                    <a:lstStyle/>
                    <a:p>
                      <a:pPr algn="r" fontAlgn="b"/>
                      <a:r>
                        <a:rPr lang="en-US" sz="1100" b="0" i="0" u="none" strike="noStrike" dirty="0">
                          <a:latin typeface="Arial"/>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latin typeface="Arial"/>
                        </a:rPr>
                        <a:t>-2237.665184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7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4"/>
                  </a:ext>
                </a:extLst>
              </a:tr>
              <a:tr h="112889">
                <a:tc>
                  <a:txBody>
                    <a:bodyPr/>
                    <a:lstStyle/>
                    <a:p>
                      <a:pPr algn="r" fontAlgn="b"/>
                      <a:r>
                        <a:rPr lang="en-US" sz="1100" b="0" i="0" u="none" strike="noStrike" dirty="0">
                          <a:latin typeface="Arial"/>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latin typeface="Arial"/>
                        </a:rPr>
                        <a:t>-157.8284761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7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5"/>
                  </a:ext>
                </a:extLst>
              </a:tr>
              <a:tr h="112889">
                <a:tc>
                  <a:txBody>
                    <a:bodyPr/>
                    <a:lstStyle/>
                    <a:p>
                      <a:pPr algn="r" fontAlgn="b"/>
                      <a:r>
                        <a:rPr lang="en-US" sz="1100" b="0" i="0" u="none" strike="noStrike" dirty="0">
                          <a:latin typeface="Arial"/>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latin typeface="Arial"/>
                        </a:rPr>
                        <a:t>-1593.991769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7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6"/>
                  </a:ext>
                </a:extLst>
              </a:tr>
              <a:tr h="112889">
                <a:tc>
                  <a:txBody>
                    <a:bodyPr/>
                    <a:lstStyle/>
                    <a:p>
                      <a:pPr algn="r" fontAlgn="b"/>
                      <a:r>
                        <a:rPr lang="en-US" sz="1100" b="0" i="0" u="none" strike="noStrike" dirty="0">
                          <a:latin typeface="Arial"/>
                        </a:rPr>
                        <a:t>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latin typeface="Arial"/>
                        </a:rPr>
                        <a:t>-1296.155061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7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7"/>
                  </a:ext>
                </a:extLst>
              </a:tr>
              <a:tr h="112889">
                <a:tc>
                  <a:txBody>
                    <a:bodyPr/>
                    <a:lstStyle/>
                    <a:p>
                      <a:pPr algn="r" fontAlgn="b"/>
                      <a:r>
                        <a:rPr lang="en-US" sz="1100" b="0" i="0" u="none" strike="noStrike" dirty="0">
                          <a:latin typeface="Arial"/>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latin typeface="Arial"/>
                        </a:rPr>
                        <a:t>3821.681646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7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8"/>
                  </a:ext>
                </a:extLst>
              </a:tr>
              <a:tr h="112889">
                <a:tc>
                  <a:txBody>
                    <a:bodyPr/>
                    <a:lstStyle/>
                    <a:p>
                      <a:pPr algn="r" fontAlgn="b"/>
                      <a:r>
                        <a:rPr lang="en-US" sz="1100" b="0" i="0" u="none" strike="noStrike" dirty="0">
                          <a:latin typeface="Arial"/>
                        </a:rPr>
                        <a:t>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latin typeface="Arial"/>
                        </a:rPr>
                        <a:t>1712.518354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7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9"/>
                  </a:ext>
                </a:extLst>
              </a:tr>
              <a:tr h="112889">
                <a:tc>
                  <a:txBody>
                    <a:bodyPr/>
                    <a:lstStyle/>
                    <a:p>
                      <a:pPr algn="r" fontAlgn="b"/>
                      <a:r>
                        <a:rPr lang="en-US" sz="1100" b="0" i="0" u="none" strike="noStrike">
                          <a:latin typeface="Arial"/>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latin typeface="Arial"/>
                        </a:rPr>
                        <a:t>2162.355061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7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20"/>
                  </a:ext>
                </a:extLst>
              </a:tr>
              <a:tr h="112889">
                <a:tc>
                  <a:txBody>
                    <a:bodyPr/>
                    <a:lstStyle/>
                    <a:p>
                      <a:pPr algn="r" fontAlgn="b"/>
                      <a:r>
                        <a:rPr lang="en-US" sz="1100" b="0" i="0" u="none" strike="noStrike">
                          <a:latin typeface="Arial"/>
                        </a:rPr>
                        <a:t>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latin typeface="Arial"/>
                        </a:rPr>
                        <a:t>1929.191769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7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21"/>
                  </a:ext>
                </a:extLst>
              </a:tr>
              <a:tr h="112889">
                <a:tc>
                  <a:txBody>
                    <a:bodyPr/>
                    <a:lstStyle/>
                    <a:p>
                      <a:pPr algn="r" fontAlgn="b"/>
                      <a:r>
                        <a:rPr lang="en-US" sz="1100" b="0" i="0" u="none" strike="noStrike">
                          <a:latin typeface="Arial"/>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latin typeface="Arial"/>
                        </a:rPr>
                        <a:t>3691.028476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7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22"/>
                  </a:ext>
                </a:extLst>
              </a:tr>
              <a:tr h="112889">
                <a:tc>
                  <a:txBody>
                    <a:bodyPr/>
                    <a:lstStyle/>
                    <a:p>
                      <a:pPr algn="r" fontAlgn="b"/>
                      <a:r>
                        <a:rPr lang="en-US" sz="1100" b="0" i="0" u="none" strike="noStrike">
                          <a:latin typeface="Arial"/>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latin typeface="Arial"/>
                        </a:rPr>
                        <a:t>4446.865184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7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23"/>
                  </a:ext>
                </a:extLst>
              </a:tr>
              <a:tr h="112889">
                <a:tc>
                  <a:txBody>
                    <a:bodyPr/>
                    <a:lstStyle/>
                    <a:p>
                      <a:pPr algn="r" fontAlgn="b"/>
                      <a:r>
                        <a:rPr lang="en-US" sz="1100" b="0" i="0" u="none" strike="noStrike">
                          <a:latin typeface="Arial"/>
                        </a:rPr>
                        <a: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latin typeface="Arial"/>
                        </a:rPr>
                        <a:t>-2350.298109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7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24"/>
                  </a:ext>
                </a:extLst>
              </a:tr>
              <a:tr h="112889">
                <a:tc>
                  <a:txBody>
                    <a:bodyPr/>
                    <a:lstStyle/>
                    <a:p>
                      <a:pPr algn="r" fontAlgn="b"/>
                      <a:r>
                        <a:rPr lang="en-US" sz="1100" b="0" i="0" u="none" strike="noStrike">
                          <a:latin typeface="Arial"/>
                        </a:rPr>
                        <a:t>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latin typeface="Arial"/>
                        </a:rPr>
                        <a:t>-984.4614016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7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25"/>
                  </a:ext>
                </a:extLst>
              </a:tr>
              <a:tr h="112889">
                <a:tc>
                  <a:txBody>
                    <a:bodyPr/>
                    <a:lstStyle/>
                    <a:p>
                      <a:pPr algn="r" fontAlgn="b"/>
                      <a:r>
                        <a:rPr lang="en-US" sz="1100" b="0" i="0" u="none" strike="noStrike">
                          <a:latin typeface="Arial"/>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latin typeface="Arial"/>
                        </a:rPr>
                        <a:t>-2574.624694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7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26"/>
                  </a:ext>
                </a:extLst>
              </a:tr>
              <a:tr h="112889">
                <a:tc>
                  <a:txBody>
                    <a:bodyPr/>
                    <a:lstStyle/>
                    <a:p>
                      <a:pPr algn="r" fontAlgn="b"/>
                      <a:r>
                        <a:rPr lang="en-US" sz="1100" b="0" i="0" u="none" strike="noStrike">
                          <a:latin typeface="Arial"/>
                        </a:rPr>
                        <a:t>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latin typeface="Arial"/>
                        </a:rPr>
                        <a:t>-1476.787987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7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27"/>
                  </a:ext>
                </a:extLst>
              </a:tr>
              <a:tr h="112889">
                <a:tc>
                  <a:txBody>
                    <a:bodyPr/>
                    <a:lstStyle/>
                    <a:p>
                      <a:pPr algn="r" fontAlgn="b"/>
                      <a:r>
                        <a:rPr lang="en-US" sz="1100" b="0" i="0" u="none" strike="noStrike">
                          <a:latin typeface="Arial"/>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latin typeface="Arial"/>
                        </a:rPr>
                        <a:t>-2874.951279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7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28"/>
                  </a:ext>
                </a:extLst>
              </a:tr>
              <a:tr h="112889">
                <a:tc>
                  <a:txBody>
                    <a:bodyPr/>
                    <a:lstStyle/>
                    <a:p>
                      <a:pPr algn="r" fontAlgn="b"/>
                      <a:r>
                        <a:rPr lang="en-US" sz="1100" b="0" i="0" u="none" strike="noStrike">
                          <a:latin typeface="Arial"/>
                        </a:rPr>
                        <a:t>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latin typeface="Arial"/>
                        </a:rPr>
                        <a:t>-2805.114572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7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29"/>
                  </a:ext>
                </a:extLst>
              </a:tr>
              <a:tr h="112889">
                <a:tc>
                  <a:txBody>
                    <a:bodyPr/>
                    <a:lstStyle/>
                    <a:p>
                      <a:pPr algn="r" fontAlgn="b"/>
                      <a:r>
                        <a:rPr lang="en-US" sz="1100" b="0" i="0" u="none" strike="noStrike">
                          <a:latin typeface="Arial"/>
                        </a:rPr>
                        <a:t>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latin typeface="Arial"/>
                        </a:rPr>
                        <a:t>1636.722136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7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30"/>
                  </a:ext>
                </a:extLst>
              </a:tr>
              <a:tr h="112889">
                <a:tc>
                  <a:txBody>
                    <a:bodyPr/>
                    <a:lstStyle/>
                    <a:p>
                      <a:pPr algn="r" fontAlgn="b"/>
                      <a:r>
                        <a:rPr lang="en-US" sz="1100" b="0" i="0" u="none" strike="noStrike">
                          <a:latin typeface="Arial"/>
                        </a:rPr>
                        <a:t>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latin typeface="Arial"/>
                        </a:rPr>
                        <a:t>-414.4411568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7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31"/>
                  </a:ext>
                </a:extLst>
              </a:tr>
              <a:tr h="112889">
                <a:tc>
                  <a:txBody>
                    <a:bodyPr/>
                    <a:lstStyle/>
                    <a:p>
                      <a:pPr algn="r" fontAlgn="b"/>
                      <a:r>
                        <a:rPr lang="en-US" sz="1100" b="0" i="0" u="none" strike="noStrike">
                          <a:latin typeface="Arial"/>
                        </a:rPr>
                        <a:t>29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latin typeface="Arial"/>
                        </a:rPr>
                        <a:t>-237.6044494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7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32"/>
                  </a:ext>
                </a:extLst>
              </a:tr>
              <a:tr h="112889">
                <a:tc>
                  <a:txBody>
                    <a:bodyPr/>
                    <a:lstStyle/>
                    <a:p>
                      <a:pPr algn="r" fontAlgn="b"/>
                      <a:r>
                        <a:rPr lang="en-US" sz="1100" b="0" i="0" u="none" strike="noStrike">
                          <a:latin typeface="Arial"/>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latin typeface="Arial"/>
                        </a:rPr>
                        <a:t>686.2322581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33"/>
                  </a:ext>
                </a:extLst>
              </a:tr>
              <a:tr h="112889">
                <a:tc>
                  <a:txBody>
                    <a:bodyPr/>
                    <a:lstStyle/>
                    <a:p>
                      <a:pPr algn="l" fontAlgn="b"/>
                      <a:r>
                        <a:rPr lang="en-US" sz="1100" b="0" i="0" u="none" strike="noStrike">
                          <a:latin typeface="Arial"/>
                        </a:rPr>
                        <a:t>Grand Total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latin typeface="Arial"/>
                        </a:rPr>
                        <a:t>-2.42532E-12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dirty="0">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34"/>
                  </a:ext>
                </a:extLst>
              </a:tr>
              <a:tr h="112889">
                <a:tc>
                  <a:txBody>
                    <a:bodyPr/>
                    <a:lstStyle/>
                    <a:p>
                      <a:pPr algn="l" fontAlgn="b"/>
                      <a:endParaRPr lang="en-US" sz="700" b="0" i="0" u="none" strike="noStrike">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dirty="0">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dirty="0">
                        <a:latin typeface="Arial"/>
                      </a:endParaRPr>
                    </a:p>
                  </a:txBody>
                  <a:tcPr marL="0" marR="0" marT="0" marB="0" anchor="b">
                    <a:lnL>
                      <a:noFill/>
                    </a:lnL>
                    <a:lnR>
                      <a:noFill/>
                    </a:lnR>
                    <a:lnT>
                      <a:noFill/>
                    </a:lnT>
                    <a:lnB>
                      <a:noFill/>
                    </a:lnB>
                  </a:tcPr>
                </a:tc>
                <a:extLst>
                  <a:ext uri="{0D108BD9-81ED-4DB2-BD59-A6C34878D82A}">
                    <a16:rowId xmlns:a16="http://schemas.microsoft.com/office/drawing/2014/main" val="10035"/>
                  </a:ext>
                </a:extLst>
              </a:tr>
            </a:tbl>
          </a:graphicData>
        </a:graphic>
      </p:graphicFrame>
      <p:sp>
        <p:nvSpPr>
          <p:cNvPr id="5" name="Rectangle 4"/>
          <p:cNvSpPr/>
          <p:nvPr/>
        </p:nvSpPr>
        <p:spPr>
          <a:xfrm>
            <a:off x="1676400" y="1371601"/>
            <a:ext cx="2362200" cy="2031325"/>
          </a:xfrm>
          <a:prstGeom prst="rect">
            <a:avLst/>
          </a:prstGeom>
        </p:spPr>
        <p:txBody>
          <a:bodyPr wrap="square">
            <a:spAutoFit/>
          </a:bodyPr>
          <a:lstStyle/>
          <a:p>
            <a:r>
              <a:rPr lang="en-US" dirty="0"/>
              <a:t>Using Pivot Table to Group Residuals into Sub-collections</a:t>
            </a:r>
          </a:p>
          <a:p>
            <a:endParaRPr lang="en-US" dirty="0"/>
          </a:p>
          <a:p>
            <a:endParaRPr lang="en-US" dirty="0"/>
          </a:p>
          <a:p>
            <a:r>
              <a:rPr lang="en-US" dirty="0"/>
              <a:t>This is ungrouped pivot table</a:t>
            </a:r>
          </a:p>
        </p:txBody>
      </p:sp>
    </p:spTree>
    <p:extLst>
      <p:ext uri="{BB962C8B-B14F-4D97-AF65-F5344CB8AC3E}">
        <p14:creationId xmlns:p14="http://schemas.microsoft.com/office/powerpoint/2010/main" val="3358386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Pivot Table to Examine Sub-collections</a:t>
            </a:r>
          </a:p>
        </p:txBody>
      </p:sp>
      <p:sp>
        <p:nvSpPr>
          <p:cNvPr id="3" name="Content Placeholder 2"/>
          <p:cNvSpPr>
            <a:spLocks noGrp="1"/>
          </p:cNvSpPr>
          <p:nvPr>
            <p:ph idx="1"/>
          </p:nvPr>
        </p:nvSpPr>
        <p:spPr/>
        <p:txBody>
          <a:bodyPr/>
          <a:lstStyle/>
          <a:p>
            <a:r>
              <a:rPr lang="en-US" dirty="0"/>
              <a:t>Highlight one of the entries in the first column (observation) in the resulting pivot table</a:t>
            </a:r>
          </a:p>
          <a:p>
            <a:endParaRPr lang="en-US" dirty="0"/>
          </a:p>
          <a:p>
            <a:endParaRPr lang="en-US" dirty="0"/>
          </a:p>
          <a:p>
            <a:endParaRPr lang="en-US" dirty="0"/>
          </a:p>
          <a:p>
            <a:r>
              <a:rPr lang="en-US" dirty="0"/>
              <a:t>Right click on the highlighted entry and choose “group” from the resulting dialog box.</a:t>
            </a:r>
          </a:p>
          <a:p>
            <a:r>
              <a:rPr lang="en-US" dirty="0"/>
              <a:t>Group the entries as you wish</a:t>
            </a:r>
          </a:p>
        </p:txBody>
      </p:sp>
      <p:graphicFrame>
        <p:nvGraphicFramePr>
          <p:cNvPr id="5" name="Table 4"/>
          <p:cNvGraphicFramePr>
            <a:graphicFrameLocks noGrp="1"/>
          </p:cNvGraphicFramePr>
          <p:nvPr/>
        </p:nvGraphicFramePr>
        <p:xfrm>
          <a:off x="3048000" y="2895600"/>
          <a:ext cx="2120900" cy="1295400"/>
        </p:xfrm>
        <a:graphic>
          <a:graphicData uri="http://schemas.openxmlformats.org/drawingml/2006/table">
            <a:tbl>
              <a:tblPr/>
              <a:tblGrid>
                <a:gridCol w="1244600">
                  <a:extLst>
                    <a:ext uri="{9D8B030D-6E8A-4147-A177-3AD203B41FA5}">
                      <a16:colId xmlns:a16="http://schemas.microsoft.com/office/drawing/2014/main" val="20000"/>
                    </a:ext>
                  </a:extLst>
                </a:gridCol>
                <a:gridCol w="876300">
                  <a:extLst>
                    <a:ext uri="{9D8B030D-6E8A-4147-A177-3AD203B41FA5}">
                      <a16:colId xmlns:a16="http://schemas.microsoft.com/office/drawing/2014/main" val="20001"/>
                    </a:ext>
                  </a:extLst>
                </a:gridCol>
              </a:tblGrid>
              <a:tr h="161925">
                <a:tc>
                  <a:txBody>
                    <a:bodyPr/>
                    <a:lstStyle/>
                    <a:p>
                      <a:pPr algn="l" fontAlgn="b"/>
                      <a:endParaRPr lang="en-US" sz="1000" b="0" i="0" u="none" strike="noStrike" dirty="0">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61925">
                <a:tc>
                  <a:txBody>
                    <a:bodyPr/>
                    <a:lstStyle/>
                    <a:p>
                      <a:pPr algn="l" fontAlgn="b"/>
                      <a:r>
                        <a:rPr lang="en-US" sz="1000" b="0" i="0" u="none" strike="noStrike">
                          <a:latin typeface="Arial"/>
                        </a:rPr>
                        <a:t>Average of Residuals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61925">
                <a:tc>
                  <a:txBody>
                    <a:bodyPr/>
                    <a:lstStyle/>
                    <a:p>
                      <a:pPr algn="l" fontAlgn="b"/>
                      <a:r>
                        <a:rPr lang="en-US" sz="1000" b="0" i="0" u="none" strike="noStrike">
                          <a:latin typeface="Arial"/>
                        </a:rPr>
                        <a:t>Observation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Arial"/>
                        </a:rPr>
                        <a:t>Total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61925">
                <a:tc>
                  <a:txBody>
                    <a:bodyPr/>
                    <a:lstStyle/>
                    <a:p>
                      <a:pPr algn="r" fontAlgn="b"/>
                      <a:r>
                        <a:rPr lang="en-US" sz="1000" b="0" i="0" u="none" strike="noStrike" dirty="0">
                          <a:latin typeface="Arial"/>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r" fontAlgn="b"/>
                      <a:r>
                        <a:rPr lang="en-US" sz="1000" b="0" i="0" u="none" strike="noStrike" dirty="0">
                          <a:latin typeface="Arial"/>
                        </a:rPr>
                        <a:t>-2127.032258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3"/>
                  </a:ext>
                </a:extLst>
              </a:tr>
              <a:tr h="161925">
                <a:tc>
                  <a:txBody>
                    <a:bodyPr/>
                    <a:lstStyle/>
                    <a:p>
                      <a:pPr algn="r" fontAlgn="b"/>
                      <a:r>
                        <a:rPr lang="en-US" sz="1000" b="0" i="0" u="none" strike="noStrike">
                          <a:latin typeface="Arial"/>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latin typeface="Arial"/>
                        </a:rPr>
                        <a:t>-3083.195551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161925">
                <a:tc>
                  <a:txBody>
                    <a:bodyPr/>
                    <a:lstStyle/>
                    <a:p>
                      <a:pPr algn="r" fontAlgn="b"/>
                      <a:r>
                        <a:rPr lang="en-US" sz="1000" b="0" i="0" u="none" strike="noStrike">
                          <a:latin typeface="Arial"/>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latin typeface="Arial"/>
                        </a:rPr>
                        <a:t>1093.641157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161925">
                <a:tc>
                  <a:txBody>
                    <a:bodyPr/>
                    <a:lstStyle/>
                    <a:p>
                      <a:pPr algn="r" fontAlgn="b"/>
                      <a:r>
                        <a:rPr lang="en-US" sz="1000" b="0" i="0" u="none" strike="noStrike">
                          <a:latin typeface="Arial"/>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latin typeface="Arial"/>
                        </a:rPr>
                        <a:t>-588.5221357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6"/>
                  </a:ext>
                </a:extLst>
              </a:tr>
              <a:tr h="161925">
                <a:tc>
                  <a:txBody>
                    <a:bodyPr/>
                    <a:lstStyle/>
                    <a:p>
                      <a:pPr algn="r" fontAlgn="b"/>
                      <a:r>
                        <a:rPr lang="en-US" sz="1000" b="0" i="0" u="none" strike="noStrike">
                          <a:latin typeface="Arial"/>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dirty="0">
                          <a:latin typeface="Arial"/>
                        </a:rPr>
                        <a:t>-104.6854283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42786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962400" y="2057395"/>
          <a:ext cx="3194050" cy="3024189"/>
        </p:xfrm>
        <a:graphic>
          <a:graphicData uri="http://schemas.openxmlformats.org/drawingml/2006/table">
            <a:tbl>
              <a:tblPr/>
              <a:tblGrid>
                <a:gridCol w="1874353">
                  <a:extLst>
                    <a:ext uri="{9D8B030D-6E8A-4147-A177-3AD203B41FA5}">
                      <a16:colId xmlns:a16="http://schemas.microsoft.com/office/drawing/2014/main" val="20000"/>
                    </a:ext>
                  </a:extLst>
                </a:gridCol>
                <a:gridCol w="1319697">
                  <a:extLst>
                    <a:ext uri="{9D8B030D-6E8A-4147-A177-3AD203B41FA5}">
                      <a16:colId xmlns:a16="http://schemas.microsoft.com/office/drawing/2014/main" val="20001"/>
                    </a:ext>
                  </a:extLst>
                </a:gridCol>
              </a:tblGrid>
              <a:tr h="195263">
                <a:tc>
                  <a:txBody>
                    <a:bodyPr/>
                    <a:lstStyle/>
                    <a:p>
                      <a:pPr algn="l" fontAlgn="b"/>
                      <a:endParaRPr lang="en-US" sz="1000" b="0" i="0" u="none" strike="noStrike">
                        <a:latin typeface="Arial"/>
                      </a:endParaRPr>
                    </a:p>
                  </a:txBody>
                  <a:tcPr marL="0" marR="0" marT="0" marB="0" anchor="b">
                    <a:lnL>
                      <a:noFill/>
                    </a:lnL>
                    <a:lnR>
                      <a:noFill/>
                    </a:lnR>
                    <a:lnT>
                      <a:noFill/>
                    </a:lnT>
                    <a:lnB>
                      <a:noFill/>
                    </a:lnB>
                  </a:tcPr>
                </a:tc>
                <a:tc>
                  <a:txBody>
                    <a:bodyPr/>
                    <a:lstStyle/>
                    <a:p>
                      <a:pPr algn="l" fontAlgn="b"/>
                      <a:endParaRPr lang="en-US" sz="1000" b="0" i="0" u="none" strike="noStrike">
                        <a:latin typeface="Arial"/>
                      </a:endParaRPr>
                    </a:p>
                  </a:txBody>
                  <a:tcPr marL="0" marR="0" marT="0" marB="0" anchor="b">
                    <a:lnL>
                      <a:noFill/>
                    </a:lnL>
                    <a:lnR>
                      <a:noFill/>
                    </a:lnR>
                    <a:lnT>
                      <a:noFill/>
                    </a:lnT>
                    <a:lnB>
                      <a:noFill/>
                    </a:lnB>
                  </a:tcPr>
                </a:tc>
                <a:extLst>
                  <a:ext uri="{0D108BD9-81ED-4DB2-BD59-A6C34878D82A}">
                    <a16:rowId xmlns:a16="http://schemas.microsoft.com/office/drawing/2014/main" val="10000"/>
                  </a:ext>
                </a:extLst>
              </a:tr>
              <a:tr h="195263">
                <a:tc>
                  <a:txBody>
                    <a:bodyPr/>
                    <a:lstStyle/>
                    <a:p>
                      <a:pPr algn="l" fontAlgn="b"/>
                      <a:endParaRPr lang="en-US" sz="1000" b="0"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5263">
                <a:tc>
                  <a:txBody>
                    <a:bodyPr/>
                    <a:lstStyle/>
                    <a:p>
                      <a:pPr algn="l" fontAlgn="b"/>
                      <a:r>
                        <a:rPr lang="en-US" sz="1600" b="0" i="0" u="none" strike="noStrike" dirty="0">
                          <a:latin typeface="Arial"/>
                        </a:rPr>
                        <a:t>Average of Residuals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5263">
                <a:tc>
                  <a:txBody>
                    <a:bodyPr/>
                    <a:lstStyle/>
                    <a:p>
                      <a:pPr algn="l" fontAlgn="b"/>
                      <a:r>
                        <a:rPr lang="en-US" sz="1600" b="0" i="0" u="none" strike="noStrike" dirty="0">
                          <a:latin typeface="Arial"/>
                        </a:rPr>
                        <a:t>Observation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latin typeface="Arial"/>
                        </a:rPr>
                        <a:t>Total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5263">
                <a:tc>
                  <a:txBody>
                    <a:bodyPr/>
                    <a:lstStyle/>
                    <a:p>
                      <a:pPr algn="l" fontAlgn="b"/>
                      <a:r>
                        <a:rPr lang="en-US" sz="1600" b="0" i="0" u="none" strike="noStrike">
                          <a:latin typeface="Arial"/>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600" b="0" i="0" u="none" strike="noStrike" dirty="0">
                          <a:latin typeface="Arial"/>
                        </a:rPr>
                        <a:t>-961.9588432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4"/>
                  </a:ext>
                </a:extLst>
              </a:tr>
              <a:tr h="195263">
                <a:tc>
                  <a:txBody>
                    <a:bodyPr/>
                    <a:lstStyle/>
                    <a:p>
                      <a:pPr algn="l" fontAlgn="b"/>
                      <a:r>
                        <a:rPr lang="en-US" sz="1600" b="0" i="0" u="none" strike="noStrike">
                          <a:latin typeface="Arial"/>
                        </a:rPr>
                        <a:t>6-10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600" b="0" i="0" u="none" strike="noStrike" dirty="0">
                          <a:latin typeface="Arial"/>
                        </a:rPr>
                        <a:t>745.4246941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195263">
                <a:tc>
                  <a:txBody>
                    <a:bodyPr/>
                    <a:lstStyle/>
                    <a:p>
                      <a:pPr algn="l" fontAlgn="b"/>
                      <a:r>
                        <a:rPr lang="en-US" sz="1600" b="0" i="0" u="none" strike="noStrike">
                          <a:latin typeface="Arial"/>
                        </a:rPr>
                        <a:t>11-15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600" b="0" i="0" u="none" strike="noStrike" dirty="0">
                          <a:latin typeface="Arial"/>
                        </a:rPr>
                        <a:t>-292.7917686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6"/>
                  </a:ext>
                </a:extLst>
              </a:tr>
              <a:tr h="195263">
                <a:tc>
                  <a:txBody>
                    <a:bodyPr/>
                    <a:lstStyle/>
                    <a:p>
                      <a:pPr algn="l" fontAlgn="b"/>
                      <a:r>
                        <a:rPr lang="en-US" sz="1600" b="0" i="0" u="none" strike="noStrike">
                          <a:latin typeface="Arial"/>
                        </a:rPr>
                        <a:t>16-20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600" b="0" i="0" u="none" strike="noStrike" dirty="0">
                          <a:latin typeface="Arial"/>
                        </a:rPr>
                        <a:t>2788.391769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7"/>
                  </a:ext>
                </a:extLst>
              </a:tr>
              <a:tr h="195263">
                <a:tc>
                  <a:txBody>
                    <a:bodyPr/>
                    <a:lstStyle/>
                    <a:p>
                      <a:pPr algn="l" fontAlgn="b"/>
                      <a:r>
                        <a:rPr lang="en-US" sz="1600" b="0" i="0" u="none" strike="noStrike">
                          <a:latin typeface="Arial"/>
                        </a:rPr>
                        <a:t>21-25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600" b="0" i="0" u="none" strike="noStrike" dirty="0">
                          <a:latin typeface="Arial"/>
                        </a:rPr>
                        <a:t>-2052.224694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8"/>
                  </a:ext>
                </a:extLst>
              </a:tr>
              <a:tr h="195263">
                <a:tc>
                  <a:txBody>
                    <a:bodyPr/>
                    <a:lstStyle/>
                    <a:p>
                      <a:pPr algn="l" fontAlgn="b"/>
                      <a:r>
                        <a:rPr lang="en-US" sz="1600" b="0" i="0" u="none" strike="noStrike">
                          <a:latin typeface="Arial"/>
                        </a:rPr>
                        <a:t>26-30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latin typeface="Arial"/>
                        </a:rPr>
                        <a:t>-226.8411568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95263">
                <a:tc>
                  <a:txBody>
                    <a:bodyPr/>
                    <a:lstStyle/>
                    <a:p>
                      <a:pPr algn="l" fontAlgn="b"/>
                      <a:r>
                        <a:rPr lang="en-US" sz="1600" b="0" i="0" u="none" strike="noStrike">
                          <a:latin typeface="Arial"/>
                        </a:rPr>
                        <a:t>Grand Total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latin typeface="Arial"/>
                        </a:rPr>
                        <a:t>-2.42532E-12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95263">
                <a:tc>
                  <a:txBody>
                    <a:bodyPr/>
                    <a:lstStyle/>
                    <a:p>
                      <a:pPr algn="l" fontAlgn="b"/>
                      <a:endParaRPr lang="en-US" sz="1000" b="0" i="0" u="none" strike="noStrike">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dirty="0">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1"/>
                  </a:ext>
                </a:extLst>
              </a:tr>
            </a:tbl>
          </a:graphicData>
        </a:graphic>
      </p:graphicFrame>
      <p:sp>
        <p:nvSpPr>
          <p:cNvPr id="5" name="Title 4"/>
          <p:cNvSpPr>
            <a:spLocks noGrp="1"/>
          </p:cNvSpPr>
          <p:nvPr>
            <p:ph type="title"/>
          </p:nvPr>
        </p:nvSpPr>
        <p:spPr/>
        <p:txBody>
          <a:bodyPr/>
          <a:lstStyle/>
          <a:p>
            <a:r>
              <a:rPr lang="en-US" dirty="0"/>
              <a:t>Using Pivot Table to Examine Sub-collections---grouped by 5</a:t>
            </a:r>
          </a:p>
        </p:txBody>
      </p:sp>
      <p:sp>
        <p:nvSpPr>
          <p:cNvPr id="6" name="Content Placeholder 5"/>
          <p:cNvSpPr>
            <a:spLocks noGrp="1"/>
          </p:cNvSpPr>
          <p:nvPr>
            <p:ph idx="1"/>
          </p:nvPr>
        </p:nvSpPr>
        <p:spPr/>
        <p:txBody>
          <a:bodyPr/>
          <a:lstStyle/>
          <a:p>
            <a:endParaRPr lang="en-US" dirty="0"/>
          </a:p>
          <a:p>
            <a:endParaRPr lang="en-US" dirty="0"/>
          </a:p>
          <a:p>
            <a:endParaRPr lang="en-US" dirty="0"/>
          </a:p>
          <a:p>
            <a:endParaRPr lang="en-US" dirty="0"/>
          </a:p>
          <a:p>
            <a:endParaRPr lang="en-US" dirty="0"/>
          </a:p>
          <a:p>
            <a:pPr>
              <a:buNone/>
            </a:pPr>
            <a:endParaRPr lang="en-US" dirty="0"/>
          </a:p>
          <a:p>
            <a:r>
              <a:rPr lang="en-US" sz="2000" dirty="0"/>
              <a:t>Averages should all be close to zero for a good regression</a:t>
            </a:r>
          </a:p>
          <a:p>
            <a:r>
              <a:rPr lang="en-US" sz="2000" dirty="0"/>
              <a:t>What kind of statistical test could we use to test whether an average is statistically different from zero?</a:t>
            </a:r>
          </a:p>
          <a:p>
            <a:endParaRPr lang="en-US" sz="2000" dirty="0"/>
          </a:p>
        </p:txBody>
      </p:sp>
    </p:spTree>
    <p:extLst>
      <p:ext uri="{BB962C8B-B14F-4D97-AF65-F5344CB8AC3E}">
        <p14:creationId xmlns:p14="http://schemas.microsoft.com/office/powerpoint/2010/main" val="349463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dirty="0"/>
              <a:t>For Next Week</a:t>
            </a:r>
          </a:p>
        </p:txBody>
      </p:sp>
      <p:sp>
        <p:nvSpPr>
          <p:cNvPr id="61443" name="Rectangle 3"/>
          <p:cNvSpPr>
            <a:spLocks noGrp="1" noChangeArrowheads="1"/>
          </p:cNvSpPr>
          <p:nvPr>
            <p:ph type="body" idx="1"/>
          </p:nvPr>
        </p:nvSpPr>
        <p:spPr/>
        <p:txBody>
          <a:bodyPr/>
          <a:lstStyle/>
          <a:p>
            <a:pPr>
              <a:buNone/>
            </a:pPr>
            <a:endParaRPr lang="en-US" dirty="0"/>
          </a:p>
          <a:p>
            <a:r>
              <a:rPr lang="en-US" dirty="0"/>
              <a:t>No Quiz Due!</a:t>
            </a:r>
          </a:p>
          <a:p>
            <a:r>
              <a:rPr lang="en-US" dirty="0"/>
              <a:t>Homework 8</a:t>
            </a:r>
          </a:p>
          <a:p>
            <a:endParaRPr lang="en-US" dirty="0"/>
          </a:p>
          <a:p>
            <a:r>
              <a:rPr lang="en-US" dirty="0"/>
              <a:t>Linear Programming Conclusion (including scheduling problem to prepare for exam 3)</a:t>
            </a:r>
          </a:p>
          <a:p>
            <a:r>
              <a:rPr lang="en-US" dirty="0"/>
              <a:t>Exam 3</a:t>
            </a:r>
          </a:p>
          <a:p>
            <a:pPr>
              <a:buNone/>
            </a:pPr>
            <a:endParaRPr lang="en-US" dirty="0"/>
          </a:p>
          <a:p>
            <a:pPr>
              <a:buNone/>
            </a:pPr>
            <a:endParaRPr lang="en-US" dirty="0"/>
          </a:p>
        </p:txBody>
      </p:sp>
    </p:spTree>
    <p:extLst>
      <p:ext uri="{BB962C8B-B14F-4D97-AF65-F5344CB8AC3E}">
        <p14:creationId xmlns:p14="http://schemas.microsoft.com/office/powerpoint/2010/main" val="1444498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09800" y="457200"/>
            <a:ext cx="7772400" cy="762000"/>
          </a:xfrm>
        </p:spPr>
        <p:txBody>
          <a:bodyPr/>
          <a:lstStyle/>
          <a:p>
            <a:r>
              <a:rPr lang="en-US"/>
              <a:t>Multiple Linear Regression</a:t>
            </a:r>
          </a:p>
        </p:txBody>
      </p:sp>
      <p:sp>
        <p:nvSpPr>
          <p:cNvPr id="14339" name="Text Box 3"/>
          <p:cNvSpPr txBox="1">
            <a:spLocks noChangeArrowheads="1"/>
          </p:cNvSpPr>
          <p:nvPr/>
        </p:nvSpPr>
        <p:spPr bwMode="auto">
          <a:xfrm>
            <a:off x="2933700" y="1600201"/>
            <a:ext cx="6362700" cy="1800225"/>
          </a:xfrm>
          <a:prstGeom prst="rect">
            <a:avLst/>
          </a:prstGeom>
          <a:noFill/>
          <a:ln w="9525">
            <a:noFill/>
            <a:miter lim="800000"/>
            <a:headEnd/>
            <a:tailEnd/>
          </a:ln>
          <a:effectLst/>
        </p:spPr>
        <p:txBody>
          <a:bodyPr>
            <a:spAutoFit/>
          </a:bodyPr>
          <a:lstStyle/>
          <a:p>
            <a:pPr algn="l"/>
            <a:r>
              <a:rPr lang="en-US" sz="2800"/>
              <a:t>Multiple linear regression is very similar to simple linear regression except that the dependent variable Y is described by m independent variables X</a:t>
            </a:r>
            <a:r>
              <a:rPr lang="en-US" sz="2800" baseline="-25000"/>
              <a:t>1</a:t>
            </a:r>
            <a:r>
              <a:rPr lang="en-US" sz="2800"/>
              <a:t>, …, X</a:t>
            </a:r>
            <a:r>
              <a:rPr lang="en-US" sz="2800" baseline="-25000"/>
              <a:t>m</a:t>
            </a:r>
            <a:endParaRPr lang="en-US" sz="2800"/>
          </a:p>
        </p:txBody>
      </p:sp>
      <p:sp>
        <p:nvSpPr>
          <p:cNvPr id="14340" name="Text Box 4"/>
          <p:cNvSpPr txBox="1">
            <a:spLocks noChangeArrowheads="1"/>
          </p:cNvSpPr>
          <p:nvPr/>
        </p:nvSpPr>
        <p:spPr bwMode="blackWhite">
          <a:xfrm>
            <a:off x="3276600" y="3733801"/>
            <a:ext cx="5645150" cy="588963"/>
          </a:xfrm>
          <a:prstGeom prst="rect">
            <a:avLst/>
          </a:prstGeom>
          <a:solidFill>
            <a:schemeClr val="accent1"/>
          </a:solidFill>
          <a:ln w="9525">
            <a:solidFill>
              <a:schemeClr val="tx1"/>
            </a:solidFill>
            <a:miter lim="800000"/>
            <a:headEnd/>
            <a:tailEnd/>
          </a:ln>
          <a:effectLst/>
        </p:spPr>
        <p:txBody>
          <a:bodyPr>
            <a:spAutoFit/>
          </a:bodyPr>
          <a:lstStyle/>
          <a:p>
            <a:r>
              <a:rPr lang="en-US" sz="3200"/>
              <a:t>Y = a + b</a:t>
            </a:r>
            <a:r>
              <a:rPr lang="en-US" sz="3200" baseline="-25000"/>
              <a:t>1</a:t>
            </a:r>
            <a:r>
              <a:rPr lang="en-US" sz="3200"/>
              <a:t>*X</a:t>
            </a:r>
            <a:r>
              <a:rPr lang="en-US" sz="3200" baseline="-25000"/>
              <a:t>1</a:t>
            </a:r>
            <a:r>
              <a:rPr lang="en-US" sz="3200"/>
              <a:t> + … + b</a:t>
            </a:r>
            <a:r>
              <a:rPr lang="en-US" sz="3200" baseline="-25000"/>
              <a:t>m</a:t>
            </a:r>
            <a:r>
              <a:rPr lang="en-US" sz="3200"/>
              <a:t>*X</a:t>
            </a:r>
            <a:r>
              <a:rPr lang="en-US" sz="3200" baseline="-25000"/>
              <a:t>m</a:t>
            </a:r>
            <a:endParaRPr lang="en-US" sz="3200"/>
          </a:p>
        </p:txBody>
      </p:sp>
    </p:spTree>
    <p:extLst>
      <p:ext uri="{BB962C8B-B14F-4D97-AF65-F5344CB8AC3E}">
        <p14:creationId xmlns:p14="http://schemas.microsoft.com/office/powerpoint/2010/main" val="1429466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utoUpdateAnimBg="0"/>
      <p:bldP spid="14340"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209800" y="228600"/>
            <a:ext cx="7772400" cy="685800"/>
          </a:xfrm>
        </p:spPr>
        <p:txBody>
          <a:bodyPr>
            <a:normAutofit fontScale="90000"/>
          </a:bodyPr>
          <a:lstStyle/>
          <a:p>
            <a:r>
              <a:rPr lang="en-US"/>
              <a:t>Multiple Linear Regression (cont’d)</a:t>
            </a:r>
          </a:p>
        </p:txBody>
      </p:sp>
      <p:sp>
        <p:nvSpPr>
          <p:cNvPr id="16390" name="Rectangle 6"/>
          <p:cNvSpPr>
            <a:spLocks noGrp="1" noChangeArrowheads="1"/>
          </p:cNvSpPr>
          <p:nvPr>
            <p:ph type="body" idx="1"/>
          </p:nvPr>
        </p:nvSpPr>
        <p:spPr>
          <a:xfrm>
            <a:off x="2057400" y="1828800"/>
            <a:ext cx="8077200" cy="3886200"/>
          </a:xfrm>
        </p:spPr>
        <p:txBody>
          <a:bodyPr/>
          <a:lstStyle/>
          <a:p>
            <a:pPr>
              <a:spcBef>
                <a:spcPct val="35000"/>
              </a:spcBef>
            </a:pPr>
            <a:r>
              <a:rPr lang="en-US" dirty="0"/>
              <a:t>Intercept a is the same</a:t>
            </a:r>
          </a:p>
          <a:p>
            <a:pPr>
              <a:spcBef>
                <a:spcPct val="35000"/>
              </a:spcBef>
            </a:pPr>
            <a:r>
              <a:rPr lang="en-US" dirty="0"/>
              <a:t>Slope b</a:t>
            </a:r>
            <a:r>
              <a:rPr lang="en-US" baseline="-25000" dirty="0"/>
              <a:t>i</a:t>
            </a:r>
            <a:r>
              <a:rPr lang="en-US" dirty="0"/>
              <a:t> is the change in Y given a unit change in X</a:t>
            </a:r>
            <a:r>
              <a:rPr lang="en-US" baseline="-25000" dirty="0"/>
              <a:t>i</a:t>
            </a:r>
            <a:r>
              <a:rPr lang="en-US" dirty="0"/>
              <a:t> while holding all other variables constant</a:t>
            </a:r>
          </a:p>
          <a:p>
            <a:pPr>
              <a:spcBef>
                <a:spcPct val="35000"/>
              </a:spcBef>
            </a:pPr>
            <a:r>
              <a:rPr lang="en-US" dirty="0"/>
              <a:t>Interpretations of R</a:t>
            </a:r>
            <a:r>
              <a:rPr lang="en-US" baseline="30000" dirty="0"/>
              <a:t>2</a:t>
            </a:r>
            <a:r>
              <a:rPr lang="en-US" dirty="0"/>
              <a:t> &amp; Std. error are the same</a:t>
            </a:r>
          </a:p>
          <a:p>
            <a:pPr>
              <a:spcBef>
                <a:spcPct val="35000"/>
              </a:spcBef>
            </a:pPr>
            <a:r>
              <a:rPr lang="en-US" dirty="0"/>
              <a:t>Slope coefficient C.I.s (one for each X</a:t>
            </a:r>
            <a:r>
              <a:rPr lang="en-US" baseline="-25000" dirty="0"/>
              <a:t>i</a:t>
            </a:r>
            <a:r>
              <a:rPr lang="en-US" dirty="0"/>
              <a:t>) are the same</a:t>
            </a:r>
          </a:p>
          <a:p>
            <a:pPr>
              <a:spcBef>
                <a:spcPct val="35000"/>
              </a:spcBef>
            </a:pPr>
            <a:r>
              <a:rPr lang="en-US" dirty="0"/>
              <a:t>P-values for slope coefficients &amp; intercept are the same</a:t>
            </a:r>
          </a:p>
          <a:p>
            <a:pPr>
              <a:spcBef>
                <a:spcPct val="35000"/>
              </a:spcBef>
              <a:buNone/>
            </a:pPr>
            <a:endParaRPr lang="en-US" dirty="0"/>
          </a:p>
          <a:p>
            <a:pPr>
              <a:spcBef>
                <a:spcPct val="35000"/>
              </a:spcBef>
            </a:pPr>
            <a:endParaRPr lang="en-US" dirty="0"/>
          </a:p>
        </p:txBody>
      </p:sp>
      <p:sp>
        <p:nvSpPr>
          <p:cNvPr id="16388" name="Text Box 4"/>
          <p:cNvSpPr txBox="1">
            <a:spLocks noChangeArrowheads="1"/>
          </p:cNvSpPr>
          <p:nvPr/>
        </p:nvSpPr>
        <p:spPr bwMode="auto">
          <a:xfrm>
            <a:off x="4395788" y="1066800"/>
            <a:ext cx="2339102" cy="369332"/>
          </a:xfrm>
          <a:prstGeom prst="rect">
            <a:avLst/>
          </a:prstGeom>
          <a:noFill/>
          <a:ln w="9525">
            <a:noFill/>
            <a:miter lim="800000"/>
            <a:headEnd/>
            <a:tailEnd/>
          </a:ln>
          <a:effectLst/>
        </p:spPr>
        <p:txBody>
          <a:bodyPr wrap="none">
            <a:spAutoFit/>
          </a:bodyPr>
          <a:lstStyle/>
          <a:p>
            <a:r>
              <a:rPr lang="en-US"/>
              <a:t>Y = a + b</a:t>
            </a:r>
            <a:r>
              <a:rPr lang="en-US" baseline="-25000"/>
              <a:t>1</a:t>
            </a:r>
            <a:r>
              <a:rPr lang="en-US"/>
              <a:t>X</a:t>
            </a:r>
            <a:r>
              <a:rPr lang="en-US" baseline="-25000"/>
              <a:t>1</a:t>
            </a:r>
            <a:r>
              <a:rPr lang="en-US"/>
              <a:t> + … + b</a:t>
            </a:r>
            <a:r>
              <a:rPr lang="en-US" baseline="-25000"/>
              <a:t>m</a:t>
            </a:r>
            <a:r>
              <a:rPr lang="en-US"/>
              <a:t>X</a:t>
            </a:r>
            <a:r>
              <a:rPr lang="en-US" baseline="-25000"/>
              <a:t>m</a:t>
            </a:r>
            <a:endParaRPr lang="en-US"/>
          </a:p>
        </p:txBody>
      </p:sp>
    </p:spTree>
    <p:extLst>
      <p:ext uri="{BB962C8B-B14F-4D97-AF65-F5344CB8AC3E}">
        <p14:creationId xmlns:p14="http://schemas.microsoft.com/office/powerpoint/2010/main" val="867541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9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39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39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390">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39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build="p" autoUpdateAnimBg="0"/>
      <p:bldP spid="1638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Fitting Polynomials</a:t>
            </a:r>
          </a:p>
        </p:txBody>
      </p:sp>
      <p:sp>
        <p:nvSpPr>
          <p:cNvPr id="3" name="Content Placeholder 2"/>
          <p:cNvSpPr>
            <a:spLocks noGrp="1"/>
          </p:cNvSpPr>
          <p:nvPr>
            <p:ph idx="1"/>
          </p:nvPr>
        </p:nvSpPr>
        <p:spPr/>
        <p:txBody>
          <a:bodyPr/>
          <a:lstStyle/>
          <a:p>
            <a:r>
              <a:rPr lang="en-US" dirty="0"/>
              <a:t>See female marathon times worksheet.</a:t>
            </a:r>
          </a:p>
          <a:p>
            <a:r>
              <a:rPr lang="en-US" dirty="0"/>
              <a:t>Also see examples on examining residuals.</a:t>
            </a:r>
          </a:p>
        </p:txBody>
      </p:sp>
    </p:spTree>
    <p:extLst>
      <p:ext uri="{BB962C8B-B14F-4D97-AF65-F5344CB8AC3E}">
        <p14:creationId xmlns:p14="http://schemas.microsoft.com/office/powerpoint/2010/main" val="3083557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533400"/>
            <a:ext cx="7772400" cy="1143000"/>
          </a:xfrm>
        </p:spPr>
        <p:txBody>
          <a:bodyPr/>
          <a:lstStyle/>
          <a:p>
            <a:r>
              <a:rPr lang="en-US" dirty="0"/>
              <a:t>Artsy—from PS #8</a:t>
            </a:r>
          </a:p>
        </p:txBody>
      </p:sp>
      <p:sp>
        <p:nvSpPr>
          <p:cNvPr id="3" name="Content Placeholder 2"/>
          <p:cNvSpPr>
            <a:spLocks noGrp="1"/>
          </p:cNvSpPr>
          <p:nvPr>
            <p:ph idx="1"/>
          </p:nvPr>
        </p:nvSpPr>
        <p:spPr/>
        <p:txBody>
          <a:bodyPr/>
          <a:lstStyle/>
          <a:p>
            <a:pPr hangingPunct="0">
              <a:buNone/>
            </a:pPr>
            <a:r>
              <a:rPr lang="en-US" b="1" dirty="0">
                <a:solidFill>
                  <a:schemeClr val="tx1"/>
                </a:solidFill>
                <a:latin typeface="+mn-lt"/>
                <a:ea typeface="+mn-ea"/>
                <a:cs typeface="+mn-cs"/>
              </a:rPr>
              <a:t>Regression of RATE on SEX, GRADE, and TINGRADE:</a:t>
            </a:r>
            <a:endParaRPr lang="en-US" dirty="0">
              <a:solidFill>
                <a:schemeClr val="tx1"/>
              </a:solidFill>
              <a:latin typeface="+mn-lt"/>
              <a:ea typeface="+mn-ea"/>
              <a:cs typeface="+mn-cs"/>
            </a:endParaRPr>
          </a:p>
          <a:p>
            <a:pPr lvl="1" hangingPunct="0">
              <a:buNone/>
            </a:pPr>
            <a:r>
              <a:rPr lang="en-US" sz="2000" dirty="0"/>
              <a:t>RATE = 177 + 21.8 SEX + 24.7 GRADE + 10.1 TINGRADE</a:t>
            </a:r>
          </a:p>
          <a:p>
            <a:pPr lvl="1" hangingPunct="0">
              <a:buNone/>
            </a:pPr>
            <a:endParaRPr lang="en-US" sz="2000" dirty="0"/>
          </a:p>
          <a:p>
            <a:pPr lvl="1" hangingPunct="0">
              <a:buNone/>
            </a:pPr>
            <a:endParaRPr lang="en-US" sz="2000" dirty="0"/>
          </a:p>
        </p:txBody>
      </p:sp>
      <p:graphicFrame>
        <p:nvGraphicFramePr>
          <p:cNvPr id="4" name="Object 3"/>
          <p:cNvGraphicFramePr>
            <a:graphicFrameLocks noChangeAspect="1"/>
          </p:cNvGraphicFramePr>
          <p:nvPr/>
        </p:nvGraphicFramePr>
        <p:xfrm>
          <a:off x="2971801" y="3581400"/>
          <a:ext cx="6167437" cy="2590800"/>
        </p:xfrm>
        <a:graphic>
          <a:graphicData uri="http://schemas.openxmlformats.org/presentationml/2006/ole">
            <mc:AlternateContent xmlns:mc="http://schemas.openxmlformats.org/markup-compatibility/2006">
              <mc:Choice xmlns:v="urn:schemas-microsoft-com:vml" Requires="v">
                <p:oleObj spid="_x0000_s1031" name="Document" r:id="rId4" imgW="6166750" imgH="2247647" progId="Word.Document.12">
                  <p:embed/>
                </p:oleObj>
              </mc:Choice>
              <mc:Fallback>
                <p:oleObj name="Document" r:id="rId4" imgW="6166750" imgH="2247647" progId="Word.Document.1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1" y="3581400"/>
                        <a:ext cx="6167437" cy="2590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73811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09800" y="381000"/>
            <a:ext cx="7772400" cy="838200"/>
          </a:xfrm>
        </p:spPr>
        <p:txBody>
          <a:bodyPr/>
          <a:lstStyle/>
          <a:p>
            <a:r>
              <a:rPr lang="en-US"/>
              <a:t>Dummy Variables</a:t>
            </a:r>
          </a:p>
        </p:txBody>
      </p:sp>
      <p:sp>
        <p:nvSpPr>
          <p:cNvPr id="18435" name="Text Box 3"/>
          <p:cNvSpPr txBox="1">
            <a:spLocks noChangeArrowheads="1"/>
          </p:cNvSpPr>
          <p:nvPr/>
        </p:nvSpPr>
        <p:spPr bwMode="auto">
          <a:xfrm>
            <a:off x="2362200" y="1676400"/>
            <a:ext cx="7543800" cy="1477328"/>
          </a:xfrm>
          <a:prstGeom prst="rect">
            <a:avLst/>
          </a:prstGeom>
          <a:noFill/>
          <a:ln w="9525">
            <a:noFill/>
            <a:miter lim="800000"/>
            <a:headEnd/>
            <a:tailEnd/>
          </a:ln>
          <a:effectLst/>
        </p:spPr>
        <p:txBody>
          <a:bodyPr>
            <a:spAutoFit/>
          </a:bodyPr>
          <a:lstStyle/>
          <a:p>
            <a:pPr marL="457200" indent="-457200">
              <a:spcBef>
                <a:spcPct val="50000"/>
              </a:spcBef>
              <a:tabLst>
                <a:tab pos="457200" algn="l"/>
              </a:tabLst>
            </a:pPr>
            <a:r>
              <a:rPr lang="en-US"/>
              <a:t>Dummy variables</a:t>
            </a:r>
          </a:p>
          <a:p>
            <a:pPr marL="457200" indent="-457200">
              <a:spcBef>
                <a:spcPct val="50000"/>
              </a:spcBef>
              <a:tabLst>
                <a:tab pos="457200" algn="l"/>
              </a:tabLst>
            </a:pPr>
            <a:r>
              <a:rPr lang="en-US"/>
              <a:t>	are variables that only take on the values 0 or 1</a:t>
            </a:r>
          </a:p>
          <a:p>
            <a:pPr marL="457200" indent="-457200">
              <a:spcBef>
                <a:spcPct val="50000"/>
              </a:spcBef>
              <a:tabLst>
                <a:tab pos="457200" algn="l"/>
              </a:tabLst>
            </a:pPr>
            <a:r>
              <a:rPr lang="en-US"/>
              <a:t>	can be used as a tool to put variables that do not have a natural numerical interpretation into a regression</a:t>
            </a:r>
          </a:p>
        </p:txBody>
      </p:sp>
      <p:sp>
        <p:nvSpPr>
          <p:cNvPr id="18436" name="Text Box 4"/>
          <p:cNvSpPr txBox="1">
            <a:spLocks noChangeArrowheads="1"/>
          </p:cNvSpPr>
          <p:nvPr/>
        </p:nvSpPr>
        <p:spPr bwMode="auto">
          <a:xfrm>
            <a:off x="2667000" y="4114800"/>
            <a:ext cx="6858000" cy="369332"/>
          </a:xfrm>
          <a:prstGeom prst="rect">
            <a:avLst/>
          </a:prstGeom>
          <a:noFill/>
          <a:ln w="9525">
            <a:noFill/>
            <a:miter lim="800000"/>
            <a:headEnd/>
            <a:tailEnd/>
          </a:ln>
          <a:effectLst/>
        </p:spPr>
        <p:txBody>
          <a:bodyPr>
            <a:spAutoFit/>
          </a:bodyPr>
          <a:lstStyle/>
          <a:p>
            <a:pPr marL="234950" indent="-234950">
              <a:spcBef>
                <a:spcPct val="50000"/>
              </a:spcBef>
            </a:pPr>
            <a:r>
              <a:rPr lang="en-US" i="1"/>
              <a:t>For example, sex variable is 0 for female, 1 for male</a:t>
            </a:r>
          </a:p>
        </p:txBody>
      </p:sp>
      <p:sp>
        <p:nvSpPr>
          <p:cNvPr id="18573" name="Text Box 141"/>
          <p:cNvSpPr txBox="1">
            <a:spLocks noChangeArrowheads="1"/>
          </p:cNvSpPr>
          <p:nvPr/>
        </p:nvSpPr>
        <p:spPr bwMode="auto">
          <a:xfrm>
            <a:off x="2397126" y="4724400"/>
            <a:ext cx="7432675" cy="923330"/>
          </a:xfrm>
          <a:prstGeom prst="rect">
            <a:avLst/>
          </a:prstGeom>
          <a:noFill/>
          <a:ln w="9525">
            <a:noFill/>
            <a:miter lim="800000"/>
            <a:headEnd/>
            <a:tailEnd/>
          </a:ln>
          <a:effectLst/>
        </p:spPr>
        <p:txBody>
          <a:bodyPr>
            <a:spAutoFit/>
          </a:bodyPr>
          <a:lstStyle/>
          <a:p>
            <a:endParaRPr lang="en-US" dirty="0"/>
          </a:p>
          <a:p>
            <a:r>
              <a:rPr lang="en-US" dirty="0"/>
              <a:t>For example, dummy variables can also be used to fix a problem with using GRADE as a variable in the Artsy example….</a:t>
            </a:r>
          </a:p>
        </p:txBody>
      </p:sp>
    </p:spTree>
    <p:extLst>
      <p:ext uri="{BB962C8B-B14F-4D97-AF65-F5344CB8AC3E}">
        <p14:creationId xmlns:p14="http://schemas.microsoft.com/office/powerpoint/2010/main" val="4946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4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4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85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P spid="18436" grpId="0" autoUpdateAnimBg="0"/>
      <p:bldP spid="18573"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209800" y="228600"/>
            <a:ext cx="7772400" cy="685800"/>
          </a:xfrm>
        </p:spPr>
        <p:txBody>
          <a:bodyPr>
            <a:normAutofit fontScale="90000"/>
          </a:bodyPr>
          <a:lstStyle/>
          <a:p>
            <a:r>
              <a:rPr lang="en-US"/>
              <a:t>Dummy Variables (cont’d)</a:t>
            </a:r>
          </a:p>
        </p:txBody>
      </p:sp>
      <p:graphicFrame>
        <p:nvGraphicFramePr>
          <p:cNvPr id="19596" name="Group 140"/>
          <p:cNvGraphicFramePr>
            <a:graphicFrameLocks noGrp="1"/>
          </p:cNvGraphicFramePr>
          <p:nvPr/>
        </p:nvGraphicFramePr>
        <p:xfrm>
          <a:off x="3276600" y="2614613"/>
          <a:ext cx="5562600" cy="3870960"/>
        </p:xfrm>
        <a:graphic>
          <a:graphicData uri="http://schemas.openxmlformats.org/drawingml/2006/table">
            <a:tbl>
              <a:tblPr/>
              <a:tblGrid>
                <a:gridCol w="10668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504825">
                  <a:extLst>
                    <a:ext uri="{9D8B030D-6E8A-4147-A177-3AD203B41FA5}">
                      <a16:colId xmlns:a16="http://schemas.microsoft.com/office/drawing/2014/main" val="20005"/>
                    </a:ext>
                  </a:extLst>
                </a:gridCol>
                <a:gridCol w="638175">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533400">
                  <a:extLst>
                    <a:ext uri="{9D8B030D-6E8A-4147-A177-3AD203B41FA5}">
                      <a16:colId xmlns:a16="http://schemas.microsoft.com/office/drawing/2014/main" val="20008"/>
                    </a:ext>
                  </a:extLst>
                </a:gridCol>
              </a:tblGrid>
              <a:tr h="325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Grade / Variable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G1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G2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G3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G4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G5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G6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G7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G8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23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Grade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5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Grade 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3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Grade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3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Grade 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3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Grade 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5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Grade 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3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Grade 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5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Grade 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9597" name="Text Box 141"/>
          <p:cNvSpPr txBox="1">
            <a:spLocks noChangeArrowheads="1"/>
          </p:cNvSpPr>
          <p:nvPr/>
        </p:nvSpPr>
        <p:spPr bwMode="auto">
          <a:xfrm>
            <a:off x="3643314" y="1066800"/>
            <a:ext cx="3815853" cy="923330"/>
          </a:xfrm>
          <a:prstGeom prst="rect">
            <a:avLst/>
          </a:prstGeom>
          <a:noFill/>
          <a:ln w="9525">
            <a:noFill/>
            <a:miter lim="800000"/>
            <a:headEnd/>
            <a:tailEnd/>
          </a:ln>
          <a:effectLst/>
        </p:spPr>
        <p:txBody>
          <a:bodyPr wrap="none">
            <a:spAutoFit/>
          </a:bodyPr>
          <a:lstStyle/>
          <a:p>
            <a:r>
              <a:rPr lang="en-US"/>
              <a:t>Artsy example:</a:t>
            </a:r>
          </a:p>
          <a:p>
            <a:r>
              <a:rPr lang="en-US"/>
              <a:t>introduce a variable Gk for each grade,</a:t>
            </a:r>
          </a:p>
          <a:p>
            <a:r>
              <a:rPr lang="en-US"/>
              <a:t>1 if in grade, 0 if not</a:t>
            </a:r>
          </a:p>
        </p:txBody>
      </p:sp>
    </p:spTree>
    <p:extLst>
      <p:ext uri="{BB962C8B-B14F-4D97-AF65-F5344CB8AC3E}">
        <p14:creationId xmlns:p14="http://schemas.microsoft.com/office/powerpoint/2010/main" val="4213401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5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95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97"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209800" y="304800"/>
            <a:ext cx="7772400" cy="838200"/>
          </a:xfrm>
        </p:spPr>
        <p:txBody>
          <a:bodyPr/>
          <a:lstStyle/>
          <a:p>
            <a:r>
              <a:rPr lang="en-US"/>
              <a:t>Dummy Variables (cont’d)</a:t>
            </a:r>
          </a:p>
        </p:txBody>
      </p:sp>
      <p:graphicFrame>
        <p:nvGraphicFramePr>
          <p:cNvPr id="20586" name="Group 106"/>
          <p:cNvGraphicFramePr>
            <a:graphicFrameLocks noGrp="1"/>
          </p:cNvGraphicFramePr>
          <p:nvPr/>
        </p:nvGraphicFramePr>
        <p:xfrm>
          <a:off x="3581400" y="2767013"/>
          <a:ext cx="5029200" cy="3870960"/>
        </p:xfrm>
        <a:graphic>
          <a:graphicData uri="http://schemas.openxmlformats.org/drawingml/2006/table">
            <a:tbl>
              <a:tblPr/>
              <a:tblGrid>
                <a:gridCol w="10668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504825">
                  <a:extLst>
                    <a:ext uri="{9D8B030D-6E8A-4147-A177-3AD203B41FA5}">
                      <a16:colId xmlns:a16="http://schemas.microsoft.com/office/drawing/2014/main" val="20004"/>
                    </a:ext>
                  </a:extLst>
                </a:gridCol>
                <a:gridCol w="638175">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325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Grade / Variable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G2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G3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G4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G5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G6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G7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G8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23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Grade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5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Grade 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3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Grade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3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Grade 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3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Grade 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5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Grade 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3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Grade 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5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Grade 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0585" name="Text Box 105"/>
          <p:cNvSpPr txBox="1">
            <a:spLocks noChangeArrowheads="1"/>
          </p:cNvSpPr>
          <p:nvPr/>
        </p:nvSpPr>
        <p:spPr bwMode="auto">
          <a:xfrm>
            <a:off x="2971800" y="1336675"/>
            <a:ext cx="6324600" cy="923330"/>
          </a:xfrm>
          <a:prstGeom prst="rect">
            <a:avLst/>
          </a:prstGeom>
          <a:noFill/>
          <a:ln w="9525">
            <a:noFill/>
            <a:miter lim="800000"/>
            <a:headEnd/>
            <a:tailEnd/>
          </a:ln>
          <a:effectLst/>
        </p:spPr>
        <p:txBody>
          <a:bodyPr>
            <a:spAutoFit/>
          </a:bodyPr>
          <a:lstStyle/>
          <a:p>
            <a:r>
              <a:rPr lang="en-US"/>
              <a:t>You must choose a “base case”;</a:t>
            </a:r>
          </a:p>
          <a:p>
            <a:r>
              <a:rPr lang="en-US"/>
              <a:t>in this case Grade 1 is a good base case, which means we should delete the variable G1</a:t>
            </a:r>
          </a:p>
        </p:txBody>
      </p:sp>
    </p:spTree>
    <p:extLst>
      <p:ext uri="{BB962C8B-B14F-4D97-AF65-F5344CB8AC3E}">
        <p14:creationId xmlns:p14="http://schemas.microsoft.com/office/powerpoint/2010/main" val="2321963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5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05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5"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209800" y="381000"/>
            <a:ext cx="7772400" cy="1143000"/>
          </a:xfrm>
        </p:spPr>
        <p:txBody>
          <a:bodyPr>
            <a:normAutofit fontScale="90000"/>
          </a:bodyPr>
          <a:lstStyle/>
          <a:p>
            <a:r>
              <a:rPr lang="en-US"/>
              <a:t>A Basic Technique</a:t>
            </a:r>
            <a:br>
              <a:rPr lang="en-US"/>
            </a:br>
            <a:r>
              <a:rPr lang="en-US"/>
              <a:t>for Multiple Linear Regression</a:t>
            </a:r>
          </a:p>
        </p:txBody>
      </p:sp>
      <p:sp>
        <p:nvSpPr>
          <p:cNvPr id="22531" name="Text Box 3"/>
          <p:cNvSpPr txBox="1">
            <a:spLocks noChangeArrowheads="1"/>
          </p:cNvSpPr>
          <p:nvPr/>
        </p:nvSpPr>
        <p:spPr bwMode="auto">
          <a:xfrm>
            <a:off x="3009900" y="3841750"/>
            <a:ext cx="6210300" cy="923330"/>
          </a:xfrm>
          <a:prstGeom prst="rect">
            <a:avLst/>
          </a:prstGeom>
          <a:noFill/>
          <a:ln w="9525">
            <a:noFill/>
            <a:miter lim="800000"/>
            <a:headEnd/>
            <a:tailEnd/>
          </a:ln>
          <a:effectLst/>
        </p:spPr>
        <p:txBody>
          <a:bodyPr>
            <a:spAutoFit/>
          </a:bodyPr>
          <a:lstStyle/>
          <a:p>
            <a:pPr algn="l"/>
            <a:r>
              <a:rPr lang="en-US"/>
              <a:t>Some of the variables may not have a significant effect (which corresponds to a high P-value for the corresponding slope coefficient)</a:t>
            </a:r>
          </a:p>
        </p:txBody>
      </p:sp>
      <p:sp>
        <p:nvSpPr>
          <p:cNvPr id="22533" name="Text Box 5"/>
          <p:cNvSpPr txBox="1">
            <a:spLocks noChangeArrowheads="1"/>
          </p:cNvSpPr>
          <p:nvPr/>
        </p:nvSpPr>
        <p:spPr bwMode="auto">
          <a:xfrm>
            <a:off x="2625726" y="5410201"/>
            <a:ext cx="6975475" cy="646331"/>
          </a:xfrm>
          <a:prstGeom prst="rect">
            <a:avLst/>
          </a:prstGeom>
          <a:noFill/>
          <a:ln w="9525">
            <a:solidFill>
              <a:schemeClr val="tx1"/>
            </a:solidFill>
            <a:miter lim="800000"/>
            <a:headEnd/>
            <a:tailEnd/>
          </a:ln>
          <a:effectLst/>
        </p:spPr>
        <p:txBody>
          <a:bodyPr>
            <a:spAutoFit/>
          </a:bodyPr>
          <a:lstStyle/>
          <a:p>
            <a:r>
              <a:rPr lang="en-US"/>
              <a:t>Efficiency: Adding in variables is okay, but remove the ones that don’t have a significant effect on Y</a:t>
            </a:r>
          </a:p>
        </p:txBody>
      </p:sp>
      <p:sp>
        <p:nvSpPr>
          <p:cNvPr id="22534" name="Text Box 6"/>
          <p:cNvSpPr txBox="1">
            <a:spLocks noChangeArrowheads="1"/>
          </p:cNvSpPr>
          <p:nvPr/>
        </p:nvSpPr>
        <p:spPr bwMode="blackWhite">
          <a:xfrm>
            <a:off x="3698876" y="1927225"/>
            <a:ext cx="4835525" cy="923330"/>
          </a:xfrm>
          <a:prstGeom prst="rect">
            <a:avLst/>
          </a:prstGeom>
          <a:solidFill>
            <a:schemeClr val="accent1"/>
          </a:solidFill>
          <a:ln w="9525">
            <a:solidFill>
              <a:schemeClr val="tx1"/>
            </a:solidFill>
            <a:miter lim="800000"/>
            <a:headEnd/>
            <a:tailEnd/>
          </a:ln>
          <a:effectLst/>
        </p:spPr>
        <p:txBody>
          <a:bodyPr>
            <a:spAutoFit/>
          </a:bodyPr>
          <a:lstStyle/>
          <a:p>
            <a:r>
              <a:rPr lang="en-US"/>
              <a:t>Regression analysis is all about trying to determine what variables have an effect on a single variable</a:t>
            </a:r>
          </a:p>
        </p:txBody>
      </p:sp>
      <p:sp>
        <p:nvSpPr>
          <p:cNvPr id="22535" name="Text Box 7"/>
          <p:cNvSpPr txBox="1">
            <a:spLocks noChangeArrowheads="1"/>
          </p:cNvSpPr>
          <p:nvPr/>
        </p:nvSpPr>
        <p:spPr bwMode="auto">
          <a:xfrm>
            <a:off x="2679700" y="3200401"/>
            <a:ext cx="6832600" cy="396875"/>
          </a:xfrm>
          <a:prstGeom prst="rect">
            <a:avLst/>
          </a:prstGeom>
          <a:noFill/>
          <a:ln w="9525">
            <a:noFill/>
            <a:miter lim="800000"/>
            <a:headEnd/>
            <a:tailEnd/>
          </a:ln>
          <a:effectLst/>
        </p:spPr>
        <p:txBody>
          <a:bodyPr wrap="none">
            <a:spAutoFit/>
          </a:bodyPr>
          <a:lstStyle/>
          <a:p>
            <a:r>
              <a:rPr lang="en-US" sz="2000" i="1"/>
              <a:t>In other words, you are trying to describe Y in terms of X</a:t>
            </a:r>
            <a:r>
              <a:rPr lang="en-US" sz="2000" i="1" baseline="-25000"/>
              <a:t>1</a:t>
            </a:r>
            <a:r>
              <a:rPr lang="en-US" sz="2000" i="1"/>
              <a:t>, …, X</a:t>
            </a:r>
            <a:r>
              <a:rPr lang="en-US" sz="2000" i="1" baseline="-25000"/>
              <a:t>m</a:t>
            </a:r>
            <a:endParaRPr lang="en-US" sz="2000" i="1"/>
          </a:p>
        </p:txBody>
      </p:sp>
    </p:spTree>
    <p:extLst>
      <p:ext uri="{BB962C8B-B14F-4D97-AF65-F5344CB8AC3E}">
        <p14:creationId xmlns:p14="http://schemas.microsoft.com/office/powerpoint/2010/main" val="192053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5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5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autoUpdateAnimBg="0"/>
      <p:bldP spid="22533" grpId="0" animBg="1" autoUpdateAnimBg="0"/>
      <p:bldP spid="22534" grpId="0" animBg="1" autoUpdateAnimBg="0"/>
      <p:bldP spid="22535"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209800" y="838200"/>
            <a:ext cx="7772400" cy="685800"/>
          </a:xfrm>
        </p:spPr>
        <p:txBody>
          <a:bodyPr>
            <a:normAutofit fontScale="90000"/>
          </a:bodyPr>
          <a:lstStyle/>
          <a:p>
            <a:pPr eaLnBrk="1" hangingPunct="1"/>
            <a:r>
              <a:rPr lang="en-US"/>
              <a:t>Linear Programming</a:t>
            </a:r>
          </a:p>
        </p:txBody>
      </p:sp>
      <p:sp>
        <p:nvSpPr>
          <p:cNvPr id="22532" name="Text Box 4"/>
          <p:cNvSpPr txBox="1">
            <a:spLocks noChangeArrowheads="1"/>
          </p:cNvSpPr>
          <p:nvPr/>
        </p:nvSpPr>
        <p:spPr bwMode="auto">
          <a:xfrm>
            <a:off x="4578519" y="1524001"/>
            <a:ext cx="3044488" cy="430887"/>
          </a:xfrm>
          <a:prstGeom prst="rect">
            <a:avLst/>
          </a:prstGeom>
          <a:noFill/>
          <a:ln w="9525">
            <a:noFill/>
            <a:miter lim="800000"/>
            <a:headEnd/>
            <a:tailEnd/>
          </a:ln>
        </p:spPr>
        <p:txBody>
          <a:bodyPr wrap="none">
            <a:spAutoFit/>
          </a:bodyPr>
          <a:lstStyle/>
          <a:p>
            <a:pPr algn="ctr"/>
            <a:r>
              <a:rPr lang="en-US" sz="2200" i="1"/>
              <a:t>last topic of the semester</a:t>
            </a:r>
          </a:p>
        </p:txBody>
      </p:sp>
      <p:sp>
        <p:nvSpPr>
          <p:cNvPr id="22533" name="Text Box 5"/>
          <p:cNvSpPr txBox="1">
            <a:spLocks noChangeArrowheads="1"/>
          </p:cNvSpPr>
          <p:nvPr/>
        </p:nvSpPr>
        <p:spPr bwMode="auto">
          <a:xfrm>
            <a:off x="2895600" y="2133600"/>
            <a:ext cx="6400800" cy="1892826"/>
          </a:xfrm>
          <a:prstGeom prst="rect">
            <a:avLst/>
          </a:prstGeom>
          <a:noFill/>
          <a:ln w="9525">
            <a:noFill/>
            <a:miter lim="800000"/>
            <a:headEnd/>
            <a:tailEnd/>
          </a:ln>
        </p:spPr>
        <p:txBody>
          <a:bodyPr>
            <a:spAutoFit/>
          </a:bodyPr>
          <a:lstStyle/>
          <a:p>
            <a:pPr marL="234950" indent="-234950">
              <a:spcBef>
                <a:spcPct val="50000"/>
              </a:spcBef>
            </a:pPr>
            <a:r>
              <a:rPr lang="en-US"/>
              <a:t>What is linear programming (LP)?</a:t>
            </a:r>
          </a:p>
          <a:p>
            <a:pPr marL="234950" indent="-234950">
              <a:spcBef>
                <a:spcPct val="50000"/>
              </a:spcBef>
              <a:buFontTx/>
              <a:buChar char="•"/>
            </a:pPr>
            <a:r>
              <a:rPr lang="en-US"/>
              <a:t>Not about computer programming</a:t>
            </a:r>
          </a:p>
          <a:p>
            <a:pPr marL="234950" indent="-234950">
              <a:spcBef>
                <a:spcPct val="50000"/>
              </a:spcBef>
              <a:buFontTx/>
              <a:buChar char="•"/>
            </a:pPr>
            <a:r>
              <a:rPr lang="en-US"/>
              <a:t>“Programming” means “planning”</a:t>
            </a:r>
          </a:p>
          <a:p>
            <a:pPr marL="234950" indent="-234950">
              <a:spcBef>
                <a:spcPct val="50000"/>
              </a:spcBef>
              <a:buFontTx/>
              <a:buChar char="•"/>
            </a:pPr>
            <a:r>
              <a:rPr lang="en-US"/>
              <a:t>“Linear” refers to the nature of the mathematical relationships involved, i.e., all relationships are defined by lines</a:t>
            </a:r>
          </a:p>
        </p:txBody>
      </p:sp>
      <p:sp>
        <p:nvSpPr>
          <p:cNvPr id="22534" name="Text Box 6"/>
          <p:cNvSpPr txBox="1">
            <a:spLocks noChangeArrowheads="1"/>
          </p:cNvSpPr>
          <p:nvPr/>
        </p:nvSpPr>
        <p:spPr bwMode="blackWhite">
          <a:xfrm>
            <a:off x="2393950" y="5410201"/>
            <a:ext cx="7435850" cy="646331"/>
          </a:xfrm>
          <a:prstGeom prst="rect">
            <a:avLst/>
          </a:prstGeom>
          <a:solidFill>
            <a:schemeClr val="accent1"/>
          </a:solidFill>
          <a:ln w="9525">
            <a:solidFill>
              <a:schemeClr val="tx1"/>
            </a:solidFill>
            <a:miter lim="800000"/>
            <a:headEnd/>
            <a:tailEnd/>
          </a:ln>
        </p:spPr>
        <p:txBody>
          <a:bodyPr>
            <a:spAutoFit/>
          </a:bodyPr>
          <a:lstStyle/>
          <a:p>
            <a:pPr algn="ctr"/>
            <a:r>
              <a:rPr lang="en-US"/>
              <a:t>So </a:t>
            </a:r>
            <a:r>
              <a:rPr lang="en-US" i="1"/>
              <a:t>linear programming</a:t>
            </a:r>
            <a:r>
              <a:rPr lang="en-US"/>
              <a:t> is about planning, or making decisions, when the mathematical relationships are linear</a:t>
            </a:r>
          </a:p>
        </p:txBody>
      </p:sp>
    </p:spTree>
    <p:extLst>
      <p:ext uri="{BB962C8B-B14F-4D97-AF65-F5344CB8AC3E}">
        <p14:creationId xmlns:p14="http://schemas.microsoft.com/office/powerpoint/2010/main" val="4062730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3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53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53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253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25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autoUpdateAnimBg="0"/>
      <p:bldP spid="22533" grpId="0" build="p" autoUpdateAnimBg="0"/>
      <p:bldP spid="22534"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09800" y="838200"/>
            <a:ext cx="7772400" cy="685800"/>
          </a:xfrm>
        </p:spPr>
        <p:txBody>
          <a:bodyPr>
            <a:normAutofit fontScale="90000"/>
          </a:bodyPr>
          <a:lstStyle/>
          <a:p>
            <a:pPr eaLnBrk="1" hangingPunct="1"/>
            <a:r>
              <a:rPr lang="en-US"/>
              <a:t>Linear Programming (cont’d)</a:t>
            </a:r>
          </a:p>
        </p:txBody>
      </p:sp>
      <p:sp>
        <p:nvSpPr>
          <p:cNvPr id="1031" name="Text Box 7"/>
          <p:cNvSpPr txBox="1">
            <a:spLocks noChangeArrowheads="1"/>
          </p:cNvSpPr>
          <p:nvPr/>
        </p:nvSpPr>
        <p:spPr bwMode="auto">
          <a:xfrm>
            <a:off x="2667000" y="2133601"/>
            <a:ext cx="7162800" cy="2585323"/>
          </a:xfrm>
          <a:prstGeom prst="rect">
            <a:avLst/>
          </a:prstGeom>
          <a:noFill/>
          <a:ln w="9525">
            <a:noFill/>
            <a:miter lim="800000"/>
            <a:headEnd/>
            <a:tailEnd/>
          </a:ln>
        </p:spPr>
        <p:txBody>
          <a:bodyPr>
            <a:spAutoFit/>
          </a:bodyPr>
          <a:lstStyle/>
          <a:p>
            <a:pPr marL="234950" indent="-234950">
              <a:spcBef>
                <a:spcPct val="50000"/>
              </a:spcBef>
            </a:pPr>
            <a:r>
              <a:rPr lang="en-US"/>
              <a:t>What sets LP apart from other topics we’ve discussed?</a:t>
            </a:r>
          </a:p>
          <a:p>
            <a:pPr marL="234950" indent="-234950">
              <a:spcBef>
                <a:spcPct val="50000"/>
              </a:spcBef>
              <a:buFontTx/>
              <a:buChar char="•"/>
            </a:pPr>
            <a:r>
              <a:rPr lang="en-US"/>
              <a:t>There is no probability in LP; it is “deterministic”</a:t>
            </a:r>
          </a:p>
          <a:p>
            <a:pPr marL="234950" indent="-234950">
              <a:spcBef>
                <a:spcPct val="50000"/>
              </a:spcBef>
              <a:buFontTx/>
              <a:buChar char="•"/>
            </a:pPr>
            <a:r>
              <a:rPr lang="en-US"/>
              <a:t>There is a definitive way to judge the best decision (based on your model)</a:t>
            </a:r>
          </a:p>
          <a:p>
            <a:pPr marL="234950" indent="-234950">
              <a:spcBef>
                <a:spcPct val="50000"/>
              </a:spcBef>
              <a:buFontTx/>
              <a:buChar char="•"/>
            </a:pPr>
            <a:r>
              <a:rPr lang="en-US"/>
              <a:t>It actually tells you the best decision (based on your model)</a:t>
            </a:r>
          </a:p>
          <a:p>
            <a:pPr marL="234950" indent="-234950">
              <a:spcBef>
                <a:spcPct val="50000"/>
              </a:spcBef>
              <a:buFontTx/>
              <a:buChar char="•"/>
            </a:pPr>
            <a:r>
              <a:rPr lang="en-US"/>
              <a:t>More than any other topic so far, LP is about </a:t>
            </a:r>
            <a:r>
              <a:rPr lang="en-US" u="sng"/>
              <a:t>you</a:t>
            </a:r>
            <a:r>
              <a:rPr lang="en-US"/>
              <a:t> making good models of business situations</a:t>
            </a:r>
          </a:p>
        </p:txBody>
      </p:sp>
    </p:spTree>
    <p:extLst>
      <p:ext uri="{BB962C8B-B14F-4D97-AF65-F5344CB8AC3E}">
        <p14:creationId xmlns:p14="http://schemas.microsoft.com/office/powerpoint/2010/main" val="1361868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1"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209800" y="609600"/>
            <a:ext cx="7772400" cy="685800"/>
          </a:xfrm>
        </p:spPr>
        <p:txBody>
          <a:bodyPr>
            <a:normAutofit fontScale="90000"/>
          </a:bodyPr>
          <a:lstStyle/>
          <a:p>
            <a:r>
              <a:rPr lang="en-US"/>
              <a:t>More about the Regression Output</a:t>
            </a:r>
          </a:p>
        </p:txBody>
      </p:sp>
      <p:sp>
        <p:nvSpPr>
          <p:cNvPr id="8201" name="Text Box 9"/>
          <p:cNvSpPr txBox="1">
            <a:spLocks noChangeArrowheads="1"/>
          </p:cNvSpPr>
          <p:nvPr/>
        </p:nvSpPr>
        <p:spPr bwMode="auto">
          <a:xfrm>
            <a:off x="3671889" y="3149600"/>
            <a:ext cx="5048241" cy="523220"/>
          </a:xfrm>
          <a:prstGeom prst="rect">
            <a:avLst/>
          </a:prstGeom>
          <a:noFill/>
          <a:ln w="9525">
            <a:solidFill>
              <a:schemeClr val="tx1"/>
            </a:solidFill>
            <a:miter lim="800000"/>
            <a:headEnd/>
            <a:tailEnd/>
          </a:ln>
          <a:effectLst/>
        </p:spPr>
        <p:txBody>
          <a:bodyPr wrap="none">
            <a:spAutoFit/>
          </a:bodyPr>
          <a:lstStyle/>
          <a:p>
            <a:r>
              <a:rPr lang="en-US" sz="2800"/>
              <a:t>the mean of all residuals equals 0</a:t>
            </a:r>
          </a:p>
        </p:txBody>
      </p:sp>
      <p:sp>
        <p:nvSpPr>
          <p:cNvPr id="8202" name="Text Box 10"/>
          <p:cNvSpPr txBox="1">
            <a:spLocks noChangeArrowheads="1"/>
          </p:cNvSpPr>
          <p:nvPr/>
        </p:nvSpPr>
        <p:spPr bwMode="auto">
          <a:xfrm>
            <a:off x="2851150" y="1870076"/>
            <a:ext cx="6521450" cy="646331"/>
          </a:xfrm>
          <a:prstGeom prst="rect">
            <a:avLst/>
          </a:prstGeom>
          <a:noFill/>
          <a:ln w="9525">
            <a:noFill/>
            <a:miter lim="800000"/>
            <a:headEnd/>
            <a:tailEnd/>
          </a:ln>
          <a:effectLst/>
        </p:spPr>
        <p:txBody>
          <a:bodyPr>
            <a:spAutoFit/>
          </a:bodyPr>
          <a:lstStyle/>
          <a:p>
            <a:pPr algn="l"/>
            <a:r>
              <a:rPr lang="en-US"/>
              <a:t>When you use the least squares method to perform a regression analysis, here is a very important fact:</a:t>
            </a:r>
          </a:p>
        </p:txBody>
      </p:sp>
    </p:spTree>
    <p:extLst>
      <p:ext uri="{BB962C8B-B14F-4D97-AF65-F5344CB8AC3E}">
        <p14:creationId xmlns:p14="http://schemas.microsoft.com/office/powerpoint/2010/main" val="1996974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2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2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1" grpId="0" animBg="1" autoUpdateAnimBg="0"/>
      <p:bldP spid="8202"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09800" y="304800"/>
            <a:ext cx="7772400" cy="685800"/>
          </a:xfrm>
        </p:spPr>
        <p:txBody>
          <a:bodyPr>
            <a:normAutofit fontScale="90000"/>
          </a:bodyPr>
          <a:lstStyle/>
          <a:p>
            <a:pPr eaLnBrk="1" hangingPunct="1"/>
            <a:r>
              <a:rPr lang="en-US"/>
              <a:t>Linear Programming (cont’d)</a:t>
            </a:r>
          </a:p>
        </p:txBody>
      </p:sp>
      <p:sp>
        <p:nvSpPr>
          <p:cNvPr id="4100" name="Text Box 4"/>
          <p:cNvSpPr txBox="1">
            <a:spLocks noChangeArrowheads="1"/>
          </p:cNvSpPr>
          <p:nvPr/>
        </p:nvSpPr>
        <p:spPr bwMode="auto">
          <a:xfrm>
            <a:off x="4953000" y="1371600"/>
            <a:ext cx="1637308" cy="369332"/>
          </a:xfrm>
          <a:prstGeom prst="rect">
            <a:avLst/>
          </a:prstGeom>
          <a:noFill/>
          <a:ln w="9525">
            <a:noFill/>
            <a:miter lim="800000"/>
            <a:headEnd/>
            <a:tailEnd/>
          </a:ln>
        </p:spPr>
        <p:txBody>
          <a:bodyPr wrap="none">
            <a:spAutoFit/>
          </a:bodyPr>
          <a:lstStyle/>
          <a:p>
            <a:r>
              <a:rPr lang="en-US" i="1"/>
              <a:t>A little history…</a:t>
            </a:r>
          </a:p>
        </p:txBody>
      </p:sp>
      <p:sp>
        <p:nvSpPr>
          <p:cNvPr id="4101" name="Text Box 5"/>
          <p:cNvSpPr txBox="1">
            <a:spLocks noChangeArrowheads="1"/>
          </p:cNvSpPr>
          <p:nvPr/>
        </p:nvSpPr>
        <p:spPr bwMode="auto">
          <a:xfrm>
            <a:off x="2514600" y="1981201"/>
            <a:ext cx="7162800" cy="2031325"/>
          </a:xfrm>
          <a:prstGeom prst="rect">
            <a:avLst/>
          </a:prstGeom>
          <a:noFill/>
          <a:ln w="9525">
            <a:noFill/>
            <a:miter lim="800000"/>
            <a:headEnd/>
            <a:tailEnd/>
          </a:ln>
        </p:spPr>
        <p:txBody>
          <a:bodyPr>
            <a:spAutoFit/>
          </a:bodyPr>
          <a:lstStyle/>
          <a:p>
            <a:pPr>
              <a:spcBef>
                <a:spcPct val="50000"/>
              </a:spcBef>
            </a:pPr>
            <a:r>
              <a:rPr lang="en-US"/>
              <a:t>LP was first recognized and solved by George Dantzig using the “simplex method” in 1947 at the Pentagon based on his planning during WWII</a:t>
            </a:r>
          </a:p>
          <a:p>
            <a:pPr>
              <a:spcBef>
                <a:spcPct val="50000"/>
              </a:spcBef>
            </a:pPr>
            <a:r>
              <a:rPr lang="en-US"/>
              <a:t>LP was not really useful at the time because computers were too slow; it took until 1955 before benefits were realized</a:t>
            </a:r>
          </a:p>
          <a:p>
            <a:pPr>
              <a:spcBef>
                <a:spcPct val="50000"/>
              </a:spcBef>
            </a:pPr>
            <a:r>
              <a:rPr lang="en-US"/>
              <a:t>Since then, the use of LP has grown tremendously along with the growth of computers</a:t>
            </a:r>
          </a:p>
        </p:txBody>
      </p:sp>
      <p:sp>
        <p:nvSpPr>
          <p:cNvPr id="4102" name="Text Box 6"/>
          <p:cNvSpPr txBox="1">
            <a:spLocks noChangeArrowheads="1"/>
          </p:cNvSpPr>
          <p:nvPr/>
        </p:nvSpPr>
        <p:spPr bwMode="blackWhite">
          <a:xfrm>
            <a:off x="2286000" y="5638801"/>
            <a:ext cx="7620000" cy="646331"/>
          </a:xfrm>
          <a:prstGeom prst="rect">
            <a:avLst/>
          </a:prstGeom>
          <a:solidFill>
            <a:schemeClr val="accent1"/>
          </a:solidFill>
          <a:ln w="9525">
            <a:solidFill>
              <a:schemeClr val="tx1"/>
            </a:solidFill>
            <a:miter lim="800000"/>
            <a:headEnd/>
            <a:tailEnd/>
          </a:ln>
        </p:spPr>
        <p:txBody>
          <a:bodyPr>
            <a:spAutoFit/>
          </a:bodyPr>
          <a:lstStyle/>
          <a:p>
            <a:pPr algn="ctr">
              <a:spcBef>
                <a:spcPct val="50000"/>
              </a:spcBef>
            </a:pPr>
            <a:r>
              <a:rPr lang="en-US"/>
              <a:t>All sorts of industries (manufacturing, financial, service, health, etc.) now use LP to plan their operations…</a:t>
            </a:r>
          </a:p>
        </p:txBody>
      </p:sp>
    </p:spTree>
    <p:extLst>
      <p:ext uri="{BB962C8B-B14F-4D97-AF65-F5344CB8AC3E}">
        <p14:creationId xmlns:p14="http://schemas.microsoft.com/office/powerpoint/2010/main" val="223566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0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0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10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autoUpdateAnimBg="0"/>
      <p:bldP spid="4101" grpId="0" build="p" autoUpdateAnimBg="0"/>
      <p:bldP spid="4102"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209800" y="609600"/>
            <a:ext cx="7772400" cy="838200"/>
          </a:xfrm>
        </p:spPr>
        <p:txBody>
          <a:bodyPr/>
          <a:lstStyle/>
          <a:p>
            <a:pPr eaLnBrk="1" hangingPunct="1"/>
            <a:r>
              <a:rPr lang="en-US"/>
              <a:t>First Example</a:t>
            </a:r>
          </a:p>
        </p:txBody>
      </p:sp>
      <p:sp>
        <p:nvSpPr>
          <p:cNvPr id="5123" name="Text Box 3"/>
          <p:cNvSpPr txBox="1">
            <a:spLocks noChangeArrowheads="1"/>
          </p:cNvSpPr>
          <p:nvPr/>
        </p:nvSpPr>
        <p:spPr bwMode="auto">
          <a:xfrm>
            <a:off x="2514600" y="1768475"/>
            <a:ext cx="7239000" cy="369332"/>
          </a:xfrm>
          <a:prstGeom prst="rect">
            <a:avLst/>
          </a:prstGeom>
          <a:noFill/>
          <a:ln w="9525">
            <a:noFill/>
            <a:miter lim="800000"/>
            <a:headEnd/>
            <a:tailEnd/>
          </a:ln>
        </p:spPr>
        <p:txBody>
          <a:bodyPr>
            <a:spAutoFit/>
          </a:bodyPr>
          <a:lstStyle/>
          <a:p>
            <a:pPr>
              <a:spcBef>
                <a:spcPct val="50000"/>
              </a:spcBef>
            </a:pPr>
            <a:r>
              <a:rPr lang="en-US"/>
              <a:t>The furniture company you work for manufactures two types of beds:</a:t>
            </a:r>
          </a:p>
        </p:txBody>
      </p:sp>
      <p:sp>
        <p:nvSpPr>
          <p:cNvPr id="5146" name="Text Box 26"/>
          <p:cNvSpPr txBox="1">
            <a:spLocks noChangeArrowheads="1"/>
          </p:cNvSpPr>
          <p:nvPr/>
        </p:nvSpPr>
        <p:spPr bwMode="auto">
          <a:xfrm>
            <a:off x="2590800" y="4435476"/>
            <a:ext cx="7035800" cy="646331"/>
          </a:xfrm>
          <a:prstGeom prst="rect">
            <a:avLst/>
          </a:prstGeom>
          <a:noFill/>
          <a:ln w="9525">
            <a:noFill/>
            <a:miter lim="800000"/>
            <a:headEnd/>
            <a:tailEnd/>
          </a:ln>
        </p:spPr>
        <p:txBody>
          <a:bodyPr>
            <a:spAutoFit/>
          </a:bodyPr>
          <a:lstStyle/>
          <a:p>
            <a:r>
              <a:rPr lang="en-US"/>
              <a:t>Your company currently has 1200 and 700 units of wood and metal available, respectively</a:t>
            </a:r>
          </a:p>
        </p:txBody>
      </p:sp>
      <p:sp>
        <p:nvSpPr>
          <p:cNvPr id="5147" name="Text Box 27"/>
          <p:cNvSpPr txBox="1">
            <a:spLocks noChangeArrowheads="1"/>
          </p:cNvSpPr>
          <p:nvPr/>
        </p:nvSpPr>
        <p:spPr bwMode="auto">
          <a:xfrm>
            <a:off x="2819400" y="5426076"/>
            <a:ext cx="6553200" cy="646331"/>
          </a:xfrm>
          <a:prstGeom prst="rect">
            <a:avLst/>
          </a:prstGeom>
          <a:noFill/>
          <a:ln w="9525">
            <a:noFill/>
            <a:miter lim="800000"/>
            <a:headEnd/>
            <a:tailEnd/>
          </a:ln>
        </p:spPr>
        <p:txBody>
          <a:bodyPr>
            <a:spAutoFit/>
          </a:bodyPr>
          <a:lstStyle/>
          <a:p>
            <a:pPr algn="ctr"/>
            <a:r>
              <a:rPr lang="en-US"/>
              <a:t>Producing how many of each bed yields the most profit, assuming sufficient demand?</a:t>
            </a:r>
          </a:p>
        </p:txBody>
      </p:sp>
      <p:graphicFrame>
        <p:nvGraphicFramePr>
          <p:cNvPr id="5172" name="Group 52"/>
          <p:cNvGraphicFramePr>
            <a:graphicFrameLocks noGrp="1"/>
          </p:cNvGraphicFramePr>
          <p:nvPr/>
        </p:nvGraphicFramePr>
        <p:xfrm>
          <a:off x="3352800" y="2762250"/>
          <a:ext cx="5486400" cy="1584960"/>
        </p:xfrm>
        <a:graphic>
          <a:graphicData uri="http://schemas.openxmlformats.org/drawingml/2006/table">
            <a:tbl>
              <a:tblPr/>
              <a:tblGrid>
                <a:gridCol w="1552575">
                  <a:extLst>
                    <a:ext uri="{9D8B030D-6E8A-4147-A177-3AD203B41FA5}">
                      <a16:colId xmlns:a16="http://schemas.microsoft.com/office/drawing/2014/main" val="20000"/>
                    </a:ext>
                  </a:extLst>
                </a:gridCol>
                <a:gridCol w="2173288">
                  <a:extLst>
                    <a:ext uri="{9D8B030D-6E8A-4147-A177-3AD203B41FA5}">
                      <a16:colId xmlns:a16="http://schemas.microsoft.com/office/drawing/2014/main" val="20001"/>
                    </a:ext>
                  </a:extLst>
                </a:gridCol>
                <a:gridCol w="1760537">
                  <a:extLst>
                    <a:ext uri="{9D8B030D-6E8A-4147-A177-3AD203B41FA5}">
                      <a16:colId xmlns:a16="http://schemas.microsoft.com/office/drawing/2014/main" val="20002"/>
                    </a:ext>
                  </a:extLst>
                </a:gridCol>
              </a:tblGrid>
              <a:tr h="3794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Bed 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Bed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Profit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82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Wood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12 units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12 units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Metal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6 units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10 units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67408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1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autoUpdateAnimBg="0"/>
      <p:bldP spid="5146" grpId="0" autoUpdateAnimBg="0"/>
      <p:bldP spid="5147"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209800" y="152400"/>
            <a:ext cx="7772400" cy="533400"/>
          </a:xfrm>
        </p:spPr>
        <p:txBody>
          <a:bodyPr>
            <a:normAutofit fontScale="90000"/>
          </a:bodyPr>
          <a:lstStyle/>
          <a:p>
            <a:pPr eaLnBrk="1" hangingPunct="1"/>
            <a:r>
              <a:rPr lang="en-US"/>
              <a:t>First Example (cont’d)</a:t>
            </a:r>
          </a:p>
        </p:txBody>
      </p:sp>
      <p:sp>
        <p:nvSpPr>
          <p:cNvPr id="8195" name="Text Box 3"/>
          <p:cNvSpPr txBox="1">
            <a:spLocks noChangeArrowheads="1"/>
          </p:cNvSpPr>
          <p:nvPr/>
        </p:nvSpPr>
        <p:spPr bwMode="auto">
          <a:xfrm>
            <a:off x="2438400" y="762000"/>
            <a:ext cx="3276600" cy="915988"/>
          </a:xfrm>
          <a:prstGeom prst="rect">
            <a:avLst/>
          </a:prstGeom>
          <a:noFill/>
          <a:ln w="9525">
            <a:noFill/>
            <a:miter lim="800000"/>
            <a:headEnd/>
            <a:tailEnd/>
          </a:ln>
        </p:spPr>
        <p:txBody>
          <a:bodyPr>
            <a:spAutoFit/>
          </a:bodyPr>
          <a:lstStyle/>
          <a:p>
            <a:pPr>
              <a:spcBef>
                <a:spcPct val="50000"/>
              </a:spcBef>
            </a:pPr>
            <a:r>
              <a:rPr lang="en-US"/>
              <a:t>The furniture company you work for manufactures two specific collections of bedroom furniture:</a:t>
            </a:r>
          </a:p>
        </p:txBody>
      </p:sp>
      <p:graphicFrame>
        <p:nvGraphicFramePr>
          <p:cNvPr id="6197" name="Group 53"/>
          <p:cNvGraphicFramePr>
            <a:graphicFrameLocks noGrp="1"/>
          </p:cNvGraphicFramePr>
          <p:nvPr/>
        </p:nvGraphicFramePr>
        <p:xfrm>
          <a:off x="2286000" y="2057401"/>
          <a:ext cx="3810000" cy="1524001"/>
        </p:xfrm>
        <a:graphic>
          <a:graphicData uri="http://schemas.openxmlformats.org/drawingml/2006/table">
            <a:tbl>
              <a:tblPr/>
              <a:tblGrid>
                <a:gridCol w="1077913">
                  <a:extLst>
                    <a:ext uri="{9D8B030D-6E8A-4147-A177-3AD203B41FA5}">
                      <a16:colId xmlns:a16="http://schemas.microsoft.com/office/drawing/2014/main" val="20000"/>
                    </a:ext>
                  </a:extLst>
                </a:gridCol>
                <a:gridCol w="1509712">
                  <a:extLst>
                    <a:ext uri="{9D8B030D-6E8A-4147-A177-3AD203B41FA5}">
                      <a16:colId xmlns:a16="http://schemas.microsoft.com/office/drawing/2014/main" val="20001"/>
                    </a:ext>
                  </a:extLst>
                </a:gridCol>
                <a:gridCol w="1222375">
                  <a:extLst>
                    <a:ext uri="{9D8B030D-6E8A-4147-A177-3AD203B41FA5}">
                      <a16:colId xmlns:a16="http://schemas.microsoft.com/office/drawing/2014/main" val="20002"/>
                    </a:ext>
                  </a:extLst>
                </a:gridCol>
              </a:tblGrid>
              <a:tr h="3794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Bed 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Bed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Profit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82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Wood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12 units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12 units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Metal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6 units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10 units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sp>
        <p:nvSpPr>
          <p:cNvPr id="8218" name="Text Box 26"/>
          <p:cNvSpPr txBox="1">
            <a:spLocks noChangeArrowheads="1"/>
          </p:cNvSpPr>
          <p:nvPr/>
        </p:nvSpPr>
        <p:spPr bwMode="auto">
          <a:xfrm>
            <a:off x="6781800" y="838200"/>
            <a:ext cx="3327400" cy="915988"/>
          </a:xfrm>
          <a:prstGeom prst="rect">
            <a:avLst/>
          </a:prstGeom>
          <a:noFill/>
          <a:ln w="9525">
            <a:noFill/>
            <a:miter lim="800000"/>
            <a:headEnd/>
            <a:tailEnd/>
          </a:ln>
        </p:spPr>
        <p:txBody>
          <a:bodyPr>
            <a:spAutoFit/>
          </a:bodyPr>
          <a:lstStyle/>
          <a:p>
            <a:r>
              <a:rPr lang="en-US"/>
              <a:t>Your company currently has 1200 and 700 units of wood and metal available, respectively</a:t>
            </a:r>
          </a:p>
        </p:txBody>
      </p:sp>
      <p:sp>
        <p:nvSpPr>
          <p:cNvPr id="8219" name="Text Box 27"/>
          <p:cNvSpPr txBox="1">
            <a:spLocks noChangeArrowheads="1"/>
          </p:cNvSpPr>
          <p:nvPr/>
        </p:nvSpPr>
        <p:spPr bwMode="auto">
          <a:xfrm>
            <a:off x="6781800" y="1828800"/>
            <a:ext cx="3124200" cy="915988"/>
          </a:xfrm>
          <a:prstGeom prst="rect">
            <a:avLst/>
          </a:prstGeom>
          <a:noFill/>
          <a:ln w="9525">
            <a:noFill/>
            <a:miter lim="800000"/>
            <a:headEnd/>
            <a:tailEnd/>
          </a:ln>
        </p:spPr>
        <p:txBody>
          <a:bodyPr>
            <a:spAutoFit/>
          </a:bodyPr>
          <a:lstStyle/>
          <a:p>
            <a:pPr algn="ctr"/>
            <a:r>
              <a:rPr lang="en-US"/>
              <a:t>Producing how many of each bed yields the most profit, assuming sufficient demand?</a:t>
            </a:r>
          </a:p>
        </p:txBody>
      </p:sp>
      <p:sp>
        <p:nvSpPr>
          <p:cNvPr id="6175" name="Text Box 31"/>
          <p:cNvSpPr txBox="1">
            <a:spLocks noChangeArrowheads="1"/>
          </p:cNvSpPr>
          <p:nvPr/>
        </p:nvSpPr>
        <p:spPr bwMode="auto">
          <a:xfrm>
            <a:off x="2133600" y="4267201"/>
            <a:ext cx="4191000" cy="715581"/>
          </a:xfrm>
          <a:prstGeom prst="rect">
            <a:avLst/>
          </a:prstGeom>
          <a:noFill/>
          <a:ln w="9525">
            <a:noFill/>
            <a:miter lim="800000"/>
            <a:headEnd/>
            <a:tailEnd/>
          </a:ln>
        </p:spPr>
        <p:txBody>
          <a:bodyPr>
            <a:spAutoFit/>
          </a:bodyPr>
          <a:lstStyle/>
          <a:p>
            <a:pPr>
              <a:spcBef>
                <a:spcPct val="25000"/>
              </a:spcBef>
            </a:pPr>
            <a:r>
              <a:rPr lang="en-US"/>
              <a:t>A = # produced of Bed A</a:t>
            </a:r>
          </a:p>
          <a:p>
            <a:pPr>
              <a:spcBef>
                <a:spcPct val="25000"/>
              </a:spcBef>
            </a:pPr>
            <a:r>
              <a:rPr lang="en-US"/>
              <a:t>B = # produced of Bed B</a:t>
            </a:r>
          </a:p>
        </p:txBody>
      </p:sp>
      <p:sp>
        <p:nvSpPr>
          <p:cNvPr id="6176" name="Text Box 32"/>
          <p:cNvSpPr txBox="1">
            <a:spLocks noChangeArrowheads="1"/>
          </p:cNvSpPr>
          <p:nvPr/>
        </p:nvSpPr>
        <p:spPr bwMode="auto">
          <a:xfrm>
            <a:off x="6324600" y="3657600"/>
            <a:ext cx="4038600" cy="1366528"/>
          </a:xfrm>
          <a:prstGeom prst="rect">
            <a:avLst/>
          </a:prstGeom>
          <a:noFill/>
          <a:ln w="9525">
            <a:solidFill>
              <a:schemeClr val="tx1"/>
            </a:solidFill>
            <a:miter lim="800000"/>
            <a:headEnd/>
            <a:tailEnd/>
          </a:ln>
        </p:spPr>
        <p:txBody>
          <a:bodyPr>
            <a:spAutoFit/>
          </a:bodyPr>
          <a:lstStyle/>
          <a:p>
            <a:pPr>
              <a:spcBef>
                <a:spcPct val="20000"/>
              </a:spcBef>
            </a:pPr>
            <a:r>
              <a:rPr lang="en-US"/>
              <a:t>maximize 20*A + 45*B</a:t>
            </a:r>
          </a:p>
          <a:p>
            <a:pPr>
              <a:spcBef>
                <a:spcPct val="20000"/>
              </a:spcBef>
            </a:pPr>
            <a:r>
              <a:rPr lang="en-US"/>
              <a:t>subject to 12*A + 12*B </a:t>
            </a:r>
            <a:r>
              <a:rPr lang="en-US">
                <a:sym typeface="Symbol" pitchFamily="18" charset="2"/>
              </a:rPr>
              <a:t> 1200</a:t>
            </a:r>
          </a:p>
          <a:p>
            <a:pPr>
              <a:spcBef>
                <a:spcPct val="20000"/>
              </a:spcBef>
            </a:pPr>
            <a:r>
              <a:rPr lang="en-US">
                <a:sym typeface="Symbol" pitchFamily="18" charset="2"/>
              </a:rPr>
              <a:t>                 6*A + 10*B  700</a:t>
            </a:r>
          </a:p>
          <a:p>
            <a:pPr>
              <a:spcBef>
                <a:spcPct val="20000"/>
              </a:spcBef>
            </a:pPr>
            <a:r>
              <a:rPr lang="en-US">
                <a:sym typeface="Symbol" pitchFamily="18" charset="2"/>
              </a:rPr>
              <a:t>                 A  0,  B  0</a:t>
            </a:r>
          </a:p>
        </p:txBody>
      </p:sp>
      <p:grpSp>
        <p:nvGrpSpPr>
          <p:cNvPr id="2" name="Group 67"/>
          <p:cNvGrpSpPr>
            <a:grpSpLocks/>
          </p:cNvGrpSpPr>
          <p:nvPr/>
        </p:nvGrpSpPr>
        <p:grpSpPr bwMode="auto">
          <a:xfrm>
            <a:off x="1905001" y="4670854"/>
            <a:ext cx="2016125" cy="1958546"/>
            <a:chOff x="240" y="3312"/>
            <a:chExt cx="1270" cy="864"/>
          </a:xfrm>
        </p:grpSpPr>
        <p:sp>
          <p:nvSpPr>
            <p:cNvPr id="8237" name="Text Box 54"/>
            <p:cNvSpPr txBox="1">
              <a:spLocks noChangeArrowheads="1"/>
            </p:cNvSpPr>
            <p:nvPr/>
          </p:nvSpPr>
          <p:spPr bwMode="auto">
            <a:xfrm>
              <a:off x="240" y="3920"/>
              <a:ext cx="1270" cy="256"/>
            </a:xfrm>
            <a:prstGeom prst="rect">
              <a:avLst/>
            </a:prstGeom>
            <a:noFill/>
            <a:ln w="9525">
              <a:solidFill>
                <a:schemeClr val="tx1"/>
              </a:solidFill>
              <a:miter lim="800000"/>
              <a:headEnd/>
              <a:tailEnd/>
            </a:ln>
          </p:spPr>
          <p:txBody>
            <a:bodyPr wrap="none">
              <a:spAutoFit/>
            </a:bodyPr>
            <a:lstStyle/>
            <a:p>
              <a:r>
                <a:rPr lang="en-US" sz="2000" dirty="0"/>
                <a:t>decision variables</a:t>
              </a:r>
            </a:p>
          </p:txBody>
        </p:sp>
        <p:sp>
          <p:nvSpPr>
            <p:cNvPr id="8238" name="Line 61"/>
            <p:cNvSpPr>
              <a:spLocks noChangeShapeType="1"/>
            </p:cNvSpPr>
            <p:nvPr/>
          </p:nvSpPr>
          <p:spPr bwMode="auto">
            <a:xfrm flipH="1" flipV="1">
              <a:off x="528" y="3312"/>
              <a:ext cx="192" cy="528"/>
            </a:xfrm>
            <a:prstGeom prst="line">
              <a:avLst/>
            </a:prstGeom>
            <a:noFill/>
            <a:ln w="9525">
              <a:solidFill>
                <a:schemeClr val="tx1"/>
              </a:solidFill>
              <a:round/>
              <a:headEnd/>
              <a:tailEnd type="triangle" w="med" len="med"/>
            </a:ln>
          </p:spPr>
          <p:txBody>
            <a:bodyPr/>
            <a:lstStyle/>
            <a:p>
              <a:endParaRPr lang="en-US"/>
            </a:p>
          </p:txBody>
        </p:sp>
      </p:grpSp>
      <p:grpSp>
        <p:nvGrpSpPr>
          <p:cNvPr id="3" name="Group 68"/>
          <p:cNvGrpSpPr>
            <a:grpSpLocks/>
          </p:cNvGrpSpPr>
          <p:nvPr/>
        </p:nvGrpSpPr>
        <p:grpSpPr bwMode="auto">
          <a:xfrm>
            <a:off x="3807619" y="3926112"/>
            <a:ext cx="3962400" cy="1771650"/>
            <a:chOff x="1440" y="2544"/>
            <a:chExt cx="2496" cy="1116"/>
          </a:xfrm>
        </p:grpSpPr>
        <p:sp>
          <p:nvSpPr>
            <p:cNvPr id="8235" name="Text Box 55"/>
            <p:cNvSpPr txBox="1">
              <a:spLocks noChangeArrowheads="1"/>
            </p:cNvSpPr>
            <p:nvPr/>
          </p:nvSpPr>
          <p:spPr bwMode="auto">
            <a:xfrm>
              <a:off x="1440" y="3408"/>
              <a:ext cx="1303" cy="252"/>
            </a:xfrm>
            <a:prstGeom prst="rect">
              <a:avLst/>
            </a:prstGeom>
            <a:noFill/>
            <a:ln w="9525">
              <a:solidFill>
                <a:schemeClr val="tx1"/>
              </a:solidFill>
              <a:miter lim="800000"/>
              <a:headEnd/>
              <a:tailEnd/>
            </a:ln>
          </p:spPr>
          <p:txBody>
            <a:bodyPr wrap="none">
              <a:spAutoFit/>
            </a:bodyPr>
            <a:lstStyle/>
            <a:p>
              <a:r>
                <a:rPr lang="en-US" sz="2000"/>
                <a:t>objective function</a:t>
              </a:r>
            </a:p>
          </p:txBody>
        </p:sp>
        <p:sp>
          <p:nvSpPr>
            <p:cNvPr id="8236" name="Line 62"/>
            <p:cNvSpPr>
              <a:spLocks noChangeShapeType="1"/>
            </p:cNvSpPr>
            <p:nvPr/>
          </p:nvSpPr>
          <p:spPr bwMode="auto">
            <a:xfrm flipV="1">
              <a:off x="2880" y="2544"/>
              <a:ext cx="1056" cy="768"/>
            </a:xfrm>
            <a:prstGeom prst="line">
              <a:avLst/>
            </a:prstGeom>
            <a:noFill/>
            <a:ln w="9525">
              <a:solidFill>
                <a:schemeClr val="tx1"/>
              </a:solidFill>
              <a:round/>
              <a:headEnd/>
              <a:tailEnd type="triangle" w="med" len="med"/>
            </a:ln>
          </p:spPr>
          <p:txBody>
            <a:bodyPr/>
            <a:lstStyle/>
            <a:p>
              <a:endParaRPr lang="en-US"/>
            </a:p>
          </p:txBody>
        </p:sp>
      </p:grpSp>
      <p:grpSp>
        <p:nvGrpSpPr>
          <p:cNvPr id="4" name="Group 69"/>
          <p:cNvGrpSpPr>
            <a:grpSpLocks/>
          </p:cNvGrpSpPr>
          <p:nvPr/>
        </p:nvGrpSpPr>
        <p:grpSpPr bwMode="auto">
          <a:xfrm>
            <a:off x="4555515" y="4125578"/>
            <a:ext cx="2909703" cy="2454031"/>
            <a:chOff x="1879" y="2832"/>
            <a:chExt cx="2057" cy="1319"/>
          </a:xfrm>
        </p:grpSpPr>
        <p:sp>
          <p:nvSpPr>
            <p:cNvPr id="8232" name="Text Box 56"/>
            <p:cNvSpPr txBox="1">
              <a:spLocks noChangeArrowheads="1"/>
            </p:cNvSpPr>
            <p:nvPr/>
          </p:nvSpPr>
          <p:spPr bwMode="auto">
            <a:xfrm>
              <a:off x="1879" y="3936"/>
              <a:ext cx="1194" cy="215"/>
            </a:xfrm>
            <a:prstGeom prst="rect">
              <a:avLst/>
            </a:prstGeom>
            <a:noFill/>
            <a:ln w="9525">
              <a:solidFill>
                <a:schemeClr val="tx1"/>
              </a:solidFill>
              <a:miter lim="800000"/>
              <a:headEnd/>
              <a:tailEnd/>
            </a:ln>
          </p:spPr>
          <p:txBody>
            <a:bodyPr wrap="square">
              <a:spAutoFit/>
            </a:bodyPr>
            <a:lstStyle/>
            <a:p>
              <a:r>
                <a:rPr lang="en-US" sz="2000" dirty="0"/>
                <a:t>constraints</a:t>
              </a:r>
            </a:p>
          </p:txBody>
        </p:sp>
        <p:sp>
          <p:nvSpPr>
            <p:cNvPr id="8233" name="Line 63"/>
            <p:cNvSpPr>
              <a:spLocks noChangeShapeType="1"/>
            </p:cNvSpPr>
            <p:nvPr/>
          </p:nvSpPr>
          <p:spPr bwMode="auto">
            <a:xfrm flipV="1">
              <a:off x="2880" y="2832"/>
              <a:ext cx="1056" cy="1008"/>
            </a:xfrm>
            <a:prstGeom prst="line">
              <a:avLst/>
            </a:prstGeom>
            <a:noFill/>
            <a:ln w="9525">
              <a:solidFill>
                <a:schemeClr val="tx1"/>
              </a:solidFill>
              <a:round/>
              <a:headEnd/>
              <a:tailEnd type="triangle" w="med" len="med"/>
            </a:ln>
          </p:spPr>
          <p:txBody>
            <a:bodyPr/>
            <a:lstStyle/>
            <a:p>
              <a:endParaRPr lang="en-US"/>
            </a:p>
          </p:txBody>
        </p:sp>
        <p:sp>
          <p:nvSpPr>
            <p:cNvPr id="8234" name="Line 64"/>
            <p:cNvSpPr>
              <a:spLocks noChangeShapeType="1"/>
            </p:cNvSpPr>
            <p:nvPr/>
          </p:nvSpPr>
          <p:spPr bwMode="auto">
            <a:xfrm flipV="1">
              <a:off x="2880" y="3072"/>
              <a:ext cx="1056" cy="768"/>
            </a:xfrm>
            <a:prstGeom prst="line">
              <a:avLst/>
            </a:prstGeom>
            <a:noFill/>
            <a:ln w="9525">
              <a:solidFill>
                <a:schemeClr val="tx1"/>
              </a:solidFill>
              <a:round/>
              <a:headEnd/>
              <a:tailEnd type="triangle" w="med" len="med"/>
            </a:ln>
          </p:spPr>
          <p:txBody>
            <a:bodyPr/>
            <a:lstStyle/>
            <a:p>
              <a:endParaRPr lang="en-US"/>
            </a:p>
          </p:txBody>
        </p:sp>
      </p:grpSp>
      <p:grpSp>
        <p:nvGrpSpPr>
          <p:cNvPr id="5" name="Group 70"/>
          <p:cNvGrpSpPr>
            <a:grpSpLocks/>
          </p:cNvGrpSpPr>
          <p:nvPr/>
        </p:nvGrpSpPr>
        <p:grpSpPr bwMode="auto">
          <a:xfrm>
            <a:off x="6419935" y="4870897"/>
            <a:ext cx="2816224" cy="1238250"/>
            <a:chOff x="3459" y="3408"/>
            <a:chExt cx="1774" cy="780"/>
          </a:xfrm>
        </p:grpSpPr>
        <p:sp>
          <p:nvSpPr>
            <p:cNvPr id="8229" name="Text Box 57"/>
            <p:cNvSpPr txBox="1">
              <a:spLocks noChangeArrowheads="1"/>
            </p:cNvSpPr>
            <p:nvPr/>
          </p:nvSpPr>
          <p:spPr bwMode="auto">
            <a:xfrm>
              <a:off x="3459" y="3936"/>
              <a:ext cx="1774" cy="252"/>
            </a:xfrm>
            <a:prstGeom prst="rect">
              <a:avLst/>
            </a:prstGeom>
            <a:noFill/>
            <a:ln w="9525">
              <a:solidFill>
                <a:schemeClr val="tx1"/>
              </a:solidFill>
              <a:miter lim="800000"/>
              <a:headEnd/>
              <a:tailEnd/>
            </a:ln>
          </p:spPr>
          <p:txBody>
            <a:bodyPr wrap="none">
              <a:spAutoFit/>
            </a:bodyPr>
            <a:lstStyle/>
            <a:p>
              <a:r>
                <a:rPr lang="en-US" sz="2000"/>
                <a:t>nonnegativity constraints</a:t>
              </a:r>
            </a:p>
          </p:txBody>
        </p:sp>
        <p:sp>
          <p:nvSpPr>
            <p:cNvPr id="8230" name="Line 65"/>
            <p:cNvSpPr>
              <a:spLocks noChangeShapeType="1"/>
            </p:cNvSpPr>
            <p:nvPr/>
          </p:nvSpPr>
          <p:spPr bwMode="auto">
            <a:xfrm flipV="1">
              <a:off x="4416" y="3408"/>
              <a:ext cx="192" cy="480"/>
            </a:xfrm>
            <a:prstGeom prst="line">
              <a:avLst/>
            </a:prstGeom>
            <a:noFill/>
            <a:ln w="9525">
              <a:solidFill>
                <a:schemeClr val="tx1"/>
              </a:solidFill>
              <a:round/>
              <a:headEnd/>
              <a:tailEnd type="triangle" w="med" len="med"/>
            </a:ln>
          </p:spPr>
          <p:txBody>
            <a:bodyPr/>
            <a:lstStyle/>
            <a:p>
              <a:endParaRPr lang="en-US"/>
            </a:p>
          </p:txBody>
        </p:sp>
        <p:sp>
          <p:nvSpPr>
            <p:cNvPr id="8231" name="Line 66"/>
            <p:cNvSpPr>
              <a:spLocks noChangeShapeType="1"/>
            </p:cNvSpPr>
            <p:nvPr/>
          </p:nvSpPr>
          <p:spPr bwMode="auto">
            <a:xfrm flipH="1" flipV="1">
              <a:off x="4128" y="3408"/>
              <a:ext cx="240" cy="480"/>
            </a:xfrm>
            <a:prstGeom prst="line">
              <a:avLst/>
            </a:prstGeom>
            <a:noFill/>
            <a:ln w="9525">
              <a:solidFill>
                <a:schemeClr val="tx1"/>
              </a:solidFill>
              <a:round/>
              <a:headEnd/>
              <a:tailEnd type="triangle" w="med" len="med"/>
            </a:ln>
          </p:spPr>
          <p:txBody>
            <a:bodyPr/>
            <a:lstStyle/>
            <a:p>
              <a:endParaRPr lang="en-US"/>
            </a:p>
          </p:txBody>
        </p:sp>
      </p:grpSp>
      <p:grpSp>
        <p:nvGrpSpPr>
          <p:cNvPr id="6" name="Group 74"/>
          <p:cNvGrpSpPr>
            <a:grpSpLocks/>
          </p:cNvGrpSpPr>
          <p:nvPr/>
        </p:nvGrpSpPr>
        <p:grpSpPr bwMode="auto">
          <a:xfrm>
            <a:off x="6405562" y="2982579"/>
            <a:ext cx="2733675" cy="1143000"/>
            <a:chOff x="3510" y="1872"/>
            <a:chExt cx="1722" cy="720"/>
          </a:xfrm>
        </p:grpSpPr>
        <p:sp>
          <p:nvSpPr>
            <p:cNvPr id="8227" name="Text Box 72"/>
            <p:cNvSpPr txBox="1">
              <a:spLocks noChangeArrowheads="1"/>
            </p:cNvSpPr>
            <p:nvPr/>
          </p:nvSpPr>
          <p:spPr bwMode="auto">
            <a:xfrm>
              <a:off x="3510" y="1872"/>
              <a:ext cx="1172" cy="252"/>
            </a:xfrm>
            <a:prstGeom prst="rect">
              <a:avLst/>
            </a:prstGeom>
            <a:noFill/>
            <a:ln w="9525">
              <a:solidFill>
                <a:schemeClr val="tx1"/>
              </a:solidFill>
              <a:miter lim="800000"/>
              <a:headEnd/>
              <a:tailEnd/>
            </a:ln>
          </p:spPr>
          <p:txBody>
            <a:bodyPr wrap="none">
              <a:spAutoFit/>
            </a:bodyPr>
            <a:lstStyle/>
            <a:p>
              <a:r>
                <a:rPr lang="en-US" sz="2000"/>
                <a:t>right-hand sides</a:t>
              </a:r>
            </a:p>
          </p:txBody>
        </p:sp>
        <p:sp>
          <p:nvSpPr>
            <p:cNvPr id="8228" name="Line 73"/>
            <p:cNvSpPr>
              <a:spLocks noChangeShapeType="1"/>
            </p:cNvSpPr>
            <p:nvPr/>
          </p:nvSpPr>
          <p:spPr bwMode="auto">
            <a:xfrm>
              <a:off x="4704" y="2016"/>
              <a:ext cx="528" cy="576"/>
            </a:xfrm>
            <a:prstGeom prst="line">
              <a:avLst/>
            </a:prstGeom>
            <a:noFill/>
            <a:ln w="9525">
              <a:solidFill>
                <a:schemeClr val="tx1"/>
              </a:solidFill>
              <a:round/>
              <a:headEnd/>
              <a:tailEnd type="triangle" w="med" len="med"/>
            </a:ln>
          </p:spPr>
          <p:txBody>
            <a:bodyPr/>
            <a:lstStyle/>
            <a:p>
              <a:endParaRPr lang="en-US"/>
            </a:p>
          </p:txBody>
        </p:sp>
      </p:grpSp>
    </p:spTree>
    <p:extLst>
      <p:ext uri="{BB962C8B-B14F-4D97-AF65-F5344CB8AC3E}">
        <p14:creationId xmlns:p14="http://schemas.microsoft.com/office/powerpoint/2010/main" val="103090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76">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17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7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17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76">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5" grpId="0" autoUpdateAnimBg="0"/>
      <p:bldP spid="6176" grpId="0" build="p"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09800" y="228600"/>
            <a:ext cx="7772400" cy="685800"/>
          </a:xfrm>
        </p:spPr>
        <p:txBody>
          <a:bodyPr>
            <a:normAutofit fontScale="90000"/>
          </a:bodyPr>
          <a:lstStyle/>
          <a:p>
            <a:pPr eaLnBrk="1" hangingPunct="1"/>
            <a:r>
              <a:rPr lang="en-US"/>
              <a:t>LP Definitions</a:t>
            </a:r>
          </a:p>
        </p:txBody>
      </p:sp>
      <p:sp>
        <p:nvSpPr>
          <p:cNvPr id="7171" name="Text Box 3"/>
          <p:cNvSpPr txBox="1">
            <a:spLocks noChangeArrowheads="1"/>
          </p:cNvSpPr>
          <p:nvPr/>
        </p:nvSpPr>
        <p:spPr bwMode="auto">
          <a:xfrm>
            <a:off x="4800600" y="1066800"/>
            <a:ext cx="2590800" cy="369332"/>
          </a:xfrm>
          <a:prstGeom prst="rect">
            <a:avLst/>
          </a:prstGeom>
          <a:noFill/>
          <a:ln w="9525">
            <a:solidFill>
              <a:schemeClr val="tx1"/>
            </a:solidFill>
            <a:miter lim="800000"/>
            <a:headEnd/>
            <a:tailEnd/>
          </a:ln>
        </p:spPr>
        <p:txBody>
          <a:bodyPr>
            <a:spAutoFit/>
          </a:bodyPr>
          <a:lstStyle/>
          <a:p>
            <a:pPr algn="ctr">
              <a:spcBef>
                <a:spcPct val="50000"/>
              </a:spcBef>
            </a:pPr>
            <a:r>
              <a:rPr lang="en-US"/>
              <a:t>Decision Variables</a:t>
            </a:r>
          </a:p>
        </p:txBody>
      </p:sp>
      <p:sp>
        <p:nvSpPr>
          <p:cNvPr id="7172" name="Text Box 4"/>
          <p:cNvSpPr txBox="1">
            <a:spLocks noChangeArrowheads="1"/>
          </p:cNvSpPr>
          <p:nvPr/>
        </p:nvSpPr>
        <p:spPr bwMode="auto">
          <a:xfrm>
            <a:off x="2286000" y="1828801"/>
            <a:ext cx="7620000" cy="1615827"/>
          </a:xfrm>
          <a:prstGeom prst="rect">
            <a:avLst/>
          </a:prstGeom>
          <a:noFill/>
          <a:ln w="9525">
            <a:noFill/>
            <a:miter lim="800000"/>
            <a:headEnd/>
            <a:tailEnd/>
          </a:ln>
        </p:spPr>
        <p:txBody>
          <a:bodyPr>
            <a:spAutoFit/>
          </a:bodyPr>
          <a:lstStyle/>
          <a:p>
            <a:pPr marL="234950" indent="-234950">
              <a:spcBef>
                <a:spcPct val="25000"/>
              </a:spcBef>
              <a:buFontTx/>
              <a:buChar char="•"/>
            </a:pPr>
            <a:r>
              <a:rPr lang="en-US"/>
              <a:t>The quantities that are unknown but we wish to determine</a:t>
            </a:r>
          </a:p>
          <a:p>
            <a:pPr marL="234950" indent="-234950">
              <a:spcBef>
                <a:spcPct val="25000"/>
              </a:spcBef>
              <a:buFontTx/>
              <a:buChar char="•"/>
            </a:pPr>
            <a:r>
              <a:rPr lang="en-US"/>
              <a:t>All other quantities in the situation depend on the decision variables (e.g., profit, resources used)</a:t>
            </a:r>
          </a:p>
          <a:p>
            <a:pPr marL="234950" indent="-234950">
              <a:spcBef>
                <a:spcPct val="25000"/>
              </a:spcBef>
              <a:buFontTx/>
              <a:buChar char="•"/>
            </a:pPr>
            <a:r>
              <a:rPr lang="en-US"/>
              <a:t>Every linear program has decision variables, and they must be identified ASAP in the modeling process</a:t>
            </a:r>
          </a:p>
        </p:txBody>
      </p:sp>
      <p:sp>
        <p:nvSpPr>
          <p:cNvPr id="7173" name="Text Box 5"/>
          <p:cNvSpPr txBox="1">
            <a:spLocks noChangeArrowheads="1"/>
          </p:cNvSpPr>
          <p:nvPr/>
        </p:nvSpPr>
        <p:spPr bwMode="auto">
          <a:xfrm>
            <a:off x="4800600" y="4191000"/>
            <a:ext cx="1947328" cy="369332"/>
          </a:xfrm>
          <a:prstGeom prst="rect">
            <a:avLst/>
          </a:prstGeom>
          <a:noFill/>
          <a:ln w="9525">
            <a:solidFill>
              <a:schemeClr val="tx1"/>
            </a:solidFill>
            <a:miter lim="800000"/>
            <a:headEnd/>
            <a:tailEnd/>
          </a:ln>
        </p:spPr>
        <p:txBody>
          <a:bodyPr wrap="none">
            <a:spAutoFit/>
          </a:bodyPr>
          <a:lstStyle/>
          <a:p>
            <a:r>
              <a:rPr lang="en-US"/>
              <a:t>Objective Function</a:t>
            </a:r>
          </a:p>
        </p:txBody>
      </p:sp>
      <p:sp>
        <p:nvSpPr>
          <p:cNvPr id="7175" name="Text Box 7"/>
          <p:cNvSpPr txBox="1">
            <a:spLocks noChangeArrowheads="1"/>
          </p:cNvSpPr>
          <p:nvPr/>
        </p:nvSpPr>
        <p:spPr bwMode="auto">
          <a:xfrm>
            <a:off x="2286000" y="4968876"/>
            <a:ext cx="7620000" cy="715581"/>
          </a:xfrm>
          <a:prstGeom prst="rect">
            <a:avLst/>
          </a:prstGeom>
          <a:noFill/>
          <a:ln w="9525">
            <a:noFill/>
            <a:miter lim="800000"/>
            <a:headEnd/>
            <a:tailEnd/>
          </a:ln>
        </p:spPr>
        <p:txBody>
          <a:bodyPr>
            <a:spAutoFit/>
          </a:bodyPr>
          <a:lstStyle/>
          <a:p>
            <a:pPr marL="234950" indent="-234950">
              <a:spcBef>
                <a:spcPct val="25000"/>
              </a:spcBef>
              <a:buFontTx/>
              <a:buChar char="•"/>
            </a:pPr>
            <a:r>
              <a:rPr lang="en-US"/>
              <a:t>The quantity that we would like to maximize or minimize (e.g., profit or cost)</a:t>
            </a:r>
          </a:p>
          <a:p>
            <a:pPr marL="234950" indent="-234950">
              <a:spcBef>
                <a:spcPct val="25000"/>
              </a:spcBef>
              <a:buFontTx/>
              <a:buChar char="•"/>
            </a:pPr>
            <a:r>
              <a:rPr lang="en-US"/>
              <a:t>Written as a linear expression of the decision variables</a:t>
            </a:r>
          </a:p>
        </p:txBody>
      </p:sp>
    </p:spTree>
    <p:extLst>
      <p:ext uri="{BB962C8B-B14F-4D97-AF65-F5344CB8AC3E}">
        <p14:creationId xmlns:p14="http://schemas.microsoft.com/office/powerpoint/2010/main" val="360473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7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7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7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17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17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nimBg="1" autoUpdateAnimBg="0"/>
      <p:bldP spid="7172" grpId="0" build="p" autoUpdateAnimBg="0"/>
      <p:bldP spid="7173" grpId="0" animBg="1" autoUpdateAnimBg="0"/>
      <p:bldP spid="7175"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209800" y="228600"/>
            <a:ext cx="7772400" cy="685800"/>
          </a:xfrm>
        </p:spPr>
        <p:txBody>
          <a:bodyPr>
            <a:normAutofit fontScale="90000"/>
          </a:bodyPr>
          <a:lstStyle/>
          <a:p>
            <a:pPr eaLnBrk="1" hangingPunct="1"/>
            <a:r>
              <a:rPr lang="en-US"/>
              <a:t>LP Definitions (cont’d)</a:t>
            </a:r>
          </a:p>
        </p:txBody>
      </p:sp>
      <p:sp>
        <p:nvSpPr>
          <p:cNvPr id="8195" name="Text Box 3"/>
          <p:cNvSpPr txBox="1">
            <a:spLocks noChangeArrowheads="1"/>
          </p:cNvSpPr>
          <p:nvPr/>
        </p:nvSpPr>
        <p:spPr bwMode="auto">
          <a:xfrm>
            <a:off x="5181600" y="1066800"/>
            <a:ext cx="1828800" cy="369332"/>
          </a:xfrm>
          <a:prstGeom prst="rect">
            <a:avLst/>
          </a:prstGeom>
          <a:noFill/>
          <a:ln w="9525">
            <a:solidFill>
              <a:schemeClr val="tx1"/>
            </a:solidFill>
            <a:miter lim="800000"/>
            <a:headEnd/>
            <a:tailEnd/>
          </a:ln>
        </p:spPr>
        <p:txBody>
          <a:bodyPr>
            <a:spAutoFit/>
          </a:bodyPr>
          <a:lstStyle/>
          <a:p>
            <a:pPr algn="ctr">
              <a:spcBef>
                <a:spcPct val="50000"/>
              </a:spcBef>
            </a:pPr>
            <a:r>
              <a:rPr lang="en-US" dirty="0"/>
              <a:t>Constraints</a:t>
            </a:r>
          </a:p>
        </p:txBody>
      </p:sp>
      <p:sp>
        <p:nvSpPr>
          <p:cNvPr id="8196" name="Text Box 4"/>
          <p:cNvSpPr txBox="1">
            <a:spLocks noChangeArrowheads="1"/>
          </p:cNvSpPr>
          <p:nvPr/>
        </p:nvSpPr>
        <p:spPr bwMode="auto">
          <a:xfrm>
            <a:off x="2286000" y="1828801"/>
            <a:ext cx="7620000" cy="992579"/>
          </a:xfrm>
          <a:prstGeom prst="rect">
            <a:avLst/>
          </a:prstGeom>
          <a:noFill/>
          <a:ln w="9525">
            <a:noFill/>
            <a:miter lim="800000"/>
            <a:headEnd/>
            <a:tailEnd/>
          </a:ln>
        </p:spPr>
        <p:txBody>
          <a:bodyPr>
            <a:spAutoFit/>
          </a:bodyPr>
          <a:lstStyle/>
          <a:p>
            <a:pPr marL="234950" indent="-234950">
              <a:spcBef>
                <a:spcPct val="25000"/>
              </a:spcBef>
              <a:buFontTx/>
              <a:buChar char="•"/>
            </a:pPr>
            <a:r>
              <a:rPr lang="en-US"/>
              <a:t>The limitations imposed on the decision variables</a:t>
            </a:r>
          </a:p>
          <a:p>
            <a:pPr marL="234950" indent="-234950">
              <a:spcBef>
                <a:spcPct val="25000"/>
              </a:spcBef>
              <a:buFontTx/>
              <a:buChar char="•"/>
            </a:pPr>
            <a:r>
              <a:rPr lang="en-US"/>
              <a:t>Written as a linear expression of decision variables that is </a:t>
            </a:r>
            <a:r>
              <a:rPr lang="en-US">
                <a:sym typeface="Symbol" pitchFamily="18" charset="2"/>
              </a:rPr>
              <a:t>, =, or  some number; that “some number” is called the right-hand side</a:t>
            </a:r>
          </a:p>
        </p:txBody>
      </p:sp>
      <p:sp>
        <p:nvSpPr>
          <p:cNvPr id="8197" name="Text Box 5"/>
          <p:cNvSpPr txBox="1">
            <a:spLocks noChangeArrowheads="1"/>
          </p:cNvSpPr>
          <p:nvPr/>
        </p:nvSpPr>
        <p:spPr bwMode="auto">
          <a:xfrm>
            <a:off x="4373564" y="3505200"/>
            <a:ext cx="2605393" cy="369332"/>
          </a:xfrm>
          <a:prstGeom prst="rect">
            <a:avLst/>
          </a:prstGeom>
          <a:noFill/>
          <a:ln w="9525">
            <a:solidFill>
              <a:schemeClr val="tx1"/>
            </a:solidFill>
            <a:miter lim="800000"/>
            <a:headEnd/>
            <a:tailEnd/>
          </a:ln>
        </p:spPr>
        <p:txBody>
          <a:bodyPr wrap="none">
            <a:spAutoFit/>
          </a:bodyPr>
          <a:lstStyle/>
          <a:p>
            <a:r>
              <a:rPr lang="en-US"/>
              <a:t>Nonnegativity Constraints</a:t>
            </a:r>
          </a:p>
        </p:txBody>
      </p:sp>
      <p:sp>
        <p:nvSpPr>
          <p:cNvPr id="8198" name="Text Box 6"/>
          <p:cNvSpPr txBox="1">
            <a:spLocks noChangeArrowheads="1"/>
          </p:cNvSpPr>
          <p:nvPr/>
        </p:nvSpPr>
        <p:spPr bwMode="auto">
          <a:xfrm>
            <a:off x="2286000" y="4038601"/>
            <a:ext cx="7620000" cy="1615827"/>
          </a:xfrm>
          <a:prstGeom prst="rect">
            <a:avLst/>
          </a:prstGeom>
          <a:noFill/>
          <a:ln w="9525">
            <a:noFill/>
            <a:miter lim="800000"/>
            <a:headEnd/>
            <a:tailEnd/>
          </a:ln>
        </p:spPr>
        <p:txBody>
          <a:bodyPr>
            <a:spAutoFit/>
          </a:bodyPr>
          <a:lstStyle/>
          <a:p>
            <a:pPr marL="234950" indent="-234950">
              <a:spcBef>
                <a:spcPct val="25000"/>
              </a:spcBef>
              <a:buFontTx/>
              <a:buChar char="•"/>
            </a:pPr>
            <a:r>
              <a:rPr lang="en-US"/>
              <a:t>Special constraints that say the decision variables must be restricted to taking on nonnegative values (0 or positive, not negative)</a:t>
            </a:r>
          </a:p>
          <a:p>
            <a:pPr marL="234950" indent="-234950">
              <a:spcBef>
                <a:spcPct val="25000"/>
              </a:spcBef>
              <a:buFontTx/>
              <a:buChar char="•"/>
            </a:pPr>
            <a:r>
              <a:rPr lang="en-US"/>
              <a:t>A very natural constraint that occurs in most LP problems</a:t>
            </a:r>
          </a:p>
          <a:p>
            <a:pPr marL="234950" indent="-234950">
              <a:spcBef>
                <a:spcPct val="25000"/>
              </a:spcBef>
              <a:buFontTx/>
              <a:buChar char="•"/>
            </a:pPr>
            <a:r>
              <a:rPr lang="en-US"/>
              <a:t>Since nonnegativity constraints are very common, we will assume them unless otherwise stated</a:t>
            </a:r>
          </a:p>
        </p:txBody>
      </p:sp>
    </p:spTree>
    <p:extLst>
      <p:ext uri="{BB962C8B-B14F-4D97-AF65-F5344CB8AC3E}">
        <p14:creationId xmlns:p14="http://schemas.microsoft.com/office/powerpoint/2010/main" val="4058403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9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19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19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198">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19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animBg="1" autoUpdateAnimBg="0"/>
      <p:bldP spid="8196" grpId="0" build="p" autoUpdateAnimBg="0"/>
      <p:bldP spid="8197" grpId="0" animBg="1" autoUpdateAnimBg="0"/>
      <p:bldP spid="8198"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Steps in Formulating a LP</a:t>
            </a:r>
          </a:p>
        </p:txBody>
      </p:sp>
      <p:sp>
        <p:nvSpPr>
          <p:cNvPr id="4" name="Content Placeholder 3"/>
          <p:cNvSpPr>
            <a:spLocks noGrp="1"/>
          </p:cNvSpPr>
          <p:nvPr>
            <p:ph idx="1"/>
          </p:nvPr>
        </p:nvSpPr>
        <p:spPr/>
        <p:txBody>
          <a:bodyPr/>
          <a:lstStyle/>
          <a:p>
            <a:r>
              <a:rPr lang="en-US" sz="2000" dirty="0"/>
              <a:t>Define decision variables</a:t>
            </a:r>
          </a:p>
          <a:p>
            <a:pPr lvl="1"/>
            <a:r>
              <a:rPr lang="en-US" sz="1800" dirty="0"/>
              <a:t>What has to be decided?</a:t>
            </a:r>
          </a:p>
          <a:p>
            <a:pPr lvl="2"/>
            <a:r>
              <a:rPr lang="en-US" sz="1600" dirty="0"/>
              <a:t>Put it first in words</a:t>
            </a:r>
          </a:p>
          <a:p>
            <a:pPr lvl="2"/>
            <a:r>
              <a:rPr lang="en-US" sz="1600" dirty="0"/>
              <a:t>Then define decision variables</a:t>
            </a:r>
          </a:p>
          <a:p>
            <a:r>
              <a:rPr lang="en-US" sz="2000" dirty="0"/>
              <a:t>Define objective function</a:t>
            </a:r>
          </a:p>
          <a:p>
            <a:pPr lvl="1"/>
            <a:r>
              <a:rPr lang="en-US" sz="1800" dirty="0"/>
              <a:t>What do we want to do, </a:t>
            </a:r>
            <a:r>
              <a:rPr lang="en-US" sz="1800" dirty="0" err="1"/>
              <a:t>eg</a:t>
            </a:r>
            <a:r>
              <a:rPr lang="en-US" sz="1800" dirty="0"/>
              <a:t>. maximize profit, minimize cost, etc.</a:t>
            </a:r>
          </a:p>
          <a:p>
            <a:pPr lvl="2"/>
            <a:r>
              <a:rPr lang="en-US" sz="1600" dirty="0"/>
              <a:t>First in words, then in algebraic form using the decision variables</a:t>
            </a:r>
          </a:p>
          <a:p>
            <a:r>
              <a:rPr lang="en-US" sz="2000" dirty="0"/>
              <a:t>Define any constraints</a:t>
            </a:r>
          </a:p>
          <a:p>
            <a:pPr lvl="1"/>
            <a:r>
              <a:rPr lang="en-US" sz="1800" dirty="0"/>
              <a:t>What are the limitations</a:t>
            </a:r>
          </a:p>
          <a:p>
            <a:pPr lvl="2"/>
            <a:r>
              <a:rPr lang="en-US" sz="1600" dirty="0"/>
              <a:t>Resources, actions taken, etc.---describe in words</a:t>
            </a:r>
          </a:p>
          <a:p>
            <a:pPr lvl="2"/>
            <a:r>
              <a:rPr lang="en-US" sz="1600" dirty="0"/>
              <a:t>How can we put them into algebraic form using the decision variables?</a:t>
            </a:r>
            <a:br>
              <a:rPr lang="en-US" dirty="0"/>
            </a:br>
            <a:endParaRPr lang="en-US" dirty="0"/>
          </a:p>
          <a:p>
            <a:pPr lvl="1"/>
            <a:endParaRPr lang="en-US" dirty="0"/>
          </a:p>
        </p:txBody>
      </p:sp>
    </p:spTree>
    <p:extLst>
      <p:ext uri="{BB962C8B-B14F-4D97-AF65-F5344CB8AC3E}">
        <p14:creationId xmlns:p14="http://schemas.microsoft.com/office/powerpoint/2010/main" val="33582012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209800" y="609600"/>
            <a:ext cx="7772400" cy="685800"/>
          </a:xfrm>
        </p:spPr>
        <p:txBody>
          <a:bodyPr>
            <a:normAutofit fontScale="90000"/>
          </a:bodyPr>
          <a:lstStyle/>
          <a:p>
            <a:pPr eaLnBrk="1" hangingPunct="1"/>
            <a:r>
              <a:rPr lang="en-US"/>
              <a:t>First Example in Excel</a:t>
            </a:r>
          </a:p>
        </p:txBody>
      </p:sp>
      <p:sp>
        <p:nvSpPr>
          <p:cNvPr id="9219" name="Text Box 3"/>
          <p:cNvSpPr txBox="1">
            <a:spLocks noChangeArrowheads="1"/>
          </p:cNvSpPr>
          <p:nvPr/>
        </p:nvSpPr>
        <p:spPr bwMode="auto">
          <a:xfrm>
            <a:off x="5334001" y="1371600"/>
            <a:ext cx="1171731" cy="369332"/>
          </a:xfrm>
          <a:prstGeom prst="rect">
            <a:avLst/>
          </a:prstGeom>
          <a:noFill/>
          <a:ln w="9525">
            <a:noFill/>
            <a:miter lim="800000"/>
            <a:headEnd/>
            <a:tailEnd/>
          </a:ln>
        </p:spPr>
        <p:txBody>
          <a:bodyPr wrap="none">
            <a:spAutoFit/>
          </a:bodyPr>
          <a:lstStyle/>
          <a:p>
            <a:r>
              <a:rPr lang="en-US"/>
              <a:t>(see Excel)</a:t>
            </a:r>
          </a:p>
        </p:txBody>
      </p:sp>
      <p:sp>
        <p:nvSpPr>
          <p:cNvPr id="9220" name="Text Box 4"/>
          <p:cNvSpPr txBox="1">
            <a:spLocks noChangeArrowheads="1"/>
          </p:cNvSpPr>
          <p:nvPr/>
        </p:nvSpPr>
        <p:spPr bwMode="auto">
          <a:xfrm>
            <a:off x="2362200" y="2017713"/>
            <a:ext cx="7467600" cy="3447098"/>
          </a:xfrm>
          <a:prstGeom prst="rect">
            <a:avLst/>
          </a:prstGeom>
          <a:noFill/>
          <a:ln w="9525">
            <a:noFill/>
            <a:miter lim="800000"/>
            <a:headEnd/>
            <a:tailEnd/>
          </a:ln>
        </p:spPr>
        <p:txBody>
          <a:bodyPr>
            <a:spAutoFit/>
          </a:bodyPr>
          <a:lstStyle/>
          <a:p>
            <a:pPr marL="234950" indent="-234950">
              <a:spcBef>
                <a:spcPct val="50000"/>
              </a:spcBef>
              <a:buFontTx/>
              <a:buChar char="•"/>
            </a:pPr>
            <a:r>
              <a:rPr lang="en-US"/>
              <a:t>I strongly suggest to setup your LP in Excel like I have</a:t>
            </a:r>
          </a:p>
          <a:p>
            <a:pPr marL="692150" lvl="1" indent="-234950">
              <a:spcBef>
                <a:spcPct val="50000"/>
              </a:spcBef>
              <a:buFontTx/>
              <a:buChar char="–"/>
            </a:pPr>
            <a:r>
              <a:rPr lang="en-US" sz="2000"/>
              <a:t>Top left section has decision variables in columns (colored cells)</a:t>
            </a:r>
          </a:p>
          <a:p>
            <a:pPr marL="692150" lvl="1" indent="-234950">
              <a:spcBef>
                <a:spcPct val="50000"/>
              </a:spcBef>
              <a:buFontTx/>
              <a:buChar char="–"/>
            </a:pPr>
            <a:r>
              <a:rPr lang="en-US" sz="2000"/>
              <a:t>Bottom left section has objective function and constraints in columns that match the decision variables, plus right-hand sides for constraints</a:t>
            </a:r>
          </a:p>
          <a:p>
            <a:pPr marL="692150" lvl="1" indent="-234950">
              <a:spcBef>
                <a:spcPct val="50000"/>
              </a:spcBef>
              <a:buFontTx/>
              <a:buChar char="–"/>
            </a:pPr>
            <a:r>
              <a:rPr lang="en-US" sz="2000"/>
              <a:t>Bottom right section has actual results for decision variables (colored cells), lined up with objective function and constraints; use the SUMPRODUCT Excel command to do these calculations</a:t>
            </a:r>
          </a:p>
          <a:p>
            <a:pPr marL="692150" lvl="1" indent="-234950">
              <a:spcBef>
                <a:spcPct val="50000"/>
              </a:spcBef>
              <a:buFontTx/>
              <a:buChar char="–"/>
            </a:pPr>
            <a:r>
              <a:rPr lang="en-US" sz="2000"/>
              <a:t>All labels in the same places</a:t>
            </a:r>
          </a:p>
        </p:txBody>
      </p:sp>
    </p:spTree>
    <p:extLst>
      <p:ext uri="{BB962C8B-B14F-4D97-AF65-F5344CB8AC3E}">
        <p14:creationId xmlns:p14="http://schemas.microsoft.com/office/powerpoint/2010/main" val="2677178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22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22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22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220">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2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autoUpdateAnimBg="0"/>
      <p:bldP spid="9220" grpId="0" build="p" bldLvl="2"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209800" y="381000"/>
            <a:ext cx="7772400" cy="685800"/>
          </a:xfrm>
        </p:spPr>
        <p:txBody>
          <a:bodyPr>
            <a:normAutofit fontScale="90000"/>
          </a:bodyPr>
          <a:lstStyle/>
          <a:p>
            <a:pPr eaLnBrk="1" hangingPunct="1"/>
            <a:r>
              <a:rPr lang="en-US" dirty="0"/>
              <a:t>First Example in Excel (cont’d)</a:t>
            </a:r>
          </a:p>
        </p:txBody>
      </p:sp>
      <p:sp>
        <p:nvSpPr>
          <p:cNvPr id="10244" name="Text Box 4"/>
          <p:cNvSpPr txBox="1">
            <a:spLocks noChangeArrowheads="1"/>
          </p:cNvSpPr>
          <p:nvPr/>
        </p:nvSpPr>
        <p:spPr bwMode="auto">
          <a:xfrm>
            <a:off x="2362200" y="1447801"/>
            <a:ext cx="7467600" cy="4478149"/>
          </a:xfrm>
          <a:prstGeom prst="rect">
            <a:avLst/>
          </a:prstGeom>
          <a:noFill/>
          <a:ln w="9525">
            <a:noFill/>
            <a:miter lim="800000"/>
            <a:headEnd/>
            <a:tailEnd/>
          </a:ln>
        </p:spPr>
        <p:txBody>
          <a:bodyPr>
            <a:spAutoFit/>
          </a:bodyPr>
          <a:lstStyle/>
          <a:p>
            <a:pPr marL="234950" indent="-234950">
              <a:spcBef>
                <a:spcPct val="50000"/>
              </a:spcBef>
              <a:buFontTx/>
              <a:buChar char="•"/>
            </a:pPr>
            <a:r>
              <a:rPr lang="en-US" dirty="0"/>
              <a:t>Then go to Data &gt; Solver and fill in information</a:t>
            </a:r>
          </a:p>
          <a:p>
            <a:pPr marL="692150" lvl="1" indent="-234950">
              <a:spcBef>
                <a:spcPct val="50000"/>
              </a:spcBef>
              <a:buFontTx/>
              <a:buChar char="–"/>
            </a:pPr>
            <a:r>
              <a:rPr lang="en-US" sz="2000" dirty="0"/>
              <a:t>Target Cell: the colored cell that contains actual objective function</a:t>
            </a:r>
          </a:p>
          <a:p>
            <a:pPr marL="692150" lvl="1" indent="-234950">
              <a:spcBef>
                <a:spcPct val="50000"/>
              </a:spcBef>
              <a:buFontTx/>
              <a:buChar char="–"/>
            </a:pPr>
            <a:r>
              <a:rPr lang="en-US" sz="2000" dirty="0"/>
              <a:t>Max or Min: depending on how you want to optimize</a:t>
            </a:r>
          </a:p>
          <a:p>
            <a:pPr marL="692150" lvl="1" indent="-234950">
              <a:spcBef>
                <a:spcPct val="50000"/>
              </a:spcBef>
              <a:buFontTx/>
              <a:buChar char="–"/>
            </a:pPr>
            <a:r>
              <a:rPr lang="en-US" sz="2000" dirty="0"/>
              <a:t>By Changing Cells: array of colored decision variables</a:t>
            </a:r>
          </a:p>
          <a:p>
            <a:pPr marL="692150" lvl="1" indent="-234950">
              <a:spcBef>
                <a:spcPct val="50000"/>
              </a:spcBef>
              <a:buFontTx/>
              <a:buChar char="–"/>
            </a:pPr>
            <a:r>
              <a:rPr lang="en-US" sz="2000" dirty="0"/>
              <a:t>Subject to the Constraints: the colored cells </a:t>
            </a:r>
            <a:r>
              <a:rPr lang="en-US" sz="2000" dirty="0">
                <a:sym typeface="Symbol" pitchFamily="18" charset="2"/>
              </a:rPr>
              <a:t>, =, or  the corresponding </a:t>
            </a:r>
            <a:r>
              <a:rPr lang="en-US" sz="2000" dirty="0" err="1">
                <a:sym typeface="Symbol" pitchFamily="18" charset="2"/>
              </a:rPr>
              <a:t>rhs</a:t>
            </a:r>
            <a:r>
              <a:rPr lang="en-US" sz="2000" dirty="0">
                <a:sym typeface="Symbol" pitchFamily="18" charset="2"/>
              </a:rPr>
              <a:t>, as appropriate; constraints can be done in groups or one-by-one</a:t>
            </a:r>
          </a:p>
          <a:p>
            <a:pPr marL="692150" lvl="1" indent="-234950">
              <a:spcBef>
                <a:spcPct val="50000"/>
              </a:spcBef>
              <a:buFontTx/>
              <a:buChar char="–"/>
            </a:pPr>
            <a:r>
              <a:rPr lang="en-US" sz="2000" dirty="0">
                <a:sym typeface="Symbol" pitchFamily="18" charset="2"/>
              </a:rPr>
              <a:t>Options &gt; Assume Linear Model: check this box</a:t>
            </a:r>
          </a:p>
          <a:p>
            <a:pPr marL="692150" lvl="1" indent="-234950">
              <a:spcBef>
                <a:spcPct val="50000"/>
              </a:spcBef>
              <a:buFontTx/>
              <a:buChar char="–"/>
            </a:pPr>
            <a:r>
              <a:rPr lang="en-US" sz="2000" dirty="0">
                <a:sym typeface="Symbol" pitchFamily="18" charset="2"/>
              </a:rPr>
              <a:t>Options &gt; Assume Non-Negative: check this box</a:t>
            </a:r>
          </a:p>
          <a:p>
            <a:pPr marL="234950" indent="-234950">
              <a:spcBef>
                <a:spcPct val="50000"/>
              </a:spcBef>
              <a:buFontTx/>
              <a:buChar char="•"/>
            </a:pPr>
            <a:r>
              <a:rPr lang="en-US" dirty="0">
                <a:sym typeface="Symbol" pitchFamily="18" charset="2"/>
              </a:rPr>
              <a:t>Then click Solve and save Answer Report</a:t>
            </a:r>
          </a:p>
        </p:txBody>
      </p:sp>
    </p:spTree>
    <p:extLst>
      <p:ext uri="{BB962C8B-B14F-4D97-AF65-F5344CB8AC3E}">
        <p14:creationId xmlns:p14="http://schemas.microsoft.com/office/powerpoint/2010/main" val="2307874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24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4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24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24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24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24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build="p" bldLvl="2"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09800" y="609600"/>
            <a:ext cx="7772400" cy="685800"/>
          </a:xfrm>
        </p:spPr>
        <p:txBody>
          <a:bodyPr>
            <a:normAutofit fontScale="90000"/>
          </a:bodyPr>
          <a:lstStyle/>
          <a:p>
            <a:pPr eaLnBrk="1" hangingPunct="1"/>
            <a:r>
              <a:rPr lang="en-US"/>
              <a:t>Bank Cashy</a:t>
            </a:r>
          </a:p>
        </p:txBody>
      </p:sp>
      <p:sp>
        <p:nvSpPr>
          <p:cNvPr id="11267" name="Text Box 3"/>
          <p:cNvSpPr txBox="1">
            <a:spLocks noChangeArrowheads="1"/>
          </p:cNvSpPr>
          <p:nvPr/>
        </p:nvSpPr>
        <p:spPr bwMode="auto">
          <a:xfrm>
            <a:off x="2438400" y="1981201"/>
            <a:ext cx="7391400" cy="2169825"/>
          </a:xfrm>
          <a:prstGeom prst="rect">
            <a:avLst/>
          </a:prstGeom>
          <a:noFill/>
          <a:ln w="9525">
            <a:noFill/>
            <a:miter lim="800000"/>
            <a:headEnd/>
            <a:tailEnd/>
          </a:ln>
        </p:spPr>
        <p:txBody>
          <a:bodyPr>
            <a:spAutoFit/>
          </a:bodyPr>
          <a:lstStyle/>
          <a:p>
            <a:pPr>
              <a:spcBef>
                <a:spcPct val="50000"/>
              </a:spcBef>
            </a:pPr>
            <a:r>
              <a:rPr lang="en-US"/>
              <a:t>Bank Cashy has only two types of assets, loans (X) and investments (Y). A total of $700 million is to be allocated between X and Y. Bank Cashy wishes its loans to equal at least $300 million and its investments to be at least 30% of the total of X + Y. The bank earns 12% on its loans and 14% on its investments.</a:t>
            </a:r>
          </a:p>
          <a:p>
            <a:pPr>
              <a:spcBef>
                <a:spcPct val="50000"/>
              </a:spcBef>
            </a:pPr>
            <a:r>
              <a:rPr lang="en-US"/>
              <a:t>Formulate the LP to maximize earnings, and then setup and solve the model in Excel</a:t>
            </a:r>
          </a:p>
        </p:txBody>
      </p:sp>
      <p:sp>
        <p:nvSpPr>
          <p:cNvPr id="11268" name="Text Box 4"/>
          <p:cNvSpPr txBox="1">
            <a:spLocks noChangeArrowheads="1"/>
          </p:cNvSpPr>
          <p:nvPr/>
        </p:nvSpPr>
        <p:spPr bwMode="auto">
          <a:xfrm>
            <a:off x="4739500" y="5603875"/>
            <a:ext cx="2714589" cy="369332"/>
          </a:xfrm>
          <a:prstGeom prst="rect">
            <a:avLst/>
          </a:prstGeom>
          <a:noFill/>
          <a:ln w="9525">
            <a:noFill/>
            <a:miter lim="800000"/>
            <a:headEnd/>
            <a:tailEnd/>
          </a:ln>
        </p:spPr>
        <p:txBody>
          <a:bodyPr wrap="none">
            <a:spAutoFit/>
          </a:bodyPr>
          <a:lstStyle/>
          <a:p>
            <a:pPr algn="ctr"/>
            <a:r>
              <a:rPr lang="en-US"/>
              <a:t>(see whiteboard and Excel)</a:t>
            </a:r>
          </a:p>
        </p:txBody>
      </p:sp>
    </p:spTree>
    <p:extLst>
      <p:ext uri="{BB962C8B-B14F-4D97-AF65-F5344CB8AC3E}">
        <p14:creationId xmlns:p14="http://schemas.microsoft.com/office/powerpoint/2010/main" val="325607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2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p:bldP spid="11268"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 </a:t>
            </a:r>
            <a:r>
              <a:rPr lang="en-US" dirty="0" err="1"/>
              <a:t>Cashy</a:t>
            </a:r>
            <a:endParaRPr lang="en-US" dirty="0"/>
          </a:p>
        </p:txBody>
      </p:sp>
      <p:sp>
        <p:nvSpPr>
          <p:cNvPr id="3" name="Content Placeholder 2"/>
          <p:cNvSpPr>
            <a:spLocks noGrp="1"/>
          </p:cNvSpPr>
          <p:nvPr>
            <p:ph idx="1"/>
          </p:nvPr>
        </p:nvSpPr>
        <p:spPr/>
        <p:txBody>
          <a:bodyPr/>
          <a:lstStyle/>
          <a:p>
            <a:r>
              <a:rPr lang="en-US" dirty="0"/>
              <a:t>What has to be decided—in words?</a:t>
            </a:r>
          </a:p>
          <a:p>
            <a:pPr>
              <a:buNone/>
            </a:pPr>
            <a:endParaRPr lang="en-US" dirty="0"/>
          </a:p>
          <a:p>
            <a:endParaRPr lang="en-US" dirty="0"/>
          </a:p>
          <a:p>
            <a:r>
              <a:rPr lang="en-US" dirty="0"/>
              <a:t>What are the decision variables?</a:t>
            </a:r>
          </a:p>
          <a:p>
            <a:endParaRPr lang="en-US" dirty="0"/>
          </a:p>
          <a:p>
            <a:endParaRPr lang="en-US" dirty="0"/>
          </a:p>
        </p:txBody>
      </p:sp>
      <p:cxnSp>
        <p:nvCxnSpPr>
          <p:cNvPr id="5" name="Straight Connector 4"/>
          <p:cNvCxnSpPr/>
          <p:nvPr/>
        </p:nvCxnSpPr>
        <p:spPr bwMode="auto">
          <a:xfrm>
            <a:off x="2895600" y="2895600"/>
            <a:ext cx="60960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7" name="Straight Connector 6"/>
          <p:cNvCxnSpPr/>
          <p:nvPr/>
        </p:nvCxnSpPr>
        <p:spPr bwMode="auto">
          <a:xfrm>
            <a:off x="2895600" y="4495800"/>
            <a:ext cx="62484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9" name="Straight Connector 8"/>
          <p:cNvCxnSpPr/>
          <p:nvPr/>
        </p:nvCxnSpPr>
        <p:spPr bwMode="auto">
          <a:xfrm>
            <a:off x="2971800" y="5105400"/>
            <a:ext cx="62484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3925589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209800" y="304800"/>
            <a:ext cx="7772400" cy="762000"/>
          </a:xfrm>
        </p:spPr>
        <p:txBody>
          <a:bodyPr>
            <a:normAutofit fontScale="90000"/>
          </a:bodyPr>
          <a:lstStyle/>
          <a:p>
            <a:r>
              <a:rPr lang="en-US"/>
              <a:t>More on the Regression Output (cont’d)</a:t>
            </a:r>
          </a:p>
        </p:txBody>
      </p:sp>
      <p:sp>
        <p:nvSpPr>
          <p:cNvPr id="12291" name="Text Box 3"/>
          <p:cNvSpPr txBox="1">
            <a:spLocks noChangeArrowheads="1"/>
          </p:cNvSpPr>
          <p:nvPr/>
        </p:nvSpPr>
        <p:spPr bwMode="auto">
          <a:xfrm>
            <a:off x="3128963" y="1219200"/>
            <a:ext cx="6042616" cy="677108"/>
          </a:xfrm>
          <a:prstGeom prst="rect">
            <a:avLst/>
          </a:prstGeom>
          <a:noFill/>
          <a:ln w="9525">
            <a:solidFill>
              <a:schemeClr val="tx1"/>
            </a:solidFill>
            <a:miter lim="800000"/>
            <a:headEnd/>
            <a:tailEnd/>
          </a:ln>
          <a:effectLst/>
        </p:spPr>
        <p:txBody>
          <a:bodyPr wrap="none">
            <a:spAutoFit/>
          </a:bodyPr>
          <a:lstStyle/>
          <a:p>
            <a:r>
              <a:rPr lang="en-US" sz="2000" i="1"/>
              <a:t>In a regression, what does a slope coefficient of 0 mean?</a:t>
            </a:r>
          </a:p>
          <a:p>
            <a:r>
              <a:rPr lang="en-US"/>
              <a:t>It means that X has no effect on Y at all</a:t>
            </a:r>
          </a:p>
        </p:txBody>
      </p:sp>
      <p:sp>
        <p:nvSpPr>
          <p:cNvPr id="12292" name="Text Box 4"/>
          <p:cNvSpPr txBox="1">
            <a:spLocks noChangeArrowheads="1"/>
          </p:cNvSpPr>
          <p:nvPr/>
        </p:nvSpPr>
        <p:spPr bwMode="auto">
          <a:xfrm>
            <a:off x="2400300" y="2362200"/>
            <a:ext cx="7429500" cy="1394228"/>
          </a:xfrm>
          <a:prstGeom prst="rect">
            <a:avLst/>
          </a:prstGeom>
          <a:noFill/>
          <a:ln w="9525">
            <a:noFill/>
            <a:miter lim="800000"/>
            <a:headEnd/>
            <a:tailEnd/>
          </a:ln>
          <a:effectLst/>
        </p:spPr>
        <p:txBody>
          <a:bodyPr>
            <a:spAutoFit/>
          </a:bodyPr>
          <a:lstStyle/>
          <a:p>
            <a:pPr marL="234950" indent="-234950">
              <a:spcBef>
                <a:spcPct val="35000"/>
              </a:spcBef>
            </a:pPr>
            <a:r>
              <a:rPr lang="en-US"/>
              <a:t>The regression output gives a 95% confidence interval for the slope coefficient:</a:t>
            </a:r>
          </a:p>
          <a:p>
            <a:pPr marL="234950" indent="-234950">
              <a:spcBef>
                <a:spcPct val="35000"/>
              </a:spcBef>
              <a:buFontTx/>
              <a:buChar char="•"/>
            </a:pPr>
            <a:r>
              <a:rPr lang="en-US"/>
              <a:t>if 0 is outside the interval, then we are confident that the slope is not 0</a:t>
            </a:r>
          </a:p>
          <a:p>
            <a:pPr marL="234950" indent="-234950">
              <a:spcBef>
                <a:spcPct val="35000"/>
              </a:spcBef>
              <a:buFontTx/>
              <a:buChar char="•"/>
            </a:pPr>
            <a:r>
              <a:rPr lang="en-US"/>
              <a:t>if 0 is inside the interval, then the slope may be 0</a:t>
            </a:r>
          </a:p>
        </p:txBody>
      </p:sp>
      <p:sp>
        <p:nvSpPr>
          <p:cNvPr id="12293" name="Text Box 5"/>
          <p:cNvSpPr txBox="1">
            <a:spLocks noChangeArrowheads="1"/>
          </p:cNvSpPr>
          <p:nvPr/>
        </p:nvSpPr>
        <p:spPr bwMode="blackWhite">
          <a:xfrm>
            <a:off x="2705100" y="4800601"/>
            <a:ext cx="6819900" cy="646331"/>
          </a:xfrm>
          <a:prstGeom prst="rect">
            <a:avLst/>
          </a:prstGeom>
          <a:solidFill>
            <a:schemeClr val="accent1"/>
          </a:solidFill>
          <a:ln w="9525">
            <a:solidFill>
              <a:schemeClr val="tx1"/>
            </a:solidFill>
            <a:miter lim="800000"/>
            <a:headEnd/>
            <a:tailEnd/>
          </a:ln>
          <a:effectLst/>
        </p:spPr>
        <p:txBody>
          <a:bodyPr>
            <a:spAutoFit/>
          </a:bodyPr>
          <a:lstStyle/>
          <a:p>
            <a:r>
              <a:rPr lang="en-US"/>
              <a:t>P-value (or Prob-value) is</a:t>
            </a:r>
          </a:p>
          <a:p>
            <a:r>
              <a:rPr lang="en-US"/>
              <a:t>“the probability that 0 is the real slope coefficient”</a:t>
            </a:r>
          </a:p>
        </p:txBody>
      </p:sp>
      <p:sp>
        <p:nvSpPr>
          <p:cNvPr id="12297" name="Text Box 9"/>
          <p:cNvSpPr txBox="1">
            <a:spLocks noChangeArrowheads="1"/>
          </p:cNvSpPr>
          <p:nvPr/>
        </p:nvSpPr>
        <p:spPr bwMode="auto">
          <a:xfrm>
            <a:off x="2178050" y="5791201"/>
            <a:ext cx="7880350" cy="646331"/>
          </a:xfrm>
          <a:prstGeom prst="rect">
            <a:avLst/>
          </a:prstGeom>
          <a:noFill/>
          <a:ln w="9525">
            <a:noFill/>
            <a:miter lim="800000"/>
            <a:headEnd/>
            <a:tailEnd/>
          </a:ln>
          <a:effectLst/>
        </p:spPr>
        <p:txBody>
          <a:bodyPr>
            <a:spAutoFit/>
          </a:bodyPr>
          <a:lstStyle/>
          <a:p>
            <a:r>
              <a:rPr lang="en-US"/>
              <a:t>Generally speaking, to make inferences from the regression, you want the P-value to be small (less than 0.05)</a:t>
            </a:r>
          </a:p>
        </p:txBody>
      </p:sp>
    </p:spTree>
    <p:extLst>
      <p:ext uri="{BB962C8B-B14F-4D97-AF65-F5344CB8AC3E}">
        <p14:creationId xmlns:p14="http://schemas.microsoft.com/office/powerpoint/2010/main" val="1314017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91">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29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29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29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292">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292">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229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22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nimBg="1" autoUpdateAnimBg="0"/>
      <p:bldP spid="12292" grpId="0" build="p" autoUpdateAnimBg="0"/>
      <p:bldP spid="12293" grpId="0" animBg="1" autoUpdateAnimBg="0"/>
      <p:bldP spid="12297"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 </a:t>
            </a:r>
            <a:r>
              <a:rPr lang="en-US" dirty="0" err="1"/>
              <a:t>Cashy</a:t>
            </a:r>
            <a:endParaRPr lang="en-US" dirty="0"/>
          </a:p>
        </p:txBody>
      </p:sp>
      <p:sp>
        <p:nvSpPr>
          <p:cNvPr id="3" name="Content Placeholder 2"/>
          <p:cNvSpPr>
            <a:spLocks noGrp="1"/>
          </p:cNvSpPr>
          <p:nvPr>
            <p:ph idx="1"/>
          </p:nvPr>
        </p:nvSpPr>
        <p:spPr/>
        <p:txBody>
          <a:bodyPr/>
          <a:lstStyle/>
          <a:p>
            <a:r>
              <a:rPr lang="en-US" dirty="0"/>
              <a:t>What is the objective—in words?</a:t>
            </a:r>
          </a:p>
          <a:p>
            <a:endParaRPr lang="en-US" dirty="0"/>
          </a:p>
          <a:p>
            <a:endParaRPr lang="en-US" dirty="0"/>
          </a:p>
          <a:p>
            <a:r>
              <a:rPr lang="en-US" dirty="0"/>
              <a:t>What is the objective function in terms of the decision variables?</a:t>
            </a:r>
          </a:p>
          <a:p>
            <a:endParaRPr lang="en-US" dirty="0"/>
          </a:p>
          <a:p>
            <a:endParaRPr lang="en-US" dirty="0"/>
          </a:p>
          <a:p>
            <a:endParaRPr lang="en-US" dirty="0"/>
          </a:p>
        </p:txBody>
      </p:sp>
      <p:cxnSp>
        <p:nvCxnSpPr>
          <p:cNvPr id="5" name="Straight Connector 4"/>
          <p:cNvCxnSpPr/>
          <p:nvPr/>
        </p:nvCxnSpPr>
        <p:spPr bwMode="auto">
          <a:xfrm>
            <a:off x="2895600" y="2895600"/>
            <a:ext cx="60960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9" name="Straight Connector 8"/>
          <p:cNvCxnSpPr/>
          <p:nvPr/>
        </p:nvCxnSpPr>
        <p:spPr bwMode="auto">
          <a:xfrm>
            <a:off x="2971800" y="5105400"/>
            <a:ext cx="62484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40613656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 </a:t>
            </a:r>
            <a:r>
              <a:rPr lang="en-US" dirty="0" err="1"/>
              <a:t>Cashy</a:t>
            </a:r>
            <a:endParaRPr lang="en-US" dirty="0"/>
          </a:p>
        </p:txBody>
      </p:sp>
      <p:sp>
        <p:nvSpPr>
          <p:cNvPr id="3" name="Content Placeholder 2"/>
          <p:cNvSpPr>
            <a:spLocks noGrp="1"/>
          </p:cNvSpPr>
          <p:nvPr>
            <p:ph idx="1"/>
          </p:nvPr>
        </p:nvSpPr>
        <p:spPr/>
        <p:txBody>
          <a:bodyPr>
            <a:normAutofit lnSpcReduction="10000"/>
          </a:bodyPr>
          <a:lstStyle/>
          <a:p>
            <a:r>
              <a:rPr lang="en-US" dirty="0"/>
              <a:t>What are the limitations—in words?</a:t>
            </a:r>
          </a:p>
          <a:p>
            <a:endParaRPr lang="en-US" dirty="0"/>
          </a:p>
          <a:p>
            <a:endParaRPr lang="en-US" dirty="0"/>
          </a:p>
          <a:p>
            <a:endParaRPr lang="en-US" dirty="0"/>
          </a:p>
          <a:p>
            <a:r>
              <a:rPr lang="en-US" dirty="0"/>
              <a:t>What are the algebraic forms of the constraints?</a:t>
            </a:r>
          </a:p>
          <a:p>
            <a:endParaRPr lang="en-US" dirty="0"/>
          </a:p>
          <a:p>
            <a:endParaRPr lang="en-US" dirty="0"/>
          </a:p>
          <a:p>
            <a:endParaRPr lang="en-US" dirty="0"/>
          </a:p>
          <a:p>
            <a:r>
              <a:rPr lang="en-US" dirty="0"/>
              <a:t>What about non-negativity constraints?</a:t>
            </a:r>
          </a:p>
        </p:txBody>
      </p:sp>
      <p:cxnSp>
        <p:nvCxnSpPr>
          <p:cNvPr id="10" name="Straight Connector 9"/>
          <p:cNvCxnSpPr/>
          <p:nvPr/>
        </p:nvCxnSpPr>
        <p:spPr bwMode="auto">
          <a:xfrm>
            <a:off x="2895600" y="2743200"/>
            <a:ext cx="60960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1" name="Straight Connector 10"/>
          <p:cNvCxnSpPr/>
          <p:nvPr/>
        </p:nvCxnSpPr>
        <p:spPr bwMode="auto">
          <a:xfrm>
            <a:off x="2895600" y="3124200"/>
            <a:ext cx="60960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2" name="Straight Connector 11"/>
          <p:cNvCxnSpPr/>
          <p:nvPr/>
        </p:nvCxnSpPr>
        <p:spPr bwMode="auto">
          <a:xfrm>
            <a:off x="2895600" y="3505200"/>
            <a:ext cx="60960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7" name="Straight Connector 16"/>
          <p:cNvCxnSpPr/>
          <p:nvPr/>
        </p:nvCxnSpPr>
        <p:spPr bwMode="auto">
          <a:xfrm>
            <a:off x="3048000" y="4419600"/>
            <a:ext cx="60960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8" name="Straight Connector 17"/>
          <p:cNvCxnSpPr/>
          <p:nvPr/>
        </p:nvCxnSpPr>
        <p:spPr bwMode="auto">
          <a:xfrm>
            <a:off x="3048000" y="4800600"/>
            <a:ext cx="60960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9" name="Straight Connector 18"/>
          <p:cNvCxnSpPr/>
          <p:nvPr/>
        </p:nvCxnSpPr>
        <p:spPr bwMode="auto">
          <a:xfrm>
            <a:off x="3048000" y="5181600"/>
            <a:ext cx="60960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35586866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 </a:t>
            </a:r>
            <a:r>
              <a:rPr lang="en-US" dirty="0" err="1"/>
              <a:t>Cashy</a:t>
            </a:r>
            <a:r>
              <a:rPr lang="en-US" dirty="0"/>
              <a:t>—Algebraic form of LP</a:t>
            </a:r>
          </a:p>
        </p:txBody>
      </p:sp>
      <p:sp>
        <p:nvSpPr>
          <p:cNvPr id="3" name="Content Placeholder 2"/>
          <p:cNvSpPr>
            <a:spLocks noGrp="1"/>
          </p:cNvSpPr>
          <p:nvPr>
            <p:ph idx="1"/>
          </p:nvPr>
        </p:nvSpPr>
        <p:spPr/>
        <p:txBody>
          <a:bodyPr/>
          <a:lstStyle/>
          <a:p>
            <a:endParaRPr lang="en-US" dirty="0"/>
          </a:p>
          <a:p>
            <a:endParaRPr lang="en-US" dirty="0"/>
          </a:p>
        </p:txBody>
      </p:sp>
    </p:spTree>
    <p:extLst>
      <p:ext uri="{BB962C8B-B14F-4D97-AF65-F5344CB8AC3E}">
        <p14:creationId xmlns:p14="http://schemas.microsoft.com/office/powerpoint/2010/main" val="27535115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09800" y="609600"/>
            <a:ext cx="7772400" cy="685800"/>
          </a:xfrm>
        </p:spPr>
        <p:txBody>
          <a:bodyPr>
            <a:normAutofit fontScale="90000"/>
          </a:bodyPr>
          <a:lstStyle/>
          <a:p>
            <a:pPr eaLnBrk="1" hangingPunct="1"/>
            <a:r>
              <a:rPr lang="en-US"/>
              <a:t>Bank Cashy (cont’d)</a:t>
            </a:r>
          </a:p>
        </p:txBody>
      </p:sp>
      <p:sp>
        <p:nvSpPr>
          <p:cNvPr id="12293" name="Text Box 5"/>
          <p:cNvSpPr txBox="1">
            <a:spLocks noChangeArrowheads="1"/>
          </p:cNvSpPr>
          <p:nvPr/>
        </p:nvSpPr>
        <p:spPr bwMode="auto">
          <a:xfrm>
            <a:off x="2819400" y="1600200"/>
            <a:ext cx="6553200" cy="369332"/>
          </a:xfrm>
          <a:prstGeom prst="rect">
            <a:avLst/>
          </a:prstGeom>
          <a:noFill/>
          <a:ln w="9525">
            <a:noFill/>
            <a:miter lim="800000"/>
            <a:headEnd/>
            <a:tailEnd/>
          </a:ln>
        </p:spPr>
        <p:txBody>
          <a:bodyPr>
            <a:spAutoFit/>
          </a:bodyPr>
          <a:lstStyle/>
          <a:p>
            <a:pPr algn="ctr">
              <a:spcBef>
                <a:spcPct val="50000"/>
              </a:spcBef>
            </a:pPr>
            <a:r>
              <a:rPr lang="en-US" i="1"/>
              <a:t>This model brings up an important point</a:t>
            </a:r>
          </a:p>
        </p:txBody>
      </p:sp>
      <p:sp>
        <p:nvSpPr>
          <p:cNvPr id="12294" name="Text Box 6"/>
          <p:cNvSpPr txBox="1">
            <a:spLocks noChangeArrowheads="1"/>
          </p:cNvSpPr>
          <p:nvPr/>
        </p:nvSpPr>
        <p:spPr bwMode="auto">
          <a:xfrm>
            <a:off x="2895600" y="2362201"/>
            <a:ext cx="6400800" cy="646331"/>
          </a:xfrm>
          <a:prstGeom prst="rect">
            <a:avLst/>
          </a:prstGeom>
          <a:noFill/>
          <a:ln w="9525">
            <a:noFill/>
            <a:miter lim="800000"/>
            <a:headEnd/>
            <a:tailEnd/>
          </a:ln>
        </p:spPr>
        <p:txBody>
          <a:bodyPr>
            <a:spAutoFit/>
          </a:bodyPr>
          <a:lstStyle/>
          <a:p>
            <a:pPr>
              <a:spcBef>
                <a:spcPct val="50000"/>
              </a:spcBef>
            </a:pPr>
            <a:r>
              <a:rPr lang="en-US"/>
              <a:t>For your Excel model, it is necessary to transfer each of your constraints to a “standard form”:</a:t>
            </a:r>
          </a:p>
        </p:txBody>
      </p:sp>
      <p:sp>
        <p:nvSpPr>
          <p:cNvPr id="12295" name="Text Box 7"/>
          <p:cNvSpPr txBox="1">
            <a:spLocks noChangeArrowheads="1"/>
          </p:cNvSpPr>
          <p:nvPr/>
        </p:nvSpPr>
        <p:spPr bwMode="blackWhite">
          <a:xfrm>
            <a:off x="2209800" y="3962400"/>
            <a:ext cx="2362200" cy="369332"/>
          </a:xfrm>
          <a:prstGeom prst="rect">
            <a:avLst/>
          </a:prstGeom>
          <a:solidFill>
            <a:schemeClr val="accent1"/>
          </a:solidFill>
          <a:ln w="9525">
            <a:solidFill>
              <a:schemeClr val="tx1"/>
            </a:solidFill>
            <a:miter lim="800000"/>
            <a:headEnd/>
            <a:tailEnd/>
          </a:ln>
        </p:spPr>
        <p:txBody>
          <a:bodyPr>
            <a:spAutoFit/>
          </a:bodyPr>
          <a:lstStyle/>
          <a:p>
            <a:pPr algn="ctr">
              <a:spcBef>
                <a:spcPct val="50000"/>
              </a:spcBef>
            </a:pPr>
            <a:r>
              <a:rPr lang="en-US"/>
              <a:t>Y </a:t>
            </a:r>
            <a:r>
              <a:rPr lang="en-US">
                <a:sym typeface="Symbol" pitchFamily="18" charset="2"/>
              </a:rPr>
              <a:t> 0.3 ( X + Y )</a:t>
            </a:r>
          </a:p>
        </p:txBody>
      </p:sp>
      <p:grpSp>
        <p:nvGrpSpPr>
          <p:cNvPr id="2" name="Group 13"/>
          <p:cNvGrpSpPr>
            <a:grpSpLocks/>
          </p:cNvGrpSpPr>
          <p:nvPr/>
        </p:nvGrpSpPr>
        <p:grpSpPr bwMode="auto">
          <a:xfrm>
            <a:off x="3390900" y="4332287"/>
            <a:ext cx="3619500" cy="990600"/>
            <a:chOff x="1176" y="2729"/>
            <a:chExt cx="2280" cy="624"/>
          </a:xfrm>
        </p:grpSpPr>
        <p:sp>
          <p:nvSpPr>
            <p:cNvPr id="14347" name="Text Box 8"/>
            <p:cNvSpPr txBox="1">
              <a:spLocks noChangeArrowheads="1"/>
            </p:cNvSpPr>
            <p:nvPr/>
          </p:nvSpPr>
          <p:spPr bwMode="blackWhite">
            <a:xfrm>
              <a:off x="1824" y="3120"/>
              <a:ext cx="1632" cy="233"/>
            </a:xfrm>
            <a:prstGeom prst="rect">
              <a:avLst/>
            </a:prstGeom>
            <a:solidFill>
              <a:schemeClr val="accent1"/>
            </a:solidFill>
            <a:ln w="9525">
              <a:solidFill>
                <a:schemeClr val="tx1"/>
              </a:solidFill>
              <a:miter lim="800000"/>
              <a:headEnd/>
              <a:tailEnd/>
            </a:ln>
          </p:spPr>
          <p:txBody>
            <a:bodyPr>
              <a:spAutoFit/>
            </a:bodyPr>
            <a:lstStyle/>
            <a:p>
              <a:pPr algn="ctr">
                <a:spcBef>
                  <a:spcPct val="50000"/>
                </a:spcBef>
              </a:pPr>
              <a:r>
                <a:rPr lang="en-US"/>
                <a:t>Y </a:t>
              </a:r>
              <a:r>
                <a:rPr lang="en-US">
                  <a:sym typeface="Symbol" pitchFamily="18" charset="2"/>
                </a:rPr>
                <a:t> 0.3 X + 0.3 Y</a:t>
              </a:r>
            </a:p>
          </p:txBody>
        </p:sp>
        <p:cxnSp>
          <p:nvCxnSpPr>
            <p:cNvPr id="14348" name="AutoShape 10"/>
            <p:cNvCxnSpPr>
              <a:cxnSpLocks noChangeShapeType="1"/>
              <a:stCxn id="12295" idx="2"/>
              <a:endCxn id="14347" idx="1"/>
            </p:cNvCxnSpPr>
            <p:nvPr/>
          </p:nvCxnSpPr>
          <p:spPr bwMode="auto">
            <a:xfrm>
              <a:off x="1176" y="2729"/>
              <a:ext cx="648" cy="508"/>
            </a:xfrm>
            <a:prstGeom prst="straightConnector1">
              <a:avLst/>
            </a:prstGeom>
            <a:noFill/>
            <a:ln w="9525">
              <a:solidFill>
                <a:schemeClr val="tx1"/>
              </a:solidFill>
              <a:round/>
              <a:headEnd/>
              <a:tailEnd type="triangle" w="med" len="med"/>
            </a:ln>
          </p:spPr>
        </p:cxnSp>
      </p:grpSp>
      <p:grpSp>
        <p:nvGrpSpPr>
          <p:cNvPr id="3" name="Group 14"/>
          <p:cNvGrpSpPr>
            <a:grpSpLocks/>
          </p:cNvGrpSpPr>
          <p:nvPr/>
        </p:nvGrpSpPr>
        <p:grpSpPr bwMode="auto">
          <a:xfrm>
            <a:off x="5715000" y="5322888"/>
            <a:ext cx="4114800" cy="990600"/>
            <a:chOff x="2640" y="3353"/>
            <a:chExt cx="2592" cy="624"/>
          </a:xfrm>
        </p:grpSpPr>
        <p:sp>
          <p:nvSpPr>
            <p:cNvPr id="14345" name="Text Box 9"/>
            <p:cNvSpPr txBox="1">
              <a:spLocks noChangeArrowheads="1"/>
            </p:cNvSpPr>
            <p:nvPr/>
          </p:nvSpPr>
          <p:spPr bwMode="blackWhite">
            <a:xfrm>
              <a:off x="3648" y="3744"/>
              <a:ext cx="1584" cy="233"/>
            </a:xfrm>
            <a:prstGeom prst="rect">
              <a:avLst/>
            </a:prstGeom>
            <a:solidFill>
              <a:schemeClr val="accent1"/>
            </a:solidFill>
            <a:ln w="9525">
              <a:solidFill>
                <a:schemeClr val="tx1"/>
              </a:solidFill>
              <a:miter lim="800000"/>
              <a:headEnd/>
              <a:tailEnd/>
            </a:ln>
          </p:spPr>
          <p:txBody>
            <a:bodyPr>
              <a:spAutoFit/>
            </a:bodyPr>
            <a:lstStyle/>
            <a:p>
              <a:pPr algn="ctr">
                <a:spcBef>
                  <a:spcPct val="50000"/>
                </a:spcBef>
              </a:pPr>
              <a:r>
                <a:rPr lang="en-US"/>
                <a:t>-0.3 X + 0.7 Y </a:t>
              </a:r>
              <a:r>
                <a:rPr lang="en-US">
                  <a:sym typeface="Symbol" pitchFamily="18" charset="2"/>
                </a:rPr>
                <a:t> 0</a:t>
              </a:r>
            </a:p>
          </p:txBody>
        </p:sp>
        <p:cxnSp>
          <p:nvCxnSpPr>
            <p:cNvPr id="14346" name="AutoShape 11"/>
            <p:cNvCxnSpPr>
              <a:cxnSpLocks noChangeShapeType="1"/>
              <a:stCxn id="14347" idx="2"/>
              <a:endCxn id="14345" idx="1"/>
            </p:cNvCxnSpPr>
            <p:nvPr/>
          </p:nvCxnSpPr>
          <p:spPr bwMode="auto">
            <a:xfrm>
              <a:off x="2640" y="3353"/>
              <a:ext cx="1008" cy="508"/>
            </a:xfrm>
            <a:prstGeom prst="straightConnector1">
              <a:avLst/>
            </a:prstGeom>
            <a:noFill/>
            <a:ln w="9525">
              <a:solidFill>
                <a:schemeClr val="tx1"/>
              </a:solidFill>
              <a:round/>
              <a:headEnd/>
              <a:tailEnd type="triangle" w="med" len="med"/>
            </a:ln>
          </p:spPr>
        </p:cxnSp>
      </p:grpSp>
      <p:sp>
        <p:nvSpPr>
          <p:cNvPr id="12300" name="Text Box 12"/>
          <p:cNvSpPr txBox="1">
            <a:spLocks noChangeArrowheads="1"/>
          </p:cNvSpPr>
          <p:nvPr/>
        </p:nvSpPr>
        <p:spPr bwMode="auto">
          <a:xfrm>
            <a:off x="7086600" y="3505201"/>
            <a:ext cx="2895600" cy="646331"/>
          </a:xfrm>
          <a:prstGeom prst="rect">
            <a:avLst/>
          </a:prstGeom>
          <a:noFill/>
          <a:ln w="9525">
            <a:noFill/>
            <a:miter lim="800000"/>
            <a:headEnd/>
            <a:tailEnd/>
          </a:ln>
        </p:spPr>
        <p:txBody>
          <a:bodyPr>
            <a:spAutoFit/>
          </a:bodyPr>
          <a:lstStyle/>
          <a:p>
            <a:pPr algn="ctr"/>
            <a:r>
              <a:rPr lang="en-US"/>
              <a:t>“all the decision variables on one side”</a:t>
            </a:r>
          </a:p>
        </p:txBody>
      </p:sp>
    </p:spTree>
    <p:extLst>
      <p:ext uri="{BB962C8B-B14F-4D97-AF65-F5344CB8AC3E}">
        <p14:creationId xmlns:p14="http://schemas.microsoft.com/office/powerpoint/2010/main" val="936027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2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29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3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autoUpdateAnimBg="0"/>
      <p:bldP spid="12294" grpId="0" autoUpdateAnimBg="0"/>
      <p:bldP spid="12295" grpId="0" animBg="1" autoUpdateAnimBg="0"/>
      <p:bldP spid="12300"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209800" y="609600"/>
            <a:ext cx="7772400" cy="914400"/>
          </a:xfrm>
        </p:spPr>
        <p:txBody>
          <a:bodyPr>
            <a:normAutofit fontScale="90000"/>
          </a:bodyPr>
          <a:lstStyle/>
          <a:p>
            <a:pPr eaLnBrk="1" hangingPunct="1"/>
            <a:r>
              <a:rPr lang="en-US"/>
              <a:t>Some Other Things to Watch Out For</a:t>
            </a:r>
          </a:p>
        </p:txBody>
      </p:sp>
      <p:sp>
        <p:nvSpPr>
          <p:cNvPr id="13315" name="Text Box 3"/>
          <p:cNvSpPr txBox="1">
            <a:spLocks noChangeArrowheads="1"/>
          </p:cNvSpPr>
          <p:nvPr/>
        </p:nvSpPr>
        <p:spPr bwMode="auto">
          <a:xfrm>
            <a:off x="2362200" y="1981201"/>
            <a:ext cx="7467600" cy="1615827"/>
          </a:xfrm>
          <a:prstGeom prst="rect">
            <a:avLst/>
          </a:prstGeom>
          <a:noFill/>
          <a:ln w="9525">
            <a:noFill/>
            <a:miter lim="800000"/>
            <a:headEnd/>
            <a:tailEnd/>
          </a:ln>
        </p:spPr>
        <p:txBody>
          <a:bodyPr>
            <a:spAutoFit/>
          </a:bodyPr>
          <a:lstStyle/>
          <a:p>
            <a:pPr marL="234950" indent="-234950">
              <a:spcBef>
                <a:spcPct val="50000"/>
              </a:spcBef>
            </a:pPr>
            <a:r>
              <a:rPr lang="en-US"/>
              <a:t>When solver finishes, it gives you one of three messages:</a:t>
            </a:r>
          </a:p>
          <a:p>
            <a:pPr marL="234950" indent="-234950">
              <a:spcBef>
                <a:spcPct val="50000"/>
              </a:spcBef>
              <a:buFontTx/>
              <a:buChar char="•"/>
            </a:pPr>
            <a:r>
              <a:rPr lang="en-US"/>
              <a:t>“Solver found a solution.” (good!)</a:t>
            </a:r>
          </a:p>
          <a:p>
            <a:pPr marL="234950" indent="-234950">
              <a:spcBef>
                <a:spcPct val="50000"/>
              </a:spcBef>
              <a:buFontTx/>
              <a:buChar char="•"/>
            </a:pPr>
            <a:r>
              <a:rPr lang="en-US"/>
              <a:t>“Solver could not find a feasible solution.” (bad)</a:t>
            </a:r>
          </a:p>
          <a:p>
            <a:pPr marL="234950" indent="-234950">
              <a:spcBef>
                <a:spcPct val="50000"/>
              </a:spcBef>
              <a:buFontTx/>
              <a:buChar char="•"/>
            </a:pPr>
            <a:r>
              <a:rPr lang="en-US"/>
              <a:t>“The Set Cells values do not converge.” (bad)</a:t>
            </a:r>
          </a:p>
        </p:txBody>
      </p:sp>
      <p:sp>
        <p:nvSpPr>
          <p:cNvPr id="13316" name="Text Box 4"/>
          <p:cNvSpPr txBox="1">
            <a:spLocks noChangeArrowheads="1"/>
          </p:cNvSpPr>
          <p:nvPr/>
        </p:nvSpPr>
        <p:spPr bwMode="blackWhite">
          <a:xfrm>
            <a:off x="3581400" y="4800600"/>
            <a:ext cx="5105400" cy="923330"/>
          </a:xfrm>
          <a:prstGeom prst="rect">
            <a:avLst/>
          </a:prstGeom>
          <a:solidFill>
            <a:schemeClr val="accent1"/>
          </a:solidFill>
          <a:ln w="9525">
            <a:solidFill>
              <a:schemeClr val="tx1"/>
            </a:solidFill>
            <a:miter lim="800000"/>
            <a:headEnd/>
            <a:tailEnd/>
          </a:ln>
        </p:spPr>
        <p:txBody>
          <a:bodyPr>
            <a:spAutoFit/>
          </a:bodyPr>
          <a:lstStyle/>
          <a:p>
            <a:pPr algn="ctr">
              <a:spcBef>
                <a:spcPct val="50000"/>
              </a:spcBef>
            </a:pPr>
            <a:r>
              <a:rPr lang="en-US"/>
              <a:t>When either of the last two occur, most likely something is wrong with your model. Double-check it for errors!</a:t>
            </a:r>
          </a:p>
        </p:txBody>
      </p:sp>
    </p:spTree>
    <p:extLst>
      <p:ext uri="{BB962C8B-B14F-4D97-AF65-F5344CB8AC3E}">
        <p14:creationId xmlns:p14="http://schemas.microsoft.com/office/powerpoint/2010/main" val="986303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3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3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3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autoUpdateAnimBg="0"/>
      <p:bldP spid="13316"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209800" y="381000"/>
            <a:ext cx="7772400" cy="685800"/>
          </a:xfrm>
        </p:spPr>
        <p:txBody>
          <a:bodyPr>
            <a:normAutofit fontScale="90000"/>
          </a:bodyPr>
          <a:lstStyle/>
          <a:p>
            <a:pPr eaLnBrk="1" hangingPunct="1"/>
            <a:r>
              <a:rPr lang="en-US"/>
              <a:t>Transportation LP Problems</a:t>
            </a:r>
          </a:p>
        </p:txBody>
      </p:sp>
      <p:sp>
        <p:nvSpPr>
          <p:cNvPr id="14339" name="Text Box 3"/>
          <p:cNvSpPr txBox="1">
            <a:spLocks noChangeArrowheads="1"/>
          </p:cNvSpPr>
          <p:nvPr/>
        </p:nvSpPr>
        <p:spPr bwMode="auto">
          <a:xfrm>
            <a:off x="2514600" y="1143001"/>
            <a:ext cx="7162800" cy="646331"/>
          </a:xfrm>
          <a:prstGeom prst="rect">
            <a:avLst/>
          </a:prstGeom>
          <a:noFill/>
          <a:ln w="9525">
            <a:noFill/>
            <a:miter lim="800000"/>
            <a:headEnd/>
            <a:tailEnd/>
          </a:ln>
        </p:spPr>
        <p:txBody>
          <a:bodyPr>
            <a:spAutoFit/>
          </a:bodyPr>
          <a:lstStyle/>
          <a:p>
            <a:pPr>
              <a:spcBef>
                <a:spcPct val="50000"/>
              </a:spcBef>
            </a:pPr>
            <a:r>
              <a:rPr lang="en-US"/>
              <a:t>A transportation LP problem is a special type of LP that involves the transportation of goods from supply nodes to demand nodes</a:t>
            </a:r>
          </a:p>
        </p:txBody>
      </p:sp>
      <p:grpSp>
        <p:nvGrpSpPr>
          <p:cNvPr id="2" name="Group 24"/>
          <p:cNvGrpSpPr>
            <a:grpSpLocks/>
          </p:cNvGrpSpPr>
          <p:nvPr/>
        </p:nvGrpSpPr>
        <p:grpSpPr bwMode="auto">
          <a:xfrm>
            <a:off x="2133600" y="3048000"/>
            <a:ext cx="533400" cy="3048000"/>
            <a:chOff x="1056" y="2016"/>
            <a:chExt cx="336" cy="1920"/>
          </a:xfrm>
        </p:grpSpPr>
        <p:sp>
          <p:nvSpPr>
            <p:cNvPr id="16424" name="Oval 4"/>
            <p:cNvSpPr>
              <a:spLocks noChangeArrowheads="1"/>
            </p:cNvSpPr>
            <p:nvPr/>
          </p:nvSpPr>
          <p:spPr bwMode="blackWhite">
            <a:xfrm>
              <a:off x="1056" y="2016"/>
              <a:ext cx="336" cy="336"/>
            </a:xfrm>
            <a:prstGeom prst="ellipse">
              <a:avLst/>
            </a:prstGeom>
            <a:solidFill>
              <a:schemeClr val="accent1"/>
            </a:solidFill>
            <a:ln w="9525">
              <a:solidFill>
                <a:schemeClr val="tx1"/>
              </a:solidFill>
              <a:round/>
              <a:headEnd/>
              <a:tailEnd/>
            </a:ln>
          </p:spPr>
          <p:txBody>
            <a:bodyPr wrap="none" anchor="ctr"/>
            <a:lstStyle/>
            <a:p>
              <a:pPr algn="ctr"/>
              <a:r>
                <a:rPr lang="en-US"/>
                <a:t>S</a:t>
              </a:r>
              <a:r>
                <a:rPr lang="en-US" baseline="-25000"/>
                <a:t>1</a:t>
              </a:r>
              <a:endParaRPr lang="en-US"/>
            </a:p>
          </p:txBody>
        </p:sp>
        <p:sp>
          <p:nvSpPr>
            <p:cNvPr id="16425" name="Oval 5"/>
            <p:cNvSpPr>
              <a:spLocks noChangeArrowheads="1"/>
            </p:cNvSpPr>
            <p:nvPr/>
          </p:nvSpPr>
          <p:spPr bwMode="blackWhite">
            <a:xfrm>
              <a:off x="1056" y="2808"/>
              <a:ext cx="336" cy="336"/>
            </a:xfrm>
            <a:prstGeom prst="ellipse">
              <a:avLst/>
            </a:prstGeom>
            <a:solidFill>
              <a:schemeClr val="accent1"/>
            </a:solidFill>
            <a:ln w="9525">
              <a:solidFill>
                <a:schemeClr val="tx1"/>
              </a:solidFill>
              <a:round/>
              <a:headEnd/>
              <a:tailEnd/>
            </a:ln>
          </p:spPr>
          <p:txBody>
            <a:bodyPr wrap="none" anchor="ctr"/>
            <a:lstStyle/>
            <a:p>
              <a:pPr algn="ctr"/>
              <a:r>
                <a:rPr lang="en-US"/>
                <a:t>S</a:t>
              </a:r>
              <a:r>
                <a:rPr lang="en-US" baseline="-25000"/>
                <a:t>2</a:t>
              </a:r>
              <a:endParaRPr lang="en-US"/>
            </a:p>
          </p:txBody>
        </p:sp>
        <p:sp>
          <p:nvSpPr>
            <p:cNvPr id="16426" name="Oval 6"/>
            <p:cNvSpPr>
              <a:spLocks noChangeArrowheads="1"/>
            </p:cNvSpPr>
            <p:nvPr/>
          </p:nvSpPr>
          <p:spPr bwMode="blackWhite">
            <a:xfrm>
              <a:off x="1056" y="3600"/>
              <a:ext cx="336" cy="336"/>
            </a:xfrm>
            <a:prstGeom prst="ellipse">
              <a:avLst/>
            </a:prstGeom>
            <a:solidFill>
              <a:schemeClr val="accent1"/>
            </a:solidFill>
            <a:ln w="9525">
              <a:solidFill>
                <a:schemeClr val="tx1"/>
              </a:solidFill>
              <a:round/>
              <a:headEnd/>
              <a:tailEnd/>
            </a:ln>
          </p:spPr>
          <p:txBody>
            <a:bodyPr wrap="none" anchor="ctr"/>
            <a:lstStyle/>
            <a:p>
              <a:pPr algn="ctr"/>
              <a:r>
                <a:rPr lang="en-US"/>
                <a:t>S</a:t>
              </a:r>
              <a:r>
                <a:rPr lang="en-US" baseline="-25000"/>
                <a:t>3</a:t>
              </a:r>
              <a:endParaRPr lang="en-US"/>
            </a:p>
          </p:txBody>
        </p:sp>
      </p:grpSp>
      <p:grpSp>
        <p:nvGrpSpPr>
          <p:cNvPr id="3" name="Group 25"/>
          <p:cNvGrpSpPr>
            <a:grpSpLocks/>
          </p:cNvGrpSpPr>
          <p:nvPr/>
        </p:nvGrpSpPr>
        <p:grpSpPr bwMode="auto">
          <a:xfrm>
            <a:off x="7010400" y="2590800"/>
            <a:ext cx="533400" cy="3657600"/>
            <a:chOff x="4128" y="1728"/>
            <a:chExt cx="336" cy="2304"/>
          </a:xfrm>
        </p:grpSpPr>
        <p:sp>
          <p:nvSpPr>
            <p:cNvPr id="16420" name="Oval 7"/>
            <p:cNvSpPr>
              <a:spLocks noChangeArrowheads="1"/>
            </p:cNvSpPr>
            <p:nvPr/>
          </p:nvSpPr>
          <p:spPr bwMode="blackWhite">
            <a:xfrm>
              <a:off x="4128" y="1728"/>
              <a:ext cx="336" cy="336"/>
            </a:xfrm>
            <a:prstGeom prst="ellipse">
              <a:avLst/>
            </a:prstGeom>
            <a:solidFill>
              <a:schemeClr val="accent1"/>
            </a:solidFill>
            <a:ln w="9525">
              <a:solidFill>
                <a:schemeClr val="tx1"/>
              </a:solidFill>
              <a:round/>
              <a:headEnd/>
              <a:tailEnd/>
            </a:ln>
          </p:spPr>
          <p:txBody>
            <a:bodyPr wrap="none" anchor="ctr"/>
            <a:lstStyle/>
            <a:p>
              <a:pPr algn="ctr"/>
              <a:r>
                <a:rPr lang="en-US"/>
                <a:t>D</a:t>
              </a:r>
              <a:r>
                <a:rPr lang="en-US" baseline="-25000"/>
                <a:t>1</a:t>
              </a:r>
              <a:endParaRPr lang="en-US"/>
            </a:p>
          </p:txBody>
        </p:sp>
        <p:sp>
          <p:nvSpPr>
            <p:cNvPr id="16421" name="Oval 8"/>
            <p:cNvSpPr>
              <a:spLocks noChangeArrowheads="1"/>
            </p:cNvSpPr>
            <p:nvPr/>
          </p:nvSpPr>
          <p:spPr bwMode="blackWhite">
            <a:xfrm>
              <a:off x="4128" y="2400"/>
              <a:ext cx="336" cy="336"/>
            </a:xfrm>
            <a:prstGeom prst="ellipse">
              <a:avLst/>
            </a:prstGeom>
            <a:solidFill>
              <a:schemeClr val="accent1"/>
            </a:solidFill>
            <a:ln w="9525">
              <a:solidFill>
                <a:schemeClr val="tx1"/>
              </a:solidFill>
              <a:round/>
              <a:headEnd/>
              <a:tailEnd/>
            </a:ln>
          </p:spPr>
          <p:txBody>
            <a:bodyPr wrap="none" anchor="ctr"/>
            <a:lstStyle/>
            <a:p>
              <a:pPr algn="ctr"/>
              <a:r>
                <a:rPr lang="en-US"/>
                <a:t>D</a:t>
              </a:r>
              <a:r>
                <a:rPr lang="en-US" baseline="-25000"/>
                <a:t>2</a:t>
              </a:r>
              <a:endParaRPr lang="en-US"/>
            </a:p>
          </p:txBody>
        </p:sp>
        <p:sp>
          <p:nvSpPr>
            <p:cNvPr id="16422" name="Oval 9"/>
            <p:cNvSpPr>
              <a:spLocks noChangeArrowheads="1"/>
            </p:cNvSpPr>
            <p:nvPr/>
          </p:nvSpPr>
          <p:spPr bwMode="blackWhite">
            <a:xfrm>
              <a:off x="4128" y="3024"/>
              <a:ext cx="336" cy="336"/>
            </a:xfrm>
            <a:prstGeom prst="ellipse">
              <a:avLst/>
            </a:prstGeom>
            <a:solidFill>
              <a:schemeClr val="accent1"/>
            </a:solidFill>
            <a:ln w="9525">
              <a:solidFill>
                <a:schemeClr val="tx1"/>
              </a:solidFill>
              <a:round/>
              <a:headEnd/>
              <a:tailEnd/>
            </a:ln>
          </p:spPr>
          <p:txBody>
            <a:bodyPr wrap="none" anchor="ctr"/>
            <a:lstStyle/>
            <a:p>
              <a:pPr algn="ctr"/>
              <a:r>
                <a:rPr lang="en-US"/>
                <a:t>D</a:t>
              </a:r>
              <a:r>
                <a:rPr lang="en-US" baseline="-25000"/>
                <a:t>3</a:t>
              </a:r>
              <a:endParaRPr lang="en-US"/>
            </a:p>
          </p:txBody>
        </p:sp>
        <p:sp>
          <p:nvSpPr>
            <p:cNvPr id="16423" name="Oval 10"/>
            <p:cNvSpPr>
              <a:spLocks noChangeArrowheads="1"/>
            </p:cNvSpPr>
            <p:nvPr/>
          </p:nvSpPr>
          <p:spPr bwMode="blackWhite">
            <a:xfrm>
              <a:off x="4128" y="3696"/>
              <a:ext cx="336" cy="336"/>
            </a:xfrm>
            <a:prstGeom prst="ellipse">
              <a:avLst/>
            </a:prstGeom>
            <a:solidFill>
              <a:schemeClr val="accent1"/>
            </a:solidFill>
            <a:ln w="9525">
              <a:solidFill>
                <a:schemeClr val="tx1"/>
              </a:solidFill>
              <a:round/>
              <a:headEnd/>
              <a:tailEnd/>
            </a:ln>
          </p:spPr>
          <p:txBody>
            <a:bodyPr wrap="none" anchor="ctr"/>
            <a:lstStyle/>
            <a:p>
              <a:pPr algn="ctr"/>
              <a:r>
                <a:rPr lang="en-US"/>
                <a:t>D</a:t>
              </a:r>
              <a:r>
                <a:rPr lang="en-US" baseline="-25000"/>
                <a:t>4</a:t>
              </a:r>
              <a:endParaRPr lang="en-US"/>
            </a:p>
          </p:txBody>
        </p:sp>
      </p:grpSp>
      <p:grpSp>
        <p:nvGrpSpPr>
          <p:cNvPr id="4" name="Group 26"/>
          <p:cNvGrpSpPr>
            <a:grpSpLocks/>
          </p:cNvGrpSpPr>
          <p:nvPr/>
        </p:nvGrpSpPr>
        <p:grpSpPr bwMode="auto">
          <a:xfrm>
            <a:off x="2665413" y="2857500"/>
            <a:ext cx="4343400" cy="3124200"/>
            <a:chOff x="1392" y="1896"/>
            <a:chExt cx="2736" cy="1968"/>
          </a:xfrm>
        </p:grpSpPr>
        <p:cxnSp>
          <p:nvCxnSpPr>
            <p:cNvPr id="16416" name="AutoShape 12"/>
            <p:cNvCxnSpPr>
              <a:cxnSpLocks noChangeShapeType="1"/>
              <a:stCxn id="16424" idx="6"/>
              <a:endCxn id="16420" idx="2"/>
            </p:cNvCxnSpPr>
            <p:nvPr/>
          </p:nvCxnSpPr>
          <p:spPr bwMode="auto">
            <a:xfrm flipV="1">
              <a:off x="1392" y="1896"/>
              <a:ext cx="2736" cy="288"/>
            </a:xfrm>
            <a:prstGeom prst="straightConnector1">
              <a:avLst/>
            </a:prstGeom>
            <a:noFill/>
            <a:ln w="9525">
              <a:solidFill>
                <a:schemeClr val="tx1"/>
              </a:solidFill>
              <a:round/>
              <a:headEnd/>
              <a:tailEnd type="triangle" w="med" len="med"/>
            </a:ln>
          </p:spPr>
        </p:cxnSp>
        <p:cxnSp>
          <p:nvCxnSpPr>
            <p:cNvPr id="16417" name="AutoShape 15"/>
            <p:cNvCxnSpPr>
              <a:cxnSpLocks noChangeShapeType="1"/>
              <a:stCxn id="16424" idx="6"/>
              <a:endCxn id="16421" idx="2"/>
            </p:cNvCxnSpPr>
            <p:nvPr/>
          </p:nvCxnSpPr>
          <p:spPr bwMode="auto">
            <a:xfrm>
              <a:off x="1392" y="2184"/>
              <a:ext cx="2736" cy="384"/>
            </a:xfrm>
            <a:prstGeom prst="straightConnector1">
              <a:avLst/>
            </a:prstGeom>
            <a:noFill/>
            <a:ln w="9525">
              <a:solidFill>
                <a:schemeClr val="tx1"/>
              </a:solidFill>
              <a:round/>
              <a:headEnd/>
              <a:tailEnd type="triangle" w="med" len="med"/>
            </a:ln>
          </p:spPr>
        </p:cxnSp>
        <p:cxnSp>
          <p:nvCxnSpPr>
            <p:cNvPr id="16418" name="AutoShape 16"/>
            <p:cNvCxnSpPr>
              <a:cxnSpLocks noChangeShapeType="1"/>
              <a:stCxn id="16424" idx="6"/>
              <a:endCxn id="16422" idx="2"/>
            </p:cNvCxnSpPr>
            <p:nvPr/>
          </p:nvCxnSpPr>
          <p:spPr bwMode="auto">
            <a:xfrm>
              <a:off x="1392" y="2184"/>
              <a:ext cx="2736" cy="1008"/>
            </a:xfrm>
            <a:prstGeom prst="straightConnector1">
              <a:avLst/>
            </a:prstGeom>
            <a:noFill/>
            <a:ln w="9525">
              <a:solidFill>
                <a:schemeClr val="tx1"/>
              </a:solidFill>
              <a:round/>
              <a:headEnd/>
              <a:tailEnd type="triangle" w="med" len="med"/>
            </a:ln>
          </p:spPr>
        </p:cxnSp>
        <p:cxnSp>
          <p:nvCxnSpPr>
            <p:cNvPr id="16419" name="AutoShape 17"/>
            <p:cNvCxnSpPr>
              <a:cxnSpLocks noChangeShapeType="1"/>
              <a:stCxn id="16424" idx="6"/>
              <a:endCxn id="16423" idx="2"/>
            </p:cNvCxnSpPr>
            <p:nvPr/>
          </p:nvCxnSpPr>
          <p:spPr bwMode="auto">
            <a:xfrm>
              <a:off x="1392" y="2184"/>
              <a:ext cx="2736" cy="1680"/>
            </a:xfrm>
            <a:prstGeom prst="straightConnector1">
              <a:avLst/>
            </a:prstGeom>
            <a:noFill/>
            <a:ln w="9525">
              <a:solidFill>
                <a:schemeClr val="tx1"/>
              </a:solidFill>
              <a:round/>
              <a:headEnd/>
              <a:tailEnd type="triangle" w="med" len="med"/>
            </a:ln>
          </p:spPr>
        </p:cxnSp>
      </p:grpSp>
      <p:grpSp>
        <p:nvGrpSpPr>
          <p:cNvPr id="5" name="Group 27"/>
          <p:cNvGrpSpPr>
            <a:grpSpLocks/>
          </p:cNvGrpSpPr>
          <p:nvPr/>
        </p:nvGrpSpPr>
        <p:grpSpPr bwMode="auto">
          <a:xfrm>
            <a:off x="2667000" y="2857500"/>
            <a:ext cx="4343400" cy="3124200"/>
            <a:chOff x="1392" y="1896"/>
            <a:chExt cx="2736" cy="1968"/>
          </a:xfrm>
        </p:grpSpPr>
        <p:cxnSp>
          <p:nvCxnSpPr>
            <p:cNvPr id="16412" name="AutoShape 13"/>
            <p:cNvCxnSpPr>
              <a:cxnSpLocks noChangeShapeType="1"/>
              <a:stCxn id="16425" idx="6"/>
              <a:endCxn id="16420" idx="2"/>
            </p:cNvCxnSpPr>
            <p:nvPr/>
          </p:nvCxnSpPr>
          <p:spPr bwMode="auto">
            <a:xfrm flipV="1">
              <a:off x="1392" y="1896"/>
              <a:ext cx="2736" cy="1080"/>
            </a:xfrm>
            <a:prstGeom prst="straightConnector1">
              <a:avLst/>
            </a:prstGeom>
            <a:noFill/>
            <a:ln w="9525">
              <a:solidFill>
                <a:schemeClr val="tx1"/>
              </a:solidFill>
              <a:round/>
              <a:headEnd/>
              <a:tailEnd type="triangle" w="med" len="med"/>
            </a:ln>
          </p:spPr>
        </p:cxnSp>
        <p:cxnSp>
          <p:nvCxnSpPr>
            <p:cNvPr id="16413" name="AutoShape 18"/>
            <p:cNvCxnSpPr>
              <a:cxnSpLocks noChangeShapeType="1"/>
              <a:stCxn id="16425" idx="6"/>
              <a:endCxn id="16421" idx="2"/>
            </p:cNvCxnSpPr>
            <p:nvPr/>
          </p:nvCxnSpPr>
          <p:spPr bwMode="auto">
            <a:xfrm flipV="1">
              <a:off x="1392" y="2568"/>
              <a:ext cx="2736" cy="408"/>
            </a:xfrm>
            <a:prstGeom prst="straightConnector1">
              <a:avLst/>
            </a:prstGeom>
            <a:noFill/>
            <a:ln w="9525">
              <a:solidFill>
                <a:schemeClr val="tx1"/>
              </a:solidFill>
              <a:round/>
              <a:headEnd/>
              <a:tailEnd type="triangle" w="med" len="med"/>
            </a:ln>
          </p:spPr>
        </p:cxnSp>
        <p:cxnSp>
          <p:nvCxnSpPr>
            <p:cNvPr id="16414" name="AutoShape 19"/>
            <p:cNvCxnSpPr>
              <a:cxnSpLocks noChangeShapeType="1"/>
              <a:stCxn id="16425" idx="6"/>
              <a:endCxn id="16422" idx="2"/>
            </p:cNvCxnSpPr>
            <p:nvPr/>
          </p:nvCxnSpPr>
          <p:spPr bwMode="auto">
            <a:xfrm>
              <a:off x="1392" y="2976"/>
              <a:ext cx="2736" cy="216"/>
            </a:xfrm>
            <a:prstGeom prst="straightConnector1">
              <a:avLst/>
            </a:prstGeom>
            <a:noFill/>
            <a:ln w="9525">
              <a:solidFill>
                <a:schemeClr val="tx1"/>
              </a:solidFill>
              <a:round/>
              <a:headEnd/>
              <a:tailEnd type="triangle" w="med" len="med"/>
            </a:ln>
          </p:spPr>
        </p:cxnSp>
        <p:cxnSp>
          <p:nvCxnSpPr>
            <p:cNvPr id="16415" name="AutoShape 20"/>
            <p:cNvCxnSpPr>
              <a:cxnSpLocks noChangeShapeType="1"/>
              <a:stCxn id="16425" idx="6"/>
              <a:endCxn id="16423" idx="2"/>
            </p:cNvCxnSpPr>
            <p:nvPr/>
          </p:nvCxnSpPr>
          <p:spPr bwMode="auto">
            <a:xfrm>
              <a:off x="1392" y="2976"/>
              <a:ext cx="2736" cy="888"/>
            </a:xfrm>
            <a:prstGeom prst="straightConnector1">
              <a:avLst/>
            </a:prstGeom>
            <a:noFill/>
            <a:ln w="9525">
              <a:solidFill>
                <a:schemeClr val="tx1"/>
              </a:solidFill>
              <a:round/>
              <a:headEnd/>
              <a:tailEnd type="triangle" w="med" len="med"/>
            </a:ln>
          </p:spPr>
        </p:cxnSp>
      </p:grpSp>
      <p:grpSp>
        <p:nvGrpSpPr>
          <p:cNvPr id="6" name="Group 28"/>
          <p:cNvGrpSpPr>
            <a:grpSpLocks/>
          </p:cNvGrpSpPr>
          <p:nvPr/>
        </p:nvGrpSpPr>
        <p:grpSpPr bwMode="auto">
          <a:xfrm>
            <a:off x="2667000" y="2857500"/>
            <a:ext cx="4343400" cy="3124200"/>
            <a:chOff x="1392" y="1896"/>
            <a:chExt cx="2736" cy="1968"/>
          </a:xfrm>
        </p:grpSpPr>
        <p:cxnSp>
          <p:nvCxnSpPr>
            <p:cNvPr id="16408" name="AutoShape 14"/>
            <p:cNvCxnSpPr>
              <a:cxnSpLocks noChangeShapeType="1"/>
              <a:stCxn id="16426" idx="6"/>
              <a:endCxn id="16420" idx="2"/>
            </p:cNvCxnSpPr>
            <p:nvPr/>
          </p:nvCxnSpPr>
          <p:spPr bwMode="auto">
            <a:xfrm flipV="1">
              <a:off x="1392" y="1896"/>
              <a:ext cx="2736" cy="1872"/>
            </a:xfrm>
            <a:prstGeom prst="straightConnector1">
              <a:avLst/>
            </a:prstGeom>
            <a:noFill/>
            <a:ln w="9525">
              <a:solidFill>
                <a:schemeClr val="tx1"/>
              </a:solidFill>
              <a:round/>
              <a:headEnd/>
              <a:tailEnd type="triangle" w="med" len="med"/>
            </a:ln>
          </p:spPr>
        </p:cxnSp>
        <p:cxnSp>
          <p:nvCxnSpPr>
            <p:cNvPr id="16409" name="AutoShape 21"/>
            <p:cNvCxnSpPr>
              <a:cxnSpLocks noChangeShapeType="1"/>
              <a:stCxn id="16426" idx="6"/>
              <a:endCxn id="16421" idx="2"/>
            </p:cNvCxnSpPr>
            <p:nvPr/>
          </p:nvCxnSpPr>
          <p:spPr bwMode="auto">
            <a:xfrm flipV="1">
              <a:off x="1392" y="2568"/>
              <a:ext cx="2736" cy="1200"/>
            </a:xfrm>
            <a:prstGeom prst="straightConnector1">
              <a:avLst/>
            </a:prstGeom>
            <a:noFill/>
            <a:ln w="9525">
              <a:solidFill>
                <a:schemeClr val="tx1"/>
              </a:solidFill>
              <a:round/>
              <a:headEnd/>
              <a:tailEnd type="triangle" w="med" len="med"/>
            </a:ln>
          </p:spPr>
        </p:cxnSp>
        <p:cxnSp>
          <p:nvCxnSpPr>
            <p:cNvPr id="16410" name="AutoShape 22"/>
            <p:cNvCxnSpPr>
              <a:cxnSpLocks noChangeShapeType="1"/>
              <a:stCxn id="16426" idx="6"/>
              <a:endCxn id="16422" idx="2"/>
            </p:cNvCxnSpPr>
            <p:nvPr/>
          </p:nvCxnSpPr>
          <p:spPr bwMode="auto">
            <a:xfrm flipV="1">
              <a:off x="1392" y="3192"/>
              <a:ext cx="2736" cy="576"/>
            </a:xfrm>
            <a:prstGeom prst="straightConnector1">
              <a:avLst/>
            </a:prstGeom>
            <a:noFill/>
            <a:ln w="9525">
              <a:solidFill>
                <a:schemeClr val="tx1"/>
              </a:solidFill>
              <a:round/>
              <a:headEnd/>
              <a:tailEnd type="triangle" w="med" len="med"/>
            </a:ln>
          </p:spPr>
        </p:cxnSp>
        <p:cxnSp>
          <p:nvCxnSpPr>
            <p:cNvPr id="16411" name="AutoShape 23"/>
            <p:cNvCxnSpPr>
              <a:cxnSpLocks noChangeShapeType="1"/>
              <a:stCxn id="16426" idx="6"/>
              <a:endCxn id="16423" idx="2"/>
            </p:cNvCxnSpPr>
            <p:nvPr/>
          </p:nvCxnSpPr>
          <p:spPr bwMode="auto">
            <a:xfrm>
              <a:off x="1392" y="3768"/>
              <a:ext cx="2736" cy="96"/>
            </a:xfrm>
            <a:prstGeom prst="straightConnector1">
              <a:avLst/>
            </a:prstGeom>
            <a:noFill/>
            <a:ln w="9525">
              <a:solidFill>
                <a:schemeClr val="tx1"/>
              </a:solidFill>
              <a:round/>
              <a:headEnd/>
              <a:tailEnd type="triangle" w="med" len="med"/>
            </a:ln>
          </p:spPr>
        </p:cxnSp>
      </p:grpSp>
      <p:grpSp>
        <p:nvGrpSpPr>
          <p:cNvPr id="7" name="Group 36"/>
          <p:cNvGrpSpPr>
            <a:grpSpLocks/>
          </p:cNvGrpSpPr>
          <p:nvPr/>
        </p:nvGrpSpPr>
        <p:grpSpPr bwMode="auto">
          <a:xfrm>
            <a:off x="1777999" y="2971801"/>
            <a:ext cx="352425" cy="2884488"/>
            <a:chOff x="832" y="1968"/>
            <a:chExt cx="222" cy="1817"/>
          </a:xfrm>
        </p:grpSpPr>
        <p:sp>
          <p:nvSpPr>
            <p:cNvPr id="16405" name="Text Box 29"/>
            <p:cNvSpPr txBox="1">
              <a:spLocks noChangeArrowheads="1"/>
            </p:cNvSpPr>
            <p:nvPr/>
          </p:nvSpPr>
          <p:spPr bwMode="auto">
            <a:xfrm>
              <a:off x="832" y="1968"/>
              <a:ext cx="222" cy="233"/>
            </a:xfrm>
            <a:prstGeom prst="rect">
              <a:avLst/>
            </a:prstGeom>
            <a:noFill/>
            <a:ln w="9525">
              <a:noFill/>
              <a:miter lim="800000"/>
              <a:headEnd/>
              <a:tailEnd/>
            </a:ln>
          </p:spPr>
          <p:txBody>
            <a:bodyPr wrap="none">
              <a:spAutoFit/>
            </a:bodyPr>
            <a:lstStyle/>
            <a:p>
              <a:pPr algn="ctr"/>
              <a:r>
                <a:rPr lang="en-US"/>
                <a:t>s</a:t>
              </a:r>
              <a:r>
                <a:rPr lang="en-US" baseline="-25000"/>
                <a:t>1</a:t>
              </a:r>
              <a:endParaRPr lang="en-US"/>
            </a:p>
          </p:txBody>
        </p:sp>
        <p:sp>
          <p:nvSpPr>
            <p:cNvPr id="16406" name="Text Box 30"/>
            <p:cNvSpPr txBox="1">
              <a:spLocks noChangeArrowheads="1"/>
            </p:cNvSpPr>
            <p:nvPr/>
          </p:nvSpPr>
          <p:spPr bwMode="auto">
            <a:xfrm>
              <a:off x="832" y="2736"/>
              <a:ext cx="222" cy="233"/>
            </a:xfrm>
            <a:prstGeom prst="rect">
              <a:avLst/>
            </a:prstGeom>
            <a:noFill/>
            <a:ln w="9525">
              <a:noFill/>
              <a:miter lim="800000"/>
              <a:headEnd/>
              <a:tailEnd/>
            </a:ln>
          </p:spPr>
          <p:txBody>
            <a:bodyPr wrap="none">
              <a:spAutoFit/>
            </a:bodyPr>
            <a:lstStyle/>
            <a:p>
              <a:pPr algn="ctr"/>
              <a:r>
                <a:rPr lang="en-US"/>
                <a:t>s</a:t>
              </a:r>
              <a:r>
                <a:rPr lang="en-US" baseline="-25000"/>
                <a:t>2</a:t>
              </a:r>
              <a:endParaRPr lang="en-US"/>
            </a:p>
          </p:txBody>
        </p:sp>
        <p:sp>
          <p:nvSpPr>
            <p:cNvPr id="16407" name="Text Box 31"/>
            <p:cNvSpPr txBox="1">
              <a:spLocks noChangeArrowheads="1"/>
            </p:cNvSpPr>
            <p:nvPr/>
          </p:nvSpPr>
          <p:spPr bwMode="auto">
            <a:xfrm>
              <a:off x="832" y="3552"/>
              <a:ext cx="222" cy="233"/>
            </a:xfrm>
            <a:prstGeom prst="rect">
              <a:avLst/>
            </a:prstGeom>
            <a:noFill/>
            <a:ln w="9525">
              <a:noFill/>
              <a:miter lim="800000"/>
              <a:headEnd/>
              <a:tailEnd/>
            </a:ln>
          </p:spPr>
          <p:txBody>
            <a:bodyPr wrap="none">
              <a:spAutoFit/>
            </a:bodyPr>
            <a:lstStyle/>
            <a:p>
              <a:pPr algn="ctr"/>
              <a:r>
                <a:rPr lang="en-US"/>
                <a:t>s</a:t>
              </a:r>
              <a:r>
                <a:rPr lang="en-US" baseline="-25000"/>
                <a:t>3</a:t>
              </a:r>
              <a:endParaRPr lang="en-US"/>
            </a:p>
          </p:txBody>
        </p:sp>
      </p:grpSp>
      <p:grpSp>
        <p:nvGrpSpPr>
          <p:cNvPr id="8" name="Group 37"/>
          <p:cNvGrpSpPr>
            <a:grpSpLocks/>
          </p:cNvGrpSpPr>
          <p:nvPr/>
        </p:nvGrpSpPr>
        <p:grpSpPr bwMode="auto">
          <a:xfrm>
            <a:off x="7570781" y="2590800"/>
            <a:ext cx="403225" cy="3570288"/>
            <a:chOff x="4481" y="1728"/>
            <a:chExt cx="254" cy="2249"/>
          </a:xfrm>
        </p:grpSpPr>
        <p:sp>
          <p:nvSpPr>
            <p:cNvPr id="16401" name="Text Box 32"/>
            <p:cNvSpPr txBox="1">
              <a:spLocks noChangeArrowheads="1"/>
            </p:cNvSpPr>
            <p:nvPr/>
          </p:nvSpPr>
          <p:spPr bwMode="auto">
            <a:xfrm>
              <a:off x="4481" y="1728"/>
              <a:ext cx="243" cy="233"/>
            </a:xfrm>
            <a:prstGeom prst="rect">
              <a:avLst/>
            </a:prstGeom>
            <a:noFill/>
            <a:ln w="9525">
              <a:noFill/>
              <a:miter lim="800000"/>
              <a:headEnd/>
              <a:tailEnd/>
            </a:ln>
          </p:spPr>
          <p:txBody>
            <a:bodyPr wrap="none">
              <a:spAutoFit/>
            </a:bodyPr>
            <a:lstStyle/>
            <a:p>
              <a:pPr algn="ctr"/>
              <a:r>
                <a:rPr lang="en-US"/>
                <a:t>d</a:t>
              </a:r>
              <a:r>
                <a:rPr lang="en-US" baseline="-25000"/>
                <a:t>1</a:t>
              </a:r>
              <a:endParaRPr lang="en-US"/>
            </a:p>
          </p:txBody>
        </p:sp>
        <p:sp>
          <p:nvSpPr>
            <p:cNvPr id="16402" name="Text Box 33"/>
            <p:cNvSpPr txBox="1">
              <a:spLocks noChangeArrowheads="1"/>
            </p:cNvSpPr>
            <p:nvPr/>
          </p:nvSpPr>
          <p:spPr bwMode="auto">
            <a:xfrm>
              <a:off x="4492" y="2400"/>
              <a:ext cx="243" cy="233"/>
            </a:xfrm>
            <a:prstGeom prst="rect">
              <a:avLst/>
            </a:prstGeom>
            <a:noFill/>
            <a:ln w="9525">
              <a:noFill/>
              <a:miter lim="800000"/>
              <a:headEnd/>
              <a:tailEnd/>
            </a:ln>
          </p:spPr>
          <p:txBody>
            <a:bodyPr wrap="none">
              <a:spAutoFit/>
            </a:bodyPr>
            <a:lstStyle/>
            <a:p>
              <a:pPr algn="ctr"/>
              <a:r>
                <a:rPr lang="en-US"/>
                <a:t>d</a:t>
              </a:r>
              <a:r>
                <a:rPr lang="en-US" baseline="-25000"/>
                <a:t>2</a:t>
              </a:r>
              <a:endParaRPr lang="en-US"/>
            </a:p>
          </p:txBody>
        </p:sp>
        <p:sp>
          <p:nvSpPr>
            <p:cNvPr id="16403" name="Text Box 34"/>
            <p:cNvSpPr txBox="1">
              <a:spLocks noChangeArrowheads="1"/>
            </p:cNvSpPr>
            <p:nvPr/>
          </p:nvSpPr>
          <p:spPr bwMode="auto">
            <a:xfrm>
              <a:off x="4492" y="3024"/>
              <a:ext cx="243" cy="233"/>
            </a:xfrm>
            <a:prstGeom prst="rect">
              <a:avLst/>
            </a:prstGeom>
            <a:noFill/>
            <a:ln w="9525">
              <a:noFill/>
              <a:miter lim="800000"/>
              <a:headEnd/>
              <a:tailEnd/>
            </a:ln>
          </p:spPr>
          <p:txBody>
            <a:bodyPr wrap="none">
              <a:spAutoFit/>
            </a:bodyPr>
            <a:lstStyle/>
            <a:p>
              <a:pPr algn="ctr"/>
              <a:r>
                <a:rPr lang="en-US"/>
                <a:t>d</a:t>
              </a:r>
              <a:r>
                <a:rPr lang="en-US" baseline="-25000"/>
                <a:t>3</a:t>
              </a:r>
              <a:endParaRPr lang="en-US"/>
            </a:p>
          </p:txBody>
        </p:sp>
        <p:sp>
          <p:nvSpPr>
            <p:cNvPr id="16404" name="Text Box 35"/>
            <p:cNvSpPr txBox="1">
              <a:spLocks noChangeArrowheads="1"/>
            </p:cNvSpPr>
            <p:nvPr/>
          </p:nvSpPr>
          <p:spPr bwMode="auto">
            <a:xfrm>
              <a:off x="4492" y="3744"/>
              <a:ext cx="243" cy="233"/>
            </a:xfrm>
            <a:prstGeom prst="rect">
              <a:avLst/>
            </a:prstGeom>
            <a:noFill/>
            <a:ln w="9525">
              <a:noFill/>
              <a:miter lim="800000"/>
              <a:headEnd/>
              <a:tailEnd/>
            </a:ln>
          </p:spPr>
          <p:txBody>
            <a:bodyPr wrap="none">
              <a:spAutoFit/>
            </a:bodyPr>
            <a:lstStyle/>
            <a:p>
              <a:pPr algn="ctr"/>
              <a:r>
                <a:rPr lang="en-US"/>
                <a:t>d</a:t>
              </a:r>
              <a:r>
                <a:rPr lang="en-US" baseline="-25000"/>
                <a:t>4</a:t>
              </a:r>
              <a:endParaRPr lang="en-US"/>
            </a:p>
          </p:txBody>
        </p:sp>
      </p:grpSp>
      <p:sp>
        <p:nvSpPr>
          <p:cNvPr id="14374" name="Text Box 38"/>
          <p:cNvSpPr txBox="1">
            <a:spLocks noChangeArrowheads="1"/>
          </p:cNvSpPr>
          <p:nvPr/>
        </p:nvSpPr>
        <p:spPr bwMode="auto">
          <a:xfrm>
            <a:off x="8153400" y="2209800"/>
            <a:ext cx="2209800" cy="1016000"/>
          </a:xfrm>
          <a:prstGeom prst="rect">
            <a:avLst/>
          </a:prstGeom>
          <a:noFill/>
          <a:ln w="9525">
            <a:solidFill>
              <a:schemeClr val="tx1"/>
            </a:solidFill>
            <a:miter lim="800000"/>
            <a:headEnd/>
            <a:tailEnd/>
          </a:ln>
        </p:spPr>
        <p:txBody>
          <a:bodyPr>
            <a:spAutoFit/>
          </a:bodyPr>
          <a:lstStyle/>
          <a:p>
            <a:pPr>
              <a:spcBef>
                <a:spcPct val="50000"/>
              </a:spcBef>
            </a:pPr>
            <a:r>
              <a:rPr lang="en-US" sz="2000"/>
              <a:t>Decision vars are the arrows – how much Si gives to Dj</a:t>
            </a:r>
          </a:p>
        </p:txBody>
      </p:sp>
      <p:grpSp>
        <p:nvGrpSpPr>
          <p:cNvPr id="9" name="Group 43"/>
          <p:cNvGrpSpPr>
            <a:grpSpLocks/>
          </p:cNvGrpSpPr>
          <p:nvPr/>
        </p:nvGrpSpPr>
        <p:grpSpPr bwMode="auto">
          <a:xfrm>
            <a:off x="4251325" y="2632076"/>
            <a:ext cx="592138" cy="3529013"/>
            <a:chOff x="1718" y="1658"/>
            <a:chExt cx="373" cy="2223"/>
          </a:xfrm>
        </p:grpSpPr>
        <p:sp>
          <p:nvSpPr>
            <p:cNvPr id="16399" name="Text Box 39"/>
            <p:cNvSpPr txBox="1">
              <a:spLocks noChangeArrowheads="1"/>
            </p:cNvSpPr>
            <p:nvPr/>
          </p:nvSpPr>
          <p:spPr bwMode="auto">
            <a:xfrm>
              <a:off x="1718" y="1658"/>
              <a:ext cx="277" cy="233"/>
            </a:xfrm>
            <a:prstGeom prst="rect">
              <a:avLst/>
            </a:prstGeom>
            <a:noFill/>
            <a:ln w="9525">
              <a:noFill/>
              <a:miter lim="800000"/>
              <a:headEnd/>
              <a:tailEnd/>
            </a:ln>
          </p:spPr>
          <p:txBody>
            <a:bodyPr wrap="none">
              <a:spAutoFit/>
            </a:bodyPr>
            <a:lstStyle/>
            <a:p>
              <a:r>
                <a:rPr lang="en-US"/>
                <a:t>c</a:t>
              </a:r>
              <a:r>
                <a:rPr lang="en-US" baseline="-25000"/>
                <a:t>11</a:t>
              </a:r>
              <a:endParaRPr lang="en-US"/>
            </a:p>
          </p:txBody>
        </p:sp>
        <p:sp>
          <p:nvSpPr>
            <p:cNvPr id="16400" name="Text Box 40"/>
            <p:cNvSpPr txBox="1">
              <a:spLocks noChangeArrowheads="1"/>
            </p:cNvSpPr>
            <p:nvPr/>
          </p:nvSpPr>
          <p:spPr bwMode="auto">
            <a:xfrm>
              <a:off x="1814" y="3648"/>
              <a:ext cx="277" cy="233"/>
            </a:xfrm>
            <a:prstGeom prst="rect">
              <a:avLst/>
            </a:prstGeom>
            <a:noFill/>
            <a:ln w="9525">
              <a:noFill/>
              <a:miter lim="800000"/>
              <a:headEnd/>
              <a:tailEnd/>
            </a:ln>
          </p:spPr>
          <p:txBody>
            <a:bodyPr wrap="none">
              <a:spAutoFit/>
            </a:bodyPr>
            <a:lstStyle/>
            <a:p>
              <a:r>
                <a:rPr lang="en-US"/>
                <a:t>c</a:t>
              </a:r>
              <a:r>
                <a:rPr lang="en-US" baseline="-25000"/>
                <a:t>34</a:t>
              </a:r>
              <a:endParaRPr lang="en-US"/>
            </a:p>
          </p:txBody>
        </p:sp>
      </p:grpSp>
      <p:sp>
        <p:nvSpPr>
          <p:cNvPr id="14377" name="Text Box 41"/>
          <p:cNvSpPr txBox="1">
            <a:spLocks noChangeArrowheads="1"/>
          </p:cNvSpPr>
          <p:nvPr/>
        </p:nvSpPr>
        <p:spPr bwMode="auto">
          <a:xfrm>
            <a:off x="8153400" y="3632200"/>
            <a:ext cx="2209800" cy="1016000"/>
          </a:xfrm>
          <a:prstGeom prst="rect">
            <a:avLst/>
          </a:prstGeom>
          <a:noFill/>
          <a:ln w="9525">
            <a:solidFill>
              <a:schemeClr val="tx1"/>
            </a:solidFill>
            <a:miter lim="800000"/>
            <a:headEnd/>
            <a:tailEnd/>
          </a:ln>
        </p:spPr>
        <p:txBody>
          <a:bodyPr>
            <a:spAutoFit/>
          </a:bodyPr>
          <a:lstStyle/>
          <a:p>
            <a:pPr>
              <a:spcBef>
                <a:spcPct val="50000"/>
              </a:spcBef>
            </a:pPr>
            <a:r>
              <a:rPr lang="en-US" sz="2000"/>
              <a:t>cij is the cost of shipping one unit from Si to Dj</a:t>
            </a:r>
          </a:p>
        </p:txBody>
      </p:sp>
      <p:sp>
        <p:nvSpPr>
          <p:cNvPr id="14378" name="Text Box 42"/>
          <p:cNvSpPr txBox="1">
            <a:spLocks noChangeArrowheads="1"/>
          </p:cNvSpPr>
          <p:nvPr/>
        </p:nvSpPr>
        <p:spPr bwMode="auto">
          <a:xfrm>
            <a:off x="8153400" y="5029200"/>
            <a:ext cx="2209800" cy="1320800"/>
          </a:xfrm>
          <a:prstGeom prst="rect">
            <a:avLst/>
          </a:prstGeom>
          <a:noFill/>
          <a:ln w="9525">
            <a:solidFill>
              <a:schemeClr val="tx1"/>
            </a:solidFill>
            <a:miter lim="800000"/>
            <a:headEnd/>
            <a:tailEnd/>
          </a:ln>
        </p:spPr>
        <p:txBody>
          <a:bodyPr>
            <a:spAutoFit/>
          </a:bodyPr>
          <a:lstStyle/>
          <a:p>
            <a:pPr>
              <a:spcBef>
                <a:spcPct val="50000"/>
              </a:spcBef>
            </a:pPr>
            <a:r>
              <a:rPr lang="en-US" sz="2000"/>
              <a:t>Objective is to minimize total cost of meeting all demands</a:t>
            </a:r>
          </a:p>
        </p:txBody>
      </p:sp>
    </p:spTree>
    <p:extLst>
      <p:ext uri="{BB962C8B-B14F-4D97-AF65-F5344CB8AC3E}">
        <p14:creationId xmlns:p14="http://schemas.microsoft.com/office/powerpoint/2010/main" val="2042791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437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437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43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utoUpdateAnimBg="0"/>
      <p:bldP spid="14374" grpId="0" animBg="1" autoUpdateAnimBg="0"/>
      <p:bldP spid="14377" grpId="0" animBg="1" autoUpdateAnimBg="0"/>
      <p:bldP spid="14378"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209800" y="228600"/>
            <a:ext cx="7772400" cy="838200"/>
          </a:xfrm>
        </p:spPr>
        <p:txBody>
          <a:bodyPr>
            <a:normAutofit fontScale="90000"/>
          </a:bodyPr>
          <a:lstStyle/>
          <a:p>
            <a:pPr eaLnBrk="1" hangingPunct="1"/>
            <a:r>
              <a:rPr lang="en-US"/>
              <a:t>Transportation LP Problems (cont’d)</a:t>
            </a:r>
          </a:p>
        </p:txBody>
      </p:sp>
      <p:sp>
        <p:nvSpPr>
          <p:cNvPr id="15364" name="Text Box 4"/>
          <p:cNvSpPr txBox="1">
            <a:spLocks noChangeArrowheads="1"/>
          </p:cNvSpPr>
          <p:nvPr/>
        </p:nvSpPr>
        <p:spPr bwMode="auto">
          <a:xfrm>
            <a:off x="2438400" y="1219200"/>
            <a:ext cx="7239000" cy="3762568"/>
          </a:xfrm>
          <a:prstGeom prst="rect">
            <a:avLst/>
          </a:prstGeom>
          <a:noFill/>
          <a:ln w="9525">
            <a:noFill/>
            <a:miter lim="800000"/>
            <a:headEnd/>
            <a:tailEnd/>
          </a:ln>
        </p:spPr>
        <p:txBody>
          <a:bodyPr>
            <a:spAutoFit/>
          </a:bodyPr>
          <a:lstStyle/>
          <a:p>
            <a:pPr algn="l">
              <a:spcBef>
                <a:spcPct val="25000"/>
              </a:spcBef>
            </a:pPr>
            <a:r>
              <a:rPr lang="en-US" dirty="0"/>
              <a:t>min  c</a:t>
            </a:r>
            <a:r>
              <a:rPr lang="en-US" baseline="-25000" dirty="0"/>
              <a:t>11</a:t>
            </a:r>
            <a:r>
              <a:rPr lang="en-US" dirty="0"/>
              <a:t>x</a:t>
            </a:r>
            <a:r>
              <a:rPr lang="en-US" baseline="-25000" dirty="0"/>
              <a:t>11</a:t>
            </a:r>
            <a:r>
              <a:rPr lang="en-US" dirty="0"/>
              <a:t> + c</a:t>
            </a:r>
            <a:r>
              <a:rPr lang="en-US" baseline="-25000" dirty="0"/>
              <a:t>12</a:t>
            </a:r>
            <a:r>
              <a:rPr lang="en-US" dirty="0"/>
              <a:t>x</a:t>
            </a:r>
            <a:r>
              <a:rPr lang="en-US" baseline="-25000" dirty="0"/>
              <a:t>12</a:t>
            </a:r>
            <a:r>
              <a:rPr lang="en-US" dirty="0"/>
              <a:t> + c</a:t>
            </a:r>
            <a:r>
              <a:rPr lang="en-US" baseline="-25000" dirty="0"/>
              <a:t>13</a:t>
            </a:r>
            <a:r>
              <a:rPr lang="en-US" dirty="0"/>
              <a:t>x</a:t>
            </a:r>
            <a:r>
              <a:rPr lang="en-US" baseline="-25000" dirty="0"/>
              <a:t>13</a:t>
            </a:r>
            <a:r>
              <a:rPr lang="en-US" dirty="0"/>
              <a:t> + c</a:t>
            </a:r>
            <a:r>
              <a:rPr lang="en-US" baseline="-25000" dirty="0"/>
              <a:t>14</a:t>
            </a:r>
            <a:r>
              <a:rPr lang="en-US" dirty="0"/>
              <a:t>x</a:t>
            </a:r>
            <a:r>
              <a:rPr lang="en-US" baseline="-25000" dirty="0"/>
              <a:t>14</a:t>
            </a:r>
            <a:r>
              <a:rPr lang="en-US" dirty="0"/>
              <a:t> + c</a:t>
            </a:r>
            <a:r>
              <a:rPr lang="en-US" baseline="-25000" dirty="0"/>
              <a:t>21</a:t>
            </a:r>
            <a:r>
              <a:rPr lang="en-US" dirty="0"/>
              <a:t>x</a:t>
            </a:r>
            <a:r>
              <a:rPr lang="en-US" baseline="-25000" dirty="0"/>
              <a:t>21</a:t>
            </a:r>
            <a:r>
              <a:rPr lang="en-US" dirty="0"/>
              <a:t> + c</a:t>
            </a:r>
            <a:r>
              <a:rPr lang="en-US" baseline="-25000" dirty="0"/>
              <a:t>22</a:t>
            </a:r>
            <a:r>
              <a:rPr lang="en-US" dirty="0"/>
              <a:t>x</a:t>
            </a:r>
            <a:r>
              <a:rPr lang="en-US" baseline="-25000" dirty="0"/>
              <a:t>22</a:t>
            </a:r>
            <a:r>
              <a:rPr lang="en-US" dirty="0"/>
              <a:t> + c</a:t>
            </a:r>
            <a:r>
              <a:rPr lang="en-US" baseline="-25000" dirty="0"/>
              <a:t>23</a:t>
            </a:r>
            <a:r>
              <a:rPr lang="en-US" dirty="0"/>
              <a:t>x</a:t>
            </a:r>
            <a:r>
              <a:rPr lang="en-US" baseline="-25000" dirty="0"/>
              <a:t>23</a:t>
            </a:r>
            <a:r>
              <a:rPr lang="en-US" dirty="0"/>
              <a:t> + c</a:t>
            </a:r>
            <a:r>
              <a:rPr lang="en-US" baseline="-25000" dirty="0"/>
              <a:t>24</a:t>
            </a:r>
            <a:r>
              <a:rPr lang="en-US" dirty="0"/>
              <a:t>x</a:t>
            </a:r>
            <a:r>
              <a:rPr lang="en-US" baseline="-25000" dirty="0"/>
              <a:t>24</a:t>
            </a:r>
            <a:r>
              <a:rPr lang="en-US" dirty="0"/>
              <a:t> + c</a:t>
            </a:r>
            <a:r>
              <a:rPr lang="en-US" baseline="-25000" dirty="0"/>
              <a:t>31</a:t>
            </a:r>
            <a:r>
              <a:rPr lang="en-US" dirty="0"/>
              <a:t>x</a:t>
            </a:r>
            <a:r>
              <a:rPr lang="en-US" baseline="-25000" dirty="0"/>
              <a:t>31</a:t>
            </a:r>
            <a:r>
              <a:rPr lang="en-US" dirty="0"/>
              <a:t> + c</a:t>
            </a:r>
            <a:r>
              <a:rPr lang="en-US" baseline="-25000" dirty="0"/>
              <a:t>32</a:t>
            </a:r>
            <a:r>
              <a:rPr lang="en-US" dirty="0"/>
              <a:t>x</a:t>
            </a:r>
            <a:r>
              <a:rPr lang="en-US" baseline="-25000" dirty="0"/>
              <a:t>32</a:t>
            </a:r>
            <a:r>
              <a:rPr lang="en-US" dirty="0"/>
              <a:t> + c</a:t>
            </a:r>
            <a:r>
              <a:rPr lang="en-US" baseline="-25000" dirty="0"/>
              <a:t>33</a:t>
            </a:r>
            <a:r>
              <a:rPr lang="en-US" dirty="0"/>
              <a:t>x</a:t>
            </a:r>
            <a:r>
              <a:rPr lang="en-US" baseline="-25000" dirty="0"/>
              <a:t>33</a:t>
            </a:r>
            <a:r>
              <a:rPr lang="en-US" dirty="0"/>
              <a:t> + c</a:t>
            </a:r>
            <a:r>
              <a:rPr lang="en-US" baseline="-25000" dirty="0"/>
              <a:t>34</a:t>
            </a:r>
            <a:r>
              <a:rPr lang="en-US" dirty="0"/>
              <a:t>x</a:t>
            </a:r>
            <a:r>
              <a:rPr lang="en-US" baseline="-25000" dirty="0"/>
              <a:t>34</a:t>
            </a:r>
            <a:r>
              <a:rPr lang="en-US" dirty="0"/>
              <a:t> </a:t>
            </a:r>
          </a:p>
          <a:p>
            <a:pPr algn="l">
              <a:spcBef>
                <a:spcPct val="25000"/>
              </a:spcBef>
            </a:pPr>
            <a:endParaRPr lang="en-US" dirty="0"/>
          </a:p>
          <a:p>
            <a:pPr algn="l">
              <a:spcBef>
                <a:spcPct val="25000"/>
              </a:spcBef>
            </a:pPr>
            <a:r>
              <a:rPr lang="en-US" dirty="0" err="1"/>
              <a:t>s.t</a:t>
            </a:r>
            <a:r>
              <a:rPr lang="en-US" dirty="0"/>
              <a:t>.	x</a:t>
            </a:r>
            <a:r>
              <a:rPr lang="en-US" baseline="-25000" dirty="0"/>
              <a:t>11</a:t>
            </a:r>
            <a:r>
              <a:rPr lang="en-US" dirty="0"/>
              <a:t> + x</a:t>
            </a:r>
            <a:r>
              <a:rPr lang="en-US" baseline="-25000" dirty="0"/>
              <a:t>12</a:t>
            </a:r>
            <a:r>
              <a:rPr lang="en-US" dirty="0"/>
              <a:t> + x</a:t>
            </a:r>
            <a:r>
              <a:rPr lang="en-US" baseline="-25000" dirty="0"/>
              <a:t>13</a:t>
            </a:r>
            <a:r>
              <a:rPr lang="en-US" dirty="0"/>
              <a:t> + x</a:t>
            </a:r>
            <a:r>
              <a:rPr lang="en-US" baseline="-25000" dirty="0"/>
              <a:t>14</a:t>
            </a:r>
            <a:r>
              <a:rPr lang="en-US" dirty="0"/>
              <a:t> </a:t>
            </a:r>
            <a:r>
              <a:rPr lang="en-US" dirty="0">
                <a:sym typeface="Symbol" pitchFamily="18" charset="2"/>
              </a:rPr>
              <a:t> s</a:t>
            </a:r>
            <a:r>
              <a:rPr lang="en-US" baseline="-25000" dirty="0">
                <a:sym typeface="Symbol" pitchFamily="18" charset="2"/>
              </a:rPr>
              <a:t>1</a:t>
            </a:r>
            <a:endParaRPr lang="en-US" dirty="0">
              <a:sym typeface="Symbol" pitchFamily="18" charset="2"/>
            </a:endParaRPr>
          </a:p>
          <a:p>
            <a:pPr algn="l">
              <a:spcBef>
                <a:spcPct val="25000"/>
              </a:spcBef>
            </a:pPr>
            <a:r>
              <a:rPr lang="en-US" dirty="0">
                <a:sym typeface="Symbol" pitchFamily="18" charset="2"/>
              </a:rPr>
              <a:t>	</a:t>
            </a:r>
            <a:r>
              <a:rPr lang="en-US" dirty="0"/>
              <a:t>x</a:t>
            </a:r>
            <a:r>
              <a:rPr lang="en-US" baseline="-25000" dirty="0"/>
              <a:t>21</a:t>
            </a:r>
            <a:r>
              <a:rPr lang="en-US" dirty="0"/>
              <a:t> + x</a:t>
            </a:r>
            <a:r>
              <a:rPr lang="en-US" baseline="-25000" dirty="0"/>
              <a:t>22</a:t>
            </a:r>
            <a:r>
              <a:rPr lang="en-US" dirty="0"/>
              <a:t> + x</a:t>
            </a:r>
            <a:r>
              <a:rPr lang="en-US" baseline="-25000" dirty="0"/>
              <a:t>23</a:t>
            </a:r>
            <a:r>
              <a:rPr lang="en-US" dirty="0"/>
              <a:t> + x</a:t>
            </a:r>
            <a:r>
              <a:rPr lang="en-US" baseline="-25000" dirty="0"/>
              <a:t>24</a:t>
            </a:r>
            <a:r>
              <a:rPr lang="en-US" dirty="0"/>
              <a:t> </a:t>
            </a:r>
            <a:r>
              <a:rPr lang="en-US" dirty="0">
                <a:sym typeface="Symbol" pitchFamily="18" charset="2"/>
              </a:rPr>
              <a:t> s</a:t>
            </a:r>
            <a:r>
              <a:rPr lang="en-US" baseline="-25000" dirty="0">
                <a:sym typeface="Symbol" pitchFamily="18" charset="2"/>
              </a:rPr>
              <a:t>2</a:t>
            </a:r>
          </a:p>
          <a:p>
            <a:pPr algn="l">
              <a:spcBef>
                <a:spcPct val="25000"/>
              </a:spcBef>
            </a:pPr>
            <a:r>
              <a:rPr lang="en-US" baseline="-25000" dirty="0">
                <a:sym typeface="Symbol" pitchFamily="18" charset="2"/>
              </a:rPr>
              <a:t>	</a:t>
            </a:r>
            <a:r>
              <a:rPr lang="en-US" dirty="0"/>
              <a:t>x</a:t>
            </a:r>
            <a:r>
              <a:rPr lang="en-US" baseline="-25000" dirty="0"/>
              <a:t>31</a:t>
            </a:r>
            <a:r>
              <a:rPr lang="en-US" dirty="0"/>
              <a:t> + x</a:t>
            </a:r>
            <a:r>
              <a:rPr lang="en-US" baseline="-25000" dirty="0"/>
              <a:t>32</a:t>
            </a:r>
            <a:r>
              <a:rPr lang="en-US" dirty="0"/>
              <a:t> + x</a:t>
            </a:r>
            <a:r>
              <a:rPr lang="en-US" baseline="-25000" dirty="0"/>
              <a:t>33</a:t>
            </a:r>
            <a:r>
              <a:rPr lang="en-US" dirty="0"/>
              <a:t> + x</a:t>
            </a:r>
            <a:r>
              <a:rPr lang="en-US" baseline="-25000" dirty="0"/>
              <a:t>34</a:t>
            </a:r>
            <a:r>
              <a:rPr lang="en-US" dirty="0"/>
              <a:t> </a:t>
            </a:r>
            <a:r>
              <a:rPr lang="en-US" dirty="0">
                <a:sym typeface="Symbol" pitchFamily="18" charset="2"/>
              </a:rPr>
              <a:t> s</a:t>
            </a:r>
            <a:r>
              <a:rPr lang="en-US" baseline="-25000" dirty="0">
                <a:sym typeface="Symbol" pitchFamily="18" charset="2"/>
              </a:rPr>
              <a:t>3</a:t>
            </a:r>
          </a:p>
          <a:p>
            <a:pPr algn="l">
              <a:spcBef>
                <a:spcPct val="25000"/>
              </a:spcBef>
            </a:pPr>
            <a:r>
              <a:rPr lang="en-US" baseline="-25000" dirty="0">
                <a:sym typeface="Symbol" pitchFamily="18" charset="2"/>
              </a:rPr>
              <a:t>	</a:t>
            </a:r>
            <a:r>
              <a:rPr lang="en-US" dirty="0">
                <a:sym typeface="Symbol" pitchFamily="18" charset="2"/>
              </a:rPr>
              <a:t>x</a:t>
            </a:r>
            <a:r>
              <a:rPr lang="en-US" baseline="-25000" dirty="0">
                <a:sym typeface="Symbol" pitchFamily="18" charset="2"/>
              </a:rPr>
              <a:t>11</a:t>
            </a:r>
            <a:r>
              <a:rPr lang="en-US" dirty="0">
                <a:sym typeface="Symbol" pitchFamily="18" charset="2"/>
              </a:rPr>
              <a:t> + x</a:t>
            </a:r>
            <a:r>
              <a:rPr lang="en-US" baseline="-25000" dirty="0">
                <a:sym typeface="Symbol" pitchFamily="18" charset="2"/>
              </a:rPr>
              <a:t>21</a:t>
            </a:r>
            <a:r>
              <a:rPr lang="en-US" dirty="0">
                <a:sym typeface="Symbol" pitchFamily="18" charset="2"/>
              </a:rPr>
              <a:t> + x</a:t>
            </a:r>
            <a:r>
              <a:rPr lang="en-US" baseline="-25000" dirty="0">
                <a:sym typeface="Symbol" pitchFamily="18" charset="2"/>
              </a:rPr>
              <a:t>31 </a:t>
            </a:r>
            <a:r>
              <a:rPr lang="en-US" dirty="0">
                <a:sym typeface="Symbol" pitchFamily="18" charset="2"/>
              </a:rPr>
              <a:t> d</a:t>
            </a:r>
            <a:r>
              <a:rPr lang="en-US" baseline="-25000" dirty="0">
                <a:sym typeface="Symbol" pitchFamily="18" charset="2"/>
              </a:rPr>
              <a:t>1</a:t>
            </a:r>
            <a:endParaRPr lang="en-US" dirty="0">
              <a:sym typeface="Symbol" pitchFamily="18" charset="2"/>
            </a:endParaRPr>
          </a:p>
          <a:p>
            <a:pPr algn="l">
              <a:spcBef>
                <a:spcPct val="25000"/>
              </a:spcBef>
            </a:pPr>
            <a:r>
              <a:rPr lang="en-US" dirty="0">
                <a:sym typeface="Symbol" pitchFamily="18" charset="2"/>
              </a:rPr>
              <a:t>	x</a:t>
            </a:r>
            <a:r>
              <a:rPr lang="en-US" baseline="-25000" dirty="0">
                <a:sym typeface="Symbol" pitchFamily="18" charset="2"/>
              </a:rPr>
              <a:t>12</a:t>
            </a:r>
            <a:r>
              <a:rPr lang="en-US" dirty="0">
                <a:sym typeface="Symbol" pitchFamily="18" charset="2"/>
              </a:rPr>
              <a:t> + x</a:t>
            </a:r>
            <a:r>
              <a:rPr lang="en-US" baseline="-25000" dirty="0">
                <a:sym typeface="Symbol" pitchFamily="18" charset="2"/>
              </a:rPr>
              <a:t>22</a:t>
            </a:r>
            <a:r>
              <a:rPr lang="en-US" dirty="0">
                <a:sym typeface="Symbol" pitchFamily="18" charset="2"/>
              </a:rPr>
              <a:t> + x</a:t>
            </a:r>
            <a:r>
              <a:rPr lang="en-US" baseline="-25000" dirty="0">
                <a:sym typeface="Symbol" pitchFamily="18" charset="2"/>
              </a:rPr>
              <a:t>32 </a:t>
            </a:r>
            <a:r>
              <a:rPr lang="en-US" dirty="0">
                <a:sym typeface="Symbol" pitchFamily="18" charset="2"/>
              </a:rPr>
              <a:t> d</a:t>
            </a:r>
            <a:r>
              <a:rPr lang="en-US" baseline="-25000" dirty="0">
                <a:sym typeface="Symbol" pitchFamily="18" charset="2"/>
              </a:rPr>
              <a:t>2</a:t>
            </a:r>
            <a:endParaRPr lang="en-US" dirty="0">
              <a:sym typeface="Symbol" pitchFamily="18" charset="2"/>
            </a:endParaRPr>
          </a:p>
          <a:p>
            <a:pPr algn="l">
              <a:spcBef>
                <a:spcPct val="25000"/>
              </a:spcBef>
            </a:pPr>
            <a:r>
              <a:rPr lang="en-US" dirty="0">
                <a:sym typeface="Symbol" pitchFamily="18" charset="2"/>
              </a:rPr>
              <a:t>	x</a:t>
            </a:r>
            <a:r>
              <a:rPr lang="en-US" baseline="-25000" dirty="0">
                <a:sym typeface="Symbol" pitchFamily="18" charset="2"/>
              </a:rPr>
              <a:t>13</a:t>
            </a:r>
            <a:r>
              <a:rPr lang="en-US" dirty="0">
                <a:sym typeface="Symbol" pitchFamily="18" charset="2"/>
              </a:rPr>
              <a:t> + x</a:t>
            </a:r>
            <a:r>
              <a:rPr lang="en-US" baseline="-25000" dirty="0">
                <a:sym typeface="Symbol" pitchFamily="18" charset="2"/>
              </a:rPr>
              <a:t>23</a:t>
            </a:r>
            <a:r>
              <a:rPr lang="en-US" dirty="0">
                <a:sym typeface="Symbol" pitchFamily="18" charset="2"/>
              </a:rPr>
              <a:t> + x</a:t>
            </a:r>
            <a:r>
              <a:rPr lang="en-US" baseline="-25000" dirty="0">
                <a:sym typeface="Symbol" pitchFamily="18" charset="2"/>
              </a:rPr>
              <a:t>33 </a:t>
            </a:r>
            <a:r>
              <a:rPr lang="en-US" dirty="0">
                <a:sym typeface="Symbol" pitchFamily="18" charset="2"/>
              </a:rPr>
              <a:t> d</a:t>
            </a:r>
            <a:r>
              <a:rPr lang="en-US" baseline="-25000" dirty="0">
                <a:sym typeface="Symbol" pitchFamily="18" charset="2"/>
              </a:rPr>
              <a:t>3</a:t>
            </a:r>
          </a:p>
          <a:p>
            <a:pPr algn="l">
              <a:spcBef>
                <a:spcPct val="25000"/>
              </a:spcBef>
            </a:pPr>
            <a:r>
              <a:rPr lang="en-US" dirty="0">
                <a:sym typeface="Symbol" pitchFamily="18" charset="2"/>
              </a:rPr>
              <a:t>	x</a:t>
            </a:r>
            <a:r>
              <a:rPr lang="en-US" baseline="-25000" dirty="0">
                <a:sym typeface="Symbol" pitchFamily="18" charset="2"/>
              </a:rPr>
              <a:t>14</a:t>
            </a:r>
            <a:r>
              <a:rPr lang="en-US" dirty="0">
                <a:sym typeface="Symbol" pitchFamily="18" charset="2"/>
              </a:rPr>
              <a:t> + x</a:t>
            </a:r>
            <a:r>
              <a:rPr lang="en-US" baseline="-25000" dirty="0">
                <a:sym typeface="Symbol" pitchFamily="18" charset="2"/>
              </a:rPr>
              <a:t>24</a:t>
            </a:r>
            <a:r>
              <a:rPr lang="en-US" dirty="0">
                <a:sym typeface="Symbol" pitchFamily="18" charset="2"/>
              </a:rPr>
              <a:t> + x</a:t>
            </a:r>
            <a:r>
              <a:rPr lang="en-US" baseline="-25000" dirty="0">
                <a:sym typeface="Symbol" pitchFamily="18" charset="2"/>
              </a:rPr>
              <a:t>34 </a:t>
            </a:r>
            <a:r>
              <a:rPr lang="en-US" dirty="0">
                <a:sym typeface="Symbol" pitchFamily="18" charset="2"/>
              </a:rPr>
              <a:t> d</a:t>
            </a:r>
            <a:r>
              <a:rPr lang="en-US" baseline="-25000" dirty="0">
                <a:sym typeface="Symbol" pitchFamily="18" charset="2"/>
              </a:rPr>
              <a:t>4</a:t>
            </a:r>
          </a:p>
          <a:p>
            <a:pPr algn="l">
              <a:spcBef>
                <a:spcPct val="25000"/>
              </a:spcBef>
            </a:pPr>
            <a:r>
              <a:rPr lang="en-US" baseline="-25000" dirty="0">
                <a:sym typeface="Symbol" pitchFamily="18" charset="2"/>
              </a:rPr>
              <a:t>	</a:t>
            </a:r>
            <a:r>
              <a:rPr lang="en-US" dirty="0">
                <a:sym typeface="Symbol" pitchFamily="18" charset="2"/>
              </a:rPr>
              <a:t>(</a:t>
            </a:r>
            <a:r>
              <a:rPr lang="en-US" dirty="0" err="1">
                <a:sym typeface="Symbol" pitchFamily="18" charset="2"/>
              </a:rPr>
              <a:t>nonnegativity</a:t>
            </a:r>
            <a:r>
              <a:rPr lang="en-US" dirty="0">
                <a:sym typeface="Symbol" pitchFamily="18" charset="2"/>
              </a:rPr>
              <a:t>)</a:t>
            </a:r>
          </a:p>
        </p:txBody>
      </p:sp>
      <p:sp>
        <p:nvSpPr>
          <p:cNvPr id="15365" name="Rectangle 5"/>
          <p:cNvSpPr>
            <a:spLocks noChangeArrowheads="1"/>
          </p:cNvSpPr>
          <p:nvPr/>
        </p:nvSpPr>
        <p:spPr bwMode="auto">
          <a:xfrm>
            <a:off x="7162800" y="2749550"/>
            <a:ext cx="2362200" cy="369332"/>
          </a:xfrm>
          <a:prstGeom prst="rect">
            <a:avLst/>
          </a:prstGeom>
          <a:noFill/>
          <a:ln w="9525">
            <a:solidFill>
              <a:schemeClr val="tx1"/>
            </a:solidFill>
            <a:miter lim="800000"/>
            <a:headEnd/>
            <a:tailEnd/>
          </a:ln>
        </p:spPr>
        <p:txBody>
          <a:bodyPr>
            <a:spAutoFit/>
          </a:bodyPr>
          <a:lstStyle/>
          <a:p>
            <a:pPr algn="l">
              <a:spcBef>
                <a:spcPct val="50000"/>
              </a:spcBef>
            </a:pPr>
            <a:r>
              <a:rPr lang="en-US"/>
              <a:t>Supply constraints</a:t>
            </a:r>
          </a:p>
        </p:txBody>
      </p:sp>
      <p:sp>
        <p:nvSpPr>
          <p:cNvPr id="15366" name="Rectangle 6"/>
          <p:cNvSpPr>
            <a:spLocks noChangeArrowheads="1"/>
          </p:cNvSpPr>
          <p:nvPr/>
        </p:nvSpPr>
        <p:spPr bwMode="auto">
          <a:xfrm>
            <a:off x="7162800" y="4343400"/>
            <a:ext cx="2362200" cy="369332"/>
          </a:xfrm>
          <a:prstGeom prst="rect">
            <a:avLst/>
          </a:prstGeom>
          <a:noFill/>
          <a:ln w="9525">
            <a:solidFill>
              <a:schemeClr val="tx1"/>
            </a:solidFill>
            <a:miter lim="800000"/>
            <a:headEnd/>
            <a:tailEnd/>
          </a:ln>
        </p:spPr>
        <p:txBody>
          <a:bodyPr>
            <a:spAutoFit/>
          </a:bodyPr>
          <a:lstStyle/>
          <a:p>
            <a:pPr algn="l">
              <a:spcBef>
                <a:spcPct val="50000"/>
              </a:spcBef>
            </a:pPr>
            <a:r>
              <a:rPr lang="en-US"/>
              <a:t>Demand constraints</a:t>
            </a:r>
          </a:p>
        </p:txBody>
      </p:sp>
      <p:sp>
        <p:nvSpPr>
          <p:cNvPr id="15367" name="Text Box 7"/>
          <p:cNvSpPr txBox="1">
            <a:spLocks noChangeArrowheads="1"/>
          </p:cNvSpPr>
          <p:nvPr/>
        </p:nvSpPr>
        <p:spPr bwMode="blackWhite">
          <a:xfrm>
            <a:off x="6400800" y="5943600"/>
            <a:ext cx="3657600" cy="711200"/>
          </a:xfrm>
          <a:prstGeom prst="rect">
            <a:avLst/>
          </a:prstGeom>
          <a:solidFill>
            <a:schemeClr val="accent1"/>
          </a:solidFill>
          <a:ln w="9525">
            <a:solidFill>
              <a:schemeClr val="tx1"/>
            </a:solidFill>
            <a:miter lim="800000"/>
            <a:headEnd/>
            <a:tailEnd/>
          </a:ln>
        </p:spPr>
        <p:txBody>
          <a:bodyPr>
            <a:spAutoFit/>
          </a:bodyPr>
          <a:lstStyle/>
          <a:p>
            <a:pPr algn="l">
              <a:spcBef>
                <a:spcPct val="50000"/>
              </a:spcBef>
            </a:pPr>
            <a:r>
              <a:rPr lang="en-US" sz="2000"/>
              <a:t>Note: Feasible only if total supply exceeds total demand!</a:t>
            </a:r>
          </a:p>
        </p:txBody>
      </p:sp>
    </p:spTree>
    <p:extLst>
      <p:ext uri="{BB962C8B-B14F-4D97-AF65-F5344CB8AC3E}">
        <p14:creationId xmlns:p14="http://schemas.microsoft.com/office/powerpoint/2010/main" val="1846162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36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36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36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36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36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536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536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536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536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536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53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build="p" autoUpdateAnimBg="0"/>
      <p:bldP spid="15365" grpId="0" animBg="1" autoUpdateAnimBg="0"/>
      <p:bldP spid="15366" grpId="0" animBg="1" autoUpdateAnimBg="0"/>
      <p:bldP spid="15367"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09800" y="457200"/>
            <a:ext cx="7772400" cy="762000"/>
          </a:xfrm>
        </p:spPr>
        <p:txBody>
          <a:bodyPr/>
          <a:lstStyle/>
          <a:p>
            <a:pPr eaLnBrk="1" hangingPunct="1"/>
            <a:r>
              <a:rPr lang="en-US"/>
              <a:t>Pluckett Company</a:t>
            </a:r>
          </a:p>
        </p:txBody>
      </p:sp>
      <p:sp>
        <p:nvSpPr>
          <p:cNvPr id="16387" name="Text Box 3"/>
          <p:cNvSpPr txBox="1">
            <a:spLocks noChangeArrowheads="1"/>
          </p:cNvSpPr>
          <p:nvPr/>
        </p:nvSpPr>
        <p:spPr bwMode="auto">
          <a:xfrm>
            <a:off x="2209800" y="1371601"/>
            <a:ext cx="7848600" cy="2530475"/>
          </a:xfrm>
          <a:prstGeom prst="rect">
            <a:avLst/>
          </a:prstGeom>
          <a:noFill/>
          <a:ln w="9525">
            <a:noFill/>
            <a:miter lim="800000"/>
            <a:headEnd/>
            <a:tailEnd/>
          </a:ln>
        </p:spPr>
        <p:txBody>
          <a:bodyPr>
            <a:spAutoFit/>
          </a:bodyPr>
          <a:lstStyle/>
          <a:p>
            <a:pPr>
              <a:spcBef>
                <a:spcPct val="50000"/>
              </a:spcBef>
            </a:pPr>
            <a:r>
              <a:rPr lang="en-US" sz="2000"/>
              <a:t>The J.F. Pluckett Company manufactures furnaces at three different plants and sells these furnaces at four different sales outlets. The number of furnaces constructed at each plant is 10, 15, and 11. Company policy requires that nine furnaces per week be sent to each sales outlet. The problem is to determine a shipping schedule for the furnaces (from plants to outlets) that minimizes total transportation costs. The transportation cost for shipping a single furnace from each of the three plants to each of the four outlets is shown here (in dollars).</a:t>
            </a:r>
          </a:p>
        </p:txBody>
      </p:sp>
      <p:graphicFrame>
        <p:nvGraphicFramePr>
          <p:cNvPr id="16531" name="Group 147"/>
          <p:cNvGraphicFramePr>
            <a:graphicFrameLocks noGrp="1"/>
          </p:cNvGraphicFramePr>
          <p:nvPr/>
        </p:nvGraphicFramePr>
        <p:xfrm>
          <a:off x="2057400" y="4038601"/>
          <a:ext cx="5334000" cy="2438401"/>
        </p:xfrm>
        <a:graphic>
          <a:graphicData uri="http://schemas.openxmlformats.org/drawingml/2006/table">
            <a:tbl>
              <a:tblPr/>
              <a:tblGrid>
                <a:gridCol w="1193800">
                  <a:extLst>
                    <a:ext uri="{9D8B030D-6E8A-4147-A177-3AD203B41FA5}">
                      <a16:colId xmlns:a16="http://schemas.microsoft.com/office/drawing/2014/main" val="20000"/>
                    </a:ext>
                  </a:extLst>
                </a:gridCol>
                <a:gridCol w="7874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tblGrid>
              <a:tr h="404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endParaRPr>
                    </a:p>
                  </a:txBody>
                  <a:tcPr horzOverflow="overflow">
                    <a:lnL cap="flat">
                      <a:noFill/>
                    </a:lnL>
                    <a:lnR cap="flat">
                      <a:noFill/>
                    </a:lnR>
                    <a:lnT cap="flat">
                      <a:noFill/>
                    </a:lnT>
                    <a:lnB cap="flat">
                      <a:noFill/>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rPr>
                        <a:t>Outlet</a:t>
                      </a:r>
                    </a:p>
                  </a:txBody>
                  <a:tcPr horzOverflow="overflow">
                    <a:lnL cap="flat">
                      <a:noFill/>
                    </a:lnL>
                    <a:lnR cap="flat">
                      <a:noFill/>
                    </a:lnR>
                    <a:lnT cap="flat">
                      <a:noFill/>
                    </a:lnT>
                    <a:lnB cap="flat">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endParaRP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403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rPr>
                        <a:t>Plant</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rPr>
                        <a:t>1</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rPr>
                        <a:t>2</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rPr>
                        <a:t>3</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rPr>
                        <a:t>4</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rPr>
                        <a:t>Supply</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3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rPr>
                        <a:t>1</a:t>
                      </a:r>
                    </a:p>
                  </a:txBody>
                  <a:tcP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40</a:t>
                      </a:r>
                    </a:p>
                  </a:txBody>
                  <a:tcP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70</a:t>
                      </a:r>
                    </a:p>
                  </a:txBody>
                  <a:tcP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30</a:t>
                      </a:r>
                    </a:p>
                  </a:txBody>
                  <a:tcP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20</a:t>
                      </a:r>
                    </a:p>
                  </a:txBody>
                  <a:tcP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10</a:t>
                      </a:r>
                    </a:p>
                  </a:txBody>
                  <a:tcP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2"/>
                  </a:ext>
                </a:extLst>
              </a:tr>
              <a:tr h="404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rPr>
                        <a:t>2</a:t>
                      </a: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90</a:t>
                      </a: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60</a:t>
                      </a: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10</a:t>
                      </a: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80</a:t>
                      </a: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15</a:t>
                      </a: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03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rPr>
                        <a:t>3</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100</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30</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70</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60</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11</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9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rPr>
                        <a:t>Demand</a:t>
                      </a:r>
                    </a:p>
                  </a:txBody>
                  <a:tcP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9</a:t>
                      </a:r>
                    </a:p>
                  </a:txBody>
                  <a:tcP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9</a:t>
                      </a:r>
                    </a:p>
                  </a:txBody>
                  <a:tcP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9</a:t>
                      </a:r>
                    </a:p>
                  </a:txBody>
                  <a:tcP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9</a:t>
                      </a:r>
                    </a:p>
                  </a:txBody>
                  <a:tcP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endParaRPr>
                    </a:p>
                  </a:txBody>
                  <a:tcP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6532" name="Text Box 148"/>
          <p:cNvSpPr txBox="1">
            <a:spLocks noChangeArrowheads="1"/>
          </p:cNvSpPr>
          <p:nvPr/>
        </p:nvSpPr>
        <p:spPr bwMode="auto">
          <a:xfrm>
            <a:off x="8077200" y="3962401"/>
            <a:ext cx="2057400" cy="1311275"/>
          </a:xfrm>
          <a:prstGeom prst="rect">
            <a:avLst/>
          </a:prstGeom>
          <a:noFill/>
          <a:ln w="9525">
            <a:noFill/>
            <a:miter lim="800000"/>
            <a:headEnd/>
            <a:tailEnd/>
          </a:ln>
        </p:spPr>
        <p:txBody>
          <a:bodyPr>
            <a:spAutoFit/>
          </a:bodyPr>
          <a:lstStyle/>
          <a:p>
            <a:pPr>
              <a:spcBef>
                <a:spcPct val="50000"/>
              </a:spcBef>
            </a:pPr>
            <a:r>
              <a:rPr lang="en-US" sz="2000"/>
              <a:t>Find the shipping schedule that minimizes costs per week.</a:t>
            </a:r>
          </a:p>
        </p:txBody>
      </p:sp>
      <p:sp>
        <p:nvSpPr>
          <p:cNvPr id="16533" name="Text Box 149"/>
          <p:cNvSpPr txBox="1">
            <a:spLocks noChangeArrowheads="1"/>
          </p:cNvSpPr>
          <p:nvPr/>
        </p:nvSpPr>
        <p:spPr bwMode="auto">
          <a:xfrm>
            <a:off x="7940676" y="5715001"/>
            <a:ext cx="2422525" cy="701675"/>
          </a:xfrm>
          <a:prstGeom prst="rect">
            <a:avLst/>
          </a:prstGeom>
          <a:noFill/>
          <a:ln w="9525">
            <a:noFill/>
            <a:miter lim="800000"/>
            <a:headEnd/>
            <a:tailEnd/>
          </a:ln>
        </p:spPr>
        <p:txBody>
          <a:bodyPr>
            <a:spAutoFit/>
          </a:bodyPr>
          <a:lstStyle/>
          <a:p>
            <a:pPr algn="ctr"/>
            <a:r>
              <a:rPr lang="en-US" sz="2000"/>
              <a:t>(see whiteboard and Excel)</a:t>
            </a:r>
          </a:p>
        </p:txBody>
      </p:sp>
    </p:spTree>
    <p:extLst>
      <p:ext uri="{BB962C8B-B14F-4D97-AF65-F5344CB8AC3E}">
        <p14:creationId xmlns:p14="http://schemas.microsoft.com/office/powerpoint/2010/main" val="36593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65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5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5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autoUpdateAnimBg="0"/>
      <p:bldP spid="16532" grpId="0" autoUpdateAnimBg="0"/>
      <p:bldP spid="16533"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Pluckett</a:t>
            </a:r>
            <a:r>
              <a:rPr lang="en-US" dirty="0"/>
              <a:t> company</a:t>
            </a:r>
          </a:p>
        </p:txBody>
      </p:sp>
      <p:sp>
        <p:nvSpPr>
          <p:cNvPr id="4" name="Content Placeholder 3"/>
          <p:cNvSpPr>
            <a:spLocks noGrp="1"/>
          </p:cNvSpPr>
          <p:nvPr>
            <p:ph idx="1"/>
          </p:nvPr>
        </p:nvSpPr>
        <p:spPr/>
        <p:txBody>
          <a:bodyPr/>
          <a:lstStyle/>
          <a:p>
            <a:r>
              <a:rPr lang="en-US" dirty="0"/>
              <a:t>Decision Variables:</a:t>
            </a:r>
          </a:p>
          <a:p>
            <a:pPr>
              <a:buNone/>
            </a:pPr>
            <a:endParaRPr lang="en-US" dirty="0"/>
          </a:p>
          <a:p>
            <a:pPr>
              <a:buNone/>
            </a:pPr>
            <a:endParaRPr lang="en-US" dirty="0"/>
          </a:p>
          <a:p>
            <a:pPr>
              <a:buNone/>
            </a:pPr>
            <a:endParaRPr lang="en-US" dirty="0"/>
          </a:p>
          <a:p>
            <a:r>
              <a:rPr lang="en-US" dirty="0"/>
              <a:t>Objective Function:</a:t>
            </a:r>
          </a:p>
          <a:p>
            <a:endParaRPr lang="en-US" dirty="0"/>
          </a:p>
          <a:p>
            <a:pPr>
              <a:buNone/>
            </a:pPr>
            <a:endParaRPr lang="en-US" dirty="0"/>
          </a:p>
          <a:p>
            <a:endParaRPr lang="en-US" dirty="0"/>
          </a:p>
          <a:p>
            <a:endParaRPr lang="en-US" dirty="0"/>
          </a:p>
        </p:txBody>
      </p:sp>
    </p:spTree>
    <p:extLst>
      <p:ext uri="{BB962C8B-B14F-4D97-AF65-F5344CB8AC3E}">
        <p14:creationId xmlns:p14="http://schemas.microsoft.com/office/powerpoint/2010/main" val="34592012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Pluckett</a:t>
            </a:r>
            <a:r>
              <a:rPr lang="en-US" dirty="0"/>
              <a:t> company</a:t>
            </a:r>
          </a:p>
        </p:txBody>
      </p:sp>
      <p:sp>
        <p:nvSpPr>
          <p:cNvPr id="4" name="Content Placeholder 3"/>
          <p:cNvSpPr>
            <a:spLocks noGrp="1"/>
          </p:cNvSpPr>
          <p:nvPr>
            <p:ph idx="1"/>
          </p:nvPr>
        </p:nvSpPr>
        <p:spPr/>
        <p:txBody>
          <a:bodyPr/>
          <a:lstStyle/>
          <a:p>
            <a:r>
              <a:rPr lang="en-US" dirty="0"/>
              <a:t>Constraints:</a:t>
            </a:r>
          </a:p>
          <a:p>
            <a:pPr>
              <a:buNone/>
            </a:pPr>
            <a:endParaRPr lang="en-US" dirty="0"/>
          </a:p>
          <a:p>
            <a:pPr>
              <a:buNone/>
            </a:pPr>
            <a:endParaRPr lang="en-US" dirty="0"/>
          </a:p>
          <a:p>
            <a:pPr>
              <a:buNone/>
            </a:pPr>
            <a:endParaRPr lang="en-US" dirty="0"/>
          </a:p>
          <a:p>
            <a:pPr>
              <a:buNone/>
            </a:pPr>
            <a:endParaRPr lang="en-US" dirty="0"/>
          </a:p>
          <a:p>
            <a:endParaRPr lang="en-US" dirty="0"/>
          </a:p>
          <a:p>
            <a:endParaRPr lang="en-US" dirty="0"/>
          </a:p>
        </p:txBody>
      </p:sp>
    </p:spTree>
    <p:extLst>
      <p:ext uri="{BB962C8B-B14F-4D97-AF65-F5344CB8AC3E}">
        <p14:creationId xmlns:p14="http://schemas.microsoft.com/office/powerpoint/2010/main" val="3706442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09800" y="609600"/>
            <a:ext cx="7772400" cy="990600"/>
          </a:xfrm>
        </p:spPr>
        <p:txBody>
          <a:bodyPr/>
          <a:lstStyle/>
          <a:p>
            <a:r>
              <a:rPr lang="en-US"/>
              <a:t>A good regression model has…</a:t>
            </a:r>
          </a:p>
        </p:txBody>
      </p:sp>
      <p:sp>
        <p:nvSpPr>
          <p:cNvPr id="9220" name="Rectangle 4"/>
          <p:cNvSpPr>
            <a:spLocks noGrp="1" noChangeArrowheads="1"/>
          </p:cNvSpPr>
          <p:nvPr>
            <p:ph type="body" idx="1"/>
          </p:nvPr>
        </p:nvSpPr>
        <p:spPr>
          <a:xfrm>
            <a:off x="2438400" y="2057400"/>
            <a:ext cx="7315200" cy="2743200"/>
          </a:xfrm>
        </p:spPr>
        <p:txBody>
          <a:bodyPr>
            <a:normAutofit fontScale="92500"/>
          </a:bodyPr>
          <a:lstStyle/>
          <a:p>
            <a:r>
              <a:rPr lang="en-US" dirty="0"/>
              <a:t>A high </a:t>
            </a:r>
            <a:r>
              <a:rPr lang="en-US" dirty="0">
                <a:solidFill>
                  <a:schemeClr val="tx2"/>
                </a:solidFill>
              </a:rPr>
              <a:t>R</a:t>
            </a:r>
            <a:r>
              <a:rPr lang="en-US" baseline="30000" dirty="0">
                <a:solidFill>
                  <a:schemeClr val="tx2"/>
                </a:solidFill>
              </a:rPr>
              <a:t>2</a:t>
            </a:r>
            <a:r>
              <a:rPr lang="en-US" dirty="0">
                <a:solidFill>
                  <a:schemeClr val="tx2"/>
                </a:solidFill>
              </a:rPr>
              <a:t> </a:t>
            </a:r>
            <a:r>
              <a:rPr lang="en-US" dirty="0"/>
              <a:t>value</a:t>
            </a:r>
          </a:p>
          <a:p>
            <a:r>
              <a:rPr lang="en-US" dirty="0"/>
              <a:t>A low S</a:t>
            </a:r>
            <a:r>
              <a:rPr lang="en-US" baseline="-25000" dirty="0"/>
              <a:t>e</a:t>
            </a:r>
            <a:r>
              <a:rPr lang="en-US" dirty="0"/>
              <a:t> value</a:t>
            </a:r>
          </a:p>
          <a:p>
            <a:r>
              <a:rPr lang="en-US" dirty="0"/>
              <a:t>Slope coefficient which is not likely to equal 0</a:t>
            </a:r>
          </a:p>
          <a:p>
            <a:pPr lvl="1"/>
            <a:r>
              <a:rPr lang="en-US" dirty="0"/>
              <a:t>0 is outside the 95% confidence interval</a:t>
            </a:r>
          </a:p>
          <a:p>
            <a:pPr lvl="1"/>
            <a:r>
              <a:rPr lang="en-US" dirty="0"/>
              <a:t>P-values less than 0.05</a:t>
            </a:r>
          </a:p>
          <a:p>
            <a:r>
              <a:rPr lang="en-US" dirty="0"/>
              <a:t>Intercept is significant (low p-value) or close to zero</a:t>
            </a:r>
          </a:p>
        </p:txBody>
      </p:sp>
      <p:sp>
        <p:nvSpPr>
          <p:cNvPr id="9221" name="Text Box 5"/>
          <p:cNvSpPr txBox="1">
            <a:spLocks noChangeArrowheads="1"/>
          </p:cNvSpPr>
          <p:nvPr/>
        </p:nvSpPr>
        <p:spPr bwMode="auto">
          <a:xfrm>
            <a:off x="3940176" y="5222875"/>
            <a:ext cx="3392595" cy="369332"/>
          </a:xfrm>
          <a:prstGeom prst="rect">
            <a:avLst/>
          </a:prstGeom>
          <a:noFill/>
          <a:ln w="9525">
            <a:solidFill>
              <a:schemeClr val="tx1"/>
            </a:solidFill>
            <a:miter lim="800000"/>
            <a:headEnd/>
            <a:tailEnd/>
          </a:ln>
          <a:effectLst/>
        </p:spPr>
        <p:txBody>
          <a:bodyPr wrap="none">
            <a:spAutoFit/>
          </a:bodyPr>
          <a:lstStyle/>
          <a:p>
            <a:r>
              <a:rPr lang="en-US" i="1"/>
              <a:t>So then what makes a bad model?</a:t>
            </a:r>
          </a:p>
        </p:txBody>
      </p:sp>
    </p:spTree>
    <p:extLst>
      <p:ext uri="{BB962C8B-B14F-4D97-AF65-F5344CB8AC3E}">
        <p14:creationId xmlns:p14="http://schemas.microsoft.com/office/powerpoint/2010/main" val="1992725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2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2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2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22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22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2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build="p" bldLvl="2" autoUpdateAnimBg="0"/>
      <p:bldP spid="9221"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209800" y="457200"/>
            <a:ext cx="7772400" cy="762000"/>
          </a:xfrm>
        </p:spPr>
        <p:txBody>
          <a:bodyPr/>
          <a:lstStyle/>
          <a:p>
            <a:pPr eaLnBrk="1" hangingPunct="1"/>
            <a:r>
              <a:rPr lang="en-US"/>
              <a:t>Pluckett Company (cont’d)</a:t>
            </a:r>
          </a:p>
        </p:txBody>
      </p:sp>
      <p:sp>
        <p:nvSpPr>
          <p:cNvPr id="17411" name="Text Box 3"/>
          <p:cNvSpPr txBox="1">
            <a:spLocks noChangeArrowheads="1"/>
          </p:cNvSpPr>
          <p:nvPr/>
        </p:nvSpPr>
        <p:spPr bwMode="auto">
          <a:xfrm>
            <a:off x="2514600" y="1828800"/>
            <a:ext cx="6934200" cy="369332"/>
          </a:xfrm>
          <a:prstGeom prst="rect">
            <a:avLst/>
          </a:prstGeom>
          <a:noFill/>
          <a:ln w="9525">
            <a:noFill/>
            <a:miter lim="800000"/>
            <a:headEnd/>
            <a:tailEnd/>
          </a:ln>
        </p:spPr>
        <p:txBody>
          <a:bodyPr>
            <a:spAutoFit/>
          </a:bodyPr>
          <a:lstStyle/>
          <a:p>
            <a:pPr algn="ctr">
              <a:spcBef>
                <a:spcPct val="50000"/>
              </a:spcBef>
            </a:pPr>
            <a:r>
              <a:rPr lang="en-US" i="1"/>
              <a:t>This problem brings up another good point</a:t>
            </a:r>
          </a:p>
        </p:txBody>
      </p:sp>
      <p:sp>
        <p:nvSpPr>
          <p:cNvPr id="17412" name="Text Box 4"/>
          <p:cNvSpPr txBox="1">
            <a:spLocks noChangeArrowheads="1"/>
          </p:cNvSpPr>
          <p:nvPr/>
        </p:nvSpPr>
        <p:spPr bwMode="auto">
          <a:xfrm>
            <a:off x="2590800" y="2819400"/>
            <a:ext cx="7086600" cy="923330"/>
          </a:xfrm>
          <a:prstGeom prst="rect">
            <a:avLst/>
          </a:prstGeom>
          <a:noFill/>
          <a:ln w="9525">
            <a:noFill/>
            <a:miter lim="800000"/>
            <a:headEnd/>
            <a:tailEnd/>
          </a:ln>
        </p:spPr>
        <p:txBody>
          <a:bodyPr>
            <a:spAutoFit/>
          </a:bodyPr>
          <a:lstStyle/>
          <a:p>
            <a:pPr>
              <a:spcBef>
                <a:spcPct val="50000"/>
              </a:spcBef>
            </a:pPr>
            <a:r>
              <a:rPr lang="en-US"/>
              <a:t>Even if your hand-written model doesn’t include every decision variable in each constraint, your Excel model has to. Those “missing” variables will just have a 0 in Excel</a:t>
            </a:r>
          </a:p>
        </p:txBody>
      </p:sp>
    </p:spTree>
    <p:extLst>
      <p:ext uri="{BB962C8B-B14F-4D97-AF65-F5344CB8AC3E}">
        <p14:creationId xmlns:p14="http://schemas.microsoft.com/office/powerpoint/2010/main" val="2152768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autoUpdateAnimBg="0"/>
      <p:bldP spid="17412"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209800" y="228600"/>
            <a:ext cx="7772400" cy="609600"/>
          </a:xfrm>
        </p:spPr>
        <p:txBody>
          <a:bodyPr>
            <a:normAutofit fontScale="90000"/>
          </a:bodyPr>
          <a:lstStyle/>
          <a:p>
            <a:pPr eaLnBrk="1" hangingPunct="1"/>
            <a:r>
              <a:rPr lang="en-US"/>
              <a:t>Fertilizer</a:t>
            </a:r>
          </a:p>
        </p:txBody>
      </p:sp>
      <p:sp>
        <p:nvSpPr>
          <p:cNvPr id="19459" name="Text Box 3"/>
          <p:cNvSpPr txBox="1">
            <a:spLocks noChangeArrowheads="1"/>
          </p:cNvSpPr>
          <p:nvPr/>
        </p:nvSpPr>
        <p:spPr bwMode="auto">
          <a:xfrm>
            <a:off x="2286000" y="990601"/>
            <a:ext cx="7620000" cy="1006475"/>
          </a:xfrm>
          <a:prstGeom prst="rect">
            <a:avLst/>
          </a:prstGeom>
          <a:noFill/>
          <a:ln w="9525">
            <a:noFill/>
            <a:miter lim="800000"/>
            <a:headEnd/>
            <a:tailEnd/>
          </a:ln>
        </p:spPr>
        <p:txBody>
          <a:bodyPr>
            <a:spAutoFit/>
          </a:bodyPr>
          <a:lstStyle/>
          <a:p>
            <a:pPr>
              <a:spcBef>
                <a:spcPct val="50000"/>
              </a:spcBef>
            </a:pPr>
            <a:r>
              <a:rPr lang="en-US" sz="2000"/>
              <a:t>The Grow-Tall Fertilizer Company is considering mixing its four current fertilizer products in various amounts to form a new fertilizer with some desired properties. The current products are:</a:t>
            </a:r>
          </a:p>
        </p:txBody>
      </p:sp>
      <p:graphicFrame>
        <p:nvGraphicFramePr>
          <p:cNvPr id="19553" name="Group 97"/>
          <p:cNvGraphicFramePr>
            <a:graphicFrameLocks noGrp="1"/>
          </p:cNvGraphicFramePr>
          <p:nvPr/>
        </p:nvGraphicFramePr>
        <p:xfrm>
          <a:off x="3124200" y="1981201"/>
          <a:ext cx="6019800" cy="2720341"/>
        </p:xfrm>
        <a:graphic>
          <a:graphicData uri="http://schemas.openxmlformats.org/drawingml/2006/table">
            <a:tbl>
              <a:tblPr/>
              <a:tblGrid>
                <a:gridCol w="2413000">
                  <a:extLst>
                    <a:ext uri="{9D8B030D-6E8A-4147-A177-3AD203B41FA5}">
                      <a16:colId xmlns:a16="http://schemas.microsoft.com/office/drawing/2014/main" val="20000"/>
                    </a:ext>
                  </a:extLst>
                </a:gridCol>
                <a:gridCol w="901700">
                  <a:extLst>
                    <a:ext uri="{9D8B030D-6E8A-4147-A177-3AD203B41FA5}">
                      <a16:colId xmlns:a16="http://schemas.microsoft.com/office/drawing/2014/main" val="20001"/>
                    </a:ext>
                  </a:extLst>
                </a:gridCol>
                <a:gridCol w="960438">
                  <a:extLst>
                    <a:ext uri="{9D8B030D-6E8A-4147-A177-3AD203B41FA5}">
                      <a16:colId xmlns:a16="http://schemas.microsoft.com/office/drawing/2014/main" val="20002"/>
                    </a:ext>
                  </a:extLst>
                </a:gridCol>
                <a:gridCol w="871537">
                  <a:extLst>
                    <a:ext uri="{9D8B030D-6E8A-4147-A177-3AD203B41FA5}">
                      <a16:colId xmlns:a16="http://schemas.microsoft.com/office/drawing/2014/main" val="20003"/>
                    </a:ext>
                  </a:extLst>
                </a:gridCol>
                <a:gridCol w="873125">
                  <a:extLst>
                    <a:ext uri="{9D8B030D-6E8A-4147-A177-3AD203B41FA5}">
                      <a16:colId xmlns:a16="http://schemas.microsoft.com/office/drawing/2014/main" val="20004"/>
                    </a:ext>
                  </a:extLst>
                </a:gridCol>
              </a:tblGrid>
              <a:tr h="404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endParaRPr>
                    </a:p>
                  </a:txBody>
                  <a:tcPr horzOverflow="overflow">
                    <a:lnL cap="flat">
                      <a:noFill/>
                    </a:lnL>
                    <a:lnR cap="flat">
                      <a:noFill/>
                    </a:lnR>
                    <a:lnT cap="flat">
                      <a:noFill/>
                    </a:lnT>
                    <a:lnB cap="flat">
                      <a:noFill/>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rPr>
                        <a:t>Product</a:t>
                      </a:r>
                    </a:p>
                  </a:txBody>
                  <a:tcPr horzOverflow="overflow">
                    <a:lnL cap="flat">
                      <a:noFill/>
                    </a:lnL>
                    <a:lnR cap="flat">
                      <a:noFill/>
                    </a:lnR>
                    <a:lnT cap="flat">
                      <a:noFill/>
                    </a:lnT>
                    <a:lnB cap="flat">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03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a:ln>
                          <a:noFill/>
                        </a:ln>
                        <a:solidFill>
                          <a:schemeClr val="tx1"/>
                        </a:solidFill>
                        <a:effectLst/>
                        <a:latin typeface="Times New Roman" pitchFamily="18" charset="0"/>
                      </a:endParaRP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rPr>
                        <a:t>1</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rPr>
                        <a:t>2</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rPr>
                        <a:t>3</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rPr>
                        <a:t>4</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3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rPr>
                        <a:t>% Potash</a:t>
                      </a:r>
                    </a:p>
                  </a:txBody>
                  <a:tcP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40</a:t>
                      </a:r>
                    </a:p>
                  </a:txBody>
                  <a:tcP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6</a:t>
                      </a:r>
                    </a:p>
                  </a:txBody>
                  <a:tcP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1</a:t>
                      </a:r>
                    </a:p>
                  </a:txBody>
                  <a:tcP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10</a:t>
                      </a:r>
                    </a:p>
                  </a:txBody>
                  <a:tcP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2"/>
                  </a:ext>
                </a:extLst>
              </a:tr>
              <a:tr h="404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rPr>
                        <a:t>% Nitrogen</a:t>
                      </a: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2</a:t>
                      </a: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20</a:t>
                      </a: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4</a:t>
                      </a: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6</a:t>
                      </a: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03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rPr>
                        <a:t>% Phosphate</a:t>
                      </a: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5</a:t>
                      </a: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3</a:t>
                      </a: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30</a:t>
                      </a: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15</a:t>
                      </a: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4"/>
                  </a:ext>
                </a:extLst>
              </a:tr>
              <a:tr h="419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rPr>
                        <a:t>Company’s cost per pound</a:t>
                      </a: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$0.30</a:t>
                      </a: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$0.60</a:t>
                      </a: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$0.15</a:t>
                      </a: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$0.20</a:t>
                      </a: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9554" name="Text Box 98"/>
          <p:cNvSpPr txBox="1">
            <a:spLocks noChangeArrowheads="1"/>
          </p:cNvSpPr>
          <p:nvPr/>
        </p:nvSpPr>
        <p:spPr bwMode="auto">
          <a:xfrm>
            <a:off x="2286000" y="4724401"/>
            <a:ext cx="7620000" cy="1920875"/>
          </a:xfrm>
          <a:prstGeom prst="rect">
            <a:avLst/>
          </a:prstGeom>
          <a:noFill/>
          <a:ln w="9525">
            <a:noFill/>
            <a:miter lim="800000"/>
            <a:headEnd/>
            <a:tailEnd/>
          </a:ln>
        </p:spPr>
        <p:txBody>
          <a:bodyPr>
            <a:spAutoFit/>
          </a:bodyPr>
          <a:lstStyle/>
          <a:p>
            <a:pPr>
              <a:spcBef>
                <a:spcPct val="50000"/>
              </a:spcBef>
            </a:pPr>
            <a:r>
              <a:rPr lang="en-US" sz="2000"/>
              <a:t>(The remaining percentage of each product is a neutral base.) The new fertilizer should be a minimum 11% composed of each of the three main ingredients, but should meet these requirements at minimum cost. Formulate and solve an LP to determine how the four current products should be combined to form the new product.   (see whiteboard and Excel)</a:t>
            </a:r>
          </a:p>
        </p:txBody>
      </p:sp>
    </p:spTree>
    <p:extLst>
      <p:ext uri="{BB962C8B-B14F-4D97-AF65-F5344CB8AC3E}">
        <p14:creationId xmlns:p14="http://schemas.microsoft.com/office/powerpoint/2010/main" val="307525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95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5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autoUpdateAnimBg="0"/>
      <p:bldP spid="19554"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Fertilizer</a:t>
            </a:r>
          </a:p>
        </p:txBody>
      </p:sp>
      <p:sp>
        <p:nvSpPr>
          <p:cNvPr id="3" name="Content Placeholder 2"/>
          <p:cNvSpPr>
            <a:spLocks noGrp="1"/>
          </p:cNvSpPr>
          <p:nvPr>
            <p:ph idx="1"/>
          </p:nvPr>
        </p:nvSpPr>
        <p:spPr/>
        <p:txBody>
          <a:bodyPr/>
          <a:lstStyle/>
          <a:p>
            <a:r>
              <a:rPr lang="en-US" dirty="0"/>
              <a:t>Decision Variables:</a:t>
            </a:r>
          </a:p>
          <a:p>
            <a:endParaRPr lang="en-US" dirty="0"/>
          </a:p>
          <a:p>
            <a:endParaRPr lang="en-US" dirty="0"/>
          </a:p>
          <a:p>
            <a:endParaRPr lang="en-US" dirty="0"/>
          </a:p>
          <a:p>
            <a:r>
              <a:rPr lang="en-US" dirty="0"/>
              <a:t>Objective Function:</a:t>
            </a:r>
          </a:p>
        </p:txBody>
      </p:sp>
    </p:spTree>
    <p:extLst>
      <p:ext uri="{BB962C8B-B14F-4D97-AF65-F5344CB8AC3E}">
        <p14:creationId xmlns:p14="http://schemas.microsoft.com/office/powerpoint/2010/main" val="17636610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Fertilizer</a:t>
            </a:r>
          </a:p>
        </p:txBody>
      </p:sp>
      <p:sp>
        <p:nvSpPr>
          <p:cNvPr id="3" name="Content Placeholder 2"/>
          <p:cNvSpPr>
            <a:spLocks noGrp="1"/>
          </p:cNvSpPr>
          <p:nvPr>
            <p:ph idx="1"/>
          </p:nvPr>
        </p:nvSpPr>
        <p:spPr/>
        <p:txBody>
          <a:bodyPr/>
          <a:lstStyle/>
          <a:p>
            <a:r>
              <a:rPr lang="en-US" dirty="0"/>
              <a:t>Constraints:</a:t>
            </a:r>
          </a:p>
        </p:txBody>
      </p:sp>
    </p:spTree>
    <p:extLst>
      <p:ext uri="{BB962C8B-B14F-4D97-AF65-F5344CB8AC3E}">
        <p14:creationId xmlns:p14="http://schemas.microsoft.com/office/powerpoint/2010/main" val="3010574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209800" y="304800"/>
            <a:ext cx="7772400" cy="685800"/>
          </a:xfrm>
        </p:spPr>
        <p:txBody>
          <a:bodyPr>
            <a:normAutofit fontScale="90000"/>
          </a:bodyPr>
          <a:lstStyle/>
          <a:p>
            <a:r>
              <a:rPr lang="en-US"/>
              <a:t>A bad regression model has…</a:t>
            </a:r>
          </a:p>
        </p:txBody>
      </p:sp>
      <p:sp>
        <p:nvSpPr>
          <p:cNvPr id="11267" name="Rectangle 3"/>
          <p:cNvSpPr>
            <a:spLocks noGrp="1" noChangeArrowheads="1"/>
          </p:cNvSpPr>
          <p:nvPr>
            <p:ph type="body" idx="1"/>
          </p:nvPr>
        </p:nvSpPr>
        <p:spPr>
          <a:xfrm>
            <a:off x="1981200" y="1066800"/>
            <a:ext cx="8229600" cy="5486400"/>
          </a:xfrm>
        </p:spPr>
        <p:txBody>
          <a:bodyPr/>
          <a:lstStyle/>
          <a:p>
            <a:r>
              <a:rPr lang="en-US" sz="1800" dirty="0"/>
              <a:t>Residuals that are not very well distributed</a:t>
            </a:r>
          </a:p>
          <a:p>
            <a:pPr lvl="1"/>
            <a:r>
              <a:rPr lang="en-US" sz="1800" dirty="0"/>
              <a:t>overall</a:t>
            </a:r>
          </a:p>
          <a:p>
            <a:pPr lvl="2"/>
            <a:r>
              <a:rPr lang="en-US" sz="1800" dirty="0"/>
              <a:t>residual histogram should look normal</a:t>
            </a:r>
          </a:p>
          <a:p>
            <a:pPr lvl="1"/>
            <a:r>
              <a:rPr lang="en-US" sz="1800" dirty="0"/>
              <a:t>for each section of values of X</a:t>
            </a:r>
          </a:p>
          <a:p>
            <a:pPr lvl="2"/>
            <a:r>
              <a:rPr lang="en-US" sz="1800" dirty="0"/>
              <a:t>residual plot should not have any strong patterns</a:t>
            </a:r>
          </a:p>
          <a:p>
            <a:pPr lvl="2"/>
            <a:r>
              <a:rPr lang="en-US" sz="1800" dirty="0"/>
              <a:t>e.g., mean of section’s residuals should equal 0 (like entire model)</a:t>
            </a:r>
          </a:p>
          <a:p>
            <a:pPr lvl="1"/>
            <a:r>
              <a:rPr lang="en-US" sz="1800" dirty="0"/>
              <a:t>for each </a:t>
            </a:r>
            <a:r>
              <a:rPr lang="en-US" sz="1800" dirty="0" err="1"/>
              <a:t>subcollection</a:t>
            </a:r>
            <a:r>
              <a:rPr lang="en-US" sz="1800" dirty="0"/>
              <a:t> of non-biased sample data</a:t>
            </a:r>
          </a:p>
          <a:p>
            <a:pPr lvl="2"/>
            <a:r>
              <a:rPr lang="en-US" sz="1800" dirty="0"/>
              <a:t>mean of </a:t>
            </a:r>
            <a:r>
              <a:rPr lang="en-US" sz="1800" dirty="0" err="1"/>
              <a:t>subcollection’s</a:t>
            </a:r>
            <a:r>
              <a:rPr lang="en-US" sz="1800" dirty="0"/>
              <a:t> residuals should equal 0 (mean of ALL residuals = 0)</a:t>
            </a:r>
          </a:p>
          <a:p>
            <a:pPr lvl="2"/>
            <a:r>
              <a:rPr lang="en-US" sz="1800" dirty="0"/>
              <a:t>Variance of </a:t>
            </a:r>
            <a:r>
              <a:rPr lang="en-US" sz="1800" dirty="0" err="1"/>
              <a:t>subcollections</a:t>
            </a:r>
            <a:r>
              <a:rPr lang="en-US" sz="1800" dirty="0"/>
              <a:t> residuals should equal variance of ALL residuals</a:t>
            </a:r>
          </a:p>
          <a:p>
            <a:pPr lvl="1"/>
            <a:r>
              <a:rPr lang="en-US" sz="1800" dirty="0"/>
              <a:t>in other words, we want no systematic </a:t>
            </a:r>
            <a:r>
              <a:rPr lang="en-US" sz="1800" dirty="0" err="1"/>
              <a:t>misprediction</a:t>
            </a:r>
            <a:endParaRPr lang="en-US" sz="1800" dirty="0"/>
          </a:p>
          <a:p>
            <a:r>
              <a:rPr lang="en-US" sz="1800" dirty="0"/>
              <a:t>The linear idea just doesn’t fit the situation</a:t>
            </a:r>
          </a:p>
          <a:p>
            <a:pPr lvl="1"/>
            <a:r>
              <a:rPr lang="en-US" sz="1800" dirty="0"/>
              <a:t>Do you have strong reason to believe that Y and X are not related by a line?</a:t>
            </a:r>
          </a:p>
        </p:txBody>
      </p:sp>
    </p:spTree>
    <p:extLst>
      <p:ext uri="{BB962C8B-B14F-4D97-AF65-F5344CB8AC3E}">
        <p14:creationId xmlns:p14="http://schemas.microsoft.com/office/powerpoint/2010/main" val="40560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2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2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26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26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126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126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1267">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126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bldLvl="3"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09800" y="609600"/>
            <a:ext cx="7772400" cy="685800"/>
          </a:xfrm>
        </p:spPr>
        <p:txBody>
          <a:bodyPr>
            <a:normAutofit fontScale="90000"/>
          </a:bodyPr>
          <a:lstStyle/>
          <a:p>
            <a:r>
              <a:rPr lang="en-US"/>
              <a:t>A bad regression model has… (cont’d)</a:t>
            </a:r>
          </a:p>
        </p:txBody>
      </p:sp>
      <p:sp>
        <p:nvSpPr>
          <p:cNvPr id="13315" name="Rectangle 3"/>
          <p:cNvSpPr>
            <a:spLocks noGrp="1" noChangeArrowheads="1"/>
          </p:cNvSpPr>
          <p:nvPr>
            <p:ph type="body" idx="1"/>
          </p:nvPr>
        </p:nvSpPr>
        <p:spPr>
          <a:xfrm>
            <a:off x="2209800" y="1600200"/>
            <a:ext cx="7772400" cy="1066800"/>
          </a:xfrm>
        </p:spPr>
        <p:txBody>
          <a:bodyPr/>
          <a:lstStyle/>
          <a:p>
            <a:r>
              <a:rPr lang="en-US"/>
              <a:t>Is the distribution of residuals non-normal?</a:t>
            </a:r>
          </a:p>
          <a:p>
            <a:r>
              <a:rPr lang="en-US"/>
              <a:t>Is the linear model inappropriate?</a:t>
            </a:r>
          </a:p>
        </p:txBody>
      </p:sp>
      <p:sp>
        <p:nvSpPr>
          <p:cNvPr id="13316" name="Text Box 4"/>
          <p:cNvSpPr txBox="1">
            <a:spLocks noChangeArrowheads="1"/>
          </p:cNvSpPr>
          <p:nvPr/>
        </p:nvSpPr>
        <p:spPr bwMode="auto">
          <a:xfrm>
            <a:off x="2701926" y="2895601"/>
            <a:ext cx="6823075" cy="646331"/>
          </a:xfrm>
          <a:prstGeom prst="rect">
            <a:avLst/>
          </a:prstGeom>
          <a:noFill/>
          <a:ln w="9525">
            <a:noFill/>
            <a:miter lim="800000"/>
            <a:headEnd/>
            <a:tailEnd/>
          </a:ln>
          <a:effectLst/>
        </p:spPr>
        <p:txBody>
          <a:bodyPr>
            <a:spAutoFit/>
          </a:bodyPr>
          <a:lstStyle/>
          <a:p>
            <a:pPr algn="l"/>
            <a:r>
              <a:rPr lang="en-US"/>
              <a:t>When one of these is “yes” and the difference from the ideal model is striking, then linear regression is probably not a good idea</a:t>
            </a:r>
          </a:p>
        </p:txBody>
      </p:sp>
      <p:sp>
        <p:nvSpPr>
          <p:cNvPr id="13317" name="Text Box 5"/>
          <p:cNvSpPr txBox="1">
            <a:spLocks noChangeArrowheads="1"/>
          </p:cNvSpPr>
          <p:nvPr/>
        </p:nvSpPr>
        <p:spPr bwMode="auto">
          <a:xfrm>
            <a:off x="2667001" y="4527551"/>
            <a:ext cx="6823075" cy="646331"/>
          </a:xfrm>
          <a:prstGeom prst="rect">
            <a:avLst/>
          </a:prstGeom>
          <a:noFill/>
          <a:ln w="9525">
            <a:noFill/>
            <a:miter lim="800000"/>
            <a:headEnd/>
            <a:tailEnd/>
          </a:ln>
          <a:effectLst/>
        </p:spPr>
        <p:txBody>
          <a:bodyPr>
            <a:spAutoFit/>
          </a:bodyPr>
          <a:lstStyle/>
          <a:p>
            <a:pPr algn="l"/>
            <a:r>
              <a:rPr lang="en-US" dirty="0"/>
              <a:t>When one of these is “yes” but the difference from the ideal model is moderate, then maybe the linear regression can be improved…</a:t>
            </a:r>
          </a:p>
        </p:txBody>
      </p:sp>
      <p:sp>
        <p:nvSpPr>
          <p:cNvPr id="13318" name="Text Box 6"/>
          <p:cNvSpPr txBox="1">
            <a:spLocks noChangeArrowheads="1"/>
          </p:cNvSpPr>
          <p:nvPr/>
        </p:nvSpPr>
        <p:spPr bwMode="auto">
          <a:xfrm>
            <a:off x="2795800" y="5984875"/>
            <a:ext cx="5088573" cy="369332"/>
          </a:xfrm>
          <a:prstGeom prst="rect">
            <a:avLst/>
          </a:prstGeom>
          <a:noFill/>
          <a:ln w="9525">
            <a:noFill/>
            <a:miter lim="800000"/>
            <a:headEnd/>
            <a:tailEnd/>
          </a:ln>
          <a:effectLst/>
        </p:spPr>
        <p:txBody>
          <a:bodyPr wrap="none">
            <a:spAutoFit/>
          </a:bodyPr>
          <a:lstStyle/>
          <a:p>
            <a:r>
              <a:rPr lang="en-US" dirty="0"/>
              <a:t>(see Excel, female marathoners, air passenger miles)</a:t>
            </a:r>
          </a:p>
        </p:txBody>
      </p:sp>
    </p:spTree>
    <p:extLst>
      <p:ext uri="{BB962C8B-B14F-4D97-AF65-F5344CB8AC3E}">
        <p14:creationId xmlns:p14="http://schemas.microsoft.com/office/powerpoint/2010/main" val="3650750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3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3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3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3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autoUpdateAnimBg="0"/>
      <p:bldP spid="13316" grpId="0" autoUpdateAnimBg="0"/>
      <p:bldP spid="13317" grpId="0" autoUpdateAnimBg="0"/>
      <p:bldP spid="13318"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Female Marathoners</a:t>
            </a:r>
          </a:p>
        </p:txBody>
      </p:sp>
      <p:sp>
        <p:nvSpPr>
          <p:cNvPr id="3" name="Content Placeholder 2"/>
          <p:cNvSpPr>
            <a:spLocks noGrp="1"/>
          </p:cNvSpPr>
          <p:nvPr>
            <p:ph idx="1"/>
          </p:nvPr>
        </p:nvSpPr>
        <p:spPr/>
        <p:txBody>
          <a:bodyPr/>
          <a:lstStyle/>
          <a:p>
            <a:r>
              <a:rPr lang="en-US" dirty="0"/>
              <a:t>Linear Model does not fit</a:t>
            </a:r>
          </a:p>
          <a:p>
            <a:endParaRPr lang="en-US" dirty="0"/>
          </a:p>
          <a:p>
            <a:r>
              <a:rPr lang="en-US" dirty="0"/>
              <a:t>But, can fit a polynomial model</a:t>
            </a:r>
          </a:p>
          <a:p>
            <a:endParaRPr lang="en-US" dirty="0"/>
          </a:p>
          <a:p>
            <a:pPr lvl="1"/>
            <a:r>
              <a:rPr lang="en-US" dirty="0"/>
              <a:t>y  =  a x </a:t>
            </a:r>
            <a:r>
              <a:rPr lang="en-US" baseline="30000" dirty="0"/>
              <a:t>2</a:t>
            </a:r>
            <a:r>
              <a:rPr lang="en-US" dirty="0"/>
              <a:t>  + b x  + c</a:t>
            </a:r>
          </a:p>
          <a:p>
            <a:pPr lvl="1"/>
            <a:endParaRPr lang="en-US" dirty="0"/>
          </a:p>
          <a:p>
            <a:pPr lvl="2"/>
            <a:r>
              <a:rPr lang="en-US" dirty="0"/>
              <a:t>3 columns:   y values, x values, and x</a:t>
            </a:r>
            <a:r>
              <a:rPr lang="en-US" baseline="30000" dirty="0"/>
              <a:t>2</a:t>
            </a:r>
            <a:r>
              <a:rPr lang="en-US" dirty="0"/>
              <a:t> values</a:t>
            </a:r>
          </a:p>
          <a:p>
            <a:pPr lvl="2"/>
            <a:r>
              <a:rPr lang="en-US" dirty="0"/>
              <a:t>Set y values = dependent variable</a:t>
            </a:r>
          </a:p>
          <a:p>
            <a:pPr lvl="2"/>
            <a:r>
              <a:rPr lang="en-US" dirty="0"/>
              <a:t>Set x values and x</a:t>
            </a:r>
            <a:r>
              <a:rPr lang="en-US" baseline="30000" dirty="0"/>
              <a:t>2</a:t>
            </a:r>
            <a:r>
              <a:rPr lang="en-US" dirty="0"/>
              <a:t> values  =  independent variables</a:t>
            </a:r>
          </a:p>
        </p:txBody>
      </p:sp>
    </p:spTree>
    <p:extLst>
      <p:ext uri="{BB962C8B-B14F-4D97-AF65-F5344CB8AC3E}">
        <p14:creationId xmlns:p14="http://schemas.microsoft.com/office/powerpoint/2010/main" val="786043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2362200" y="914401"/>
            <a:ext cx="6781800" cy="2723823"/>
          </a:xfrm>
          <a:prstGeom prst="rect">
            <a:avLst/>
          </a:prstGeom>
          <a:noFill/>
          <a:ln w="9525">
            <a:noFill/>
            <a:miter lim="800000"/>
            <a:headEnd/>
            <a:tailEnd/>
          </a:ln>
          <a:effectLst/>
        </p:spPr>
        <p:txBody>
          <a:bodyPr>
            <a:spAutoFit/>
          </a:bodyPr>
          <a:lstStyle/>
          <a:p>
            <a:pPr>
              <a:spcBef>
                <a:spcPct val="50000"/>
              </a:spcBef>
            </a:pPr>
            <a:r>
              <a:rPr lang="en-US" sz="3600" b="1"/>
              <a:t>Air Passenger Miles Model</a:t>
            </a:r>
          </a:p>
          <a:p>
            <a:pPr>
              <a:spcBef>
                <a:spcPct val="50000"/>
              </a:spcBef>
            </a:pPr>
            <a:endParaRPr lang="en-US" sz="3600" b="1"/>
          </a:p>
          <a:p>
            <a:pPr algn="l">
              <a:spcBef>
                <a:spcPct val="50000"/>
              </a:spcBef>
            </a:pPr>
            <a:r>
              <a:rPr lang="en-US"/>
              <a:t>Does the histogram of residuals look like a normal distribution?</a:t>
            </a:r>
          </a:p>
          <a:p>
            <a:pPr algn="l">
              <a:spcBef>
                <a:spcPct val="50000"/>
              </a:spcBef>
            </a:pPr>
            <a:endParaRPr lang="en-US"/>
          </a:p>
          <a:p>
            <a:pPr algn="l">
              <a:spcBef>
                <a:spcPct val="50000"/>
              </a:spcBef>
            </a:pPr>
            <a:r>
              <a:rPr lang="en-US"/>
              <a:t>What about the averages over subcollections of residuals?</a:t>
            </a:r>
          </a:p>
        </p:txBody>
      </p:sp>
    </p:spTree>
    <p:extLst>
      <p:ext uri="{BB962C8B-B14F-4D97-AF65-F5344CB8AC3E}">
        <p14:creationId xmlns:p14="http://schemas.microsoft.com/office/powerpoint/2010/main" val="7895979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3358</Words>
  <Application>Microsoft Office PowerPoint</Application>
  <PresentationFormat>Widescreen</PresentationFormat>
  <Paragraphs>830</Paragraphs>
  <Slides>53</Slides>
  <Notes>53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60" baseType="lpstr">
      <vt:lpstr>Arial</vt:lpstr>
      <vt:lpstr>Calibri</vt:lpstr>
      <vt:lpstr>Calibri Light</vt:lpstr>
      <vt:lpstr>Symbol</vt:lpstr>
      <vt:lpstr>Times New Roman</vt:lpstr>
      <vt:lpstr>Office Theme</vt:lpstr>
      <vt:lpstr>Document</vt:lpstr>
      <vt:lpstr>Business Analytics: Week 10</vt:lpstr>
      <vt:lpstr>For Next Week</vt:lpstr>
      <vt:lpstr>More about the Regression Output</vt:lpstr>
      <vt:lpstr>More on the Regression Output (cont’d)</vt:lpstr>
      <vt:lpstr>A good regression model has…</vt:lpstr>
      <vt:lpstr>A bad regression model has…</vt:lpstr>
      <vt:lpstr>A bad regression model has… (cont’d)</vt:lpstr>
      <vt:lpstr>Female Marathoners</vt:lpstr>
      <vt:lpstr>PowerPoint Presentation</vt:lpstr>
      <vt:lpstr>PowerPoint Presentation</vt:lpstr>
      <vt:lpstr>Using Pivot Table to Create a Histogram</vt:lpstr>
      <vt:lpstr>PowerPoint Presentation</vt:lpstr>
      <vt:lpstr>Using Pivot Table to Create a Histogram</vt:lpstr>
      <vt:lpstr>PowerPoint Presentation</vt:lpstr>
      <vt:lpstr>Using Pivot Table to Create a Histogram</vt:lpstr>
      <vt:lpstr>Using Pivot Table to Group Residuals into Sub-collections</vt:lpstr>
      <vt:lpstr>PowerPoint Presentation</vt:lpstr>
      <vt:lpstr>Using Pivot Table to Examine Sub-collections</vt:lpstr>
      <vt:lpstr>Using Pivot Table to Examine Sub-collections---grouped by 5</vt:lpstr>
      <vt:lpstr>Multiple Linear Regression</vt:lpstr>
      <vt:lpstr>Multiple Linear Regression (cont’d)</vt:lpstr>
      <vt:lpstr>Fitting Polynomials</vt:lpstr>
      <vt:lpstr>Artsy—from PS #8</vt:lpstr>
      <vt:lpstr>Dummy Variables</vt:lpstr>
      <vt:lpstr>Dummy Variables (cont’d)</vt:lpstr>
      <vt:lpstr>Dummy Variables (cont’d)</vt:lpstr>
      <vt:lpstr>A Basic Technique for Multiple Linear Regression</vt:lpstr>
      <vt:lpstr>Linear Programming</vt:lpstr>
      <vt:lpstr>Linear Programming (cont’d)</vt:lpstr>
      <vt:lpstr>Linear Programming (cont’d)</vt:lpstr>
      <vt:lpstr>First Example</vt:lpstr>
      <vt:lpstr>First Example (cont’d)</vt:lpstr>
      <vt:lpstr>LP Definitions</vt:lpstr>
      <vt:lpstr>LP Definitions (cont’d)</vt:lpstr>
      <vt:lpstr>Steps in Formulating a LP</vt:lpstr>
      <vt:lpstr>First Example in Excel</vt:lpstr>
      <vt:lpstr>First Example in Excel (cont’d)</vt:lpstr>
      <vt:lpstr>Bank Cashy</vt:lpstr>
      <vt:lpstr>Bank Cashy</vt:lpstr>
      <vt:lpstr>Bank Cashy</vt:lpstr>
      <vt:lpstr>Bank Cashy</vt:lpstr>
      <vt:lpstr>Bank Cashy—Algebraic form of LP</vt:lpstr>
      <vt:lpstr>Bank Cashy (cont’d)</vt:lpstr>
      <vt:lpstr>Some Other Things to Watch Out For</vt:lpstr>
      <vt:lpstr>Transportation LP Problems</vt:lpstr>
      <vt:lpstr>Transportation LP Problems (cont’d)</vt:lpstr>
      <vt:lpstr>Pluckett Company</vt:lpstr>
      <vt:lpstr>Pluckett company</vt:lpstr>
      <vt:lpstr>Pluckett company</vt:lpstr>
      <vt:lpstr>Pluckett Company (cont’d)</vt:lpstr>
      <vt:lpstr>Fertilizer</vt:lpstr>
      <vt:lpstr>Fertilizer</vt:lpstr>
      <vt:lpstr>Fertilizer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Analytics: Week 10</dc:title>
  <dc:creator>jones</dc:creator>
  <cp:lastModifiedBy>jones</cp:lastModifiedBy>
  <cp:revision>5</cp:revision>
  <dcterms:created xsi:type="dcterms:W3CDTF">2015-10-24T19:11:50Z</dcterms:created>
  <dcterms:modified xsi:type="dcterms:W3CDTF">2016-10-24T21:28:00Z</dcterms:modified>
</cp:coreProperties>
</file>