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ppt/notesSlides/notesSlide43.xml" ContentType="application/vnd.openxmlformats-officedocument.presentationml.notesSlide+xml"/>
  <Override PartName="/ppt/charts/chart2.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9"/>
  </p:notesMasterIdLst>
  <p:handoutMasterIdLst>
    <p:handoutMasterId r:id="rId70"/>
  </p:handoutMasterIdLst>
  <p:sldIdLst>
    <p:sldId id="319" r:id="rId2"/>
    <p:sldId id="273" r:id="rId3"/>
    <p:sldId id="280" r:id="rId4"/>
    <p:sldId id="336" r:id="rId5"/>
    <p:sldId id="341" r:id="rId6"/>
    <p:sldId id="342" r:id="rId7"/>
    <p:sldId id="284" r:id="rId8"/>
    <p:sldId id="285" r:id="rId9"/>
    <p:sldId id="286" r:id="rId10"/>
    <p:sldId id="355" r:id="rId11"/>
    <p:sldId id="287" r:id="rId12"/>
    <p:sldId id="289" r:id="rId13"/>
    <p:sldId id="290" r:id="rId14"/>
    <p:sldId id="291" r:id="rId15"/>
    <p:sldId id="393" r:id="rId16"/>
    <p:sldId id="394" r:id="rId17"/>
    <p:sldId id="312" r:id="rId18"/>
    <p:sldId id="292" r:id="rId19"/>
    <p:sldId id="293" r:id="rId20"/>
    <p:sldId id="335" r:id="rId21"/>
    <p:sldId id="313" r:id="rId22"/>
    <p:sldId id="314" r:id="rId23"/>
    <p:sldId id="301" r:id="rId24"/>
    <p:sldId id="358" r:id="rId25"/>
    <p:sldId id="359" r:id="rId26"/>
    <p:sldId id="315" r:id="rId27"/>
    <p:sldId id="360" r:id="rId28"/>
    <p:sldId id="361" r:id="rId29"/>
    <p:sldId id="303" r:id="rId30"/>
    <p:sldId id="317" r:id="rId31"/>
    <p:sldId id="395" r:id="rId32"/>
    <p:sldId id="306" r:id="rId33"/>
    <p:sldId id="308" r:id="rId34"/>
    <p:sldId id="309"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87" r:id="rId52"/>
    <p:sldId id="388" r:id="rId53"/>
    <p:sldId id="389" r:id="rId54"/>
    <p:sldId id="390" r:id="rId55"/>
    <p:sldId id="391" r:id="rId56"/>
    <p:sldId id="392" r:id="rId57"/>
    <p:sldId id="396" r:id="rId58"/>
    <p:sldId id="397" r:id="rId59"/>
    <p:sldId id="379" r:id="rId60"/>
    <p:sldId id="380" r:id="rId61"/>
    <p:sldId id="381" r:id="rId62"/>
    <p:sldId id="382" r:id="rId63"/>
    <p:sldId id="383" r:id="rId64"/>
    <p:sldId id="386" r:id="rId65"/>
    <p:sldId id="384" r:id="rId66"/>
    <p:sldId id="385" r:id="rId67"/>
    <p:sldId id="334" r:id="rId68"/>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imes New Roman" charset="0"/>
        <a:ea typeface="+mn-ea"/>
        <a:cs typeface="+mn-cs"/>
      </a:defRPr>
    </a:lvl1pPr>
    <a:lvl2pPr marL="457200" algn="ctr" rtl="0" fontAlgn="base">
      <a:spcBef>
        <a:spcPct val="0"/>
      </a:spcBef>
      <a:spcAft>
        <a:spcPct val="0"/>
      </a:spcAft>
      <a:defRPr sz="2400" kern="1200">
        <a:solidFill>
          <a:schemeClr val="tx1"/>
        </a:solidFill>
        <a:latin typeface="Times New Roman" charset="0"/>
        <a:ea typeface="+mn-ea"/>
        <a:cs typeface="+mn-cs"/>
      </a:defRPr>
    </a:lvl2pPr>
    <a:lvl3pPr marL="914400" algn="ctr" rtl="0" fontAlgn="base">
      <a:spcBef>
        <a:spcPct val="0"/>
      </a:spcBef>
      <a:spcAft>
        <a:spcPct val="0"/>
      </a:spcAft>
      <a:defRPr sz="2400" kern="1200">
        <a:solidFill>
          <a:schemeClr val="tx1"/>
        </a:solidFill>
        <a:latin typeface="Times New Roman" charset="0"/>
        <a:ea typeface="+mn-ea"/>
        <a:cs typeface="+mn-cs"/>
      </a:defRPr>
    </a:lvl3pPr>
    <a:lvl4pPr marL="1371600" algn="ctr" rtl="0" fontAlgn="base">
      <a:spcBef>
        <a:spcPct val="0"/>
      </a:spcBef>
      <a:spcAft>
        <a:spcPct val="0"/>
      </a:spcAft>
      <a:defRPr sz="2400" kern="1200">
        <a:solidFill>
          <a:schemeClr val="tx1"/>
        </a:solidFill>
        <a:latin typeface="Times New Roman" charset="0"/>
        <a:ea typeface="+mn-ea"/>
        <a:cs typeface="+mn-cs"/>
      </a:defRPr>
    </a:lvl4pPr>
    <a:lvl5pPr marL="1828800" algn="ctr"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778" autoAdjust="0"/>
  </p:normalViewPr>
  <p:slideViewPr>
    <p:cSldViewPr>
      <p:cViewPr varScale="1">
        <p:scale>
          <a:sx n="108" d="100"/>
          <a:sy n="108" d="100"/>
        </p:scale>
        <p:origin x="16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6.8502109704641434E-2"/>
          <c:y val="0.12870370370370368"/>
          <c:w val="0.67325426093890162"/>
          <c:h val="0.77725308641975333"/>
        </c:manualLayout>
      </c:layout>
      <c:barChart>
        <c:barDir val="col"/>
        <c:grouping val="clustered"/>
        <c:varyColors val="0"/>
        <c:ser>
          <c:idx val="1"/>
          <c:order val="0"/>
          <c:tx>
            <c:strRef>
              <c:f>Sheet1!$B$1</c:f>
              <c:strCache>
                <c:ptCount val="1"/>
                <c:pt idx="0">
                  <c:v>Probability of Payoff</c:v>
                </c:pt>
              </c:strCache>
            </c:strRef>
          </c:tx>
          <c:spPr>
            <a:solidFill>
              <a:srgbClr val="FF0000"/>
            </a:solidFill>
          </c:spPr>
          <c:invertIfNegative val="0"/>
          <c:cat>
            <c:numRef>
              <c:f>Sheet1!$A$2:$A$6</c:f>
              <c:numCache>
                <c:formatCode>General</c:formatCode>
                <c:ptCount val="5"/>
                <c:pt idx="0">
                  <c:v>-2000</c:v>
                </c:pt>
                <c:pt idx="1">
                  <c:v>-1000</c:v>
                </c:pt>
                <c:pt idx="2">
                  <c:v>0</c:v>
                </c:pt>
                <c:pt idx="3">
                  <c:v>1000</c:v>
                </c:pt>
                <c:pt idx="4">
                  <c:v>2000</c:v>
                </c:pt>
              </c:numCache>
            </c:numRef>
          </c:cat>
          <c:val>
            <c:numRef>
              <c:f>Sheet1!$B$2:$B$6</c:f>
              <c:numCache>
                <c:formatCode>General</c:formatCode>
                <c:ptCount val="5"/>
                <c:pt idx="0">
                  <c:v>5.0000000000000114E-2</c:v>
                </c:pt>
                <c:pt idx="1">
                  <c:v>0.35000000000000031</c:v>
                </c:pt>
                <c:pt idx="2">
                  <c:v>0.2</c:v>
                </c:pt>
                <c:pt idx="3">
                  <c:v>0.30000000000000032</c:v>
                </c:pt>
                <c:pt idx="4">
                  <c:v>0.1</c:v>
                </c:pt>
              </c:numCache>
            </c:numRef>
          </c:val>
          <c:extLst>
            <c:ext xmlns:c16="http://schemas.microsoft.com/office/drawing/2014/chart" uri="{C3380CC4-5D6E-409C-BE32-E72D297353CC}">
              <c16:uniqueId val="{00000000-1A25-4880-A2D1-CC9A029416A9}"/>
            </c:ext>
          </c:extLst>
        </c:ser>
        <c:dLbls>
          <c:showLegendKey val="0"/>
          <c:showVal val="0"/>
          <c:showCatName val="0"/>
          <c:showSerName val="0"/>
          <c:showPercent val="0"/>
          <c:showBubbleSize val="0"/>
        </c:dLbls>
        <c:gapWidth val="150"/>
        <c:axId val="118999680"/>
        <c:axId val="119108352"/>
      </c:barChart>
      <c:catAx>
        <c:axId val="118999680"/>
        <c:scaling>
          <c:orientation val="minMax"/>
        </c:scaling>
        <c:delete val="0"/>
        <c:axPos val="b"/>
        <c:numFmt formatCode="General" sourceLinked="1"/>
        <c:majorTickMark val="out"/>
        <c:minorTickMark val="none"/>
        <c:tickLblPos val="nextTo"/>
        <c:crossAx val="119108352"/>
        <c:crosses val="autoZero"/>
        <c:auto val="1"/>
        <c:lblAlgn val="ctr"/>
        <c:lblOffset val="100"/>
        <c:noMultiLvlLbl val="0"/>
      </c:catAx>
      <c:valAx>
        <c:axId val="119108352"/>
        <c:scaling>
          <c:orientation val="minMax"/>
        </c:scaling>
        <c:delete val="0"/>
        <c:axPos val="l"/>
        <c:majorGridlines/>
        <c:numFmt formatCode="General" sourceLinked="1"/>
        <c:majorTickMark val="out"/>
        <c:minorTickMark val="none"/>
        <c:tickLblPos val="nextTo"/>
        <c:crossAx val="11899968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1"/>
          <c:order val="0"/>
          <c:tx>
            <c:strRef>
              <c:f>Sheet1!$L$1</c:f>
              <c:strCache>
                <c:ptCount val="1"/>
                <c:pt idx="0">
                  <c:v>Probability</c:v>
                </c:pt>
              </c:strCache>
            </c:strRef>
          </c:tx>
          <c:spPr>
            <a:solidFill>
              <a:srgbClr val="FF0000"/>
            </a:solidFill>
          </c:spPr>
          <c:invertIfNegative val="0"/>
          <c:cat>
            <c:numRef>
              <c:f>Sheet1!$K$2:$K$7</c:f>
              <c:numCache>
                <c:formatCode>General</c:formatCode>
                <c:ptCount val="6"/>
                <c:pt idx="0">
                  <c:v>1</c:v>
                </c:pt>
                <c:pt idx="1">
                  <c:v>2</c:v>
                </c:pt>
                <c:pt idx="2">
                  <c:v>3</c:v>
                </c:pt>
                <c:pt idx="3">
                  <c:v>4</c:v>
                </c:pt>
                <c:pt idx="4">
                  <c:v>5</c:v>
                </c:pt>
                <c:pt idx="5">
                  <c:v>6</c:v>
                </c:pt>
              </c:numCache>
            </c:numRef>
          </c:cat>
          <c:val>
            <c:numRef>
              <c:f>Sheet1!$L$2:$L$7</c:f>
              <c:numCache>
                <c:formatCode>General</c:formatCode>
                <c:ptCount val="6"/>
                <c:pt idx="0">
                  <c:v>0.16666666666666666</c:v>
                </c:pt>
                <c:pt idx="1">
                  <c:v>0.16666666666666666</c:v>
                </c:pt>
                <c:pt idx="2">
                  <c:v>0.16666666666666666</c:v>
                </c:pt>
                <c:pt idx="3">
                  <c:v>0.16666666666666666</c:v>
                </c:pt>
                <c:pt idx="4">
                  <c:v>0.16666666666666666</c:v>
                </c:pt>
                <c:pt idx="5">
                  <c:v>0.16666666666666666</c:v>
                </c:pt>
              </c:numCache>
            </c:numRef>
          </c:val>
          <c:extLst>
            <c:ext xmlns:c16="http://schemas.microsoft.com/office/drawing/2014/chart" uri="{C3380CC4-5D6E-409C-BE32-E72D297353CC}">
              <c16:uniqueId val="{00000000-2EBC-4F72-AF6A-F33DB69263F6}"/>
            </c:ext>
          </c:extLst>
        </c:ser>
        <c:dLbls>
          <c:showLegendKey val="0"/>
          <c:showVal val="0"/>
          <c:showCatName val="0"/>
          <c:showSerName val="0"/>
          <c:showPercent val="0"/>
          <c:showBubbleSize val="0"/>
        </c:dLbls>
        <c:gapWidth val="150"/>
        <c:axId val="128713856"/>
        <c:axId val="128715392"/>
      </c:barChart>
      <c:catAx>
        <c:axId val="128713856"/>
        <c:scaling>
          <c:orientation val="minMax"/>
        </c:scaling>
        <c:delete val="0"/>
        <c:axPos val="b"/>
        <c:numFmt formatCode="General" sourceLinked="1"/>
        <c:majorTickMark val="out"/>
        <c:minorTickMark val="none"/>
        <c:tickLblPos val="nextTo"/>
        <c:crossAx val="128715392"/>
        <c:crosses val="autoZero"/>
        <c:auto val="1"/>
        <c:lblAlgn val="ctr"/>
        <c:lblOffset val="100"/>
        <c:noMultiLvlLbl val="0"/>
      </c:catAx>
      <c:valAx>
        <c:axId val="128715392"/>
        <c:scaling>
          <c:orientation val="minMax"/>
        </c:scaling>
        <c:delete val="0"/>
        <c:axPos val="l"/>
        <c:majorGridlines/>
        <c:numFmt formatCode="General" sourceLinked="1"/>
        <c:majorTickMark val="out"/>
        <c:minorTickMark val="none"/>
        <c:tickLblPos val="nextTo"/>
        <c:crossAx val="128713856"/>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defTabSz="965200">
              <a:defRPr sz="1300"/>
            </a:lvl1pPr>
          </a:lstStyle>
          <a:p>
            <a:pPr>
              <a:defRPr/>
            </a:pPr>
            <a:endParaRPr lang="en-US"/>
          </a:p>
        </p:txBody>
      </p:sp>
      <p:sp>
        <p:nvSpPr>
          <p:cNvPr id="665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vl1pPr>
          </a:lstStyle>
          <a:p>
            <a:pPr>
              <a:defRPr/>
            </a:pPr>
            <a:endParaRPr lang="en-US"/>
          </a:p>
        </p:txBody>
      </p:sp>
      <p:sp>
        <p:nvSpPr>
          <p:cNvPr id="665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defTabSz="965200">
              <a:defRPr sz="1300"/>
            </a:lvl1pPr>
          </a:lstStyle>
          <a:p>
            <a:pPr>
              <a:defRPr/>
            </a:pPr>
            <a:endParaRPr lang="en-US"/>
          </a:p>
        </p:txBody>
      </p:sp>
      <p:sp>
        <p:nvSpPr>
          <p:cNvPr id="665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pPr>
              <a:defRPr/>
            </a:pPr>
            <a:fld id="{C9A741EE-C25F-40D5-86DD-11540D3C704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defTabSz="965200">
              <a:defRPr sz="1300"/>
            </a:lvl1pPr>
          </a:lstStyle>
          <a:p>
            <a:pPr>
              <a:defRPr/>
            </a:pPr>
            <a:endParaRPr lang="en-US"/>
          </a:p>
        </p:txBody>
      </p:sp>
      <p:sp>
        <p:nvSpPr>
          <p:cNvPr id="9830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9830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831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defTabSz="965200">
              <a:defRPr sz="1300"/>
            </a:lvl1pPr>
          </a:lstStyle>
          <a:p>
            <a:pPr>
              <a:defRPr/>
            </a:pPr>
            <a:endParaRPr lang="en-US"/>
          </a:p>
        </p:txBody>
      </p:sp>
      <p:sp>
        <p:nvSpPr>
          <p:cNvPr id="9831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pPr>
              <a:defRPr/>
            </a:pPr>
            <a:fld id="{892E9161-5B9D-4206-80EB-6C669ADB00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Slide Number Placeholder 3"/>
          <p:cNvSpPr>
            <a:spLocks noGrp="1"/>
          </p:cNvSpPr>
          <p:nvPr>
            <p:ph type="sldNum" sz="quarter" idx="5"/>
          </p:nvPr>
        </p:nvSpPr>
        <p:spPr>
          <a:noFill/>
        </p:spPr>
        <p:txBody>
          <a:bodyPr/>
          <a:lstStyle/>
          <a:p>
            <a:fld id="{CAEA471A-60EA-42CE-988D-F19E4AD3EE1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a:p>
        </p:txBody>
      </p:sp>
      <p:sp>
        <p:nvSpPr>
          <p:cNvPr id="87044" name="Slide Number Placeholder 3"/>
          <p:cNvSpPr>
            <a:spLocks noGrp="1"/>
          </p:cNvSpPr>
          <p:nvPr>
            <p:ph type="sldNum" sz="quarter" idx="5"/>
          </p:nvPr>
        </p:nvSpPr>
        <p:spPr>
          <a:noFill/>
        </p:spPr>
        <p:txBody>
          <a:bodyPr/>
          <a:lstStyle/>
          <a:p>
            <a:fld id="{D9C6A662-E35E-41B4-98C6-CB7FBA5D6EE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a:p>
        </p:txBody>
      </p:sp>
      <p:sp>
        <p:nvSpPr>
          <p:cNvPr id="88068" name="Slide Number Placeholder 3"/>
          <p:cNvSpPr>
            <a:spLocks noGrp="1"/>
          </p:cNvSpPr>
          <p:nvPr>
            <p:ph type="sldNum" sz="quarter" idx="5"/>
          </p:nvPr>
        </p:nvSpPr>
        <p:spPr>
          <a:noFill/>
        </p:spPr>
        <p:txBody>
          <a:bodyPr/>
          <a:lstStyle/>
          <a:p>
            <a:fld id="{8FD51D6B-1D5D-4139-9F59-846516D08EC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a:p>
        </p:txBody>
      </p:sp>
      <p:sp>
        <p:nvSpPr>
          <p:cNvPr id="89092" name="Slide Number Placeholder 3"/>
          <p:cNvSpPr>
            <a:spLocks noGrp="1"/>
          </p:cNvSpPr>
          <p:nvPr>
            <p:ph type="sldNum" sz="quarter" idx="5"/>
          </p:nvPr>
        </p:nvSpPr>
        <p:spPr>
          <a:noFill/>
        </p:spPr>
        <p:txBody>
          <a:bodyPr/>
          <a:lstStyle/>
          <a:p>
            <a:fld id="{17EDB6BF-2880-45EA-ADD9-B5AB57A3245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a:p>
        </p:txBody>
      </p:sp>
      <p:sp>
        <p:nvSpPr>
          <p:cNvPr id="90116" name="Slide Number Placeholder 3"/>
          <p:cNvSpPr>
            <a:spLocks noGrp="1"/>
          </p:cNvSpPr>
          <p:nvPr>
            <p:ph type="sldNum" sz="quarter" idx="5"/>
          </p:nvPr>
        </p:nvSpPr>
        <p:spPr>
          <a:noFill/>
        </p:spPr>
        <p:txBody>
          <a:bodyPr/>
          <a:lstStyle/>
          <a:p>
            <a:fld id="{9E19E390-A975-4B24-ADFB-70D4D9FDC61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a:p>
        </p:txBody>
      </p:sp>
      <p:sp>
        <p:nvSpPr>
          <p:cNvPr id="93188" name="Slide Number Placeholder 3"/>
          <p:cNvSpPr>
            <a:spLocks noGrp="1"/>
          </p:cNvSpPr>
          <p:nvPr>
            <p:ph type="sldNum" sz="quarter" idx="5"/>
          </p:nvPr>
        </p:nvSpPr>
        <p:spPr>
          <a:noFill/>
        </p:spPr>
        <p:txBody>
          <a:bodyPr/>
          <a:lstStyle/>
          <a:p>
            <a:fld id="{08A7D3C6-7DE4-493E-BD1B-78C105D47E9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a:p>
        </p:txBody>
      </p:sp>
      <p:sp>
        <p:nvSpPr>
          <p:cNvPr id="98308" name="Slide Number Placeholder 3"/>
          <p:cNvSpPr>
            <a:spLocks noGrp="1"/>
          </p:cNvSpPr>
          <p:nvPr>
            <p:ph type="sldNum" sz="quarter" idx="5"/>
          </p:nvPr>
        </p:nvSpPr>
        <p:spPr>
          <a:noFill/>
        </p:spPr>
        <p:txBody>
          <a:bodyPr/>
          <a:lstStyle/>
          <a:p>
            <a:fld id="{87794FBE-1591-44DA-96BD-D43AC1692F1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a:p>
        </p:txBody>
      </p:sp>
      <p:sp>
        <p:nvSpPr>
          <p:cNvPr id="99332" name="Slide Number Placeholder 3"/>
          <p:cNvSpPr>
            <a:spLocks noGrp="1"/>
          </p:cNvSpPr>
          <p:nvPr>
            <p:ph type="sldNum" sz="quarter" idx="5"/>
          </p:nvPr>
        </p:nvSpPr>
        <p:spPr>
          <a:noFill/>
        </p:spPr>
        <p:txBody>
          <a:bodyPr/>
          <a:lstStyle/>
          <a:p>
            <a:fld id="{A1D21234-A695-4809-84F2-D5749B20B3E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Slide Number Placeholder 3"/>
          <p:cNvSpPr>
            <a:spLocks noGrp="1"/>
          </p:cNvSpPr>
          <p:nvPr>
            <p:ph type="sldNum" sz="quarter" idx="5"/>
          </p:nvPr>
        </p:nvSpPr>
        <p:spPr>
          <a:noFill/>
        </p:spPr>
        <p:txBody>
          <a:bodyPr/>
          <a:lstStyle/>
          <a:p>
            <a:fld id="{338EE661-ECC8-4B7A-978C-0936625BF87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a:p>
        </p:txBody>
      </p:sp>
      <p:sp>
        <p:nvSpPr>
          <p:cNvPr id="100356" name="Slide Number Placeholder 3"/>
          <p:cNvSpPr>
            <a:spLocks noGrp="1"/>
          </p:cNvSpPr>
          <p:nvPr>
            <p:ph type="sldNum" sz="quarter" idx="5"/>
          </p:nvPr>
        </p:nvSpPr>
        <p:spPr>
          <a:noFill/>
        </p:spPr>
        <p:txBody>
          <a:bodyPr/>
          <a:lstStyle/>
          <a:p>
            <a:fld id="{E5A7720E-B5AE-4143-B23B-62CD7BB9F57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p>
        </p:txBody>
      </p:sp>
      <p:sp>
        <p:nvSpPr>
          <p:cNvPr id="101380" name="Slide Number Placeholder 3"/>
          <p:cNvSpPr>
            <a:spLocks noGrp="1"/>
          </p:cNvSpPr>
          <p:nvPr>
            <p:ph type="sldNum" sz="quarter" idx="5"/>
          </p:nvPr>
        </p:nvSpPr>
        <p:spPr>
          <a:noFill/>
        </p:spPr>
        <p:txBody>
          <a:bodyPr/>
          <a:lstStyle/>
          <a:p>
            <a:fld id="{CBCE7454-A9B7-47D6-9903-E81DB9A4FF9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a:p>
        </p:txBody>
      </p:sp>
      <p:sp>
        <p:nvSpPr>
          <p:cNvPr id="102404" name="Slide Number Placeholder 3"/>
          <p:cNvSpPr>
            <a:spLocks noGrp="1"/>
          </p:cNvSpPr>
          <p:nvPr>
            <p:ph type="sldNum" sz="quarter" idx="5"/>
          </p:nvPr>
        </p:nvSpPr>
        <p:spPr>
          <a:noFill/>
        </p:spPr>
        <p:txBody>
          <a:bodyPr/>
          <a:lstStyle/>
          <a:p>
            <a:fld id="{48DBB19E-5722-47E5-827B-3D96DE8ACE4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a:p>
        </p:txBody>
      </p:sp>
      <p:sp>
        <p:nvSpPr>
          <p:cNvPr id="103428" name="Slide Number Placeholder 3"/>
          <p:cNvSpPr>
            <a:spLocks noGrp="1"/>
          </p:cNvSpPr>
          <p:nvPr>
            <p:ph type="sldNum" sz="quarter" idx="5"/>
          </p:nvPr>
        </p:nvSpPr>
        <p:spPr>
          <a:noFill/>
        </p:spPr>
        <p:txBody>
          <a:bodyPr/>
          <a:lstStyle/>
          <a:p>
            <a:fld id="{74970CAF-DFB7-446E-B855-DFD4168FBE3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a:p>
        </p:txBody>
      </p:sp>
      <p:sp>
        <p:nvSpPr>
          <p:cNvPr id="104452" name="Slide Number Placeholder 3"/>
          <p:cNvSpPr>
            <a:spLocks noGrp="1"/>
          </p:cNvSpPr>
          <p:nvPr>
            <p:ph type="sldNum" sz="quarter" idx="5"/>
          </p:nvPr>
        </p:nvSpPr>
        <p:spPr>
          <a:noFill/>
        </p:spPr>
        <p:txBody>
          <a:bodyPr/>
          <a:lstStyle/>
          <a:p>
            <a:fld id="{6B72EBAE-E4C0-4BF7-B991-398F073CC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a:p>
        </p:txBody>
      </p:sp>
      <p:sp>
        <p:nvSpPr>
          <p:cNvPr id="105476" name="Slide Number Placeholder 3"/>
          <p:cNvSpPr>
            <a:spLocks noGrp="1"/>
          </p:cNvSpPr>
          <p:nvPr>
            <p:ph type="sldNum" sz="quarter" idx="5"/>
          </p:nvPr>
        </p:nvSpPr>
        <p:spPr>
          <a:noFill/>
        </p:spPr>
        <p:txBody>
          <a:bodyPr/>
          <a:lstStyle/>
          <a:p>
            <a:fld id="{21C18479-B70F-439C-9911-B54DCFB4C7B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Slide Number Placeholder 3"/>
          <p:cNvSpPr>
            <a:spLocks noGrp="1"/>
          </p:cNvSpPr>
          <p:nvPr>
            <p:ph type="sldNum" sz="quarter" idx="5"/>
          </p:nvPr>
        </p:nvSpPr>
        <p:spPr>
          <a:noFill/>
        </p:spPr>
        <p:txBody>
          <a:bodyPr/>
          <a:lstStyle/>
          <a:p>
            <a:fld id="{84757771-2C0F-4874-85BB-7B215B5A112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a:p>
        </p:txBody>
      </p:sp>
      <p:sp>
        <p:nvSpPr>
          <p:cNvPr id="107524" name="Slide Number Placeholder 3"/>
          <p:cNvSpPr>
            <a:spLocks noGrp="1"/>
          </p:cNvSpPr>
          <p:nvPr>
            <p:ph type="sldNum" sz="quarter" idx="5"/>
          </p:nvPr>
        </p:nvSpPr>
        <p:spPr>
          <a:noFill/>
        </p:spPr>
        <p:txBody>
          <a:bodyPr/>
          <a:lstStyle/>
          <a:p>
            <a:fld id="{E011B0D8-BABB-42F5-9128-FA69A35A3EB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a:p>
        </p:txBody>
      </p:sp>
      <p:sp>
        <p:nvSpPr>
          <p:cNvPr id="107524" name="Slide Number Placeholder 3"/>
          <p:cNvSpPr>
            <a:spLocks noGrp="1"/>
          </p:cNvSpPr>
          <p:nvPr>
            <p:ph type="sldNum" sz="quarter" idx="5"/>
          </p:nvPr>
        </p:nvSpPr>
        <p:spPr>
          <a:noFill/>
        </p:spPr>
        <p:txBody>
          <a:bodyPr/>
          <a:lstStyle/>
          <a:p>
            <a:fld id="{E011B0D8-BABB-42F5-9128-FA69A35A3EB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a:p>
        </p:txBody>
      </p:sp>
      <p:sp>
        <p:nvSpPr>
          <p:cNvPr id="108548" name="Slide Number Placeholder 3"/>
          <p:cNvSpPr>
            <a:spLocks noGrp="1"/>
          </p:cNvSpPr>
          <p:nvPr>
            <p:ph type="sldNum" sz="quarter" idx="5"/>
          </p:nvPr>
        </p:nvSpPr>
        <p:spPr>
          <a:noFill/>
        </p:spPr>
        <p:txBody>
          <a:bodyPr/>
          <a:lstStyle/>
          <a:p>
            <a:fld id="{76C8DDF5-FBDA-4E91-8BEA-4FE65F42FAA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a:p>
        </p:txBody>
      </p:sp>
      <p:sp>
        <p:nvSpPr>
          <p:cNvPr id="109572" name="Slide Number Placeholder 3"/>
          <p:cNvSpPr>
            <a:spLocks noGrp="1"/>
          </p:cNvSpPr>
          <p:nvPr>
            <p:ph type="sldNum" sz="quarter" idx="5"/>
          </p:nvPr>
        </p:nvSpPr>
        <p:spPr>
          <a:noFill/>
        </p:spPr>
        <p:txBody>
          <a:bodyPr/>
          <a:lstStyle/>
          <a:p>
            <a:fld id="{4FB93361-17B5-409E-9F1D-F2A05649EFA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a:p>
        </p:txBody>
      </p:sp>
      <p:sp>
        <p:nvSpPr>
          <p:cNvPr id="110596" name="Slide Number Placeholder 3"/>
          <p:cNvSpPr>
            <a:spLocks noGrp="1"/>
          </p:cNvSpPr>
          <p:nvPr>
            <p:ph type="sldNum" sz="quarter" idx="5"/>
          </p:nvPr>
        </p:nvSpPr>
        <p:spPr>
          <a:noFill/>
        </p:spPr>
        <p:txBody>
          <a:bodyPr/>
          <a:lstStyle/>
          <a:p>
            <a:fld id="{BC67F2F9-2726-42FE-A052-D5AFEF6751A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FFB92E-91C6-4A75-9551-0B32E31B27C0}"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Slide Number Placeholder 3"/>
          <p:cNvSpPr>
            <a:spLocks noGrp="1"/>
          </p:cNvSpPr>
          <p:nvPr>
            <p:ph type="sldNum" sz="quarter" idx="5"/>
          </p:nvPr>
        </p:nvSpPr>
        <p:spPr>
          <a:noFill/>
        </p:spPr>
        <p:txBody>
          <a:bodyPr/>
          <a:lstStyle/>
          <a:p>
            <a:fld id="{AC6D4987-027B-4CBB-A580-5CD6560170B2}"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DB6986-BDB3-4A7B-B1C5-7ACEEBE54AAE}"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Slide Number Placeholder 3"/>
          <p:cNvSpPr>
            <a:spLocks noGrp="1"/>
          </p:cNvSpPr>
          <p:nvPr>
            <p:ph type="sldNum" sz="quarter" idx="5"/>
          </p:nvPr>
        </p:nvSpPr>
        <p:spPr>
          <a:noFill/>
        </p:spPr>
        <p:txBody>
          <a:bodyPr/>
          <a:lstStyle/>
          <a:p>
            <a:fld id="{AC6D4987-027B-4CBB-A580-5CD6560170B2}"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822E1-E6BF-48AA-9031-E12B1ECAFB3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6BA1C9-1A11-454D-BE3E-4F6CA12926F2}"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36F078-A56C-445D-97DF-2C696BF4D30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0EDC9B-F0BD-4991-84B7-8A0CCDF3C1D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Slide Number Placeholder 3"/>
          <p:cNvSpPr>
            <a:spLocks noGrp="1"/>
          </p:cNvSpPr>
          <p:nvPr>
            <p:ph type="sldNum" sz="quarter" idx="5"/>
          </p:nvPr>
        </p:nvSpPr>
        <p:spPr>
          <a:noFill/>
        </p:spPr>
        <p:txBody>
          <a:bodyPr/>
          <a:lstStyle/>
          <a:p>
            <a:fld id="{AC6D4987-027B-4CBB-A580-5CD6560170B2}"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339CA998-88CD-43F7-BD0A-705399200923}"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0F6A5EB-490F-4096-8848-58701712743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57</a:t>
            </a:fld>
            <a:endParaRPr lang="en-US"/>
          </a:p>
        </p:txBody>
      </p:sp>
    </p:spTree>
    <p:extLst>
      <p:ext uri="{BB962C8B-B14F-4D97-AF65-F5344CB8AC3E}">
        <p14:creationId xmlns:p14="http://schemas.microsoft.com/office/powerpoint/2010/main" val="2392835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3EBDB8-7BDA-479F-9BF2-15E9DEAB3C8B}"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80E227-CD82-46EB-A2EF-479FA9A0EAAD}"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a:p>
        </p:txBody>
      </p:sp>
      <p:sp>
        <p:nvSpPr>
          <p:cNvPr id="80900" name="Slide Number Placeholder 3"/>
          <p:cNvSpPr>
            <a:spLocks noGrp="1"/>
          </p:cNvSpPr>
          <p:nvPr>
            <p:ph type="sldNum" sz="quarter" idx="5"/>
          </p:nvPr>
        </p:nvSpPr>
        <p:spPr>
          <a:noFill/>
        </p:spPr>
        <p:txBody>
          <a:bodyPr/>
          <a:lstStyle/>
          <a:p>
            <a:fld id="{1D380DD4-8B16-4840-ADF7-C521919E29F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92E9161-5B9D-4206-80EB-6C669ADB00C7}" type="slidenum">
              <a:rPr lang="en-US" smtClean="0"/>
              <a:pPr>
                <a:defRPr/>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1C71D6-62E0-4C56-ABEA-9632ABD21C29}"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5326BB5-68E7-4979-969F-046D0BA22347}" type="slidenum">
              <a:rPr lang="en-US" smtClean="0"/>
              <a:pPr>
                <a:defRPr/>
              </a:pPr>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en-US"/>
          </a:p>
        </p:txBody>
      </p:sp>
      <p:sp>
        <p:nvSpPr>
          <p:cNvPr id="124932" name="Slide Number Placeholder 3"/>
          <p:cNvSpPr>
            <a:spLocks noGrp="1"/>
          </p:cNvSpPr>
          <p:nvPr>
            <p:ph type="sldNum" sz="quarter" idx="5"/>
          </p:nvPr>
        </p:nvSpPr>
        <p:spPr>
          <a:noFill/>
        </p:spPr>
        <p:txBody>
          <a:bodyPr/>
          <a:lstStyle/>
          <a:p>
            <a:fld id="{30C2B505-3900-4D7C-83DB-05C744EBAE67}"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a:p>
        </p:txBody>
      </p:sp>
      <p:sp>
        <p:nvSpPr>
          <p:cNvPr id="83972" name="Slide Number Placeholder 3"/>
          <p:cNvSpPr>
            <a:spLocks noGrp="1"/>
          </p:cNvSpPr>
          <p:nvPr>
            <p:ph type="sldNum" sz="quarter" idx="5"/>
          </p:nvPr>
        </p:nvSpPr>
        <p:spPr>
          <a:noFill/>
        </p:spPr>
        <p:txBody>
          <a:bodyPr/>
          <a:lstStyle/>
          <a:p>
            <a:fld id="{762240E0-F24E-4B35-9BF2-10C1288DE5D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84996" name="Slide Number Placeholder 3"/>
          <p:cNvSpPr>
            <a:spLocks noGrp="1"/>
          </p:cNvSpPr>
          <p:nvPr>
            <p:ph type="sldNum" sz="quarter" idx="5"/>
          </p:nvPr>
        </p:nvSpPr>
        <p:spPr>
          <a:noFill/>
        </p:spPr>
        <p:txBody>
          <a:bodyPr/>
          <a:lstStyle/>
          <a:p>
            <a:fld id="{866D29BF-EAF7-49A7-AB72-E7D85987D94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a:p>
        </p:txBody>
      </p:sp>
      <p:sp>
        <p:nvSpPr>
          <p:cNvPr id="86020" name="Slide Number Placeholder 3"/>
          <p:cNvSpPr>
            <a:spLocks noGrp="1"/>
          </p:cNvSpPr>
          <p:nvPr>
            <p:ph type="sldNum" sz="quarter" idx="5"/>
          </p:nvPr>
        </p:nvSpPr>
        <p:spPr>
          <a:noFill/>
        </p:spPr>
        <p:txBody>
          <a:bodyPr/>
          <a:lstStyle/>
          <a:p>
            <a:fld id="{F505FDBC-F882-4808-859B-C289E08F3B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C4E9C4-8E3A-4D42-817C-2B81B07D22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1D6D30-AF6C-48BE-A104-77148BD4511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ED5D3F-98CC-444F-965D-E8A70463B95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57386E-9D03-4FE3-A013-116BACC520A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DA26A69-E72F-49D0-B631-FF3887151A5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25C6F3-97D2-4ECD-82C1-2CD33A90F8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E3D79F-4DCB-4FA0-97D5-E38225537F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2D66D1-2C5E-45EA-8CDA-0A920230B7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BB11FC-3F5B-4D91-A2B2-56BF5C8BF0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0C3C647-45B5-4F8F-AB95-A6BC4A1FD9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473A90D-C3B4-4EB4-A499-B3CFB21533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376E49-663C-4077-8FA4-DCA578ABD4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D8A49F-34F0-4B29-9258-58D7920252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A6EA5"/>
            </a:gs>
            <a:gs pos="100000">
              <a:srgbClr val="759AC0"/>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276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765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545BD2C-5247-42A5-97D7-9C32D5D4C01D}"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01BB9DA7-0A12-4B30-89C5-348EC840257A}" type="slidenum">
              <a:rPr lang="en-US" smtClean="0"/>
              <a:pPr/>
              <a:t>1</a:t>
            </a:fld>
            <a:endParaRPr lang="en-US"/>
          </a:p>
        </p:txBody>
      </p:sp>
      <p:sp>
        <p:nvSpPr>
          <p:cNvPr id="7171" name="Rectangle 2"/>
          <p:cNvSpPr>
            <a:spLocks noGrp="1" noChangeArrowheads="1"/>
          </p:cNvSpPr>
          <p:nvPr>
            <p:ph type="title"/>
          </p:nvPr>
        </p:nvSpPr>
        <p:spPr/>
        <p:txBody>
          <a:bodyPr/>
          <a:lstStyle/>
          <a:p>
            <a:pPr eaLnBrk="1" hangingPunct="1"/>
            <a:r>
              <a:rPr lang="en-US" dirty="0"/>
              <a:t>Business Analytics</a:t>
            </a:r>
          </a:p>
        </p:txBody>
      </p:sp>
      <p:sp>
        <p:nvSpPr>
          <p:cNvPr id="7172" name="Rectangle 3"/>
          <p:cNvSpPr>
            <a:spLocks noGrp="1" noChangeArrowheads="1"/>
          </p:cNvSpPr>
          <p:nvPr>
            <p:ph type="body" idx="1"/>
          </p:nvPr>
        </p:nvSpPr>
        <p:spPr/>
        <p:txBody>
          <a:bodyPr/>
          <a:lstStyle/>
          <a:p>
            <a:pPr algn="ctr" eaLnBrk="1" hangingPunct="1">
              <a:buFontTx/>
              <a:buNone/>
            </a:pPr>
            <a:r>
              <a:rPr lang="en-US" dirty="0"/>
              <a:t>Week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Collectively Exhaustive Events</a:t>
            </a:r>
          </a:p>
        </p:txBody>
      </p:sp>
      <p:sp>
        <p:nvSpPr>
          <p:cNvPr id="3" name="Content Placeholder 2"/>
          <p:cNvSpPr>
            <a:spLocks noGrp="1"/>
          </p:cNvSpPr>
          <p:nvPr>
            <p:ph idx="1"/>
          </p:nvPr>
        </p:nvSpPr>
        <p:spPr/>
        <p:txBody>
          <a:bodyPr/>
          <a:lstStyle/>
          <a:p>
            <a:pPr>
              <a:buNone/>
            </a:pPr>
            <a:r>
              <a:rPr lang="en-US" dirty="0"/>
              <a:t>……but NOT Mutually Exclusive</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10</a:t>
            </a:fld>
            <a:endParaRPr lang="en-US"/>
          </a:p>
        </p:txBody>
      </p:sp>
      <p:sp>
        <p:nvSpPr>
          <p:cNvPr id="7" name="Rectangle 4"/>
          <p:cNvSpPr>
            <a:spLocks noChangeArrowheads="1"/>
          </p:cNvSpPr>
          <p:nvPr/>
        </p:nvSpPr>
        <p:spPr bwMode="auto">
          <a:xfrm>
            <a:off x="457200" y="4038600"/>
            <a:ext cx="8077200" cy="1816100"/>
          </a:xfrm>
          <a:prstGeom prst="rect">
            <a:avLst/>
          </a:prstGeom>
          <a:noFill/>
          <a:ln w="9525">
            <a:noFill/>
            <a:miter lim="800000"/>
            <a:headEnd/>
            <a:tailEnd/>
          </a:ln>
        </p:spPr>
        <p:txBody>
          <a:bodyPr>
            <a:spAutoFit/>
          </a:bodyPr>
          <a:lstStyle/>
          <a:p>
            <a:r>
              <a:rPr lang="en-US" sz="2800" dirty="0">
                <a:latin typeface="Symbol" pitchFamily="18" charset="2"/>
                <a:ea typeface="Calibri" pitchFamily="34" charset="0"/>
                <a:cs typeface="Times New Roman" charset="0"/>
              </a:rPr>
              <a:t>A</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K</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Q</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ea typeface="Calibri" pitchFamily="34" charset="0"/>
                <a:cs typeface="Times New Roman" charset="0"/>
                <a:sym typeface="Symbol" pitchFamily="18" charset="2"/>
              </a:rPr>
              <a:t>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10</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7</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6</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3</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ea typeface="Calibri" pitchFamily="34" charset="0"/>
              <a:cs typeface="Arial" charset="0"/>
            </a:endParaRPr>
          </a:p>
          <a:p>
            <a:pPr eaLnBrk="0" hangingPunct="0"/>
            <a:r>
              <a:rPr lang="en-US" sz="2800" dirty="0">
                <a:latin typeface="Symbol" pitchFamily="18" charset="2"/>
                <a:ea typeface="Calibri" pitchFamily="34" charset="0"/>
                <a:cs typeface="Times New Roman" charset="0"/>
                <a:sym typeface="Symbol" pitchFamily="18" charset="2"/>
              </a:rPr>
              <a:t>A</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K</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a:t>
            </a:r>
            <a:r>
              <a:rPr lang="en-US" sz="2800" dirty="0">
                <a:ea typeface="Calibri" pitchFamily="34" charset="0"/>
                <a:cs typeface="Times New Roman" charset="0"/>
                <a:sym typeface="Symbol" pitchFamily="18" charset="2"/>
              </a:rPr>
              <a:t> Q</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5</a:t>
            </a:r>
            <a:r>
              <a:rPr lang="en-US" sz="2800" dirty="0">
                <a:latin typeface="Symbol" pitchFamily="18" charset="2"/>
                <a:ea typeface="Calibri" pitchFamily="34" charset="0"/>
                <a:cs typeface="Times New Roman" charset="0"/>
              </a:rPr>
              <a:t> 4</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3</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A</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9</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8</a:t>
            </a:r>
            <a:endParaRPr lang="en-US" sz="2800" dirty="0">
              <a:latin typeface="Arial" charset="0"/>
              <a:cs typeface="Arial" charset="0"/>
            </a:endParaRPr>
          </a:p>
          <a:p>
            <a:pPr eaLnBrk="0" hangingPunct="0"/>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Symbol" pitchFamily="18" charset="2"/>
                <a:cs typeface="Calibri" pitchFamily="34" charset="0"/>
              </a:rPr>
              <a:t> 2</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Calibri" pitchFamily="34" charset="0"/>
                <a:cs typeface="Calibri" pitchFamily="34" charset="0"/>
                <a:sym typeface="Symbol" pitchFamily="18" charset="2"/>
              </a:rPr>
              <a:t></a:t>
            </a:r>
            <a:endParaRPr lang="en-US" sz="2800" dirty="0">
              <a:solidFill>
                <a:srgbClr val="FF0000"/>
              </a:solidFill>
              <a:latin typeface="Symbol" pitchFamily="18" charset="2"/>
              <a:cs typeface="Calibri" pitchFamily="34" charset="0"/>
              <a:sym typeface="Symbol" pitchFamily="18" charset="2"/>
            </a:endParaRPr>
          </a:p>
        </p:txBody>
      </p:sp>
      <p:sp>
        <p:nvSpPr>
          <p:cNvPr id="9" name="Rounded Rectangle 8"/>
          <p:cNvSpPr/>
          <p:nvPr/>
        </p:nvSpPr>
        <p:spPr>
          <a:xfrm>
            <a:off x="381000" y="3962400"/>
            <a:ext cx="4724400" cy="182880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 name="Rounded Rectangle 9"/>
          <p:cNvSpPr/>
          <p:nvPr/>
        </p:nvSpPr>
        <p:spPr>
          <a:xfrm>
            <a:off x="3886200" y="3962400"/>
            <a:ext cx="47244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17F377FC-EA3C-4064-9356-E7F05366C542}" type="slidenum">
              <a:rPr lang="en-US" smtClean="0"/>
              <a:pPr/>
              <a:t>11</a:t>
            </a:fld>
            <a:endParaRPr lang="en-US"/>
          </a:p>
        </p:txBody>
      </p:sp>
      <p:sp>
        <p:nvSpPr>
          <p:cNvPr id="24579" name="Rectangle 2"/>
          <p:cNvSpPr>
            <a:spLocks noGrp="1" noChangeArrowheads="1"/>
          </p:cNvSpPr>
          <p:nvPr>
            <p:ph type="title"/>
          </p:nvPr>
        </p:nvSpPr>
        <p:spPr/>
        <p:txBody>
          <a:bodyPr/>
          <a:lstStyle/>
          <a:p>
            <a:pPr eaLnBrk="1" hangingPunct="1"/>
            <a:r>
              <a:rPr lang="en-US" sz="4000"/>
              <a:t>Mutually Exclusive and Collective Exhaustive Events</a:t>
            </a:r>
          </a:p>
        </p:txBody>
      </p:sp>
      <p:sp>
        <p:nvSpPr>
          <p:cNvPr id="24580" name="Rectangle 3"/>
          <p:cNvSpPr>
            <a:spLocks noGrp="1" noChangeArrowheads="1"/>
          </p:cNvSpPr>
          <p:nvPr>
            <p:ph type="body" idx="1"/>
          </p:nvPr>
        </p:nvSpPr>
        <p:spPr/>
        <p:txBody>
          <a:bodyPr/>
          <a:lstStyle/>
          <a:p>
            <a:pPr eaLnBrk="1" hangingPunct="1"/>
            <a:r>
              <a:rPr lang="en-US" sz="2800" dirty="0"/>
              <a:t>Things become simpler if we can state uncertainty in terms of mutually exclusive and collectively exhaustive events</a:t>
            </a:r>
          </a:p>
          <a:p>
            <a:pPr lvl="1" eaLnBrk="1" hangingPunct="1"/>
            <a:r>
              <a:rPr lang="en-US" sz="2400" dirty="0"/>
              <a:t>When drawing a card from the 27, drawing a </a:t>
            </a:r>
            <a:r>
              <a:rPr lang="en-US" sz="2400" dirty="0">
                <a:solidFill>
                  <a:srgbClr val="FF0000"/>
                </a:solidFill>
                <a:latin typeface="Symbol" pitchFamily="18" charset="2"/>
                <a:cs typeface="Calibri" pitchFamily="34" charset="0"/>
                <a:sym typeface="Symbol" pitchFamily="18" charset="2"/>
              </a:rPr>
              <a:t></a:t>
            </a:r>
            <a:r>
              <a:rPr lang="en-US" sz="2400" dirty="0"/>
              <a:t>, drawing a </a:t>
            </a:r>
            <a:r>
              <a:rPr lang="en-US" sz="2400" dirty="0">
                <a:solidFill>
                  <a:srgbClr val="FF0000"/>
                </a:solidFill>
                <a:latin typeface="Calibri" pitchFamily="34" charset="0"/>
                <a:cs typeface="Calibri" pitchFamily="34" charset="0"/>
                <a:sym typeface="Symbol" pitchFamily="18" charset="2"/>
              </a:rPr>
              <a:t></a:t>
            </a:r>
            <a:r>
              <a:rPr lang="en-US" sz="2400" dirty="0"/>
              <a:t>, drawing a </a:t>
            </a:r>
            <a:r>
              <a:rPr lang="en-US" sz="2400" dirty="0">
                <a:latin typeface="Calibri" pitchFamily="34" charset="0"/>
                <a:ea typeface="Calibri" pitchFamily="34" charset="0"/>
                <a:cs typeface="Times New Roman" charset="0"/>
                <a:sym typeface="Symbol" pitchFamily="18" charset="2"/>
              </a:rPr>
              <a:t></a:t>
            </a:r>
            <a:r>
              <a:rPr lang="en-US" sz="2400" dirty="0"/>
              <a:t>, and drawing a </a:t>
            </a:r>
            <a:r>
              <a:rPr lang="en-US" sz="2400" dirty="0">
                <a:latin typeface="Symbol" pitchFamily="18" charset="2"/>
                <a:ea typeface="Calibri" pitchFamily="34" charset="0"/>
                <a:cs typeface="Times New Roman" charset="0"/>
                <a:sym typeface="Symbol" pitchFamily="18" charset="2"/>
              </a:rPr>
              <a:t></a:t>
            </a:r>
            <a:r>
              <a:rPr lang="en-US" sz="2400" dirty="0"/>
              <a:t> are mutually exclusive AND collectively exhaustive</a:t>
            </a:r>
          </a:p>
          <a:p>
            <a:pPr lvl="1" eaLnBrk="1" hangingPunct="1">
              <a:buNone/>
            </a:pPr>
            <a:r>
              <a:rPr lang="en-US" sz="2400" dirty="0"/>
              <a:t>	</a:t>
            </a:r>
          </a:p>
          <a:p>
            <a:pPr lvl="1" eaLnBrk="1" hangingPunct="1"/>
            <a:r>
              <a:rPr lang="en-US" sz="2400" dirty="0"/>
              <a:t>That is, P(</a:t>
            </a:r>
            <a:r>
              <a:rPr lang="en-US" sz="2400" dirty="0">
                <a:solidFill>
                  <a:srgbClr val="FF0000"/>
                </a:solidFill>
                <a:latin typeface="Symbol" pitchFamily="18" charset="2"/>
                <a:cs typeface="Calibri" pitchFamily="34" charset="0"/>
                <a:sym typeface="Symbol" pitchFamily="18" charset="2"/>
              </a:rPr>
              <a:t></a:t>
            </a:r>
            <a:r>
              <a:rPr lang="en-US" sz="2400" dirty="0"/>
              <a:t>) + P(</a:t>
            </a:r>
            <a:r>
              <a:rPr lang="en-US" sz="2400" dirty="0">
                <a:solidFill>
                  <a:srgbClr val="FF0000"/>
                </a:solidFill>
                <a:latin typeface="Calibri" pitchFamily="34" charset="0"/>
                <a:cs typeface="Calibri" pitchFamily="34" charset="0"/>
                <a:sym typeface="Symbol" pitchFamily="18" charset="2"/>
              </a:rPr>
              <a:t></a:t>
            </a:r>
            <a:r>
              <a:rPr lang="en-US" sz="2400" dirty="0"/>
              <a:t>) + P(</a:t>
            </a:r>
            <a:r>
              <a:rPr lang="en-US" sz="2400" dirty="0">
                <a:latin typeface="Calibri" pitchFamily="34" charset="0"/>
                <a:ea typeface="Calibri" pitchFamily="34" charset="0"/>
                <a:cs typeface="Times New Roman" charset="0"/>
                <a:sym typeface="Symbol" pitchFamily="18" charset="2"/>
              </a:rPr>
              <a:t></a:t>
            </a:r>
            <a:r>
              <a:rPr lang="en-US" sz="2400" dirty="0"/>
              <a:t>) + P(</a:t>
            </a:r>
            <a:r>
              <a:rPr lang="en-US" sz="2400" dirty="0">
                <a:latin typeface="Symbol" pitchFamily="18" charset="2"/>
                <a:ea typeface="Calibri" pitchFamily="34" charset="0"/>
                <a:cs typeface="Times New Roman" charset="0"/>
                <a:sym typeface="Symbol" pitchFamily="18" charset="2"/>
              </a:rPr>
              <a:t></a:t>
            </a:r>
            <a:r>
              <a:rPr lang="en-US" sz="2400" dirty="0"/>
              <a:t>) =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EEEA2C78-4597-4092-9C3F-2D88AABC7826}" type="slidenum">
              <a:rPr lang="en-US" smtClean="0"/>
              <a:pPr/>
              <a:t>12</a:t>
            </a:fld>
            <a:endParaRPr lang="en-US"/>
          </a:p>
        </p:txBody>
      </p:sp>
      <p:sp>
        <p:nvSpPr>
          <p:cNvPr id="25603" name="Rectangle 2"/>
          <p:cNvSpPr>
            <a:spLocks noGrp="1" noChangeArrowheads="1"/>
          </p:cNvSpPr>
          <p:nvPr>
            <p:ph type="title"/>
          </p:nvPr>
        </p:nvSpPr>
        <p:spPr>
          <a:xfrm>
            <a:off x="685800" y="152400"/>
            <a:ext cx="7772400" cy="533400"/>
          </a:xfrm>
        </p:spPr>
        <p:txBody>
          <a:bodyPr/>
          <a:lstStyle/>
          <a:p>
            <a:pPr eaLnBrk="1" hangingPunct="1"/>
            <a:r>
              <a:rPr lang="en-US"/>
              <a:t>Quick Summary of Probability</a:t>
            </a:r>
          </a:p>
        </p:txBody>
      </p:sp>
      <p:sp>
        <p:nvSpPr>
          <p:cNvPr id="110595" name="Text Box 3"/>
          <p:cNvSpPr txBox="1">
            <a:spLocks noChangeArrowheads="1"/>
          </p:cNvSpPr>
          <p:nvPr/>
        </p:nvSpPr>
        <p:spPr bwMode="auto">
          <a:xfrm>
            <a:off x="381000" y="1066800"/>
            <a:ext cx="8305800" cy="5568950"/>
          </a:xfrm>
          <a:prstGeom prst="rect">
            <a:avLst/>
          </a:prstGeom>
          <a:noFill/>
          <a:ln w="9525">
            <a:noFill/>
            <a:miter lim="800000"/>
            <a:headEnd/>
            <a:tailEnd/>
          </a:ln>
        </p:spPr>
        <p:txBody>
          <a:bodyPr>
            <a:spAutoFit/>
          </a:bodyPr>
          <a:lstStyle/>
          <a:p>
            <a:pPr marL="3660775" indent="-3660775" algn="l">
              <a:spcBef>
                <a:spcPct val="50000"/>
              </a:spcBef>
            </a:pPr>
            <a:r>
              <a:rPr lang="en-US"/>
              <a:t>Event (A, B, C, etc)	collection of one or more outcomes that may or may not occur </a:t>
            </a:r>
          </a:p>
          <a:p>
            <a:pPr marL="3660775" indent="-3660775" algn="l">
              <a:spcBef>
                <a:spcPct val="50000"/>
              </a:spcBef>
            </a:pPr>
            <a:r>
              <a:rPr lang="en-US"/>
              <a:t>Joint Event	events occurring together --- “A and B”, AB</a:t>
            </a:r>
          </a:p>
          <a:p>
            <a:pPr marL="3660775" indent="-3660775" algn="l">
              <a:spcBef>
                <a:spcPct val="50000"/>
              </a:spcBef>
            </a:pPr>
            <a:r>
              <a:rPr lang="en-US"/>
              <a:t>Conditional Event	an event occurring given that another occurs --- “A given B”, A|B --- “B given A”, B|A</a:t>
            </a:r>
          </a:p>
          <a:p>
            <a:pPr marL="3660775" indent="-3660775" algn="l">
              <a:spcBef>
                <a:spcPct val="50000"/>
              </a:spcBef>
            </a:pPr>
            <a:r>
              <a:rPr lang="en-US"/>
              <a:t>Mutually Exclusive Events	events that cannot occur together, P(AB) = 0</a:t>
            </a:r>
          </a:p>
          <a:p>
            <a:pPr marL="3660775" indent="-3660775" algn="l">
              <a:lnSpc>
                <a:spcPct val="50000"/>
              </a:lnSpc>
              <a:spcBef>
                <a:spcPct val="50000"/>
              </a:spcBef>
            </a:pPr>
            <a:r>
              <a:rPr lang="en-US"/>
              <a:t>Collectively Exhaustive	events that together comprise all</a:t>
            </a:r>
          </a:p>
          <a:p>
            <a:pPr marL="3660775" indent="-3660775" algn="l">
              <a:lnSpc>
                <a:spcPct val="50000"/>
              </a:lnSpc>
              <a:spcBef>
                <a:spcPct val="50000"/>
              </a:spcBef>
            </a:pPr>
            <a:r>
              <a:rPr lang="en-US"/>
              <a:t>Events	 possibilities, P(A) + P(B) + . . . = 1</a:t>
            </a:r>
          </a:p>
          <a:p>
            <a:pPr marL="3660775" indent="-3660775" algn="l">
              <a:spcBef>
                <a:spcPct val="50000"/>
              </a:spcBef>
            </a:pPr>
            <a:r>
              <a:rPr lang="en-US"/>
              <a:t>Independent Events	events that do not depend on one another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8BAD178D-9DB2-4602-8CA2-35D828330B49}" type="slidenum">
              <a:rPr lang="en-US" smtClean="0"/>
              <a:pPr/>
              <a:t>13</a:t>
            </a:fld>
            <a:endParaRPr lang="en-US"/>
          </a:p>
        </p:txBody>
      </p:sp>
      <p:sp>
        <p:nvSpPr>
          <p:cNvPr id="111618" name="Text Box 2"/>
          <p:cNvSpPr txBox="1">
            <a:spLocks noChangeArrowheads="1"/>
          </p:cNvSpPr>
          <p:nvPr/>
        </p:nvSpPr>
        <p:spPr bwMode="auto">
          <a:xfrm>
            <a:off x="1219200" y="457200"/>
            <a:ext cx="6629400" cy="2100263"/>
          </a:xfrm>
          <a:prstGeom prst="rect">
            <a:avLst/>
          </a:prstGeom>
          <a:noFill/>
          <a:ln w="9525">
            <a:noFill/>
            <a:miter lim="800000"/>
            <a:headEnd/>
            <a:tailEnd/>
          </a:ln>
        </p:spPr>
        <p:txBody>
          <a:bodyPr>
            <a:spAutoFit/>
          </a:bodyPr>
          <a:lstStyle/>
          <a:p>
            <a:pPr algn="l">
              <a:spcBef>
                <a:spcPct val="50000"/>
              </a:spcBef>
            </a:pPr>
            <a:r>
              <a:rPr lang="en-US"/>
              <a:t>P(A)			“single-event” probability</a:t>
            </a:r>
          </a:p>
          <a:p>
            <a:pPr algn="l">
              <a:spcBef>
                <a:spcPct val="50000"/>
              </a:spcBef>
            </a:pPr>
            <a:r>
              <a:rPr lang="en-US"/>
              <a:t>P(A </a:t>
            </a:r>
            <a:r>
              <a:rPr lang="en-US">
                <a:cs typeface="Times New Roman" charset="0"/>
              </a:rPr>
              <a:t>and </a:t>
            </a:r>
            <a:r>
              <a:rPr lang="en-US"/>
              <a:t>B) 		joint probability (A “and” B)</a:t>
            </a:r>
          </a:p>
          <a:p>
            <a:pPr algn="l">
              <a:spcBef>
                <a:spcPct val="50000"/>
              </a:spcBef>
            </a:pPr>
            <a:r>
              <a:rPr lang="en-US"/>
              <a:t>P(A or B)		probability of union of events</a:t>
            </a:r>
          </a:p>
          <a:p>
            <a:pPr algn="l">
              <a:spcBef>
                <a:spcPct val="50000"/>
              </a:spcBef>
            </a:pPr>
            <a:r>
              <a:rPr lang="en-US"/>
              <a:t>P(A | B), P(B | A)	conditional probability</a:t>
            </a:r>
          </a:p>
        </p:txBody>
      </p:sp>
      <p:sp>
        <p:nvSpPr>
          <p:cNvPr id="111619" name="Text Box 3"/>
          <p:cNvSpPr txBox="1">
            <a:spLocks noChangeArrowheads="1"/>
          </p:cNvSpPr>
          <p:nvPr/>
        </p:nvSpPr>
        <p:spPr bwMode="blackWhite">
          <a:xfrm>
            <a:off x="3657600" y="4267200"/>
            <a:ext cx="5029200" cy="2292350"/>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b="1"/>
              <a:t>IMPORTANT FACT</a:t>
            </a:r>
          </a:p>
          <a:p>
            <a:pPr>
              <a:spcBef>
                <a:spcPct val="50000"/>
              </a:spcBef>
            </a:pPr>
            <a:r>
              <a:rPr lang="en-US"/>
              <a:t>If several events are mutually exclusive and collectively exhaustive, then their probabilities add to 1.0</a:t>
            </a:r>
          </a:p>
          <a:p>
            <a:pPr>
              <a:spcBef>
                <a:spcPct val="50000"/>
              </a:spcBef>
            </a:pPr>
            <a:r>
              <a:rPr lang="en-US"/>
              <a:t>“The MECE rule”</a:t>
            </a:r>
          </a:p>
        </p:txBody>
      </p:sp>
      <p:pic>
        <p:nvPicPr>
          <p:cNvPr id="111620" name="Picture 4" descr="Venn"/>
          <p:cNvPicPr>
            <a:picLocks noChangeAspect="1" noChangeArrowheads="1"/>
          </p:cNvPicPr>
          <p:nvPr/>
        </p:nvPicPr>
        <p:blipFill>
          <a:blip r:embed="rId3" cstate="print"/>
          <a:srcRect/>
          <a:stretch>
            <a:fillRect/>
          </a:stretch>
        </p:blipFill>
        <p:spPr bwMode="auto">
          <a:xfrm>
            <a:off x="762000" y="2819400"/>
            <a:ext cx="2790825"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16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161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16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1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autoUpdateAnimBg="0"/>
      <p:bldP spid="11161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p:spPr>
        <p:txBody>
          <a:bodyPr/>
          <a:lstStyle/>
          <a:p>
            <a:fld id="{C5D6B7DF-4F2B-496E-9AE2-621C8722C240}" type="slidenum">
              <a:rPr lang="en-US" smtClean="0"/>
              <a:pPr/>
              <a:t>14</a:t>
            </a:fld>
            <a:endParaRPr lang="en-US"/>
          </a:p>
        </p:txBody>
      </p:sp>
      <p:sp>
        <p:nvSpPr>
          <p:cNvPr id="27651" name="Rectangle 2"/>
          <p:cNvSpPr>
            <a:spLocks noGrp="1" noChangeArrowheads="1"/>
          </p:cNvSpPr>
          <p:nvPr>
            <p:ph type="title"/>
          </p:nvPr>
        </p:nvSpPr>
        <p:spPr>
          <a:xfrm>
            <a:off x="685800" y="228600"/>
            <a:ext cx="7772400" cy="533400"/>
          </a:xfrm>
        </p:spPr>
        <p:txBody>
          <a:bodyPr/>
          <a:lstStyle/>
          <a:p>
            <a:pPr eaLnBrk="1" hangingPunct="1"/>
            <a:r>
              <a:rPr lang="en-US"/>
              <a:t>General Formulas</a:t>
            </a:r>
          </a:p>
        </p:txBody>
      </p:sp>
      <p:sp>
        <p:nvSpPr>
          <p:cNvPr id="112643" name="Text Box 3"/>
          <p:cNvSpPr txBox="1">
            <a:spLocks noChangeArrowheads="1"/>
          </p:cNvSpPr>
          <p:nvPr/>
        </p:nvSpPr>
        <p:spPr bwMode="auto">
          <a:xfrm>
            <a:off x="304800" y="914400"/>
            <a:ext cx="8458200" cy="2474913"/>
          </a:xfrm>
          <a:prstGeom prst="rect">
            <a:avLst/>
          </a:prstGeom>
          <a:noFill/>
          <a:ln w="9525">
            <a:solidFill>
              <a:schemeClr val="tx1"/>
            </a:solidFill>
            <a:miter lim="800000"/>
            <a:headEnd/>
            <a:tailEnd/>
          </a:ln>
        </p:spPr>
        <p:txBody>
          <a:bodyPr>
            <a:spAutoFit/>
          </a:bodyPr>
          <a:lstStyle/>
          <a:p>
            <a:pPr algn="l"/>
            <a:r>
              <a:rPr lang="en-US"/>
              <a:t>Conditional Probability	P(A | B) = P(A and B) / P(B)</a:t>
            </a:r>
          </a:p>
          <a:p>
            <a:pPr algn="l"/>
            <a:r>
              <a:rPr lang="en-US"/>
              <a:t>				P(B | A) = P(B and A) / P(A)</a:t>
            </a:r>
          </a:p>
          <a:p>
            <a:pPr algn="l">
              <a:spcBef>
                <a:spcPct val="50000"/>
              </a:spcBef>
            </a:pPr>
            <a:r>
              <a:rPr lang="en-US"/>
              <a:t>Multiplication Rule		P(A and B) = P(A | B) P(B) </a:t>
            </a:r>
          </a:p>
          <a:p>
            <a:pPr algn="l">
              <a:spcBef>
                <a:spcPct val="50000"/>
              </a:spcBef>
            </a:pPr>
            <a:r>
              <a:rPr lang="en-US"/>
              <a:t>				= P(B | A) P(A)</a:t>
            </a:r>
          </a:p>
          <a:p>
            <a:pPr algn="l">
              <a:spcBef>
                <a:spcPct val="50000"/>
              </a:spcBef>
            </a:pPr>
            <a:r>
              <a:rPr lang="en-US"/>
              <a:t>Addition Rule			P(A or B) = P(A) + P(B) – P(AB)</a:t>
            </a:r>
          </a:p>
        </p:txBody>
      </p:sp>
      <p:sp>
        <p:nvSpPr>
          <p:cNvPr id="112644" name="Text Box 4"/>
          <p:cNvSpPr txBox="1">
            <a:spLocks noChangeArrowheads="1"/>
          </p:cNvSpPr>
          <p:nvPr/>
        </p:nvSpPr>
        <p:spPr bwMode="auto">
          <a:xfrm>
            <a:off x="1371600" y="3429000"/>
            <a:ext cx="6477000" cy="2971800"/>
          </a:xfrm>
          <a:prstGeom prst="rect">
            <a:avLst/>
          </a:prstGeom>
          <a:noFill/>
          <a:ln w="9525">
            <a:solidFill>
              <a:schemeClr val="tx1"/>
            </a:solidFill>
            <a:miter lim="800000"/>
            <a:headEnd/>
            <a:tailEnd/>
          </a:ln>
        </p:spPr>
        <p:txBody>
          <a:bodyPr/>
          <a:lstStyle/>
          <a:p>
            <a:pPr>
              <a:spcBef>
                <a:spcPct val="50000"/>
              </a:spcBef>
            </a:pPr>
            <a:endParaRPr lang="en-US"/>
          </a:p>
          <a:p>
            <a:pPr>
              <a:spcBef>
                <a:spcPct val="50000"/>
              </a:spcBef>
            </a:pPr>
            <a:endParaRPr lang="en-US"/>
          </a:p>
          <a:p>
            <a:pPr>
              <a:spcBef>
                <a:spcPct val="50000"/>
              </a:spcBef>
            </a:pPr>
            <a:r>
              <a:rPr lang="en-US"/>
              <a:t>P(A and B) = P(A) P(B)</a:t>
            </a:r>
          </a:p>
          <a:p>
            <a:pPr>
              <a:spcBef>
                <a:spcPct val="50000"/>
              </a:spcBef>
            </a:pPr>
            <a:r>
              <a:rPr lang="en-US"/>
              <a:t>P(A | B) = P(A)</a:t>
            </a:r>
          </a:p>
          <a:p>
            <a:pPr>
              <a:spcBef>
                <a:spcPct val="50000"/>
              </a:spcBef>
            </a:pPr>
            <a:r>
              <a:rPr lang="en-US"/>
              <a:t>P(B | A) = P(B)</a:t>
            </a:r>
          </a:p>
        </p:txBody>
      </p:sp>
      <p:sp>
        <p:nvSpPr>
          <p:cNvPr id="112645" name="Text Box 5"/>
          <p:cNvSpPr txBox="1">
            <a:spLocks noChangeArrowheads="1"/>
          </p:cNvSpPr>
          <p:nvPr/>
        </p:nvSpPr>
        <p:spPr bwMode="auto">
          <a:xfrm>
            <a:off x="1828800" y="3505200"/>
            <a:ext cx="5529263" cy="457200"/>
          </a:xfrm>
          <a:prstGeom prst="rect">
            <a:avLst/>
          </a:prstGeom>
          <a:noFill/>
          <a:ln w="9525">
            <a:noFill/>
            <a:miter lim="800000"/>
            <a:headEnd/>
            <a:tailEnd/>
          </a:ln>
        </p:spPr>
        <p:txBody>
          <a:bodyPr wrap="none">
            <a:spAutoFit/>
          </a:bodyPr>
          <a:lstStyle/>
          <a:p>
            <a:r>
              <a:rPr lang="en-US" i="1"/>
              <a:t>If you know that A and B are independent…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4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26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44">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264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264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26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nimBg="1" autoUpdateAnimBg="0"/>
      <p:bldP spid="112644" grpId="0" build="p" animBg="1" autoUpdateAnimBg="0"/>
      <p:bldP spid="1126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
            <a:ext cx="7772400" cy="838200"/>
          </a:xfrm>
        </p:spPr>
        <p:txBody>
          <a:bodyPr/>
          <a:lstStyle/>
          <a:p>
            <a:r>
              <a:rPr lang="en-US" sz="3200" dirty="0"/>
              <a:t>Examples</a:t>
            </a:r>
          </a:p>
        </p:txBody>
      </p:sp>
      <p:sp>
        <p:nvSpPr>
          <p:cNvPr id="5" name="Content Placeholder 4"/>
          <p:cNvSpPr>
            <a:spLocks noGrp="1"/>
          </p:cNvSpPr>
          <p:nvPr>
            <p:ph idx="1"/>
          </p:nvPr>
        </p:nvSpPr>
        <p:spPr/>
        <p:txBody>
          <a:bodyPr/>
          <a:lstStyle/>
          <a:p>
            <a:endParaRPr lang="en-US" dirty="0"/>
          </a:p>
          <a:p>
            <a:pPr>
              <a:buNone/>
            </a:pPr>
            <a:r>
              <a:rPr lang="en-US" sz="2000" dirty="0"/>
              <a:t>We draw two cards </a:t>
            </a:r>
            <a:r>
              <a:rPr lang="en-US" sz="2000" u="sng" dirty="0"/>
              <a:t>with replacement</a:t>
            </a:r>
          </a:p>
          <a:p>
            <a:pPr>
              <a:buNone/>
            </a:pPr>
            <a:r>
              <a:rPr lang="en-US" sz="2000" b="1" u="sng" dirty="0"/>
              <a:t>The event A:  </a:t>
            </a:r>
            <a:r>
              <a:rPr lang="en-US" sz="2000" dirty="0"/>
              <a:t>both cards are red   </a:t>
            </a:r>
            <a:r>
              <a:rPr lang="en-US" sz="2000" b="1" u="sng" dirty="0"/>
              <a:t>The event B:  </a:t>
            </a:r>
            <a:r>
              <a:rPr lang="en-US" sz="2000" dirty="0"/>
              <a:t>first card is red</a:t>
            </a:r>
          </a:p>
          <a:p>
            <a:pPr>
              <a:buNone/>
            </a:pPr>
            <a:r>
              <a:rPr lang="en-US" sz="2000" b="1" u="sng" dirty="0"/>
              <a:t>The event C:  </a:t>
            </a:r>
            <a:r>
              <a:rPr lang="en-US" sz="2000" dirty="0"/>
              <a:t>second card is black (club or spade)</a:t>
            </a:r>
          </a:p>
          <a:p>
            <a:pPr>
              <a:buNone/>
            </a:pPr>
            <a:endParaRPr lang="en-US" sz="2000" dirty="0"/>
          </a:p>
          <a:p>
            <a:pPr>
              <a:buNone/>
            </a:pPr>
            <a:r>
              <a:rPr lang="en-US" sz="2000" dirty="0"/>
              <a:t>P{B}  =  ______			P{A}  =   ___________</a:t>
            </a:r>
          </a:p>
          <a:p>
            <a:pPr>
              <a:buNone/>
            </a:pPr>
            <a:endParaRPr lang="en-US" sz="2400" dirty="0"/>
          </a:p>
          <a:p>
            <a:pPr>
              <a:buNone/>
            </a:pPr>
            <a:r>
              <a:rPr lang="en-US" sz="2000" dirty="0"/>
              <a:t>P{B | A}  =   _______		P{A | B}  =  _________</a:t>
            </a:r>
          </a:p>
          <a:p>
            <a:pPr>
              <a:buNone/>
            </a:pPr>
            <a:endParaRPr lang="en-US" sz="2400" dirty="0"/>
          </a:p>
          <a:p>
            <a:pPr>
              <a:buNone/>
            </a:pPr>
            <a:r>
              <a:rPr lang="en-US" sz="2000" dirty="0"/>
              <a:t>P{C | A}  =    ______</a:t>
            </a:r>
          </a:p>
        </p:txBody>
      </p:sp>
      <p:sp>
        <p:nvSpPr>
          <p:cNvPr id="3" name="Slide Number Placeholder 2"/>
          <p:cNvSpPr>
            <a:spLocks noGrp="1"/>
          </p:cNvSpPr>
          <p:nvPr>
            <p:ph type="sldNum" sz="quarter" idx="12"/>
          </p:nvPr>
        </p:nvSpPr>
        <p:spPr/>
        <p:txBody>
          <a:bodyPr/>
          <a:lstStyle/>
          <a:p>
            <a:pPr>
              <a:defRPr/>
            </a:pPr>
            <a:fld id="{30C3C647-45B5-4F8F-AB95-A6BC4A1FD922}" type="slidenum">
              <a:rPr lang="en-US" smtClean="0"/>
              <a:pPr>
                <a:defRPr/>
              </a:pPr>
              <a:t>15</a:t>
            </a:fld>
            <a:endParaRPr lang="en-US"/>
          </a:p>
        </p:txBody>
      </p:sp>
      <p:sp>
        <p:nvSpPr>
          <p:cNvPr id="6" name="Rectangle 4"/>
          <p:cNvSpPr>
            <a:spLocks noChangeArrowheads="1"/>
          </p:cNvSpPr>
          <p:nvPr/>
        </p:nvSpPr>
        <p:spPr bwMode="auto">
          <a:xfrm>
            <a:off x="533400" y="1066800"/>
            <a:ext cx="8077200" cy="1569660"/>
          </a:xfrm>
          <a:prstGeom prst="rect">
            <a:avLst/>
          </a:prstGeom>
          <a:noFill/>
          <a:ln w="9525">
            <a:noFill/>
            <a:miter lim="800000"/>
            <a:headEnd/>
            <a:tailEnd/>
          </a:ln>
        </p:spPr>
        <p:txBody>
          <a:bodyPr wrap="square">
            <a:spAutoFit/>
          </a:bodyPr>
          <a:lstStyle/>
          <a:p>
            <a:r>
              <a:rPr lang="en-US" dirty="0">
                <a:latin typeface="Symbol" pitchFamily="18" charset="2"/>
                <a:ea typeface="Calibri" pitchFamily="34" charset="0"/>
                <a:cs typeface="Times New Roman" charset="0"/>
              </a:rPr>
              <a:t>A</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K</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a:t>
            </a:r>
            <a:r>
              <a:rPr lang="en-US" dirty="0">
                <a:ea typeface="Calibri" pitchFamily="34" charset="0"/>
                <a:cs typeface="Times New Roman" charset="0"/>
                <a:sym typeface="Symbol" pitchFamily="18" charset="2"/>
              </a:rPr>
              <a:t>Q</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ea typeface="Calibri" pitchFamily="34" charset="0"/>
                <a:cs typeface="Times New Roman" charset="0"/>
                <a:sym typeface="Symbol" pitchFamily="18" charset="2"/>
              </a:rPr>
              <a:t>J</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10</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9</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8</a:t>
            </a:r>
            <a:r>
              <a:rPr lang="en-US" dirty="0">
                <a:latin typeface="Symbol" pitchFamily="18" charset="2"/>
                <a:ea typeface="Calibri" pitchFamily="34" charset="0"/>
                <a:cs typeface="Times New Roman" charset="0"/>
              </a:rPr>
              <a:t> 7</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6</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3</a:t>
            </a:r>
            <a:r>
              <a:rPr lang="en-US" dirty="0">
                <a:latin typeface="Symbol" pitchFamily="18" charset="2"/>
                <a:ea typeface="Calibri" pitchFamily="34" charset="0"/>
                <a:cs typeface="Times New Roman" charset="0"/>
              </a:rPr>
              <a:t> 2</a:t>
            </a:r>
            <a:r>
              <a:rPr lang="en-US" dirty="0">
                <a:latin typeface="Symbol" pitchFamily="18" charset="2"/>
                <a:ea typeface="Calibri" pitchFamily="34" charset="0"/>
                <a:cs typeface="Times New Roman" charset="0"/>
                <a:sym typeface="Symbol" pitchFamily="18" charset="2"/>
              </a:rPr>
              <a:t></a:t>
            </a:r>
            <a:endParaRPr lang="en-US" dirty="0">
              <a:latin typeface="Arial" charset="0"/>
              <a:ea typeface="Calibri" pitchFamily="34" charset="0"/>
              <a:cs typeface="Arial" charset="0"/>
            </a:endParaRPr>
          </a:p>
          <a:p>
            <a:pPr eaLnBrk="0" hangingPunct="0"/>
            <a:r>
              <a:rPr lang="en-US" dirty="0">
                <a:latin typeface="Symbol" pitchFamily="18" charset="2"/>
                <a:ea typeface="Calibri" pitchFamily="34" charset="0"/>
                <a:cs typeface="Times New Roman" charset="0"/>
                <a:sym typeface="Symbol" pitchFamily="18" charset="2"/>
              </a:rPr>
              <a:t>A</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a:t>
            </a:r>
            <a:r>
              <a:rPr lang="en-US" dirty="0">
                <a:ea typeface="Calibri" pitchFamily="34" charset="0"/>
                <a:cs typeface="Times New Roman" charset="0"/>
                <a:sym typeface="Symbol" pitchFamily="18" charset="2"/>
              </a:rPr>
              <a:t>K</a:t>
            </a:r>
            <a:r>
              <a:rPr lang="en-US" dirty="0">
                <a:latin typeface="Calibri" pitchFamily="34" charset="0"/>
                <a:ea typeface="Calibri" pitchFamily="34" charset="0"/>
                <a:cs typeface="Times New Roman" charset="0"/>
                <a:sym typeface="Symbol" pitchFamily="18" charset="2"/>
              </a:rPr>
              <a:t></a:t>
            </a:r>
            <a:r>
              <a:rPr lang="en-US" dirty="0">
                <a:ea typeface="Calibri" pitchFamily="34" charset="0"/>
                <a:cs typeface="Times New Roman" charset="0"/>
              </a:rPr>
              <a:t> </a:t>
            </a:r>
            <a:r>
              <a:rPr lang="en-US" dirty="0">
                <a:ea typeface="Calibri" pitchFamily="34" charset="0"/>
                <a:cs typeface="Times New Roman" charset="0"/>
                <a:sym typeface="Symbol" pitchFamily="18" charset="2"/>
              </a:rPr>
              <a:t> Q</a:t>
            </a:r>
            <a:r>
              <a:rPr lang="en-US" dirty="0">
                <a:latin typeface="Calibri" pitchFamily="34" charset="0"/>
                <a:ea typeface="Calibri" pitchFamily="34" charset="0"/>
                <a:cs typeface="Times New Roman" charset="0"/>
                <a:sym typeface="Symbol" pitchFamily="18" charset="2"/>
              </a:rPr>
              <a:t></a:t>
            </a:r>
            <a:r>
              <a:rPr lang="en-US" dirty="0">
                <a:ea typeface="Calibri" pitchFamily="34" charset="0"/>
                <a:cs typeface="Times New Roman" charset="0"/>
              </a:rPr>
              <a:t> J</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9</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8</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5</a:t>
            </a:r>
            <a:r>
              <a:rPr lang="en-US" dirty="0">
                <a:latin typeface="Symbol" pitchFamily="18" charset="2"/>
                <a:ea typeface="Calibri" pitchFamily="34" charset="0"/>
                <a:cs typeface="Times New Roman" charset="0"/>
              </a:rPr>
              <a:t> 4</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3</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2</a:t>
            </a:r>
            <a:r>
              <a:rPr lang="en-US" dirty="0">
                <a:latin typeface="Symbol" pitchFamily="18" charset="2"/>
                <a:ea typeface="Calibri" pitchFamily="34" charset="0"/>
                <a:cs typeface="Times New Roman" charset="0"/>
                <a:sym typeface="Symbol" pitchFamily="18" charset="2"/>
              </a:rPr>
              <a:t></a:t>
            </a:r>
            <a:endParaRPr lang="en-US" dirty="0">
              <a:latin typeface="Arial" charset="0"/>
              <a:cs typeface="Arial" charset="0"/>
            </a:endParaRPr>
          </a:p>
          <a:p>
            <a:pPr algn="l" eaLnBrk="0" hangingPunct="0"/>
            <a:r>
              <a:rPr lang="en-US" dirty="0">
                <a:solidFill>
                  <a:srgbClr val="FF0000"/>
                </a:solidFill>
                <a:latin typeface="Symbol" pitchFamily="18" charset="2"/>
                <a:cs typeface="Calibri" pitchFamily="34" charset="0"/>
                <a:sym typeface="Symbol" pitchFamily="18" charset="2"/>
              </a:rPr>
              <a:t>        A</a:t>
            </a:r>
            <a:r>
              <a:rPr lang="en-US" dirty="0">
                <a:solidFill>
                  <a:srgbClr val="FF0000"/>
                </a:solidFill>
                <a:latin typeface="Symbol" pitchFamily="18" charset="2"/>
                <a:cs typeface="Calibri" pitchFamily="34" charset="0"/>
              </a:rPr>
              <a:t> </a:t>
            </a:r>
            <a:r>
              <a:rPr lang="en-US" dirty="0">
                <a:solidFill>
                  <a:srgbClr val="FF0000"/>
                </a:solidFill>
                <a:latin typeface="Symbol" pitchFamily="18" charset="2"/>
                <a:cs typeface="Calibri" pitchFamily="34" charset="0"/>
                <a:sym typeface="Symbol" pitchFamily="18" charset="2"/>
              </a:rPr>
              <a:t> </a:t>
            </a:r>
            <a:r>
              <a:rPr lang="en-US" dirty="0">
                <a:solidFill>
                  <a:srgbClr val="FF0000"/>
                </a:solidFill>
                <a:cs typeface="Calibri" pitchFamily="34" charset="0"/>
                <a:sym typeface="Symbol" pitchFamily="18" charset="2"/>
              </a:rPr>
              <a:t>K</a:t>
            </a:r>
            <a:r>
              <a:rPr lang="en-US" dirty="0">
                <a:solidFill>
                  <a:srgbClr val="FF0000"/>
                </a:solidFill>
                <a:latin typeface="Calibri" pitchFamily="34" charset="0"/>
                <a:cs typeface="Calibri" pitchFamily="34" charset="0"/>
                <a:sym typeface="Symbol" pitchFamily="18" charset="2"/>
              </a:rPr>
              <a:t></a:t>
            </a:r>
            <a:r>
              <a:rPr lang="en-US" dirty="0">
                <a:solidFill>
                  <a:srgbClr val="FF0000"/>
                </a:solidFill>
                <a:cs typeface="Calibri" pitchFamily="34" charset="0"/>
              </a:rPr>
              <a:t> </a:t>
            </a:r>
            <a:r>
              <a:rPr lang="en-US" dirty="0">
                <a:solidFill>
                  <a:srgbClr val="FF0000"/>
                </a:solidFill>
                <a:cs typeface="Calibri" pitchFamily="34" charset="0"/>
                <a:sym typeface="Symbol" pitchFamily="18" charset="2"/>
              </a:rPr>
              <a:t>	                      </a:t>
            </a:r>
            <a:r>
              <a:rPr lang="en-US" dirty="0">
                <a:solidFill>
                  <a:srgbClr val="FF0000"/>
                </a:solidFill>
                <a:latin typeface="Symbol" pitchFamily="18" charset="2"/>
                <a:cs typeface="Calibri" pitchFamily="34" charset="0"/>
                <a:sym typeface="Symbol" pitchFamily="18" charset="2"/>
              </a:rPr>
              <a:t>9</a:t>
            </a:r>
            <a:r>
              <a:rPr lang="en-US" dirty="0">
                <a:solidFill>
                  <a:srgbClr val="FF0000"/>
                </a:solidFill>
                <a:latin typeface="Symbol" pitchFamily="18" charset="2"/>
                <a:cs typeface="Calibri" pitchFamily="34" charset="0"/>
              </a:rPr>
              <a:t> </a:t>
            </a:r>
            <a:r>
              <a:rPr lang="en-US" dirty="0">
                <a:solidFill>
                  <a:srgbClr val="FF0000"/>
                </a:solidFill>
                <a:latin typeface="Symbol" pitchFamily="18" charset="2"/>
                <a:cs typeface="Calibri" pitchFamily="34" charset="0"/>
                <a:sym typeface="Symbol" pitchFamily="18" charset="2"/>
              </a:rPr>
              <a:t> 8</a:t>
            </a:r>
            <a:endParaRPr lang="en-US" dirty="0">
              <a:latin typeface="Arial" charset="0"/>
              <a:cs typeface="Arial" charset="0"/>
            </a:endParaRPr>
          </a:p>
          <a:p>
            <a:pPr eaLnBrk="0" hangingPunct="0"/>
            <a:r>
              <a:rPr lang="en-US" dirty="0">
                <a:solidFill>
                  <a:srgbClr val="FF0000"/>
                </a:solidFill>
                <a:latin typeface="Symbol" pitchFamily="18" charset="2"/>
                <a:cs typeface="Calibri" pitchFamily="34" charset="0"/>
                <a:sym typeface="Symbol" pitchFamily="18" charset="2"/>
              </a:rPr>
              <a:t>         </a:t>
            </a:r>
            <a:r>
              <a:rPr lang="en-US" dirty="0">
                <a:solidFill>
                  <a:srgbClr val="FF0000"/>
                </a:solidFill>
                <a:cs typeface="Calibri" pitchFamily="34" charset="0"/>
                <a:sym typeface="Symbol" pitchFamily="18" charset="2"/>
              </a:rPr>
              <a:t>K</a:t>
            </a:r>
            <a:r>
              <a:rPr lang="en-US" dirty="0">
                <a:solidFill>
                  <a:srgbClr val="FF0000"/>
                </a:solidFill>
                <a:latin typeface="Calibri" pitchFamily="34" charset="0"/>
                <a:cs typeface="Calibri" pitchFamily="34" charset="0"/>
                <a:sym typeface="Symbol" pitchFamily="18" charset="2"/>
              </a:rPr>
              <a:t></a:t>
            </a:r>
            <a:r>
              <a:rPr lang="en-US" dirty="0">
                <a:solidFill>
                  <a:srgbClr val="FF0000"/>
                </a:solidFill>
                <a:cs typeface="Calibri" pitchFamily="34" charset="0"/>
              </a:rPr>
              <a:t> </a:t>
            </a:r>
            <a:r>
              <a:rPr lang="en-US" dirty="0">
                <a:solidFill>
                  <a:srgbClr val="FF0000"/>
                </a:solidFill>
                <a:cs typeface="Calibri" pitchFamily="34" charset="0"/>
                <a:sym typeface="Symbol" pitchFamily="18" charset="2"/>
              </a:rPr>
              <a:t> 					           </a:t>
            </a:r>
            <a:r>
              <a:rPr lang="en-US" dirty="0">
                <a:solidFill>
                  <a:srgbClr val="FF0000"/>
                </a:solidFill>
                <a:latin typeface="Symbol" pitchFamily="18" charset="2"/>
                <a:cs typeface="Calibri" pitchFamily="34" charset="0"/>
              </a:rPr>
              <a:t> 2</a:t>
            </a:r>
            <a:r>
              <a:rPr lang="en-US" dirty="0">
                <a:solidFill>
                  <a:srgbClr val="FF0000"/>
                </a:solidFill>
                <a:latin typeface="Symbol" pitchFamily="18" charset="2"/>
                <a:cs typeface="Calibri" pitchFamily="34" charset="0"/>
                <a:sym typeface="Symbol" pitchFamily="18" charset="2"/>
              </a:rPr>
              <a:t> </a:t>
            </a:r>
            <a:r>
              <a:rPr lang="en-US" dirty="0">
                <a:solidFill>
                  <a:srgbClr val="FF0000"/>
                </a:solidFill>
                <a:latin typeface="Calibri" pitchFamily="34" charset="0"/>
                <a:cs typeface="Calibri" pitchFamily="34" charset="0"/>
                <a:sym typeface="Symbol" pitchFamily="18" charset="2"/>
              </a:rPr>
              <a:t></a:t>
            </a:r>
            <a:endParaRPr lang="en-US" dirty="0">
              <a:solidFill>
                <a:srgbClr val="FF0000"/>
              </a:solidFill>
              <a:latin typeface="Symbol" pitchFamily="18" charset="2"/>
              <a:cs typeface="Calibri" pitchFamily="34" charset="0"/>
              <a:sym typeface="Symbol"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
            <a:ext cx="7772400" cy="838200"/>
          </a:xfrm>
        </p:spPr>
        <p:txBody>
          <a:bodyPr/>
          <a:lstStyle/>
          <a:p>
            <a:r>
              <a:rPr lang="en-US" sz="3200" dirty="0"/>
              <a:t>Examples</a:t>
            </a:r>
          </a:p>
        </p:txBody>
      </p:sp>
      <p:sp>
        <p:nvSpPr>
          <p:cNvPr id="5" name="Content Placeholder 4"/>
          <p:cNvSpPr>
            <a:spLocks noGrp="1"/>
          </p:cNvSpPr>
          <p:nvPr>
            <p:ph idx="1"/>
          </p:nvPr>
        </p:nvSpPr>
        <p:spPr/>
        <p:txBody>
          <a:bodyPr/>
          <a:lstStyle/>
          <a:p>
            <a:endParaRPr lang="en-US" dirty="0"/>
          </a:p>
          <a:p>
            <a:pPr>
              <a:buNone/>
            </a:pPr>
            <a:r>
              <a:rPr lang="en-US" sz="2000" dirty="0"/>
              <a:t>We draw two cards </a:t>
            </a:r>
            <a:r>
              <a:rPr lang="en-US" sz="2000" u="sng" dirty="0"/>
              <a:t>with replacement</a:t>
            </a:r>
          </a:p>
          <a:p>
            <a:pPr>
              <a:buNone/>
            </a:pPr>
            <a:r>
              <a:rPr lang="en-US" sz="2000" b="1" u="sng" dirty="0"/>
              <a:t>The event A:  </a:t>
            </a:r>
            <a:r>
              <a:rPr lang="en-US" sz="2000" dirty="0"/>
              <a:t>both cards are red   </a:t>
            </a:r>
            <a:r>
              <a:rPr lang="en-US" sz="2000" b="1" u="sng" dirty="0"/>
              <a:t>The event B:  </a:t>
            </a:r>
            <a:r>
              <a:rPr lang="en-US" sz="2000" dirty="0"/>
              <a:t>first card is red</a:t>
            </a:r>
          </a:p>
          <a:p>
            <a:pPr>
              <a:buNone/>
            </a:pPr>
            <a:r>
              <a:rPr lang="en-US" sz="2000" b="1" u="sng" dirty="0"/>
              <a:t>The event C:  </a:t>
            </a:r>
            <a:r>
              <a:rPr lang="en-US" sz="2000" dirty="0"/>
              <a:t>second card is black (club or spade)</a:t>
            </a:r>
          </a:p>
          <a:p>
            <a:pPr>
              <a:buNone/>
            </a:pPr>
            <a:endParaRPr lang="en-US" sz="2000" dirty="0"/>
          </a:p>
          <a:p>
            <a:pPr>
              <a:buNone/>
            </a:pPr>
            <a:r>
              <a:rPr lang="en-US" sz="2000" dirty="0"/>
              <a:t>P{B}  =  _6/27_____			P{A}  =  6/27 * 6/27</a:t>
            </a:r>
          </a:p>
          <a:p>
            <a:pPr>
              <a:buNone/>
            </a:pPr>
            <a:endParaRPr lang="en-US" sz="2400" dirty="0"/>
          </a:p>
          <a:p>
            <a:pPr>
              <a:buNone/>
            </a:pPr>
            <a:r>
              <a:rPr lang="en-US" sz="2000" dirty="0"/>
              <a:t>P{B | A}  =   ___1.0____			P{A | B}  =  6/27</a:t>
            </a:r>
          </a:p>
          <a:p>
            <a:pPr>
              <a:buNone/>
            </a:pPr>
            <a:endParaRPr lang="en-US" sz="2400" dirty="0"/>
          </a:p>
          <a:p>
            <a:pPr>
              <a:buNone/>
            </a:pPr>
            <a:r>
              <a:rPr lang="en-US" sz="2000" dirty="0"/>
              <a:t>P{C | A}  =    ___0.0___</a:t>
            </a:r>
          </a:p>
        </p:txBody>
      </p:sp>
      <p:sp>
        <p:nvSpPr>
          <p:cNvPr id="3" name="Slide Number Placeholder 2"/>
          <p:cNvSpPr>
            <a:spLocks noGrp="1"/>
          </p:cNvSpPr>
          <p:nvPr>
            <p:ph type="sldNum" sz="quarter" idx="12"/>
          </p:nvPr>
        </p:nvSpPr>
        <p:spPr/>
        <p:txBody>
          <a:bodyPr/>
          <a:lstStyle/>
          <a:p>
            <a:pPr>
              <a:defRPr/>
            </a:pPr>
            <a:fld id="{30C3C647-45B5-4F8F-AB95-A6BC4A1FD922}" type="slidenum">
              <a:rPr lang="en-US" smtClean="0"/>
              <a:pPr>
                <a:defRPr/>
              </a:pPr>
              <a:t>16</a:t>
            </a:fld>
            <a:endParaRPr lang="en-US"/>
          </a:p>
        </p:txBody>
      </p:sp>
      <p:sp>
        <p:nvSpPr>
          <p:cNvPr id="6" name="Rectangle 4"/>
          <p:cNvSpPr>
            <a:spLocks noChangeArrowheads="1"/>
          </p:cNvSpPr>
          <p:nvPr/>
        </p:nvSpPr>
        <p:spPr bwMode="auto">
          <a:xfrm>
            <a:off x="533400" y="1066800"/>
            <a:ext cx="8077200" cy="1569660"/>
          </a:xfrm>
          <a:prstGeom prst="rect">
            <a:avLst/>
          </a:prstGeom>
          <a:noFill/>
          <a:ln w="9525">
            <a:noFill/>
            <a:miter lim="800000"/>
            <a:headEnd/>
            <a:tailEnd/>
          </a:ln>
        </p:spPr>
        <p:txBody>
          <a:bodyPr wrap="square">
            <a:spAutoFit/>
          </a:bodyPr>
          <a:lstStyle/>
          <a:p>
            <a:r>
              <a:rPr lang="en-US" dirty="0">
                <a:latin typeface="Symbol" pitchFamily="18" charset="2"/>
                <a:ea typeface="Calibri" pitchFamily="34" charset="0"/>
                <a:cs typeface="Times New Roman" charset="0"/>
              </a:rPr>
              <a:t>A</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K</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a:t>
            </a:r>
            <a:r>
              <a:rPr lang="en-US" dirty="0">
                <a:ea typeface="Calibri" pitchFamily="34" charset="0"/>
                <a:cs typeface="Times New Roman" charset="0"/>
                <a:sym typeface="Symbol" pitchFamily="18" charset="2"/>
              </a:rPr>
              <a:t>Q</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ea typeface="Calibri" pitchFamily="34" charset="0"/>
                <a:cs typeface="Times New Roman" charset="0"/>
                <a:sym typeface="Symbol" pitchFamily="18" charset="2"/>
              </a:rPr>
              <a:t>J</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10</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9</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8</a:t>
            </a:r>
            <a:r>
              <a:rPr lang="en-US" dirty="0">
                <a:latin typeface="Symbol" pitchFamily="18" charset="2"/>
                <a:ea typeface="Calibri" pitchFamily="34" charset="0"/>
                <a:cs typeface="Times New Roman" charset="0"/>
              </a:rPr>
              <a:t> 7</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6</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3</a:t>
            </a:r>
            <a:r>
              <a:rPr lang="en-US" dirty="0">
                <a:latin typeface="Symbol" pitchFamily="18" charset="2"/>
                <a:ea typeface="Calibri" pitchFamily="34" charset="0"/>
                <a:cs typeface="Times New Roman" charset="0"/>
              </a:rPr>
              <a:t> 2</a:t>
            </a:r>
            <a:r>
              <a:rPr lang="en-US" dirty="0">
                <a:latin typeface="Symbol" pitchFamily="18" charset="2"/>
                <a:ea typeface="Calibri" pitchFamily="34" charset="0"/>
                <a:cs typeface="Times New Roman" charset="0"/>
                <a:sym typeface="Symbol" pitchFamily="18" charset="2"/>
              </a:rPr>
              <a:t></a:t>
            </a:r>
            <a:endParaRPr lang="en-US" dirty="0">
              <a:latin typeface="Arial" charset="0"/>
              <a:ea typeface="Calibri" pitchFamily="34" charset="0"/>
              <a:cs typeface="Arial" charset="0"/>
            </a:endParaRPr>
          </a:p>
          <a:p>
            <a:pPr eaLnBrk="0" hangingPunct="0"/>
            <a:r>
              <a:rPr lang="en-US" dirty="0">
                <a:latin typeface="Symbol" pitchFamily="18" charset="2"/>
                <a:ea typeface="Calibri" pitchFamily="34" charset="0"/>
                <a:cs typeface="Times New Roman" charset="0"/>
                <a:sym typeface="Symbol" pitchFamily="18" charset="2"/>
              </a:rPr>
              <a:t>A</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a:t>
            </a:r>
            <a:r>
              <a:rPr lang="en-US" dirty="0">
                <a:ea typeface="Calibri" pitchFamily="34" charset="0"/>
                <a:cs typeface="Times New Roman" charset="0"/>
                <a:sym typeface="Symbol" pitchFamily="18" charset="2"/>
              </a:rPr>
              <a:t>K</a:t>
            </a:r>
            <a:r>
              <a:rPr lang="en-US" dirty="0">
                <a:latin typeface="Calibri" pitchFamily="34" charset="0"/>
                <a:ea typeface="Calibri" pitchFamily="34" charset="0"/>
                <a:cs typeface="Times New Roman" charset="0"/>
                <a:sym typeface="Symbol" pitchFamily="18" charset="2"/>
              </a:rPr>
              <a:t></a:t>
            </a:r>
            <a:r>
              <a:rPr lang="en-US" dirty="0">
                <a:ea typeface="Calibri" pitchFamily="34" charset="0"/>
                <a:cs typeface="Times New Roman" charset="0"/>
              </a:rPr>
              <a:t> </a:t>
            </a:r>
            <a:r>
              <a:rPr lang="en-US" dirty="0">
                <a:ea typeface="Calibri" pitchFamily="34" charset="0"/>
                <a:cs typeface="Times New Roman" charset="0"/>
                <a:sym typeface="Symbol" pitchFamily="18" charset="2"/>
              </a:rPr>
              <a:t> Q</a:t>
            </a:r>
            <a:r>
              <a:rPr lang="en-US" dirty="0">
                <a:latin typeface="Calibri" pitchFamily="34" charset="0"/>
                <a:ea typeface="Calibri" pitchFamily="34" charset="0"/>
                <a:cs typeface="Times New Roman" charset="0"/>
                <a:sym typeface="Symbol" pitchFamily="18" charset="2"/>
              </a:rPr>
              <a:t></a:t>
            </a:r>
            <a:r>
              <a:rPr lang="en-US" dirty="0">
                <a:ea typeface="Calibri" pitchFamily="34" charset="0"/>
                <a:cs typeface="Times New Roman" charset="0"/>
              </a:rPr>
              <a:t> J</a:t>
            </a:r>
            <a:r>
              <a:rPr lang="en-US" dirty="0">
                <a:latin typeface="Calibri" pitchFamily="34" charset="0"/>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9</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8</a:t>
            </a:r>
            <a:r>
              <a:rPr lang="en-US" dirty="0">
                <a:latin typeface="Symbol" pitchFamily="18" charset="2"/>
                <a:ea typeface="Calibri" pitchFamily="34" charset="0"/>
                <a:cs typeface="Times New Roman" charset="0"/>
              </a:rPr>
              <a:t> </a:t>
            </a:r>
            <a:r>
              <a:rPr lang="en-US" dirty="0">
                <a:latin typeface="Symbol" pitchFamily="18" charset="2"/>
                <a:ea typeface="Calibri" pitchFamily="34" charset="0"/>
                <a:cs typeface="Times New Roman" charset="0"/>
                <a:sym typeface="Symbol" pitchFamily="18" charset="2"/>
              </a:rPr>
              <a:t>             5</a:t>
            </a:r>
            <a:r>
              <a:rPr lang="en-US" dirty="0">
                <a:latin typeface="Symbol" pitchFamily="18" charset="2"/>
                <a:ea typeface="Calibri" pitchFamily="34" charset="0"/>
                <a:cs typeface="Times New Roman" charset="0"/>
              </a:rPr>
              <a:t> 4</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3</a:t>
            </a:r>
            <a:r>
              <a:rPr lang="en-US" dirty="0">
                <a:latin typeface="Symbol" pitchFamily="18" charset="2"/>
                <a:ea typeface="Calibri" pitchFamily="34" charset="0"/>
                <a:cs typeface="Times New Roman" charset="0"/>
                <a:sym typeface="Symbol" pitchFamily="18" charset="2"/>
              </a:rPr>
              <a:t></a:t>
            </a:r>
            <a:r>
              <a:rPr lang="en-US" dirty="0">
                <a:latin typeface="Symbol" pitchFamily="18" charset="2"/>
                <a:ea typeface="Calibri" pitchFamily="34" charset="0"/>
                <a:cs typeface="Times New Roman" charset="0"/>
              </a:rPr>
              <a:t> 2</a:t>
            </a:r>
            <a:r>
              <a:rPr lang="en-US" dirty="0">
                <a:latin typeface="Symbol" pitchFamily="18" charset="2"/>
                <a:ea typeface="Calibri" pitchFamily="34" charset="0"/>
                <a:cs typeface="Times New Roman" charset="0"/>
                <a:sym typeface="Symbol" pitchFamily="18" charset="2"/>
              </a:rPr>
              <a:t></a:t>
            </a:r>
            <a:endParaRPr lang="en-US" dirty="0">
              <a:latin typeface="Arial" charset="0"/>
              <a:cs typeface="Arial" charset="0"/>
            </a:endParaRPr>
          </a:p>
          <a:p>
            <a:pPr algn="l" eaLnBrk="0" hangingPunct="0"/>
            <a:r>
              <a:rPr lang="en-US" dirty="0">
                <a:solidFill>
                  <a:srgbClr val="FF0000"/>
                </a:solidFill>
                <a:latin typeface="Symbol" pitchFamily="18" charset="2"/>
                <a:cs typeface="Calibri" pitchFamily="34" charset="0"/>
                <a:sym typeface="Symbol" pitchFamily="18" charset="2"/>
              </a:rPr>
              <a:t>        A</a:t>
            </a:r>
            <a:r>
              <a:rPr lang="en-US" dirty="0">
                <a:solidFill>
                  <a:srgbClr val="FF0000"/>
                </a:solidFill>
                <a:latin typeface="Symbol" pitchFamily="18" charset="2"/>
                <a:cs typeface="Calibri" pitchFamily="34" charset="0"/>
              </a:rPr>
              <a:t> </a:t>
            </a:r>
            <a:r>
              <a:rPr lang="en-US" dirty="0">
                <a:solidFill>
                  <a:srgbClr val="FF0000"/>
                </a:solidFill>
                <a:latin typeface="Symbol" pitchFamily="18" charset="2"/>
                <a:cs typeface="Calibri" pitchFamily="34" charset="0"/>
                <a:sym typeface="Symbol" pitchFamily="18" charset="2"/>
              </a:rPr>
              <a:t> </a:t>
            </a:r>
            <a:r>
              <a:rPr lang="en-US" dirty="0">
                <a:solidFill>
                  <a:srgbClr val="FF0000"/>
                </a:solidFill>
                <a:cs typeface="Calibri" pitchFamily="34" charset="0"/>
                <a:sym typeface="Symbol" pitchFamily="18" charset="2"/>
              </a:rPr>
              <a:t>K</a:t>
            </a:r>
            <a:r>
              <a:rPr lang="en-US" dirty="0">
                <a:solidFill>
                  <a:srgbClr val="FF0000"/>
                </a:solidFill>
                <a:latin typeface="Calibri" pitchFamily="34" charset="0"/>
                <a:cs typeface="Calibri" pitchFamily="34" charset="0"/>
                <a:sym typeface="Symbol" pitchFamily="18" charset="2"/>
              </a:rPr>
              <a:t></a:t>
            </a:r>
            <a:r>
              <a:rPr lang="en-US" dirty="0">
                <a:solidFill>
                  <a:srgbClr val="FF0000"/>
                </a:solidFill>
                <a:cs typeface="Calibri" pitchFamily="34" charset="0"/>
              </a:rPr>
              <a:t> </a:t>
            </a:r>
            <a:r>
              <a:rPr lang="en-US" dirty="0">
                <a:solidFill>
                  <a:srgbClr val="FF0000"/>
                </a:solidFill>
                <a:cs typeface="Calibri" pitchFamily="34" charset="0"/>
                <a:sym typeface="Symbol" pitchFamily="18" charset="2"/>
              </a:rPr>
              <a:t>	                      </a:t>
            </a:r>
            <a:r>
              <a:rPr lang="en-US" dirty="0">
                <a:solidFill>
                  <a:srgbClr val="FF0000"/>
                </a:solidFill>
                <a:latin typeface="Symbol" pitchFamily="18" charset="2"/>
                <a:cs typeface="Calibri" pitchFamily="34" charset="0"/>
                <a:sym typeface="Symbol" pitchFamily="18" charset="2"/>
              </a:rPr>
              <a:t>9</a:t>
            </a:r>
            <a:r>
              <a:rPr lang="en-US" dirty="0">
                <a:solidFill>
                  <a:srgbClr val="FF0000"/>
                </a:solidFill>
                <a:latin typeface="Symbol" pitchFamily="18" charset="2"/>
                <a:cs typeface="Calibri" pitchFamily="34" charset="0"/>
              </a:rPr>
              <a:t> </a:t>
            </a:r>
            <a:r>
              <a:rPr lang="en-US" dirty="0">
                <a:solidFill>
                  <a:srgbClr val="FF0000"/>
                </a:solidFill>
                <a:latin typeface="Symbol" pitchFamily="18" charset="2"/>
                <a:cs typeface="Calibri" pitchFamily="34" charset="0"/>
                <a:sym typeface="Symbol" pitchFamily="18" charset="2"/>
              </a:rPr>
              <a:t> 8</a:t>
            </a:r>
            <a:endParaRPr lang="en-US" dirty="0">
              <a:latin typeface="Arial" charset="0"/>
              <a:cs typeface="Arial" charset="0"/>
            </a:endParaRPr>
          </a:p>
          <a:p>
            <a:pPr eaLnBrk="0" hangingPunct="0"/>
            <a:r>
              <a:rPr lang="en-US" dirty="0">
                <a:solidFill>
                  <a:srgbClr val="FF0000"/>
                </a:solidFill>
                <a:latin typeface="Symbol" pitchFamily="18" charset="2"/>
                <a:cs typeface="Calibri" pitchFamily="34" charset="0"/>
                <a:sym typeface="Symbol" pitchFamily="18" charset="2"/>
              </a:rPr>
              <a:t>         </a:t>
            </a:r>
            <a:r>
              <a:rPr lang="en-US" dirty="0">
                <a:solidFill>
                  <a:srgbClr val="FF0000"/>
                </a:solidFill>
                <a:cs typeface="Calibri" pitchFamily="34" charset="0"/>
                <a:sym typeface="Symbol" pitchFamily="18" charset="2"/>
              </a:rPr>
              <a:t>K</a:t>
            </a:r>
            <a:r>
              <a:rPr lang="en-US" dirty="0">
                <a:solidFill>
                  <a:srgbClr val="FF0000"/>
                </a:solidFill>
                <a:latin typeface="Calibri" pitchFamily="34" charset="0"/>
                <a:cs typeface="Calibri" pitchFamily="34" charset="0"/>
                <a:sym typeface="Symbol" pitchFamily="18" charset="2"/>
              </a:rPr>
              <a:t></a:t>
            </a:r>
            <a:r>
              <a:rPr lang="en-US" dirty="0">
                <a:solidFill>
                  <a:srgbClr val="FF0000"/>
                </a:solidFill>
                <a:cs typeface="Calibri" pitchFamily="34" charset="0"/>
              </a:rPr>
              <a:t> </a:t>
            </a:r>
            <a:r>
              <a:rPr lang="en-US" dirty="0">
                <a:solidFill>
                  <a:srgbClr val="FF0000"/>
                </a:solidFill>
                <a:cs typeface="Calibri" pitchFamily="34" charset="0"/>
                <a:sym typeface="Symbol" pitchFamily="18" charset="2"/>
              </a:rPr>
              <a:t> 					           </a:t>
            </a:r>
            <a:r>
              <a:rPr lang="en-US" dirty="0">
                <a:solidFill>
                  <a:srgbClr val="FF0000"/>
                </a:solidFill>
                <a:latin typeface="Symbol" pitchFamily="18" charset="2"/>
                <a:cs typeface="Calibri" pitchFamily="34" charset="0"/>
              </a:rPr>
              <a:t> 2</a:t>
            </a:r>
            <a:r>
              <a:rPr lang="en-US" dirty="0">
                <a:solidFill>
                  <a:srgbClr val="FF0000"/>
                </a:solidFill>
                <a:latin typeface="Symbol" pitchFamily="18" charset="2"/>
                <a:cs typeface="Calibri" pitchFamily="34" charset="0"/>
                <a:sym typeface="Symbol" pitchFamily="18" charset="2"/>
              </a:rPr>
              <a:t> </a:t>
            </a:r>
            <a:r>
              <a:rPr lang="en-US" dirty="0">
                <a:solidFill>
                  <a:srgbClr val="FF0000"/>
                </a:solidFill>
                <a:latin typeface="Calibri" pitchFamily="34" charset="0"/>
                <a:cs typeface="Calibri" pitchFamily="34" charset="0"/>
                <a:sym typeface="Symbol" pitchFamily="18" charset="2"/>
              </a:rPr>
              <a:t></a:t>
            </a:r>
            <a:endParaRPr lang="en-US" dirty="0">
              <a:solidFill>
                <a:srgbClr val="FF0000"/>
              </a:solidFill>
              <a:latin typeface="Symbol" pitchFamily="18" charset="2"/>
              <a:cs typeface="Calibri" pitchFamily="34" charset="0"/>
              <a:sym typeface="Symbol"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E0777786-372A-4DD5-B0BA-26B5BA3C16EF}" type="slidenum">
              <a:rPr lang="en-US" smtClean="0"/>
              <a:pPr/>
              <a:t>17</a:t>
            </a:fld>
            <a:endParaRPr lang="en-US"/>
          </a:p>
        </p:txBody>
      </p:sp>
      <p:sp>
        <p:nvSpPr>
          <p:cNvPr id="30723" name="Rectangle 2"/>
          <p:cNvSpPr>
            <a:spLocks noGrp="1" noChangeArrowheads="1"/>
          </p:cNvSpPr>
          <p:nvPr>
            <p:ph type="title"/>
          </p:nvPr>
        </p:nvSpPr>
        <p:spPr/>
        <p:txBody>
          <a:bodyPr/>
          <a:lstStyle/>
          <a:p>
            <a:pPr eaLnBrk="1" hangingPunct="1"/>
            <a:r>
              <a:rPr lang="en-US"/>
              <a:t>Tips for Probability Problems</a:t>
            </a:r>
          </a:p>
        </p:txBody>
      </p:sp>
      <p:sp>
        <p:nvSpPr>
          <p:cNvPr id="137219" name="Rectangle 3"/>
          <p:cNvSpPr>
            <a:spLocks noGrp="1" noChangeArrowheads="1"/>
          </p:cNvSpPr>
          <p:nvPr>
            <p:ph type="body" idx="1"/>
          </p:nvPr>
        </p:nvSpPr>
        <p:spPr>
          <a:xfrm>
            <a:off x="990600" y="2209800"/>
            <a:ext cx="7162800" cy="3581400"/>
          </a:xfrm>
        </p:spPr>
        <p:txBody>
          <a:bodyPr/>
          <a:lstStyle/>
          <a:p>
            <a:pPr eaLnBrk="1" hangingPunct="1">
              <a:spcBef>
                <a:spcPct val="40000"/>
              </a:spcBef>
              <a:buFontTx/>
              <a:buNone/>
            </a:pPr>
            <a:r>
              <a:rPr lang="en-US"/>
              <a:t>Always be aware of:</a:t>
            </a:r>
          </a:p>
          <a:p>
            <a:pPr eaLnBrk="1" hangingPunct="1">
              <a:spcBef>
                <a:spcPct val="40000"/>
              </a:spcBef>
            </a:pPr>
            <a:r>
              <a:rPr lang="en-US"/>
              <a:t>the events (single, joint, or conditional?)</a:t>
            </a:r>
          </a:p>
          <a:p>
            <a:pPr eaLnBrk="1" hangingPunct="1">
              <a:spcBef>
                <a:spcPct val="40000"/>
              </a:spcBef>
            </a:pPr>
            <a:r>
              <a:rPr lang="en-US"/>
              <a:t>which probabilities are given</a:t>
            </a:r>
          </a:p>
          <a:p>
            <a:pPr eaLnBrk="1" hangingPunct="1">
              <a:spcBef>
                <a:spcPct val="40000"/>
              </a:spcBef>
            </a:pPr>
            <a:r>
              <a:rPr lang="en-US"/>
              <a:t>which probabilities are asked for</a:t>
            </a:r>
          </a:p>
          <a:p>
            <a:pPr eaLnBrk="1" hangingPunct="1">
              <a:spcBef>
                <a:spcPct val="40000"/>
              </a:spcBef>
            </a:pPr>
            <a:r>
              <a:rPr lang="en-US"/>
              <a:t>which special situations exist (independence?) (may be given, or you may have to deduce)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478040DD-43B3-4B1E-B641-4789B8BD794D}" type="slidenum">
              <a:rPr lang="en-US" smtClean="0"/>
              <a:pPr/>
              <a:t>18</a:t>
            </a:fld>
            <a:endParaRPr lang="en-US"/>
          </a:p>
        </p:txBody>
      </p:sp>
      <p:sp>
        <p:nvSpPr>
          <p:cNvPr id="35843" name="Rectangle 2"/>
          <p:cNvSpPr>
            <a:spLocks noGrp="1" noChangeArrowheads="1"/>
          </p:cNvSpPr>
          <p:nvPr>
            <p:ph type="title"/>
          </p:nvPr>
        </p:nvSpPr>
        <p:spPr/>
        <p:txBody>
          <a:bodyPr/>
          <a:lstStyle/>
          <a:p>
            <a:pPr eaLnBrk="1" hangingPunct="1"/>
            <a:r>
              <a:rPr lang="en-US"/>
              <a:t>Product Testing</a:t>
            </a:r>
          </a:p>
        </p:txBody>
      </p:sp>
      <p:sp>
        <p:nvSpPr>
          <p:cNvPr id="113667" name="Rectangle 3"/>
          <p:cNvSpPr>
            <a:spLocks noGrp="1" noChangeArrowheads="1"/>
          </p:cNvSpPr>
          <p:nvPr>
            <p:ph type="body" sz="half" idx="1"/>
          </p:nvPr>
        </p:nvSpPr>
        <p:spPr>
          <a:xfrm>
            <a:off x="609600" y="2743200"/>
            <a:ext cx="7924800" cy="3810000"/>
          </a:xfrm>
        </p:spPr>
        <p:txBody>
          <a:bodyPr/>
          <a:lstStyle/>
          <a:p>
            <a:pPr eaLnBrk="1" hangingPunct="1"/>
            <a:r>
              <a:rPr lang="en-US"/>
              <a:t>OEM produces flat-screen LED panels </a:t>
            </a:r>
          </a:p>
          <a:p>
            <a:pPr eaLnBrk="1" hangingPunct="1"/>
            <a:r>
              <a:rPr lang="en-US"/>
              <a:t>Recent quality problems in panels</a:t>
            </a:r>
          </a:p>
          <a:p>
            <a:pPr lvl="1" eaLnBrk="1" hangingPunct="1"/>
            <a:r>
              <a:rPr lang="en-US"/>
              <a:t>Primary customer, ClearView, has only accepted 60% of deliveries in the last month. </a:t>
            </a:r>
          </a:p>
          <a:p>
            <a:pPr eaLnBrk="1" hangingPunct="1"/>
            <a:r>
              <a:rPr lang="en-US"/>
              <a:t>As an attempt to remedy the problem, an additional quality inspection is performed before goods are loaded for delivery</a:t>
            </a:r>
          </a:p>
        </p:txBody>
      </p:sp>
      <p:pic>
        <p:nvPicPr>
          <p:cNvPr id="35845" name="Picture 4" descr="flatPanel"/>
          <p:cNvPicPr>
            <a:picLocks noGrp="1" noChangeAspect="1" noChangeArrowheads="1"/>
          </p:cNvPicPr>
          <p:nvPr>
            <p:ph sz="half" idx="2"/>
          </p:nvPr>
        </p:nvPicPr>
        <p:blipFill>
          <a:blip r:embed="rId3" cstate="print"/>
          <a:srcRect/>
          <a:stretch>
            <a:fillRect/>
          </a:stretch>
        </p:blipFill>
        <p:spPr>
          <a:xfrm>
            <a:off x="838200" y="990600"/>
            <a:ext cx="1752600" cy="162877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1D8ECA92-C07B-49E9-9AF5-CAB43413BCCE}" type="slidenum">
              <a:rPr lang="en-US" smtClean="0"/>
              <a:pPr/>
              <a:t>19</a:t>
            </a:fld>
            <a:endParaRPr lang="en-US"/>
          </a:p>
        </p:txBody>
      </p:sp>
      <p:sp>
        <p:nvSpPr>
          <p:cNvPr id="36867" name="Rectangle 2"/>
          <p:cNvSpPr>
            <a:spLocks noGrp="1" noChangeArrowheads="1"/>
          </p:cNvSpPr>
          <p:nvPr>
            <p:ph type="title"/>
          </p:nvPr>
        </p:nvSpPr>
        <p:spPr/>
        <p:txBody>
          <a:bodyPr/>
          <a:lstStyle/>
          <a:p>
            <a:pPr eaLnBrk="1" hangingPunct="1"/>
            <a:r>
              <a:rPr lang="en-US"/>
              <a:t>The Inspection</a:t>
            </a:r>
          </a:p>
        </p:txBody>
      </p:sp>
      <p:sp>
        <p:nvSpPr>
          <p:cNvPr id="114691" name="Rectangle 3"/>
          <p:cNvSpPr>
            <a:spLocks noGrp="1" noChangeArrowheads="1"/>
          </p:cNvSpPr>
          <p:nvPr>
            <p:ph type="body" idx="1"/>
          </p:nvPr>
        </p:nvSpPr>
        <p:spPr>
          <a:xfrm>
            <a:off x="685800" y="1981200"/>
            <a:ext cx="7772400" cy="4648200"/>
          </a:xfrm>
        </p:spPr>
        <p:txBody>
          <a:bodyPr/>
          <a:lstStyle/>
          <a:p>
            <a:pPr eaLnBrk="1" hangingPunct="1"/>
            <a:r>
              <a:rPr lang="en-US" sz="2800"/>
              <a:t>With the additional inspection, we know that</a:t>
            </a:r>
          </a:p>
          <a:p>
            <a:pPr lvl="1" eaLnBrk="1" hangingPunct="1"/>
            <a:r>
              <a:rPr lang="en-US" sz="2400"/>
              <a:t>55% of the panels pass OEM inspection</a:t>
            </a:r>
          </a:p>
          <a:p>
            <a:pPr lvl="1" eaLnBrk="1" hangingPunct="1"/>
            <a:r>
              <a:rPr lang="en-US" sz="2400"/>
              <a:t>50% of the panels pass OEM inspection and meet ClearView’s approval.</a:t>
            </a:r>
          </a:p>
          <a:p>
            <a:pPr lvl="1" eaLnBrk="1" hangingPunct="1">
              <a:buFontTx/>
              <a:buNone/>
            </a:pPr>
            <a:endParaRPr lang="en-US" sz="2400"/>
          </a:p>
          <a:p>
            <a:pPr eaLnBrk="1" hangingPunct="1"/>
            <a:r>
              <a:rPr lang="en-US" sz="2800"/>
              <a:t>How can we use this information to measure the effectiveness of this additional inspection process?</a:t>
            </a:r>
          </a:p>
          <a:p>
            <a:pPr eaLnBrk="1" hangingPunct="1">
              <a:buFontTx/>
              <a:buNone/>
            </a:pPr>
            <a:r>
              <a:rPr lang="en-US" sz="2800"/>
              <a:t>	</a:t>
            </a:r>
          </a:p>
          <a:p>
            <a:pPr eaLnBrk="1" hangingPunct="1">
              <a:buFontTx/>
              <a:buNone/>
            </a:pPr>
            <a:r>
              <a:rPr lang="en-US" sz="2800"/>
              <a:t>	A = panel meets ClearView’s approval</a:t>
            </a:r>
          </a:p>
          <a:p>
            <a:pPr eaLnBrk="1" hangingPunct="1">
              <a:buFontTx/>
              <a:buNone/>
            </a:pPr>
            <a:r>
              <a:rPr lang="en-US" sz="2800"/>
              <a:t>	B = panel passes OEM inspection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4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0D5808D8-55F3-462F-8D1B-E1AEBD567435}" type="slidenum">
              <a:rPr lang="en-US" smtClean="0"/>
              <a:pPr/>
              <a:t>2</a:t>
            </a:fld>
            <a:endParaRPr lang="en-US"/>
          </a:p>
        </p:txBody>
      </p:sp>
      <p:sp>
        <p:nvSpPr>
          <p:cNvPr id="8195" name="Rectangle 2"/>
          <p:cNvSpPr>
            <a:spLocks noGrp="1" noChangeArrowheads="1"/>
          </p:cNvSpPr>
          <p:nvPr>
            <p:ph type="title"/>
          </p:nvPr>
        </p:nvSpPr>
        <p:spPr/>
        <p:txBody>
          <a:bodyPr/>
          <a:lstStyle/>
          <a:p>
            <a:pPr eaLnBrk="1" hangingPunct="1"/>
            <a:r>
              <a:rPr lang="en-US"/>
              <a:t>Learning Objectives</a:t>
            </a:r>
          </a:p>
        </p:txBody>
      </p:sp>
      <p:sp>
        <p:nvSpPr>
          <p:cNvPr id="8196" name="Rectangle 3"/>
          <p:cNvSpPr>
            <a:spLocks noGrp="1" noChangeArrowheads="1"/>
          </p:cNvSpPr>
          <p:nvPr>
            <p:ph type="body" idx="1"/>
          </p:nvPr>
        </p:nvSpPr>
        <p:spPr/>
        <p:txBody>
          <a:bodyPr/>
          <a:lstStyle/>
          <a:p>
            <a:pPr eaLnBrk="1" hangingPunct="1"/>
            <a:r>
              <a:rPr lang="en-US" dirty="0"/>
              <a:t>Review</a:t>
            </a:r>
          </a:p>
          <a:p>
            <a:pPr eaLnBrk="1" hangingPunct="1"/>
            <a:r>
              <a:rPr lang="en-US" dirty="0"/>
              <a:t>Probability concepts</a:t>
            </a:r>
          </a:p>
          <a:p>
            <a:pPr lvl="1" eaLnBrk="1" hangingPunct="1"/>
            <a:r>
              <a:rPr lang="en-US" dirty="0"/>
              <a:t>modeling uncertainty</a:t>
            </a:r>
          </a:p>
          <a:p>
            <a:pPr lvl="1" eaLnBrk="1" hangingPunct="1"/>
            <a:r>
              <a:rPr lang="en-US" dirty="0" err="1"/>
              <a:t>Bayes</a:t>
            </a:r>
            <a:r>
              <a:rPr lang="en-US" dirty="0"/>
              <a:t>’ Flip</a:t>
            </a:r>
          </a:p>
          <a:p>
            <a:pPr eaLnBrk="1" hangingPunct="1"/>
            <a:r>
              <a:rPr lang="en-US" dirty="0"/>
              <a:t>Random Variables</a:t>
            </a:r>
          </a:p>
          <a:p>
            <a:pPr lvl="1" eaLnBrk="1" hangingPunct="1"/>
            <a:r>
              <a:rPr lang="en-US" dirty="0"/>
              <a:t>Mean or expected value</a:t>
            </a:r>
          </a:p>
          <a:p>
            <a:pPr lvl="1" eaLnBrk="1" hangingPunct="1"/>
            <a:r>
              <a:rPr lang="en-US" dirty="0"/>
              <a:t>Standard deviation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03EB0FAE-8ECD-4ADB-A335-E8C54DE8BC46}" type="slidenum">
              <a:rPr lang="en-US" smtClean="0"/>
              <a:pPr/>
              <a:t>20</a:t>
            </a:fld>
            <a:endParaRPr lang="en-US"/>
          </a:p>
        </p:txBody>
      </p:sp>
      <p:sp>
        <p:nvSpPr>
          <p:cNvPr id="37891" name="Rectangle 2"/>
          <p:cNvSpPr>
            <a:spLocks noGrp="1" noChangeArrowheads="1"/>
          </p:cNvSpPr>
          <p:nvPr>
            <p:ph type="title"/>
          </p:nvPr>
        </p:nvSpPr>
        <p:spPr/>
        <p:txBody>
          <a:bodyPr/>
          <a:lstStyle/>
          <a:p>
            <a:pPr eaLnBrk="1" hangingPunct="1"/>
            <a:r>
              <a:rPr lang="en-US"/>
              <a:t>Inspection Analysis</a:t>
            </a:r>
          </a:p>
        </p:txBody>
      </p:sp>
      <p:sp>
        <p:nvSpPr>
          <p:cNvPr id="37892" name="Rectangle 3"/>
          <p:cNvSpPr>
            <a:spLocks noGrp="1" noChangeArrowheads="1"/>
          </p:cNvSpPr>
          <p:nvPr>
            <p:ph type="body" idx="1"/>
          </p:nvPr>
        </p:nvSpPr>
        <p:spPr/>
        <p:txBody>
          <a:bodyPr/>
          <a:lstStyle/>
          <a:p>
            <a:pPr eaLnBrk="1" hangingPunct="1">
              <a:lnSpc>
                <a:spcPct val="90000"/>
              </a:lnSpc>
            </a:pPr>
            <a:r>
              <a:rPr lang="en-US" sz="2800"/>
              <a:t>We want to know P{A|B}</a:t>
            </a:r>
          </a:p>
          <a:p>
            <a:pPr eaLnBrk="1" hangingPunct="1">
              <a:lnSpc>
                <a:spcPct val="90000"/>
              </a:lnSpc>
            </a:pPr>
            <a:r>
              <a:rPr lang="en-US" sz="2800"/>
              <a:t>We already know </a:t>
            </a:r>
          </a:p>
          <a:p>
            <a:pPr lvl="1" eaLnBrk="1" hangingPunct="1">
              <a:lnSpc>
                <a:spcPct val="90000"/>
              </a:lnSpc>
            </a:pPr>
            <a:r>
              <a:rPr lang="en-US" sz="2400"/>
              <a:t>P{A and B} = 50%</a:t>
            </a:r>
          </a:p>
          <a:p>
            <a:pPr lvl="1" eaLnBrk="1" hangingPunct="1">
              <a:lnSpc>
                <a:spcPct val="90000"/>
              </a:lnSpc>
            </a:pPr>
            <a:r>
              <a:rPr lang="en-US" sz="2400"/>
              <a:t>P{B} = 55%</a:t>
            </a:r>
          </a:p>
          <a:p>
            <a:pPr eaLnBrk="1" hangingPunct="1">
              <a:lnSpc>
                <a:spcPct val="90000"/>
              </a:lnSpc>
            </a:pPr>
            <a:r>
              <a:rPr lang="en-US" sz="2800"/>
              <a:t>But, P{A|B} = P{A and B}/P{B} = .5/.55</a:t>
            </a:r>
          </a:p>
          <a:p>
            <a:pPr eaLnBrk="1" hangingPunct="1">
              <a:lnSpc>
                <a:spcPct val="90000"/>
              </a:lnSpc>
            </a:pPr>
            <a:endParaRPr lang="en-US" sz="2800"/>
          </a:p>
          <a:p>
            <a:pPr algn="ctr" eaLnBrk="1" hangingPunct="1">
              <a:lnSpc>
                <a:spcPct val="90000"/>
              </a:lnSpc>
              <a:buFontTx/>
              <a:buNone/>
            </a:pPr>
            <a:r>
              <a:rPr lang="en-US" sz="2800"/>
              <a:t>P{A|B} = 91%</a:t>
            </a:r>
          </a:p>
          <a:p>
            <a:pPr algn="ctr" eaLnBrk="1" hangingPunct="1">
              <a:lnSpc>
                <a:spcPct val="90000"/>
              </a:lnSpc>
              <a:buFontTx/>
              <a:buNone/>
            </a:pPr>
            <a:endParaRPr lang="en-US" sz="2800"/>
          </a:p>
          <a:p>
            <a:pPr algn="ctr" eaLnBrk="1" hangingPunct="1">
              <a:lnSpc>
                <a:spcPct val="90000"/>
              </a:lnSpc>
              <a:buFontTx/>
              <a:buNone/>
            </a:pPr>
            <a:r>
              <a:rPr lang="en-US" sz="2800"/>
              <a:t>Before, we had only a 60% chance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noFill/>
        </p:spPr>
        <p:txBody>
          <a:bodyPr/>
          <a:lstStyle/>
          <a:p>
            <a:fld id="{084C48C8-B5E3-44DC-89AA-A4E65BB5041C}" type="slidenum">
              <a:rPr lang="en-US" smtClean="0"/>
              <a:pPr/>
              <a:t>21</a:t>
            </a:fld>
            <a:endParaRPr lang="en-US"/>
          </a:p>
        </p:txBody>
      </p:sp>
      <p:sp>
        <p:nvSpPr>
          <p:cNvPr id="38915" name="Rectangle 2"/>
          <p:cNvSpPr>
            <a:spLocks noGrp="1" noChangeArrowheads="1"/>
          </p:cNvSpPr>
          <p:nvPr>
            <p:ph type="title"/>
          </p:nvPr>
        </p:nvSpPr>
        <p:spPr/>
        <p:txBody>
          <a:bodyPr/>
          <a:lstStyle/>
          <a:p>
            <a:pPr eaLnBrk="1" hangingPunct="1"/>
            <a:r>
              <a:rPr lang="en-US"/>
              <a:t>Bayes’ Rule</a:t>
            </a:r>
          </a:p>
        </p:txBody>
      </p:sp>
      <p:sp>
        <p:nvSpPr>
          <p:cNvPr id="138243" name="Text Box 3"/>
          <p:cNvSpPr txBox="1">
            <a:spLocks noChangeArrowheads="1"/>
          </p:cNvSpPr>
          <p:nvPr/>
        </p:nvSpPr>
        <p:spPr bwMode="auto">
          <a:xfrm>
            <a:off x="609600" y="1981200"/>
            <a:ext cx="8001000" cy="3195638"/>
          </a:xfrm>
          <a:prstGeom prst="rect">
            <a:avLst/>
          </a:prstGeom>
          <a:noFill/>
          <a:ln w="9525">
            <a:noFill/>
            <a:miter lim="800000"/>
            <a:headEnd/>
            <a:tailEnd/>
          </a:ln>
        </p:spPr>
        <p:txBody>
          <a:bodyPr>
            <a:spAutoFit/>
          </a:bodyPr>
          <a:lstStyle/>
          <a:p>
            <a:pPr algn="l">
              <a:spcBef>
                <a:spcPct val="50000"/>
              </a:spcBef>
            </a:pPr>
            <a:r>
              <a:rPr lang="en-US"/>
              <a:t>Public health scientists estimate that 1% of the general population regularly abuses illegal substances. As the president of a 2,000-employee company, you would like to use drug testing to eliminate this 1% from your work force.</a:t>
            </a:r>
          </a:p>
          <a:p>
            <a:pPr algn="l">
              <a:spcBef>
                <a:spcPct val="50000"/>
              </a:spcBef>
            </a:pPr>
            <a:r>
              <a:rPr lang="en-US"/>
              <a:t>A new drug test has been devised that is relatively inexpensive and that the manufacturer claims has a 95% accuracy rate. Your idea is to test each employee, terminating or keeping the employee based on the results of the test. </a:t>
            </a:r>
          </a:p>
        </p:txBody>
      </p:sp>
      <p:sp>
        <p:nvSpPr>
          <p:cNvPr id="138244" name="Text Box 4"/>
          <p:cNvSpPr txBox="1">
            <a:spLocks noChangeArrowheads="1"/>
          </p:cNvSpPr>
          <p:nvPr/>
        </p:nvSpPr>
        <p:spPr bwMode="blackWhite">
          <a:xfrm>
            <a:off x="2112963" y="5553075"/>
            <a:ext cx="4946650" cy="528638"/>
          </a:xfrm>
          <a:prstGeom prst="rect">
            <a:avLst/>
          </a:prstGeom>
          <a:solidFill>
            <a:schemeClr val="accent1"/>
          </a:solidFill>
          <a:ln w="9525">
            <a:solidFill>
              <a:schemeClr val="tx1"/>
            </a:solidFill>
            <a:miter lim="800000"/>
            <a:headEnd/>
            <a:tailEnd/>
          </a:ln>
        </p:spPr>
        <p:txBody>
          <a:bodyPr wrap="none">
            <a:spAutoFit/>
          </a:bodyPr>
          <a:lstStyle/>
          <a:p>
            <a:r>
              <a:rPr lang="en-US" sz="2800"/>
              <a:t>Is this a reasonable and fair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P spid="13824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p:spPr>
        <p:txBody>
          <a:bodyPr/>
          <a:lstStyle/>
          <a:p>
            <a:fld id="{6C4FF596-D8CA-4B29-AB6D-1D5033D2FE11}" type="slidenum">
              <a:rPr lang="en-US" smtClean="0"/>
              <a:pPr/>
              <a:t>22</a:t>
            </a:fld>
            <a:endParaRPr lang="en-US"/>
          </a:p>
        </p:txBody>
      </p:sp>
      <p:sp>
        <p:nvSpPr>
          <p:cNvPr id="139266" name="Text Box 2"/>
          <p:cNvSpPr txBox="1">
            <a:spLocks noChangeArrowheads="1"/>
          </p:cNvSpPr>
          <p:nvPr/>
        </p:nvSpPr>
        <p:spPr bwMode="auto">
          <a:xfrm>
            <a:off x="1676400" y="228600"/>
            <a:ext cx="5791200" cy="1719263"/>
          </a:xfrm>
          <a:prstGeom prst="rect">
            <a:avLst/>
          </a:prstGeom>
          <a:noFill/>
          <a:ln w="9525">
            <a:noFill/>
            <a:miter lim="800000"/>
            <a:headEnd/>
            <a:tailEnd/>
          </a:ln>
        </p:spPr>
        <p:txBody>
          <a:bodyPr>
            <a:spAutoFit/>
          </a:bodyPr>
          <a:lstStyle/>
          <a:p>
            <a:pPr algn="l">
              <a:spcBef>
                <a:spcPct val="15000"/>
              </a:spcBef>
            </a:pPr>
            <a:r>
              <a:rPr lang="en-US"/>
              <a:t>D = event that a person uses Drugs</a:t>
            </a:r>
          </a:p>
          <a:p>
            <a:pPr algn="l">
              <a:spcBef>
                <a:spcPct val="15000"/>
              </a:spcBef>
            </a:pPr>
            <a:r>
              <a:rPr lang="en-US"/>
              <a:t>F = event that a person is drug Free</a:t>
            </a:r>
          </a:p>
          <a:p>
            <a:pPr algn="l">
              <a:spcBef>
                <a:spcPct val="15000"/>
              </a:spcBef>
            </a:pPr>
            <a:r>
              <a:rPr lang="en-US"/>
              <a:t>A = event that the test Accuses a person</a:t>
            </a:r>
          </a:p>
          <a:p>
            <a:pPr algn="l">
              <a:spcBef>
                <a:spcPct val="15000"/>
              </a:spcBef>
            </a:pPr>
            <a:r>
              <a:rPr lang="en-US"/>
              <a:t>E = event that the test Exonerates a person</a:t>
            </a:r>
          </a:p>
        </p:txBody>
      </p:sp>
      <p:sp>
        <p:nvSpPr>
          <p:cNvPr id="139267" name="Text Box 3"/>
          <p:cNvSpPr txBox="1">
            <a:spLocks noChangeArrowheads="1"/>
          </p:cNvSpPr>
          <p:nvPr/>
        </p:nvSpPr>
        <p:spPr bwMode="blackWhite">
          <a:xfrm>
            <a:off x="558800" y="2209800"/>
            <a:ext cx="8051800" cy="1562100"/>
          </a:xfrm>
          <a:prstGeom prst="rect">
            <a:avLst/>
          </a:prstGeom>
          <a:solidFill>
            <a:schemeClr val="accent1"/>
          </a:solidFill>
          <a:ln w="9525">
            <a:solidFill>
              <a:schemeClr val="tx1"/>
            </a:solidFill>
            <a:miter lim="800000"/>
            <a:headEnd/>
            <a:tailEnd/>
          </a:ln>
        </p:spPr>
        <p:txBody>
          <a:bodyPr>
            <a:spAutoFit/>
          </a:bodyPr>
          <a:lstStyle/>
          <a:p>
            <a:r>
              <a:rPr lang="en-US"/>
              <a:t>What does “95% accuracy” mean?</a:t>
            </a:r>
          </a:p>
          <a:p>
            <a:r>
              <a:rPr lang="en-US"/>
              <a:t>This is terminology for how often the test confirms the truth.</a:t>
            </a:r>
          </a:p>
          <a:p>
            <a:endParaRPr lang="en-US"/>
          </a:p>
          <a:p>
            <a:r>
              <a:rPr lang="en-US"/>
              <a:t>P(A | D) = 0.95  and  P(E | F) = 0.95</a:t>
            </a:r>
          </a:p>
        </p:txBody>
      </p:sp>
      <p:pic>
        <p:nvPicPr>
          <p:cNvPr id="39942" name="Picture 29" descr="peeCup"/>
          <p:cNvPicPr>
            <a:picLocks noChangeAspect="1" noChangeArrowheads="1"/>
          </p:cNvPicPr>
          <p:nvPr/>
        </p:nvPicPr>
        <p:blipFill>
          <a:blip r:embed="rId3" cstate="print"/>
          <a:srcRect/>
          <a:stretch>
            <a:fillRect/>
          </a:stretch>
        </p:blipFill>
        <p:spPr bwMode="auto">
          <a:xfrm>
            <a:off x="7239000" y="0"/>
            <a:ext cx="1493838" cy="2133600"/>
          </a:xfrm>
          <a:prstGeom prst="rect">
            <a:avLst/>
          </a:prstGeom>
          <a:noFill/>
          <a:ln w="9525">
            <a:noFill/>
            <a:miter lim="800000"/>
            <a:headEnd/>
            <a:tailEnd/>
          </a:ln>
        </p:spPr>
      </p:pic>
      <p:sp>
        <p:nvSpPr>
          <p:cNvPr id="31" name="TextBox 30"/>
          <p:cNvSpPr txBox="1"/>
          <p:nvPr/>
        </p:nvSpPr>
        <p:spPr>
          <a:xfrm>
            <a:off x="0" y="3962400"/>
            <a:ext cx="8915400" cy="2215991"/>
          </a:xfrm>
          <a:prstGeom prst="rect">
            <a:avLst/>
          </a:prstGeom>
          <a:noFill/>
        </p:spPr>
        <p:txBody>
          <a:bodyPr wrap="square" rtlCol="0">
            <a:spAutoFit/>
          </a:bodyPr>
          <a:lstStyle/>
          <a:p>
            <a:pPr marL="231775" indent="-231775" algn="l">
              <a:spcBef>
                <a:spcPct val="25000"/>
              </a:spcBef>
              <a:buFontTx/>
              <a:buChar char="•"/>
            </a:pPr>
            <a:r>
              <a:rPr lang="en-US" dirty="0"/>
              <a:t>Event that a person is accused AND uses drugs		= AD</a:t>
            </a:r>
          </a:p>
          <a:p>
            <a:pPr marL="231775" indent="-231775" algn="l">
              <a:spcBef>
                <a:spcPct val="25000"/>
              </a:spcBef>
              <a:buFontTx/>
              <a:buChar char="•"/>
            </a:pPr>
            <a:r>
              <a:rPr lang="en-US" dirty="0"/>
              <a:t>Event that a person is accused AND is drug free		= AF</a:t>
            </a:r>
          </a:p>
          <a:p>
            <a:pPr marL="231775" indent="-231775" algn="l">
              <a:spcBef>
                <a:spcPct val="25000"/>
              </a:spcBef>
              <a:buFontTx/>
              <a:buChar char="•"/>
            </a:pPr>
            <a:r>
              <a:rPr lang="en-US" dirty="0"/>
              <a:t>Event that a person is exonerated AND is drug free	= EF</a:t>
            </a:r>
          </a:p>
          <a:p>
            <a:pPr marL="231775" indent="-231775" algn="l">
              <a:spcBef>
                <a:spcPct val="25000"/>
              </a:spcBef>
              <a:buFontTx/>
              <a:buChar char="•"/>
            </a:pPr>
            <a:r>
              <a:rPr lang="en-US" dirty="0"/>
              <a:t>Event that a person is exonerated AND is a drug user	= 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9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9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autoUpdateAnimBg="0"/>
      <p:bldP spid="13926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p>
            <a:fld id="{A825A3D7-F1CE-413D-974E-7FA09BC2FCF8}" type="slidenum">
              <a:rPr lang="en-US" smtClean="0"/>
              <a:pPr/>
              <a:t>23</a:t>
            </a:fld>
            <a:endParaRPr lang="en-US"/>
          </a:p>
        </p:txBody>
      </p:sp>
      <p:sp>
        <p:nvSpPr>
          <p:cNvPr id="122882" name="Text Box 2"/>
          <p:cNvSpPr txBox="1">
            <a:spLocks noChangeArrowheads="1"/>
          </p:cNvSpPr>
          <p:nvPr/>
        </p:nvSpPr>
        <p:spPr bwMode="auto">
          <a:xfrm>
            <a:off x="533400" y="1752600"/>
            <a:ext cx="7696200" cy="2160591"/>
          </a:xfrm>
          <a:prstGeom prst="rect">
            <a:avLst/>
          </a:prstGeom>
          <a:noFill/>
          <a:ln w="9525">
            <a:noFill/>
            <a:miter lim="800000"/>
            <a:headEnd/>
            <a:tailEnd/>
          </a:ln>
        </p:spPr>
        <p:txBody>
          <a:bodyPr>
            <a:spAutoFit/>
          </a:bodyPr>
          <a:lstStyle/>
          <a:p>
            <a:pPr algn="l">
              <a:spcBef>
                <a:spcPct val="15000"/>
              </a:spcBef>
            </a:pPr>
            <a:endParaRPr lang="en-US" dirty="0"/>
          </a:p>
          <a:p>
            <a:pPr algn="l">
              <a:spcBef>
                <a:spcPct val="15000"/>
              </a:spcBef>
            </a:pPr>
            <a:endParaRPr lang="en-US" dirty="0"/>
          </a:p>
          <a:p>
            <a:pPr algn="l">
              <a:spcBef>
                <a:spcPct val="15000"/>
              </a:spcBef>
            </a:pPr>
            <a:r>
              <a:rPr lang="en-US" dirty="0"/>
              <a:t>Recall that:</a:t>
            </a:r>
          </a:p>
          <a:p>
            <a:pPr algn="l">
              <a:spcBef>
                <a:spcPct val="15000"/>
              </a:spcBef>
            </a:pPr>
            <a:endParaRPr lang="en-US" dirty="0"/>
          </a:p>
          <a:p>
            <a:pPr>
              <a:spcBef>
                <a:spcPct val="15000"/>
              </a:spcBef>
            </a:pPr>
            <a:r>
              <a:rPr lang="en-US" dirty="0"/>
              <a:t>P( D | A) = P(AD) / P(A)</a:t>
            </a:r>
          </a:p>
        </p:txBody>
      </p:sp>
      <p:sp>
        <p:nvSpPr>
          <p:cNvPr id="122883" name="Text Box 3"/>
          <p:cNvSpPr txBox="1">
            <a:spLocks noChangeArrowheads="1"/>
          </p:cNvSpPr>
          <p:nvPr/>
        </p:nvSpPr>
        <p:spPr bwMode="auto">
          <a:xfrm>
            <a:off x="609600" y="4191000"/>
            <a:ext cx="7696200" cy="1255728"/>
          </a:xfrm>
          <a:prstGeom prst="rect">
            <a:avLst/>
          </a:prstGeom>
          <a:noFill/>
          <a:ln w="9525">
            <a:noFill/>
            <a:miter lim="800000"/>
            <a:headEnd/>
            <a:tailEnd/>
          </a:ln>
        </p:spPr>
        <p:txBody>
          <a:bodyPr>
            <a:spAutoFit/>
          </a:bodyPr>
          <a:lstStyle/>
          <a:p>
            <a:pPr algn="l">
              <a:spcBef>
                <a:spcPct val="15000"/>
              </a:spcBef>
            </a:pPr>
            <a:r>
              <a:rPr lang="en-US" dirty="0"/>
              <a:t>So, if we can compute P(AD) and P(A), we can compute what we want to know.</a:t>
            </a:r>
          </a:p>
          <a:p>
            <a:pPr algn="l">
              <a:spcBef>
                <a:spcPct val="15000"/>
              </a:spcBef>
            </a:pPr>
            <a:endParaRPr lang="en-US" dirty="0"/>
          </a:p>
        </p:txBody>
      </p:sp>
      <p:sp>
        <p:nvSpPr>
          <p:cNvPr id="5" name="TextBox 4"/>
          <p:cNvSpPr txBox="1"/>
          <p:nvPr/>
        </p:nvSpPr>
        <p:spPr>
          <a:xfrm>
            <a:off x="762000" y="457200"/>
            <a:ext cx="7086600" cy="1569660"/>
          </a:xfrm>
          <a:prstGeom prst="rect">
            <a:avLst/>
          </a:prstGeom>
          <a:noFill/>
        </p:spPr>
        <p:txBody>
          <a:bodyPr wrap="square" rtlCol="0">
            <a:spAutoFit/>
          </a:bodyPr>
          <a:lstStyle/>
          <a:p>
            <a:pPr algn="l"/>
            <a:r>
              <a:rPr lang="en-US" dirty="0"/>
              <a:t>What we want to know is:  Given that a person tests positive for drug use (the test accuses him or her), what is the probability the person actually uses drugs?  In other words, we want to compute P(D |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autoUpdateAnimBg="0"/>
      <p:bldP spid="12288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473A90D-C3B4-4EB4-A499-B3CFB2153334}" type="slidenum">
              <a:rPr lang="en-US" smtClean="0"/>
              <a:pPr>
                <a:defRPr/>
              </a:pPr>
              <a:t>24</a:t>
            </a:fld>
            <a:endParaRPr lang="en-US"/>
          </a:p>
        </p:txBody>
      </p:sp>
      <p:sp>
        <p:nvSpPr>
          <p:cNvPr id="3" name="TextBox 2"/>
          <p:cNvSpPr txBox="1"/>
          <p:nvPr/>
        </p:nvSpPr>
        <p:spPr>
          <a:xfrm>
            <a:off x="533400" y="457200"/>
            <a:ext cx="7772400" cy="6001643"/>
          </a:xfrm>
          <a:prstGeom prst="rect">
            <a:avLst/>
          </a:prstGeom>
          <a:noFill/>
        </p:spPr>
        <p:txBody>
          <a:bodyPr wrap="square" rtlCol="0">
            <a:spAutoFit/>
          </a:bodyPr>
          <a:lstStyle/>
          <a:p>
            <a:pPr algn="l">
              <a:buFont typeface="Arial" pitchFamily="34" charset="0"/>
              <a:buChar char="•"/>
            </a:pPr>
            <a:r>
              <a:rPr lang="en-US" dirty="0"/>
              <a:t>Let’s go at this two ways:  a </a:t>
            </a:r>
            <a:r>
              <a:rPr lang="en-US" b="1" dirty="0">
                <a:solidFill>
                  <a:schemeClr val="accent2">
                    <a:lumMod val="75000"/>
                  </a:schemeClr>
                </a:solidFill>
              </a:rPr>
              <a:t>theoretical, formula based method</a:t>
            </a:r>
            <a:r>
              <a:rPr lang="en-US" dirty="0"/>
              <a:t>, and an equivalent “scenario based or counting” method</a:t>
            </a:r>
          </a:p>
          <a:p>
            <a:pPr algn="l">
              <a:buFont typeface="Arial" pitchFamily="34" charset="0"/>
              <a:buChar char="•"/>
            </a:pPr>
            <a:endParaRPr lang="en-US" dirty="0"/>
          </a:p>
          <a:p>
            <a:pPr algn="l">
              <a:buFont typeface="Arial" pitchFamily="34" charset="0"/>
              <a:buChar char="•"/>
            </a:pPr>
            <a:r>
              <a:rPr lang="en-US" dirty="0"/>
              <a:t>For the counting method, assume we start out by giving the test to 1,000,000 people</a:t>
            </a:r>
          </a:p>
          <a:p>
            <a:pPr algn="l">
              <a:buFont typeface="Arial" pitchFamily="34" charset="0"/>
              <a:buChar char="•"/>
            </a:pPr>
            <a:endParaRPr lang="en-US" dirty="0"/>
          </a:p>
          <a:p>
            <a:pPr lvl="1" algn="l">
              <a:buFont typeface="Wingdings" pitchFamily="2" charset="2"/>
              <a:buChar char="ü"/>
            </a:pPr>
            <a:r>
              <a:rPr lang="en-US" dirty="0"/>
              <a:t> Of the 1,000,000, 1% or </a:t>
            </a:r>
            <a:r>
              <a:rPr lang="en-US" b="1" u="sng" dirty="0"/>
              <a:t>10,000</a:t>
            </a:r>
            <a:r>
              <a:rPr lang="en-US" dirty="0"/>
              <a:t> actually use drugs.  The remainder, </a:t>
            </a:r>
            <a:r>
              <a:rPr lang="en-US" b="1" u="sng" dirty="0"/>
              <a:t>990,000</a:t>
            </a:r>
            <a:r>
              <a:rPr lang="en-US" dirty="0"/>
              <a:t>,  do not.</a:t>
            </a:r>
          </a:p>
          <a:p>
            <a:pPr algn="l">
              <a:buFont typeface="Wingdings" pitchFamily="2" charset="2"/>
              <a:buChar char="ü"/>
            </a:pPr>
            <a:endParaRPr lang="en-US" dirty="0"/>
          </a:p>
          <a:p>
            <a:pPr algn="l">
              <a:buFont typeface="Wingdings" pitchFamily="2" charset="2"/>
              <a:buChar char="v"/>
            </a:pPr>
            <a:r>
              <a:rPr lang="en-US" b="1" dirty="0">
                <a:solidFill>
                  <a:schemeClr val="accent2">
                    <a:lumMod val="75000"/>
                  </a:schemeClr>
                </a:solidFill>
              </a:rPr>
              <a:t>P(D) = 0.01  and P(F)  = 0.99</a:t>
            </a:r>
          </a:p>
          <a:p>
            <a:pPr lvl="1" algn="l"/>
            <a:endParaRPr lang="en-US" dirty="0"/>
          </a:p>
          <a:p>
            <a:pPr lvl="1" algn="l">
              <a:buFont typeface="Wingdings" pitchFamily="2" charset="2"/>
              <a:buChar char="ü"/>
            </a:pPr>
            <a:endParaRPr lang="en-US" dirty="0"/>
          </a:p>
          <a:p>
            <a:pPr lvl="1" algn="l">
              <a:buFont typeface="Wingdings" pitchFamily="2" charset="2"/>
              <a:buChar char="ü"/>
            </a:pPr>
            <a:endParaRPr lang="en-US" dirty="0"/>
          </a:p>
          <a:p>
            <a:pPr lvl="1" algn="l">
              <a:buFont typeface="Arial" pitchFamily="34" charset="0"/>
              <a:buChar char="•"/>
            </a:pPr>
            <a:endParaRPr lang="en-US" dirty="0"/>
          </a:p>
          <a:p>
            <a:pPr algn="l">
              <a:buFont typeface="Arial" pitchFamily="34" charset="0"/>
              <a:buChar char="•"/>
            </a:pP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473A90D-C3B4-4EB4-A499-B3CFB2153334}" type="slidenum">
              <a:rPr lang="en-US" smtClean="0"/>
              <a:pPr>
                <a:defRPr/>
              </a:pPr>
              <a:t>25</a:t>
            </a:fld>
            <a:endParaRPr lang="en-US"/>
          </a:p>
        </p:txBody>
      </p:sp>
      <p:sp>
        <p:nvSpPr>
          <p:cNvPr id="3" name="Rectangle 2"/>
          <p:cNvSpPr/>
          <p:nvPr/>
        </p:nvSpPr>
        <p:spPr>
          <a:xfrm>
            <a:off x="381000" y="797511"/>
            <a:ext cx="8534400" cy="6001643"/>
          </a:xfrm>
          <a:prstGeom prst="rect">
            <a:avLst/>
          </a:prstGeom>
        </p:spPr>
        <p:txBody>
          <a:bodyPr wrap="square">
            <a:spAutoFit/>
          </a:bodyPr>
          <a:lstStyle/>
          <a:p>
            <a:pPr lvl="1" algn="l">
              <a:buFont typeface="Wingdings" pitchFamily="2" charset="2"/>
              <a:buChar char="ü"/>
            </a:pPr>
            <a:r>
              <a:rPr lang="en-US" dirty="0"/>
              <a:t>How many will be accused AND actually use drugs? Of the 10,000 who use drugs, 95% or </a:t>
            </a:r>
            <a:r>
              <a:rPr lang="en-US" b="1" u="sng" dirty="0"/>
              <a:t>9,500</a:t>
            </a:r>
            <a:r>
              <a:rPr lang="en-US" u="sng" dirty="0"/>
              <a:t> </a:t>
            </a:r>
            <a:r>
              <a:rPr lang="en-US" dirty="0"/>
              <a:t>(or 0.95% of the entire population) will use drugs.  Thus 9500 will be both accused AND </a:t>
            </a:r>
            <a:r>
              <a:rPr lang="en-US"/>
              <a:t>actually use drugs. </a:t>
            </a:r>
            <a:endParaRPr lang="en-US" dirty="0"/>
          </a:p>
          <a:p>
            <a:pPr algn="l">
              <a:buFont typeface="Wingdings" pitchFamily="2" charset="2"/>
              <a:buChar char="ü"/>
            </a:pPr>
            <a:endParaRPr lang="en-US" dirty="0"/>
          </a:p>
          <a:p>
            <a:pPr algn="l">
              <a:buFont typeface="Wingdings" pitchFamily="2" charset="2"/>
              <a:buChar char="v"/>
            </a:pPr>
            <a:r>
              <a:rPr lang="en-US" b="1" dirty="0">
                <a:solidFill>
                  <a:schemeClr val="accent2">
                    <a:lumMod val="75000"/>
                  </a:schemeClr>
                </a:solidFill>
              </a:rPr>
              <a:t>P(AD) = P(A | D) P(D) = 0.95 * 0.01	= 0.0095</a:t>
            </a:r>
          </a:p>
          <a:p>
            <a:pPr lvl="1" algn="l">
              <a:buFont typeface="Wingdings" pitchFamily="2" charset="2"/>
              <a:buChar char="ü"/>
            </a:pPr>
            <a:endParaRPr lang="en-US" dirty="0"/>
          </a:p>
          <a:p>
            <a:pPr lvl="1" algn="l">
              <a:buFont typeface="Wingdings" pitchFamily="2" charset="2"/>
              <a:buChar char="ü"/>
            </a:pPr>
            <a:r>
              <a:rPr lang="en-US" dirty="0"/>
              <a:t>How many will be accused AND actually be drug free?  Of the  990,000 who are drug free, 5% or </a:t>
            </a:r>
            <a:r>
              <a:rPr lang="en-US" b="1" u="sng" dirty="0"/>
              <a:t>49,500</a:t>
            </a:r>
            <a:r>
              <a:rPr lang="en-US" dirty="0"/>
              <a:t> ( 4.95% of the entire population) will be accused AND drug free </a:t>
            </a:r>
          </a:p>
          <a:p>
            <a:pPr lvl="1" algn="l">
              <a:buFont typeface="Wingdings" pitchFamily="2" charset="2"/>
              <a:buChar char="ü"/>
            </a:pPr>
            <a:endParaRPr lang="en-US" dirty="0"/>
          </a:p>
          <a:p>
            <a:pPr algn="l">
              <a:buFont typeface="Wingdings" pitchFamily="2" charset="2"/>
              <a:buChar char="v"/>
            </a:pPr>
            <a:r>
              <a:rPr lang="en-US" b="1" dirty="0">
                <a:solidFill>
                  <a:schemeClr val="accent2">
                    <a:lumMod val="75000"/>
                  </a:schemeClr>
                </a:solidFill>
              </a:rPr>
              <a:t>P(AF) = P(A | F) P(F) = 0.05 * 0.99	= 0.0495</a:t>
            </a:r>
          </a:p>
          <a:p>
            <a:pPr algn="l">
              <a:buFont typeface="Wingdings" pitchFamily="2" charset="2"/>
              <a:buChar char="v"/>
            </a:pPr>
            <a:endParaRPr lang="en-US" b="1" dirty="0">
              <a:solidFill>
                <a:schemeClr val="accent2">
                  <a:lumMod val="75000"/>
                </a:schemeClr>
              </a:solidFill>
            </a:endParaRPr>
          </a:p>
          <a:p>
            <a:pPr lvl="1" algn="l">
              <a:buFont typeface="Wingdings" pitchFamily="2" charset="2"/>
              <a:buChar char="ü"/>
            </a:pPr>
            <a:r>
              <a:rPr lang="en-US" dirty="0">
                <a:solidFill>
                  <a:schemeClr val="tx2"/>
                </a:solidFill>
              </a:rPr>
              <a:t>Note that we can compute the probabilities of  the other joint events in the same manner.</a:t>
            </a:r>
          </a:p>
          <a:p>
            <a:pPr algn="l">
              <a:buFont typeface="Wingdings" pitchFamily="2" charset="2"/>
              <a:buChar char="v"/>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p:spPr>
        <p:txBody>
          <a:bodyPr/>
          <a:lstStyle/>
          <a:p>
            <a:fld id="{82D0FAF9-7B2C-4EA4-A646-365884FEF0E3}" type="slidenum">
              <a:rPr lang="en-US" smtClean="0"/>
              <a:pPr/>
              <a:t>26</a:t>
            </a:fld>
            <a:endParaRPr lang="en-US"/>
          </a:p>
        </p:txBody>
      </p:sp>
      <p:sp>
        <p:nvSpPr>
          <p:cNvPr id="140290" name="Text Box 2"/>
          <p:cNvSpPr txBox="1">
            <a:spLocks noChangeArrowheads="1"/>
          </p:cNvSpPr>
          <p:nvPr/>
        </p:nvSpPr>
        <p:spPr bwMode="auto">
          <a:xfrm>
            <a:off x="1736725" y="381000"/>
            <a:ext cx="5578475" cy="2286000"/>
          </a:xfrm>
          <a:prstGeom prst="rect">
            <a:avLst/>
          </a:prstGeom>
          <a:noFill/>
          <a:ln w="9525">
            <a:noFill/>
            <a:miter lim="800000"/>
            <a:headEnd/>
            <a:tailEnd/>
          </a:ln>
        </p:spPr>
        <p:txBody>
          <a:bodyPr>
            <a:spAutoFit/>
          </a:bodyPr>
          <a:lstStyle/>
          <a:p>
            <a:pPr marL="231775" indent="-231775" algn="l">
              <a:spcBef>
                <a:spcPct val="25000"/>
              </a:spcBef>
            </a:pPr>
            <a:r>
              <a:rPr lang="en-US" dirty="0"/>
              <a:t>What are the probabilities of these events?</a:t>
            </a:r>
          </a:p>
          <a:p>
            <a:pPr marL="231775" indent="-231775" algn="l">
              <a:spcBef>
                <a:spcPct val="25000"/>
              </a:spcBef>
              <a:buFontTx/>
              <a:buChar char="•"/>
            </a:pPr>
            <a:r>
              <a:rPr lang="en-US" dirty="0"/>
              <a:t>Person is accused correctly		= AD</a:t>
            </a:r>
          </a:p>
          <a:p>
            <a:pPr marL="231775" indent="-231775" algn="l">
              <a:spcBef>
                <a:spcPct val="25000"/>
              </a:spcBef>
              <a:buFontTx/>
              <a:buChar char="•"/>
            </a:pPr>
            <a:r>
              <a:rPr lang="en-US" dirty="0"/>
              <a:t>Person is accused falsely		= AF</a:t>
            </a:r>
          </a:p>
          <a:p>
            <a:pPr marL="231775" indent="-231775" algn="l">
              <a:spcBef>
                <a:spcPct val="25000"/>
              </a:spcBef>
              <a:buFontTx/>
              <a:buChar char="•"/>
            </a:pPr>
            <a:r>
              <a:rPr lang="en-US" dirty="0"/>
              <a:t>Person is exonerated correctly	= EF</a:t>
            </a:r>
          </a:p>
          <a:p>
            <a:pPr marL="231775" indent="-231775" algn="l">
              <a:spcBef>
                <a:spcPct val="25000"/>
              </a:spcBef>
              <a:buFontTx/>
              <a:buChar char="•"/>
            </a:pPr>
            <a:r>
              <a:rPr lang="en-US" dirty="0"/>
              <a:t>Person is exonerated falsely		= ED</a:t>
            </a:r>
          </a:p>
        </p:txBody>
      </p:sp>
      <p:sp>
        <p:nvSpPr>
          <p:cNvPr id="140291" name="Text Box 3"/>
          <p:cNvSpPr txBox="1">
            <a:spLocks noChangeArrowheads="1"/>
          </p:cNvSpPr>
          <p:nvPr/>
        </p:nvSpPr>
        <p:spPr bwMode="auto">
          <a:xfrm>
            <a:off x="1143000" y="3048000"/>
            <a:ext cx="6861175" cy="2286000"/>
          </a:xfrm>
          <a:prstGeom prst="rect">
            <a:avLst/>
          </a:prstGeom>
          <a:noFill/>
          <a:ln w="9525">
            <a:noFill/>
            <a:miter lim="800000"/>
            <a:headEnd/>
            <a:tailEnd/>
          </a:ln>
        </p:spPr>
        <p:txBody>
          <a:bodyPr wrap="none">
            <a:spAutoFit/>
          </a:bodyPr>
          <a:lstStyle/>
          <a:p>
            <a:pPr marL="231775" indent="-231775" algn="l">
              <a:spcBef>
                <a:spcPct val="25000"/>
              </a:spcBef>
            </a:pPr>
            <a:r>
              <a:rPr lang="en-US" dirty="0"/>
              <a:t>Using the multiplication rule (events not independent):</a:t>
            </a:r>
          </a:p>
          <a:p>
            <a:pPr marL="231775" indent="-231775" algn="l">
              <a:spcBef>
                <a:spcPct val="25000"/>
              </a:spcBef>
              <a:buFontTx/>
              <a:buChar char="•"/>
            </a:pPr>
            <a:r>
              <a:rPr lang="en-US" dirty="0">
                <a:solidFill>
                  <a:schemeClr val="accent2">
                    <a:lumMod val="75000"/>
                  </a:schemeClr>
                </a:solidFill>
              </a:rPr>
              <a:t>P(AD) = P(A | D) P(D) = 0.95 * 0.01	= 0.0095</a:t>
            </a:r>
          </a:p>
          <a:p>
            <a:pPr marL="231775" indent="-231775" algn="l">
              <a:spcBef>
                <a:spcPct val="25000"/>
              </a:spcBef>
              <a:buFontTx/>
              <a:buChar char="•"/>
            </a:pPr>
            <a:r>
              <a:rPr lang="en-US" dirty="0">
                <a:solidFill>
                  <a:schemeClr val="accent2">
                    <a:lumMod val="75000"/>
                  </a:schemeClr>
                </a:solidFill>
              </a:rPr>
              <a:t>P(AF) = P(A | F) P(F) = 0.05 * 0.99	= 0.0495</a:t>
            </a:r>
          </a:p>
          <a:p>
            <a:pPr marL="231775" indent="-231775" algn="l">
              <a:spcBef>
                <a:spcPct val="25000"/>
              </a:spcBef>
              <a:buFontTx/>
              <a:buChar char="•"/>
            </a:pPr>
            <a:r>
              <a:rPr lang="en-US" dirty="0">
                <a:solidFill>
                  <a:schemeClr val="accent2">
                    <a:lumMod val="75000"/>
                  </a:schemeClr>
                </a:solidFill>
              </a:rPr>
              <a:t>P(EF) = P(E | F) P(F) = 0.95 * 0.99		= 0.9405</a:t>
            </a:r>
          </a:p>
          <a:p>
            <a:pPr marL="231775" indent="-231775" algn="l">
              <a:spcBef>
                <a:spcPct val="25000"/>
              </a:spcBef>
              <a:buFontTx/>
              <a:buChar char="•"/>
            </a:pPr>
            <a:r>
              <a:rPr lang="en-US" dirty="0">
                <a:solidFill>
                  <a:schemeClr val="accent2">
                    <a:lumMod val="75000"/>
                  </a:schemeClr>
                </a:solidFill>
              </a:rPr>
              <a:t>P(ED) = P(E | D) P(D) = 0.05 * 0.01	= 0.0005</a:t>
            </a:r>
          </a:p>
        </p:txBody>
      </p:sp>
      <p:sp>
        <p:nvSpPr>
          <p:cNvPr id="140292" name="Text Box 4"/>
          <p:cNvSpPr txBox="1">
            <a:spLocks noChangeArrowheads="1"/>
          </p:cNvSpPr>
          <p:nvPr/>
        </p:nvSpPr>
        <p:spPr bwMode="blackWhite">
          <a:xfrm>
            <a:off x="2554288" y="5715000"/>
            <a:ext cx="4059237" cy="831850"/>
          </a:xfrm>
          <a:prstGeom prst="rect">
            <a:avLst/>
          </a:prstGeom>
          <a:solidFill>
            <a:schemeClr val="accent1"/>
          </a:solidFill>
          <a:ln w="9525">
            <a:solidFill>
              <a:schemeClr val="tx1"/>
            </a:solidFill>
            <a:miter lim="800000"/>
            <a:headEnd/>
            <a:tailEnd/>
          </a:ln>
        </p:spPr>
        <p:txBody>
          <a:bodyPr wrap="none">
            <a:spAutoFit/>
          </a:bodyPr>
          <a:lstStyle/>
          <a:p>
            <a:r>
              <a:rPr lang="en-US"/>
              <a:t>Have 4.95% accused falsely,</a:t>
            </a:r>
          </a:p>
          <a:p>
            <a:r>
              <a:rPr lang="en-US"/>
              <a:t>but only 1% actually use drugs!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029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029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029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029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029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0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uild="p" autoUpdateAnimBg="0"/>
      <p:bldP spid="140291" grpId="0" build="p" autoUpdateAnimBg="0"/>
      <p:bldP spid="14029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473A90D-C3B4-4EB4-A499-B3CFB2153334}" type="slidenum">
              <a:rPr lang="en-US" smtClean="0"/>
              <a:pPr>
                <a:defRPr/>
              </a:pPr>
              <a:t>27</a:t>
            </a:fld>
            <a:endParaRPr lang="en-US"/>
          </a:p>
        </p:txBody>
      </p:sp>
      <p:sp>
        <p:nvSpPr>
          <p:cNvPr id="3" name="Rectangle 2"/>
          <p:cNvSpPr/>
          <p:nvPr/>
        </p:nvSpPr>
        <p:spPr>
          <a:xfrm>
            <a:off x="152400" y="228600"/>
            <a:ext cx="8686800" cy="10024283"/>
          </a:xfrm>
          <a:prstGeom prst="rect">
            <a:avLst/>
          </a:prstGeom>
        </p:spPr>
        <p:txBody>
          <a:bodyPr wrap="square">
            <a:spAutoFit/>
          </a:bodyPr>
          <a:lstStyle/>
          <a:p>
            <a:pPr algn="l">
              <a:spcBef>
                <a:spcPct val="15000"/>
              </a:spcBef>
            </a:pPr>
            <a:r>
              <a:rPr lang="en-US" b="1" dirty="0">
                <a:solidFill>
                  <a:schemeClr val="accent2">
                    <a:lumMod val="75000"/>
                  </a:schemeClr>
                </a:solidFill>
              </a:rPr>
              <a:t>Recall that we want to compute:</a:t>
            </a:r>
          </a:p>
          <a:p>
            <a:pPr algn="l">
              <a:spcBef>
                <a:spcPct val="15000"/>
              </a:spcBef>
            </a:pPr>
            <a:endParaRPr lang="en-US" b="1" dirty="0">
              <a:solidFill>
                <a:schemeClr val="accent2">
                  <a:lumMod val="75000"/>
                </a:schemeClr>
              </a:solidFill>
            </a:endParaRPr>
          </a:p>
          <a:p>
            <a:pPr>
              <a:spcBef>
                <a:spcPct val="15000"/>
              </a:spcBef>
            </a:pPr>
            <a:r>
              <a:rPr lang="en-US" b="1" dirty="0">
                <a:solidFill>
                  <a:schemeClr val="accent2">
                    <a:lumMod val="75000"/>
                  </a:schemeClr>
                </a:solidFill>
              </a:rPr>
              <a:t>P( D | A) = P(AD) / P(A)</a:t>
            </a:r>
          </a:p>
          <a:p>
            <a:pPr>
              <a:spcBef>
                <a:spcPct val="15000"/>
              </a:spcBef>
            </a:pPr>
            <a:endParaRPr lang="en-US" b="1" dirty="0">
              <a:solidFill>
                <a:schemeClr val="accent2">
                  <a:lumMod val="75000"/>
                </a:schemeClr>
              </a:solidFill>
            </a:endParaRPr>
          </a:p>
          <a:p>
            <a:pPr algn="l">
              <a:spcBef>
                <a:spcPct val="15000"/>
              </a:spcBef>
            </a:pPr>
            <a:r>
              <a:rPr lang="en-US" b="1" dirty="0">
                <a:solidFill>
                  <a:schemeClr val="accent2">
                    <a:lumMod val="75000"/>
                  </a:schemeClr>
                </a:solidFill>
              </a:rPr>
              <a:t>We have P(AD), but how do we get P(A)?</a:t>
            </a:r>
          </a:p>
          <a:p>
            <a:pPr algn="l">
              <a:spcBef>
                <a:spcPct val="15000"/>
              </a:spcBef>
            </a:pPr>
            <a:endParaRPr lang="en-US" dirty="0"/>
          </a:p>
          <a:p>
            <a:pPr marL="457200" indent="-457200" algn="l">
              <a:spcBef>
                <a:spcPct val="15000"/>
              </a:spcBef>
              <a:buFont typeface="Wingdings" pitchFamily="2" charset="2"/>
              <a:buChar char="ü"/>
            </a:pPr>
            <a:r>
              <a:rPr lang="en-US" dirty="0"/>
              <a:t>How many people out of the 1,000,000 will be accused?  Well, there are only two (mutually exclusive) ways someone can be accused:  either he is accused and is drug free (the event AF) or he is accused and uses drugs (the event AD).  </a:t>
            </a:r>
            <a:br>
              <a:rPr lang="en-US" dirty="0"/>
            </a:br>
            <a:r>
              <a:rPr lang="en-US" dirty="0"/>
              <a:t>Thus the total number of people accused is:</a:t>
            </a:r>
          </a:p>
          <a:p>
            <a:pPr marL="1371600" lvl="2" indent="-457200" algn="l">
              <a:spcBef>
                <a:spcPct val="15000"/>
              </a:spcBef>
            </a:pPr>
            <a:r>
              <a:rPr lang="en-US" sz="2000" b="1" dirty="0"/>
              <a:t>9500 (accused, actually using) + 49,500 (accused, not using)  =  59,000.</a:t>
            </a:r>
          </a:p>
          <a:p>
            <a:pPr marL="914400" lvl="1" indent="-457200" algn="l">
              <a:spcBef>
                <a:spcPct val="15000"/>
              </a:spcBef>
            </a:pPr>
            <a:r>
              <a:rPr lang="en-US" dirty="0"/>
              <a:t>Which works out to 5.9% of the total people tested.</a:t>
            </a:r>
          </a:p>
          <a:p>
            <a:pPr marL="914400" lvl="1" indent="-457200" algn="l">
              <a:spcBef>
                <a:spcPct val="15000"/>
              </a:spcBef>
            </a:pPr>
            <a:endParaRPr lang="en-US" sz="2000" dirty="0"/>
          </a:p>
          <a:p>
            <a:pPr marL="457200" indent="-457200" algn="l">
              <a:spcBef>
                <a:spcPct val="15000"/>
              </a:spcBef>
              <a:buFont typeface="Wingdings" pitchFamily="2" charset="2"/>
              <a:buChar char="v"/>
            </a:pPr>
            <a:r>
              <a:rPr lang="en-US" b="1" dirty="0">
                <a:solidFill>
                  <a:schemeClr val="accent2">
                    <a:lumMod val="75000"/>
                  </a:schemeClr>
                </a:solidFill>
              </a:rPr>
              <a:t>P(A)  = P(AD) + P(AF) = 0.0095 + 0.0495  = 0.059 (since F and D are MECE events).</a:t>
            </a:r>
          </a:p>
          <a:p>
            <a:pPr marL="1371600" lvl="2" indent="-457200" algn="l">
              <a:spcBef>
                <a:spcPct val="15000"/>
              </a:spcBef>
            </a:pPr>
            <a:endParaRPr lang="en-US" sz="2000" dirty="0"/>
          </a:p>
          <a:p>
            <a:pPr marL="1371600" lvl="2" indent="-457200" algn="l">
              <a:spcBef>
                <a:spcPct val="15000"/>
              </a:spcBef>
            </a:pPr>
            <a:endParaRPr lang="en-US" sz="2000" dirty="0"/>
          </a:p>
          <a:p>
            <a:pPr marL="1371600" lvl="2" indent="-457200" algn="l">
              <a:spcBef>
                <a:spcPct val="15000"/>
              </a:spcBef>
            </a:pPr>
            <a:endParaRPr lang="en-US" sz="2000" dirty="0"/>
          </a:p>
          <a:p>
            <a:pPr marL="457200" indent="-457200" algn="l">
              <a:spcBef>
                <a:spcPct val="15000"/>
              </a:spcBef>
            </a:pPr>
            <a:r>
              <a:rPr lang="en-US" dirty="0"/>
              <a:t>		</a:t>
            </a:r>
          </a:p>
          <a:p>
            <a:pPr marL="457200" indent="-457200" algn="l">
              <a:spcBef>
                <a:spcPct val="15000"/>
              </a:spcBef>
            </a:pPr>
            <a:r>
              <a:rPr lang="en-US" dirty="0"/>
              <a:t>			</a:t>
            </a:r>
          </a:p>
          <a:p>
            <a:pPr algn="l">
              <a:spcBef>
                <a:spcPct val="15000"/>
              </a:spcBef>
            </a:pPr>
            <a:endParaRPr lang="en-US" dirty="0"/>
          </a:p>
          <a:p>
            <a:pPr algn="l">
              <a:spcBef>
                <a:spcPct val="15000"/>
              </a:spcBef>
            </a:pPr>
            <a:endParaRPr lang="en-US" dirty="0"/>
          </a:p>
          <a:p>
            <a:pPr algn="l">
              <a:spcBef>
                <a:spcPct val="15000"/>
              </a:spcBef>
            </a:pPr>
            <a:endParaRPr lang="en-US" dirty="0"/>
          </a:p>
          <a:p>
            <a:pPr algn="l">
              <a:spcBef>
                <a:spcPct val="15000"/>
              </a:spcBef>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473A90D-C3B4-4EB4-A499-B3CFB2153334}" type="slidenum">
              <a:rPr lang="en-US" smtClean="0"/>
              <a:pPr>
                <a:defRPr/>
              </a:pPr>
              <a:t>28</a:t>
            </a:fld>
            <a:endParaRPr lang="en-US"/>
          </a:p>
        </p:txBody>
      </p:sp>
      <p:sp>
        <p:nvSpPr>
          <p:cNvPr id="3" name="Rectangle 2"/>
          <p:cNvSpPr/>
          <p:nvPr/>
        </p:nvSpPr>
        <p:spPr>
          <a:xfrm>
            <a:off x="152400" y="228600"/>
            <a:ext cx="8686800" cy="7288149"/>
          </a:xfrm>
          <a:prstGeom prst="rect">
            <a:avLst/>
          </a:prstGeom>
        </p:spPr>
        <p:txBody>
          <a:bodyPr wrap="square">
            <a:spAutoFit/>
          </a:bodyPr>
          <a:lstStyle/>
          <a:p>
            <a:pPr algn="l">
              <a:spcBef>
                <a:spcPct val="15000"/>
              </a:spcBef>
            </a:pPr>
            <a:r>
              <a:rPr lang="en-US" dirty="0">
                <a:solidFill>
                  <a:schemeClr val="tx2"/>
                </a:solidFill>
              </a:rPr>
              <a:t>To Finish up, </a:t>
            </a:r>
          </a:p>
          <a:p>
            <a:pPr algn="l">
              <a:spcBef>
                <a:spcPct val="15000"/>
              </a:spcBef>
            </a:pPr>
            <a:endParaRPr lang="en-US" dirty="0">
              <a:solidFill>
                <a:schemeClr val="tx2"/>
              </a:solidFill>
            </a:endParaRPr>
          </a:p>
          <a:p>
            <a:pPr algn="l">
              <a:spcBef>
                <a:spcPct val="15000"/>
              </a:spcBef>
              <a:buFont typeface="Wingdings" pitchFamily="2" charset="2"/>
              <a:buChar char="ü"/>
            </a:pPr>
            <a:r>
              <a:rPr lang="en-US" dirty="0">
                <a:solidFill>
                  <a:schemeClr val="tx2"/>
                </a:solidFill>
              </a:rPr>
              <a:t>  Of the 59,000 people who are accused, only 9500 actually use drugs.  Therefore the probability that some who is accused actually uses drugs is 9500 out of 59,000 or </a:t>
            </a:r>
          </a:p>
          <a:p>
            <a:pPr>
              <a:spcBef>
                <a:spcPct val="15000"/>
              </a:spcBef>
            </a:pPr>
            <a:r>
              <a:rPr lang="en-US" b="1" dirty="0">
                <a:solidFill>
                  <a:schemeClr val="tx2"/>
                </a:solidFill>
              </a:rPr>
              <a:t>9500/59,000  = 0.161  (16.1%)</a:t>
            </a:r>
            <a:r>
              <a:rPr lang="en-US" dirty="0">
                <a:solidFill>
                  <a:schemeClr val="tx2"/>
                </a:solidFill>
              </a:rPr>
              <a:t>.</a:t>
            </a:r>
          </a:p>
          <a:p>
            <a:pPr algn="l">
              <a:spcBef>
                <a:spcPct val="15000"/>
              </a:spcBef>
            </a:pPr>
            <a:endParaRPr lang="en-US" dirty="0"/>
          </a:p>
          <a:p>
            <a:pPr marL="914400" lvl="1" indent="-457200" algn="l">
              <a:spcBef>
                <a:spcPct val="15000"/>
              </a:spcBef>
            </a:pPr>
            <a:endParaRPr lang="en-US" sz="2000" dirty="0"/>
          </a:p>
          <a:p>
            <a:pPr algn="l">
              <a:spcBef>
                <a:spcPct val="15000"/>
              </a:spcBef>
              <a:buFont typeface="Wingdings" pitchFamily="2" charset="2"/>
              <a:buChar char="v"/>
            </a:pPr>
            <a:r>
              <a:rPr lang="en-US" dirty="0"/>
              <a:t>  </a:t>
            </a:r>
            <a:r>
              <a:rPr lang="en-US" b="1" dirty="0">
                <a:solidFill>
                  <a:schemeClr val="accent2">
                    <a:lumMod val="75000"/>
                  </a:schemeClr>
                </a:solidFill>
              </a:rPr>
              <a:t>P( D | A) = P(AD) / P(A)  =  0.0095/0.059  =  0.161 (16.1%)</a:t>
            </a:r>
          </a:p>
          <a:p>
            <a:pPr marL="914400" lvl="1" indent="-457200" algn="l">
              <a:spcBef>
                <a:spcPct val="15000"/>
              </a:spcBef>
            </a:pPr>
            <a:endParaRPr lang="en-US" sz="2000" dirty="0"/>
          </a:p>
          <a:p>
            <a:pPr marL="914400" lvl="1" indent="-457200" algn="l">
              <a:spcBef>
                <a:spcPct val="15000"/>
              </a:spcBef>
            </a:pPr>
            <a:endParaRPr lang="en-US" sz="2000" dirty="0"/>
          </a:p>
          <a:p>
            <a:pPr marL="914400" lvl="1" indent="-457200" algn="l">
              <a:spcBef>
                <a:spcPct val="15000"/>
              </a:spcBef>
            </a:pPr>
            <a:endParaRPr lang="en-US" sz="2000" dirty="0"/>
          </a:p>
          <a:p>
            <a:pPr marL="457200" indent="-457200" algn="l">
              <a:spcBef>
                <a:spcPct val="15000"/>
              </a:spcBef>
            </a:pPr>
            <a:r>
              <a:rPr lang="en-US" dirty="0"/>
              <a:t>		</a:t>
            </a:r>
          </a:p>
          <a:p>
            <a:pPr marL="457200" indent="-457200" algn="l">
              <a:spcBef>
                <a:spcPct val="15000"/>
              </a:spcBef>
            </a:pPr>
            <a:r>
              <a:rPr lang="en-US" dirty="0"/>
              <a:t>			</a:t>
            </a:r>
          </a:p>
          <a:p>
            <a:pPr algn="l">
              <a:spcBef>
                <a:spcPct val="15000"/>
              </a:spcBef>
            </a:pPr>
            <a:endParaRPr lang="en-US" dirty="0"/>
          </a:p>
          <a:p>
            <a:pPr algn="l">
              <a:spcBef>
                <a:spcPct val="15000"/>
              </a:spcBef>
            </a:pPr>
            <a:endParaRPr lang="en-US" dirty="0"/>
          </a:p>
          <a:p>
            <a:pPr algn="l">
              <a:spcBef>
                <a:spcPct val="15000"/>
              </a:spcBef>
            </a:pPr>
            <a:endParaRPr lang="en-US" dirty="0"/>
          </a:p>
          <a:p>
            <a:pPr algn="l">
              <a:spcBef>
                <a:spcPct val="15000"/>
              </a:spcBef>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p:spPr>
        <p:txBody>
          <a:bodyPr/>
          <a:lstStyle/>
          <a:p>
            <a:fld id="{23305444-2953-4046-81B9-0BEF6576AE18}" type="slidenum">
              <a:rPr lang="en-US" smtClean="0"/>
              <a:pPr/>
              <a:t>29</a:t>
            </a:fld>
            <a:endParaRPr lang="en-US"/>
          </a:p>
        </p:txBody>
      </p:sp>
      <p:sp>
        <p:nvSpPr>
          <p:cNvPr id="124930" name="Text Box 2"/>
          <p:cNvSpPr txBox="1">
            <a:spLocks noChangeArrowheads="1"/>
          </p:cNvSpPr>
          <p:nvPr/>
        </p:nvSpPr>
        <p:spPr bwMode="auto">
          <a:xfrm>
            <a:off x="1066800" y="685800"/>
            <a:ext cx="5715000" cy="707886"/>
          </a:xfrm>
          <a:prstGeom prst="rect">
            <a:avLst/>
          </a:prstGeom>
          <a:noFill/>
          <a:ln w="9525">
            <a:noFill/>
            <a:miter lim="800000"/>
            <a:headEnd/>
            <a:tailEnd/>
          </a:ln>
        </p:spPr>
        <p:txBody>
          <a:bodyPr>
            <a:spAutoFit/>
          </a:bodyPr>
          <a:lstStyle/>
          <a:p>
            <a:pPr marL="231775" indent="-231775" algn="l">
              <a:spcBef>
                <a:spcPct val="50000"/>
              </a:spcBef>
            </a:pPr>
            <a:r>
              <a:rPr lang="en-US" sz="4000" b="1" u="sng" dirty="0">
                <a:solidFill>
                  <a:schemeClr val="accent2">
                    <a:lumMod val="75000"/>
                  </a:schemeClr>
                </a:solidFill>
              </a:rPr>
              <a:t>An Aside</a:t>
            </a:r>
          </a:p>
        </p:txBody>
      </p:sp>
      <p:sp>
        <p:nvSpPr>
          <p:cNvPr id="124931" name="Text Box 3"/>
          <p:cNvSpPr txBox="1">
            <a:spLocks noChangeArrowheads="1"/>
          </p:cNvSpPr>
          <p:nvPr/>
        </p:nvSpPr>
        <p:spPr bwMode="auto">
          <a:xfrm>
            <a:off x="228600" y="1676400"/>
            <a:ext cx="6400800" cy="2554545"/>
          </a:xfrm>
          <a:prstGeom prst="rect">
            <a:avLst/>
          </a:prstGeom>
          <a:noFill/>
          <a:ln w="9525">
            <a:solidFill>
              <a:schemeClr val="tx1"/>
            </a:solidFill>
            <a:miter lim="800000"/>
            <a:headEnd/>
            <a:tailEnd/>
          </a:ln>
        </p:spPr>
        <p:txBody>
          <a:bodyPr wrap="square">
            <a:spAutoFit/>
          </a:bodyPr>
          <a:lstStyle/>
          <a:p>
            <a:pPr>
              <a:spcBef>
                <a:spcPct val="50000"/>
              </a:spcBef>
              <a:tabLst>
                <a:tab pos="5768975" algn="l"/>
              </a:tabLst>
            </a:pPr>
            <a:r>
              <a:rPr lang="en-US" sz="2800" dirty="0"/>
              <a:t>Law of Total Probability</a:t>
            </a:r>
          </a:p>
          <a:p>
            <a:pPr algn="l">
              <a:spcBef>
                <a:spcPct val="50000"/>
              </a:spcBef>
              <a:buFontTx/>
              <a:buChar char="•"/>
              <a:tabLst>
                <a:tab pos="5768975" algn="l"/>
              </a:tabLst>
            </a:pPr>
            <a:r>
              <a:rPr lang="en-US" dirty="0"/>
              <a:t> If C</a:t>
            </a:r>
            <a:r>
              <a:rPr lang="en-US" baseline="-25000" dirty="0"/>
              <a:t>1</a:t>
            </a:r>
            <a:r>
              <a:rPr lang="en-US" dirty="0"/>
              <a:t>, C</a:t>
            </a:r>
            <a:r>
              <a:rPr lang="en-US" baseline="-25000" dirty="0"/>
              <a:t>2</a:t>
            </a:r>
            <a:r>
              <a:rPr lang="en-US" dirty="0"/>
              <a:t>, . . . , </a:t>
            </a:r>
            <a:r>
              <a:rPr lang="en-US" dirty="0" err="1"/>
              <a:t>C</a:t>
            </a:r>
            <a:r>
              <a:rPr lang="en-US" baseline="-25000" dirty="0" err="1"/>
              <a:t>n</a:t>
            </a:r>
            <a:r>
              <a:rPr lang="en-US" dirty="0"/>
              <a:t> are mutually exclusive and exhaustive events, then</a:t>
            </a:r>
          </a:p>
          <a:p>
            <a:pPr algn="l">
              <a:spcBef>
                <a:spcPct val="50000"/>
              </a:spcBef>
              <a:buFontTx/>
              <a:buChar char="•"/>
              <a:tabLst>
                <a:tab pos="5768975" algn="l"/>
              </a:tabLst>
            </a:pPr>
            <a:r>
              <a:rPr lang="en-US" dirty="0"/>
              <a:t>  P(A) =  P(A|C</a:t>
            </a:r>
            <a:r>
              <a:rPr lang="en-US" baseline="-25000" dirty="0"/>
              <a:t>1</a:t>
            </a:r>
            <a:r>
              <a:rPr lang="en-US" dirty="0"/>
              <a:t>)*P(C</a:t>
            </a:r>
            <a:r>
              <a:rPr lang="en-US" baseline="-25000" dirty="0"/>
              <a:t>1</a:t>
            </a:r>
            <a:r>
              <a:rPr lang="en-US" dirty="0"/>
              <a:t>) + . . . + P(</a:t>
            </a:r>
            <a:r>
              <a:rPr lang="en-US" dirty="0" err="1"/>
              <a:t>A|C</a:t>
            </a:r>
            <a:r>
              <a:rPr lang="en-US" baseline="-25000" dirty="0" err="1"/>
              <a:t>n</a:t>
            </a:r>
            <a:r>
              <a:rPr lang="en-US" dirty="0"/>
              <a:t>)*P(</a:t>
            </a:r>
            <a:r>
              <a:rPr lang="en-US" dirty="0" err="1"/>
              <a:t>C</a:t>
            </a:r>
            <a:r>
              <a:rPr lang="en-US" baseline="-25000" dirty="0" err="1"/>
              <a:t>n</a:t>
            </a:r>
            <a:r>
              <a:rPr lang="en-US" dirty="0"/>
              <a:t>)</a:t>
            </a:r>
          </a:p>
          <a:p>
            <a:pPr lvl="2" algn="l">
              <a:spcBef>
                <a:spcPct val="50000"/>
              </a:spcBef>
              <a:tabLst>
                <a:tab pos="5768975" algn="l"/>
              </a:tabLst>
            </a:pPr>
            <a:r>
              <a:rPr lang="en-US" dirty="0"/>
              <a:t>= P(AC</a:t>
            </a:r>
            <a:r>
              <a:rPr lang="en-US" baseline="-25000" dirty="0"/>
              <a:t>1</a:t>
            </a:r>
            <a:r>
              <a:rPr lang="en-US" dirty="0"/>
              <a:t>) + P(AC</a:t>
            </a:r>
            <a:r>
              <a:rPr lang="en-US" baseline="-25000" dirty="0"/>
              <a:t>2</a:t>
            </a:r>
            <a:r>
              <a:rPr lang="en-US" dirty="0"/>
              <a:t>) + . . . + P(</a:t>
            </a:r>
            <a:r>
              <a:rPr lang="en-US" dirty="0" err="1"/>
              <a:t>AC</a:t>
            </a:r>
            <a:r>
              <a:rPr lang="en-US" baseline="-25000" dirty="0" err="1"/>
              <a:t>n</a:t>
            </a:r>
            <a:r>
              <a:rPr lang="en-US" dirty="0"/>
              <a:t>)</a:t>
            </a:r>
          </a:p>
        </p:txBody>
      </p:sp>
      <p:pic>
        <p:nvPicPr>
          <p:cNvPr id="43014" name="Picture 5" descr="totalProbability"/>
          <p:cNvPicPr>
            <a:picLocks noChangeAspect="1" noChangeArrowheads="1"/>
          </p:cNvPicPr>
          <p:nvPr/>
        </p:nvPicPr>
        <p:blipFill>
          <a:blip r:embed="rId3" cstate="print"/>
          <a:srcRect/>
          <a:stretch>
            <a:fillRect/>
          </a:stretch>
        </p:blipFill>
        <p:spPr bwMode="auto">
          <a:xfrm>
            <a:off x="6858000" y="2895600"/>
            <a:ext cx="1981200" cy="144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build="p" autoUpdateAnimBg="0"/>
      <p:bldP spid="12493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7D3E5549-4B31-4432-90E9-89D6DD7932E4}" type="slidenum">
              <a:rPr lang="en-US" smtClean="0"/>
              <a:pPr/>
              <a:t>3</a:t>
            </a:fld>
            <a:endParaRPr lang="en-US"/>
          </a:p>
        </p:txBody>
      </p:sp>
      <p:sp>
        <p:nvSpPr>
          <p:cNvPr id="9219" name="Rectangle 2"/>
          <p:cNvSpPr>
            <a:spLocks noGrp="1" noChangeArrowheads="1"/>
          </p:cNvSpPr>
          <p:nvPr>
            <p:ph type="title"/>
          </p:nvPr>
        </p:nvSpPr>
        <p:spPr/>
        <p:txBody>
          <a:bodyPr/>
          <a:lstStyle/>
          <a:p>
            <a:pPr eaLnBrk="1" hangingPunct="1"/>
            <a:r>
              <a:rPr lang="en-US"/>
              <a:t>Probability vs. Statistics</a:t>
            </a:r>
          </a:p>
        </p:txBody>
      </p:sp>
      <p:sp>
        <p:nvSpPr>
          <p:cNvPr id="9220" name="Rectangle 3"/>
          <p:cNvSpPr>
            <a:spLocks noGrp="1" noChangeArrowheads="1"/>
          </p:cNvSpPr>
          <p:nvPr>
            <p:ph type="body" idx="1"/>
          </p:nvPr>
        </p:nvSpPr>
        <p:spPr/>
        <p:txBody>
          <a:bodyPr/>
          <a:lstStyle/>
          <a:p>
            <a:pPr eaLnBrk="1" hangingPunct="1"/>
            <a:r>
              <a:rPr lang="en-US" dirty="0"/>
              <a:t>Statistics: Based on observations (data), try to explain “how world works”</a:t>
            </a:r>
          </a:p>
          <a:p>
            <a:pPr eaLnBrk="1" hangingPunct="1">
              <a:buFontTx/>
              <a:buNone/>
            </a:pPr>
            <a:endParaRPr lang="en-US" dirty="0"/>
          </a:p>
          <a:p>
            <a:pPr eaLnBrk="1" hangingPunct="1"/>
            <a:r>
              <a:rPr lang="en-US" dirty="0"/>
              <a:t>Probability: Based on “how world works,” try to explain what will happen</a:t>
            </a:r>
          </a:p>
          <a:p>
            <a:pPr lvl="1" eaLnBrk="1" hangingPunct="1"/>
            <a:r>
              <a:rPr lang="en-US" dirty="0"/>
              <a:t>12 flips </a:t>
            </a:r>
            <a:r>
              <a:rPr lang="en-US" dirty="0" err="1"/>
              <a:t>vs</a:t>
            </a:r>
            <a:r>
              <a:rPr lang="en-US" dirty="0"/>
              <a:t> 1 flip……</a:t>
            </a:r>
          </a:p>
          <a:p>
            <a:pPr lvl="1" eaLnBrk="1" hangingPunct="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fld id="{2A694F12-941D-45FC-B7A6-132019CDBE88}" type="slidenum">
              <a:rPr lang="en-US" smtClean="0"/>
              <a:pPr/>
              <a:t>30</a:t>
            </a:fld>
            <a:endParaRPr lang="en-US"/>
          </a:p>
        </p:txBody>
      </p:sp>
      <p:sp>
        <p:nvSpPr>
          <p:cNvPr id="142338" name="Text Box 2"/>
          <p:cNvSpPr txBox="1">
            <a:spLocks noChangeArrowheads="1"/>
          </p:cNvSpPr>
          <p:nvPr/>
        </p:nvSpPr>
        <p:spPr bwMode="auto">
          <a:xfrm>
            <a:off x="609600" y="381000"/>
            <a:ext cx="7848600" cy="2100263"/>
          </a:xfrm>
          <a:prstGeom prst="rect">
            <a:avLst/>
          </a:prstGeom>
          <a:noFill/>
          <a:ln w="9525">
            <a:noFill/>
            <a:miter lim="800000"/>
            <a:headEnd/>
            <a:tailEnd/>
          </a:ln>
        </p:spPr>
        <p:txBody>
          <a:bodyPr>
            <a:spAutoFit/>
          </a:bodyPr>
          <a:lstStyle/>
          <a:p>
            <a:pPr algn="l">
              <a:spcBef>
                <a:spcPct val="50000"/>
              </a:spcBef>
            </a:pPr>
            <a:r>
              <a:rPr lang="en-US"/>
              <a:t>Consider the following situation. Suppose John Smith has been accused by the drug test. You have no way of knowing for sure if John uses drugs. Do you fire John based on the test alone?</a:t>
            </a:r>
          </a:p>
          <a:p>
            <a:pPr algn="l">
              <a:spcBef>
                <a:spcPct val="50000"/>
              </a:spcBef>
            </a:pPr>
            <a:r>
              <a:rPr lang="en-US"/>
              <a:t>P( John uses | John has been accused ) = P( D | A) = 0.1610</a:t>
            </a:r>
          </a:p>
        </p:txBody>
      </p:sp>
      <p:sp>
        <p:nvSpPr>
          <p:cNvPr id="142339" name="Text Box 3"/>
          <p:cNvSpPr txBox="1">
            <a:spLocks noChangeArrowheads="1"/>
          </p:cNvSpPr>
          <p:nvPr/>
        </p:nvSpPr>
        <p:spPr bwMode="blackWhite">
          <a:xfrm>
            <a:off x="1962150" y="2667000"/>
            <a:ext cx="5245100" cy="831850"/>
          </a:xfrm>
          <a:prstGeom prst="rect">
            <a:avLst/>
          </a:prstGeom>
          <a:solidFill>
            <a:schemeClr val="accent1"/>
          </a:solidFill>
          <a:ln w="9525">
            <a:solidFill>
              <a:schemeClr val="tx1"/>
            </a:solidFill>
            <a:miter lim="800000"/>
            <a:headEnd/>
            <a:tailEnd/>
          </a:ln>
        </p:spPr>
        <p:txBody>
          <a:bodyPr wrap="none">
            <a:spAutoFit/>
          </a:bodyPr>
          <a:lstStyle/>
          <a:p>
            <a:r>
              <a:rPr lang="en-US" dirty="0"/>
              <a:t>There is a 16% chance John abuses drugs</a:t>
            </a:r>
          </a:p>
          <a:p>
            <a:r>
              <a:rPr lang="en-US" dirty="0"/>
              <a:t>when the test has accused him</a:t>
            </a:r>
          </a:p>
        </p:txBody>
      </p:sp>
      <p:sp>
        <p:nvSpPr>
          <p:cNvPr id="142340" name="Text Box 4"/>
          <p:cNvSpPr txBox="1">
            <a:spLocks noChangeArrowheads="1"/>
          </p:cNvSpPr>
          <p:nvPr/>
        </p:nvSpPr>
        <p:spPr bwMode="auto">
          <a:xfrm>
            <a:off x="457200" y="3733800"/>
            <a:ext cx="8229600" cy="1384995"/>
          </a:xfrm>
          <a:prstGeom prst="rect">
            <a:avLst/>
          </a:prstGeom>
          <a:noFill/>
          <a:ln w="9525">
            <a:noFill/>
            <a:miter lim="800000"/>
            <a:headEnd/>
            <a:tailEnd/>
          </a:ln>
        </p:spPr>
        <p:txBody>
          <a:bodyPr>
            <a:spAutoFit/>
          </a:bodyPr>
          <a:lstStyle/>
          <a:p>
            <a:pPr algn="l">
              <a:spcBef>
                <a:spcPct val="50000"/>
              </a:spcBef>
            </a:pPr>
            <a:r>
              <a:rPr lang="en-US" dirty="0"/>
              <a:t>Now suppose John Smith has been exonerated by the test. Do you keep John as an employee?</a:t>
            </a:r>
          </a:p>
          <a:p>
            <a:pPr algn="l">
              <a:spcBef>
                <a:spcPct val="50000"/>
              </a:spcBef>
            </a:pPr>
            <a:r>
              <a:rPr lang="en-US" dirty="0"/>
              <a:t>P( John is drug free | John has been exonerated ) = P( F | 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nimBg="1" autoUpdateAnimBg="0"/>
      <p:bldP spid="14234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fld id="{2A694F12-941D-45FC-B7A6-132019CDBE88}" type="slidenum">
              <a:rPr lang="en-US" smtClean="0"/>
              <a:pPr/>
              <a:t>31</a:t>
            </a:fld>
            <a:endParaRPr lang="en-US"/>
          </a:p>
        </p:txBody>
      </p:sp>
      <p:sp>
        <p:nvSpPr>
          <p:cNvPr id="142340" name="Text Box 4"/>
          <p:cNvSpPr txBox="1">
            <a:spLocks noChangeArrowheads="1"/>
          </p:cNvSpPr>
          <p:nvPr/>
        </p:nvSpPr>
        <p:spPr bwMode="auto">
          <a:xfrm>
            <a:off x="457200" y="381000"/>
            <a:ext cx="8229600" cy="1384995"/>
          </a:xfrm>
          <a:prstGeom prst="rect">
            <a:avLst/>
          </a:prstGeom>
          <a:noFill/>
          <a:ln w="9525">
            <a:noFill/>
            <a:miter lim="800000"/>
            <a:headEnd/>
            <a:tailEnd/>
          </a:ln>
        </p:spPr>
        <p:txBody>
          <a:bodyPr wrap="square">
            <a:spAutoFit/>
          </a:bodyPr>
          <a:lstStyle/>
          <a:p>
            <a:pPr algn="l">
              <a:spcBef>
                <a:spcPct val="50000"/>
              </a:spcBef>
            </a:pPr>
            <a:r>
              <a:rPr lang="en-US" dirty="0"/>
              <a:t>Now suppose John Smith has been exonerated by the test. Do you keep John as an employee?</a:t>
            </a:r>
          </a:p>
          <a:p>
            <a:pPr algn="l">
              <a:spcBef>
                <a:spcPct val="50000"/>
              </a:spcBef>
            </a:pPr>
            <a:r>
              <a:rPr lang="en-US" dirty="0"/>
              <a:t>P( John is drug free | John has been exonerated ) = P( F | E) = ?</a:t>
            </a:r>
          </a:p>
        </p:txBody>
      </p:sp>
      <p:sp>
        <p:nvSpPr>
          <p:cNvPr id="6" name="TextBox 5"/>
          <p:cNvSpPr txBox="1"/>
          <p:nvPr/>
        </p:nvSpPr>
        <p:spPr>
          <a:xfrm>
            <a:off x="609600" y="2362200"/>
            <a:ext cx="7696200" cy="3416320"/>
          </a:xfrm>
          <a:prstGeom prst="rect">
            <a:avLst/>
          </a:prstGeom>
          <a:noFill/>
        </p:spPr>
        <p:txBody>
          <a:bodyPr wrap="square" rtlCol="0">
            <a:spAutoFit/>
          </a:bodyPr>
          <a:lstStyle/>
          <a:p>
            <a:pPr algn="l"/>
            <a:r>
              <a:rPr lang="en-US" dirty="0"/>
              <a:t>As previously calculated, 59,000 people out of the total 1 million will be accused.  The remainder which is 941,000 will be exonerated.</a:t>
            </a:r>
          </a:p>
          <a:p>
            <a:pPr algn="l"/>
            <a:endParaRPr lang="en-US" dirty="0"/>
          </a:p>
          <a:p>
            <a:pPr algn="l"/>
            <a:r>
              <a:rPr lang="en-US" dirty="0"/>
              <a:t>Of the 990,000 who are drug free, 95%  or 940,500 will be exonerated (since the test is 95% accurate). Thus 940,500 out of the 941,000 who are exonerated will actually be drug free.  </a:t>
            </a:r>
            <a:r>
              <a:rPr lang="en-US" b="1" dirty="0"/>
              <a:t>The probability of being drug free GIVEN that John is exonerated is 940,500 / 941,000 =  99.469%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p>
            <a:fld id="{518C90A8-109D-47F8-A6C2-B1CEA467FFE9}" type="slidenum">
              <a:rPr lang="en-US" smtClean="0"/>
              <a:pPr/>
              <a:t>32</a:t>
            </a:fld>
            <a:endParaRPr lang="en-US"/>
          </a:p>
        </p:txBody>
      </p:sp>
      <p:sp>
        <p:nvSpPr>
          <p:cNvPr id="128002" name="Text Box 2"/>
          <p:cNvSpPr txBox="1">
            <a:spLocks noChangeArrowheads="1"/>
          </p:cNvSpPr>
          <p:nvPr/>
        </p:nvSpPr>
        <p:spPr bwMode="auto">
          <a:xfrm>
            <a:off x="644525" y="704850"/>
            <a:ext cx="7889875" cy="1800225"/>
          </a:xfrm>
          <a:prstGeom prst="rect">
            <a:avLst/>
          </a:prstGeom>
          <a:noFill/>
          <a:ln w="9525">
            <a:noFill/>
            <a:miter lim="800000"/>
            <a:headEnd/>
            <a:tailEnd/>
          </a:ln>
        </p:spPr>
        <p:txBody>
          <a:bodyPr>
            <a:spAutoFit/>
          </a:bodyPr>
          <a:lstStyle/>
          <a:p>
            <a:r>
              <a:rPr lang="en-US" sz="2800"/>
              <a:t>The moral of the story:</a:t>
            </a:r>
          </a:p>
          <a:p>
            <a:r>
              <a:rPr lang="en-US" sz="2800"/>
              <a:t>Even if a person is accused by a test, the conditional probabilities show that there is a good chance that the person has been falsely accused.</a:t>
            </a:r>
          </a:p>
        </p:txBody>
      </p:sp>
      <p:sp>
        <p:nvSpPr>
          <p:cNvPr id="128003" name="Text Box 3"/>
          <p:cNvSpPr txBox="1">
            <a:spLocks noChangeArrowheads="1"/>
          </p:cNvSpPr>
          <p:nvPr/>
        </p:nvSpPr>
        <p:spPr bwMode="auto">
          <a:xfrm>
            <a:off x="1143000" y="2970213"/>
            <a:ext cx="6858000" cy="1373187"/>
          </a:xfrm>
          <a:prstGeom prst="rect">
            <a:avLst/>
          </a:prstGeom>
          <a:noFill/>
          <a:ln w="9525">
            <a:noFill/>
            <a:miter lim="800000"/>
            <a:headEnd/>
            <a:tailEnd/>
          </a:ln>
        </p:spPr>
        <p:txBody>
          <a:bodyPr>
            <a:spAutoFit/>
          </a:bodyPr>
          <a:lstStyle/>
          <a:p>
            <a:r>
              <a:rPr lang="en-US" sz="2800"/>
              <a:t>On the other hand, if a person is exonerated by a test, then it is nearly certain that the person deserves to be exonerated.</a:t>
            </a:r>
          </a:p>
        </p:txBody>
      </p:sp>
      <p:sp>
        <p:nvSpPr>
          <p:cNvPr id="128004" name="Text Box 4"/>
          <p:cNvSpPr txBox="1">
            <a:spLocks noChangeArrowheads="1"/>
          </p:cNvSpPr>
          <p:nvPr/>
        </p:nvSpPr>
        <p:spPr bwMode="blackWhite">
          <a:xfrm>
            <a:off x="990600" y="4876800"/>
            <a:ext cx="7239000" cy="1196975"/>
          </a:xfrm>
          <a:prstGeom prst="rect">
            <a:avLst/>
          </a:prstGeom>
          <a:solidFill>
            <a:schemeClr val="accent1"/>
          </a:solidFill>
          <a:ln w="9525">
            <a:solidFill>
              <a:schemeClr val="tx1"/>
            </a:solidFill>
            <a:miter lim="800000"/>
            <a:headEnd/>
            <a:tailEnd/>
          </a:ln>
        </p:spPr>
        <p:txBody>
          <a:bodyPr>
            <a:spAutoFit/>
          </a:bodyPr>
          <a:lstStyle/>
          <a:p>
            <a:r>
              <a:rPr lang="en-US"/>
              <a:t>This process of “flipping” the probabilities, i.e., </a:t>
            </a:r>
          </a:p>
          <a:p>
            <a:r>
              <a:rPr lang="en-US"/>
              <a:t>using P(A|D) to get P(D|A), </a:t>
            </a:r>
          </a:p>
          <a:p>
            <a:r>
              <a:rPr lang="en-US"/>
              <a:t>is called the Bayes’ Rule.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autoUpdateAnimBg="0"/>
      <p:bldP spid="128003" grpId="0" autoUpdateAnimBg="0"/>
      <p:bldP spid="12800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CFCA469F-0332-44D2-B1C8-C42048443E5C}" type="slidenum">
              <a:rPr lang="en-US" smtClean="0"/>
              <a:pPr/>
              <a:t>33</a:t>
            </a:fld>
            <a:endParaRPr lang="en-US"/>
          </a:p>
        </p:txBody>
      </p:sp>
      <p:sp>
        <p:nvSpPr>
          <p:cNvPr id="47107" name="Rectangle 2"/>
          <p:cNvSpPr>
            <a:spLocks noGrp="1" noChangeArrowheads="1"/>
          </p:cNvSpPr>
          <p:nvPr>
            <p:ph type="title"/>
          </p:nvPr>
        </p:nvSpPr>
        <p:spPr/>
        <p:txBody>
          <a:bodyPr/>
          <a:lstStyle/>
          <a:p>
            <a:pPr eaLnBrk="1" hangingPunct="1"/>
            <a:r>
              <a:rPr lang="en-US"/>
              <a:t>New Product Development</a:t>
            </a:r>
          </a:p>
        </p:txBody>
      </p:sp>
      <p:sp>
        <p:nvSpPr>
          <p:cNvPr id="130051" name="Text Box 3"/>
          <p:cNvSpPr txBox="1">
            <a:spLocks noChangeArrowheads="1"/>
          </p:cNvSpPr>
          <p:nvPr/>
        </p:nvSpPr>
        <p:spPr bwMode="auto">
          <a:xfrm>
            <a:off x="685800" y="2057400"/>
            <a:ext cx="7772400" cy="3465513"/>
          </a:xfrm>
          <a:prstGeom prst="rect">
            <a:avLst/>
          </a:prstGeom>
          <a:noFill/>
          <a:ln w="9525">
            <a:noFill/>
            <a:miter lim="800000"/>
            <a:headEnd/>
            <a:tailEnd/>
          </a:ln>
        </p:spPr>
        <p:txBody>
          <a:bodyPr>
            <a:spAutoFit/>
          </a:bodyPr>
          <a:lstStyle/>
          <a:p>
            <a:pPr algn="l">
              <a:spcBef>
                <a:spcPct val="50000"/>
              </a:spcBef>
            </a:pPr>
            <a:r>
              <a:rPr lang="en-US" sz="2600"/>
              <a:t>Suppose in the fast food industry, new products introduced in the marketplace have high sales 8% of the time and low sales 92% of the time. </a:t>
            </a:r>
          </a:p>
          <a:p>
            <a:pPr algn="l">
              <a:spcBef>
                <a:spcPct val="50000"/>
              </a:spcBef>
            </a:pPr>
            <a:r>
              <a:rPr lang="en-US" sz="2600"/>
              <a:t>A marketing test has the following accuracies: if sales are high, consumer test reaction is positive 70%, neutral 25%, and negative 5%; if sales are low, then consumer test reaction is positive 15%, neutral 35%, and negative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p:cNvSpPr>
            <a:spLocks noGrp="1"/>
          </p:cNvSpPr>
          <p:nvPr>
            <p:ph type="sldNum" sz="quarter" idx="12"/>
          </p:nvPr>
        </p:nvSpPr>
        <p:spPr>
          <a:noFill/>
        </p:spPr>
        <p:txBody>
          <a:bodyPr/>
          <a:lstStyle/>
          <a:p>
            <a:fld id="{38256766-18CE-4F16-8432-A620F3B9ECBB}" type="slidenum">
              <a:rPr lang="en-US" smtClean="0"/>
              <a:pPr/>
              <a:t>34</a:t>
            </a:fld>
            <a:endParaRPr lang="en-US"/>
          </a:p>
        </p:txBody>
      </p:sp>
      <p:pic>
        <p:nvPicPr>
          <p:cNvPr id="48131" name="Picture 2" descr="testMarketing"/>
          <p:cNvPicPr>
            <a:picLocks noGrp="1" noChangeAspect="1" noChangeArrowheads="1"/>
          </p:cNvPicPr>
          <p:nvPr>
            <p:ph sz="half" idx="2"/>
          </p:nvPr>
        </p:nvPicPr>
        <p:blipFill>
          <a:blip r:embed="rId3" cstate="print"/>
          <a:srcRect/>
          <a:stretch>
            <a:fillRect/>
          </a:stretch>
        </p:blipFill>
        <p:spPr>
          <a:xfrm>
            <a:off x="1752600" y="2209800"/>
            <a:ext cx="5715000" cy="4286250"/>
          </a:xfrm>
          <a:noFill/>
        </p:spPr>
      </p:pic>
      <p:sp>
        <p:nvSpPr>
          <p:cNvPr id="48132" name="Text Box 3"/>
          <p:cNvSpPr txBox="1">
            <a:spLocks noChangeArrowheads="1"/>
          </p:cNvSpPr>
          <p:nvPr/>
        </p:nvSpPr>
        <p:spPr bwMode="auto">
          <a:xfrm>
            <a:off x="1143000" y="609600"/>
            <a:ext cx="7391400" cy="1524000"/>
          </a:xfrm>
          <a:prstGeom prst="rect">
            <a:avLst/>
          </a:prstGeom>
          <a:noFill/>
          <a:ln w="9525">
            <a:noFill/>
            <a:miter lim="800000"/>
            <a:headEnd/>
            <a:tailEnd/>
          </a:ln>
        </p:spPr>
        <p:txBody>
          <a:bodyPr/>
          <a:lstStyle/>
          <a:p>
            <a:pPr algn="l"/>
            <a:r>
              <a:rPr lang="en-US"/>
              <a:t>Your company is developing a new fast food product and will be utilizing a test market to better gauge its sales. Based on positive, neutral, or negative reactions, what are the probabilities of high and low sales?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Discrete Random Variables</a:t>
            </a:r>
          </a:p>
        </p:txBody>
      </p:sp>
      <p:sp>
        <p:nvSpPr>
          <p:cNvPr id="17411" name="Text Box 3"/>
          <p:cNvSpPr txBox="1">
            <a:spLocks noChangeArrowheads="1"/>
          </p:cNvSpPr>
          <p:nvPr/>
        </p:nvSpPr>
        <p:spPr bwMode="blackWhite">
          <a:xfrm>
            <a:off x="838200" y="1995488"/>
            <a:ext cx="7467600" cy="528637"/>
          </a:xfrm>
          <a:prstGeom prst="rect">
            <a:avLst/>
          </a:prstGeom>
          <a:solidFill>
            <a:schemeClr val="accent1"/>
          </a:solidFill>
          <a:ln w="9525">
            <a:solidFill>
              <a:schemeClr val="tx1"/>
            </a:solidFill>
            <a:miter lim="800000"/>
            <a:headEnd/>
            <a:tailEnd/>
          </a:ln>
        </p:spPr>
        <p:txBody>
          <a:bodyPr>
            <a:spAutoFit/>
          </a:bodyPr>
          <a:lstStyle/>
          <a:p>
            <a:pPr marL="1482725" indent="-1482725" algn="l">
              <a:spcBef>
                <a:spcPct val="50000"/>
              </a:spcBef>
            </a:pPr>
            <a:r>
              <a:rPr lang="en-US" sz="2800" dirty="0"/>
              <a:t>discrete = consisting of unconnected, distinct parts</a:t>
            </a:r>
          </a:p>
        </p:txBody>
      </p:sp>
      <p:sp>
        <p:nvSpPr>
          <p:cNvPr id="17412" name="Text Box 4"/>
          <p:cNvSpPr txBox="1">
            <a:spLocks noChangeArrowheads="1"/>
          </p:cNvSpPr>
          <p:nvPr/>
        </p:nvSpPr>
        <p:spPr bwMode="auto">
          <a:xfrm>
            <a:off x="2162175" y="2971800"/>
            <a:ext cx="4848225" cy="822325"/>
          </a:xfrm>
          <a:prstGeom prst="rect">
            <a:avLst/>
          </a:prstGeom>
          <a:noFill/>
          <a:ln w="9525">
            <a:noFill/>
            <a:miter lim="800000"/>
            <a:headEnd/>
            <a:tailEnd/>
          </a:ln>
        </p:spPr>
        <p:txBody>
          <a:bodyPr>
            <a:spAutoFit/>
          </a:bodyPr>
          <a:lstStyle/>
          <a:p>
            <a:r>
              <a:rPr lang="en-US" i="1"/>
              <a:t>Think about a chance event with a finite number of outcomes…</a:t>
            </a:r>
          </a:p>
        </p:txBody>
      </p:sp>
      <p:sp>
        <p:nvSpPr>
          <p:cNvPr id="17413" name="Text Box 5"/>
          <p:cNvSpPr txBox="1">
            <a:spLocks noChangeArrowheads="1"/>
          </p:cNvSpPr>
          <p:nvPr/>
        </p:nvSpPr>
        <p:spPr bwMode="auto">
          <a:xfrm>
            <a:off x="717550" y="4343400"/>
            <a:ext cx="7740650" cy="946150"/>
          </a:xfrm>
          <a:prstGeom prst="rect">
            <a:avLst/>
          </a:prstGeom>
          <a:noFill/>
          <a:ln w="9525">
            <a:noFill/>
            <a:miter lim="800000"/>
            <a:headEnd/>
            <a:tailEnd/>
          </a:ln>
        </p:spPr>
        <p:txBody>
          <a:bodyPr>
            <a:spAutoFit/>
          </a:bodyPr>
          <a:lstStyle/>
          <a:p>
            <a:r>
              <a:rPr lang="en-US" sz="2800"/>
              <a:t>A </a:t>
            </a:r>
            <a:r>
              <a:rPr lang="en-US" sz="2800" i="1"/>
              <a:t>discrete random variable</a:t>
            </a:r>
            <a:r>
              <a:rPr lang="en-US" sz="2800"/>
              <a:t> is an assignment of numbers, or values, to a collection of MECE events</a:t>
            </a:r>
          </a:p>
        </p:txBody>
      </p:sp>
      <p:sp>
        <p:nvSpPr>
          <p:cNvPr id="17414" name="Text Box 6"/>
          <p:cNvSpPr txBox="1">
            <a:spLocks noChangeArrowheads="1"/>
          </p:cNvSpPr>
          <p:nvPr/>
        </p:nvSpPr>
        <p:spPr bwMode="auto">
          <a:xfrm>
            <a:off x="1285875" y="5984875"/>
            <a:ext cx="6618288" cy="466725"/>
          </a:xfrm>
          <a:prstGeom prst="rect">
            <a:avLst/>
          </a:prstGeom>
          <a:noFill/>
          <a:ln w="9525">
            <a:solidFill>
              <a:schemeClr val="tx1"/>
            </a:solidFill>
            <a:miter lim="800000"/>
            <a:headEnd/>
            <a:tailEnd/>
          </a:ln>
        </p:spPr>
        <p:txBody>
          <a:bodyPr wrap="none">
            <a:spAutoFit/>
          </a:bodyPr>
          <a:lstStyle/>
          <a:p>
            <a:r>
              <a:rPr lang="en-US"/>
              <a:t>MECE = mutually exclusive, collectively exhaustive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autoUpdateAnimBg="0"/>
      <p:bldP spid="17412" grpId="0" autoUpdateAnimBg="0"/>
      <p:bldP spid="17413" grpId="0" autoUpdateAnimBg="0"/>
      <p:bldP spid="1741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Throwing a Single Die</a:t>
            </a:r>
          </a:p>
        </p:txBody>
      </p:sp>
      <p:pic>
        <p:nvPicPr>
          <p:cNvPr id="76802" name="Picture 2"/>
          <p:cNvPicPr>
            <a:picLocks noChangeAspect="1" noChangeArrowheads="1"/>
          </p:cNvPicPr>
          <p:nvPr/>
        </p:nvPicPr>
        <p:blipFill>
          <a:blip r:embed="rId3" cstate="print"/>
          <a:srcRect/>
          <a:stretch>
            <a:fillRect/>
          </a:stretch>
        </p:blipFill>
        <p:spPr bwMode="auto">
          <a:xfrm>
            <a:off x="1066800" y="2971800"/>
            <a:ext cx="762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sp>
        <p:nvSpPr>
          <p:cNvPr id="8" name="TextBox 7"/>
          <p:cNvSpPr txBox="1"/>
          <p:nvPr/>
        </p:nvSpPr>
        <p:spPr>
          <a:xfrm>
            <a:off x="1981200" y="2514600"/>
            <a:ext cx="6096000" cy="2308324"/>
          </a:xfrm>
          <a:prstGeom prst="rect">
            <a:avLst/>
          </a:prstGeom>
          <a:noFill/>
        </p:spPr>
        <p:txBody>
          <a:bodyPr wrap="square" rtlCol="0">
            <a:spAutoFit/>
          </a:bodyPr>
          <a:lstStyle/>
          <a:p>
            <a:r>
              <a:rPr lang="en-US" dirty="0"/>
              <a:t>X = 1 if you throw a “1”</a:t>
            </a:r>
          </a:p>
          <a:p>
            <a:r>
              <a:rPr lang="en-US" dirty="0"/>
              <a:t>X = 2 if you throw a “2”</a:t>
            </a:r>
          </a:p>
          <a:p>
            <a:r>
              <a:rPr lang="en-US" dirty="0"/>
              <a:t>X = 3 if you throw a “3”</a:t>
            </a:r>
          </a:p>
          <a:p>
            <a:r>
              <a:rPr lang="en-US" dirty="0"/>
              <a:t>X = 4 if you throw a “4”</a:t>
            </a:r>
          </a:p>
          <a:p>
            <a:r>
              <a:rPr lang="en-US" dirty="0"/>
              <a:t>X = 5 if you throw a “5”</a:t>
            </a:r>
          </a:p>
          <a:p>
            <a:r>
              <a:rPr lang="en-US" dirty="0"/>
              <a:t>X = 6 if you throw a “6”</a:t>
            </a:r>
          </a:p>
        </p:txBody>
      </p:sp>
      <p:sp>
        <p:nvSpPr>
          <p:cNvPr id="10" name="Text Box 3"/>
          <p:cNvSpPr txBox="1">
            <a:spLocks noChangeArrowheads="1"/>
          </p:cNvSpPr>
          <p:nvPr/>
        </p:nvSpPr>
        <p:spPr bwMode="blackWhite">
          <a:xfrm>
            <a:off x="152400" y="5410200"/>
            <a:ext cx="8763000" cy="954107"/>
          </a:xfrm>
          <a:prstGeom prst="rect">
            <a:avLst/>
          </a:prstGeom>
          <a:solidFill>
            <a:schemeClr val="accent1"/>
          </a:solidFill>
          <a:ln w="9525">
            <a:solidFill>
              <a:schemeClr val="tx1"/>
            </a:solidFill>
            <a:miter lim="800000"/>
            <a:headEnd/>
            <a:tailEnd/>
          </a:ln>
        </p:spPr>
        <p:txBody>
          <a:bodyPr wrap="square">
            <a:spAutoFit/>
          </a:bodyPr>
          <a:lstStyle/>
          <a:p>
            <a:pPr marL="1482725" indent="-1482725" algn="l">
              <a:spcBef>
                <a:spcPct val="50000"/>
              </a:spcBef>
            </a:pPr>
            <a:r>
              <a:rPr lang="en-US" sz="2800" dirty="0"/>
              <a:t>Note: in this case the assignment of values to outcomes is rather obvious---what about tossing a coin?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a Single die</a:t>
            </a:r>
          </a:p>
        </p:txBody>
      </p:sp>
      <p:sp>
        <p:nvSpPr>
          <p:cNvPr id="3" name="Content Placeholder 2"/>
          <p:cNvSpPr>
            <a:spLocks noGrp="1"/>
          </p:cNvSpPr>
          <p:nvPr>
            <p:ph idx="1"/>
          </p:nvPr>
        </p:nvSpPr>
        <p:spPr/>
        <p:txBody>
          <a:bodyPr/>
          <a:lstStyle/>
          <a:p>
            <a:r>
              <a:rPr lang="en-US" dirty="0"/>
              <a:t>If it is a “fair” die, the probability of each possible outcome is 1/6.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1447800"/>
            <a:ext cx="8458200" cy="1816100"/>
          </a:xfrm>
          <a:prstGeom prst="rect">
            <a:avLst/>
          </a:prstGeom>
          <a:noFill/>
          <a:ln w="9525">
            <a:noFill/>
            <a:miter lim="800000"/>
            <a:headEnd/>
            <a:tailEnd/>
          </a:ln>
        </p:spPr>
        <p:txBody>
          <a:bodyPr anchor="ctr">
            <a:spAutoFit/>
          </a:bodyPr>
          <a:lstStyle/>
          <a:p>
            <a:pPr algn="l"/>
            <a:r>
              <a:rPr lang="en-US" sz="2800" dirty="0">
                <a:latin typeface="Symbol" pitchFamily="18" charset="2"/>
                <a:ea typeface="Calibri" pitchFamily="34" charset="0"/>
                <a:cs typeface="Times New Roman" charset="0"/>
              </a:rPr>
              <a:t>A</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K</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Q</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ea typeface="Calibri" pitchFamily="34" charset="0"/>
                <a:cs typeface="Times New Roman" charset="0"/>
                <a:sym typeface="Symbol" pitchFamily="18" charset="2"/>
              </a:rPr>
              <a:t>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10</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7</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6</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3</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ea typeface="Calibri" pitchFamily="34" charset="0"/>
              <a:cs typeface="Arial" charset="0"/>
            </a:endParaRPr>
          </a:p>
          <a:p>
            <a:pPr algn="l" eaLnBrk="0" hangingPunct="0"/>
            <a:r>
              <a:rPr lang="en-US" sz="2800" dirty="0">
                <a:latin typeface="Symbol" pitchFamily="18" charset="2"/>
                <a:ea typeface="Calibri" pitchFamily="34" charset="0"/>
                <a:cs typeface="Times New Roman" charset="0"/>
                <a:sym typeface="Symbol" pitchFamily="18" charset="2"/>
              </a:rPr>
              <a:t>A</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K</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a:t>
            </a:r>
            <a:r>
              <a:rPr lang="en-US" sz="2800" dirty="0">
                <a:ea typeface="Calibri" pitchFamily="34" charset="0"/>
                <a:cs typeface="Times New Roman" charset="0"/>
                <a:sym typeface="Symbol" pitchFamily="18" charset="2"/>
              </a:rPr>
              <a:t> Q</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5</a:t>
            </a:r>
            <a:r>
              <a:rPr lang="en-US" sz="2800" dirty="0">
                <a:latin typeface="Symbol" pitchFamily="18" charset="2"/>
                <a:ea typeface="Calibri" pitchFamily="34" charset="0"/>
                <a:cs typeface="Times New Roman" charset="0"/>
              </a:rPr>
              <a:t> 4</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3</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A</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9</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8</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Symbol" pitchFamily="18" charset="2"/>
                <a:cs typeface="Calibri" pitchFamily="34" charset="0"/>
              </a:rPr>
              <a:t> 2</a:t>
            </a:r>
            <a:r>
              <a:rPr lang="en-US" sz="2800" dirty="0">
                <a:solidFill>
                  <a:srgbClr val="FF0000"/>
                </a:solidFill>
                <a:latin typeface="Symbol" pitchFamily="18" charset="2"/>
                <a:cs typeface="Calibri" pitchFamily="34" charset="0"/>
                <a:sym typeface="Symbol" pitchFamily="18" charset="2"/>
              </a:rPr>
              <a:t></a:t>
            </a:r>
          </a:p>
        </p:txBody>
      </p:sp>
      <p:sp>
        <p:nvSpPr>
          <p:cNvPr id="13315" name="TextBox 4"/>
          <p:cNvSpPr txBox="1">
            <a:spLocks noChangeArrowheads="1"/>
          </p:cNvSpPr>
          <p:nvPr/>
        </p:nvSpPr>
        <p:spPr bwMode="auto">
          <a:xfrm>
            <a:off x="685800" y="3429000"/>
            <a:ext cx="7620000" cy="2739211"/>
          </a:xfrm>
          <a:prstGeom prst="rect">
            <a:avLst/>
          </a:prstGeom>
          <a:noFill/>
          <a:ln w="9525">
            <a:noFill/>
            <a:miter lim="800000"/>
            <a:headEnd/>
            <a:tailEnd/>
          </a:ln>
        </p:spPr>
        <p:txBody>
          <a:bodyPr>
            <a:spAutoFit/>
          </a:bodyPr>
          <a:lstStyle/>
          <a:p>
            <a:pPr algn="l"/>
            <a:r>
              <a:rPr lang="en-US" sz="2000" b="1" dirty="0"/>
              <a:t>You shuffle the cards and draw a single card at random from the 27 card deck.  If you draw either a heart or an ace, you win $10.  Otherwise you lose $1.  Let X denote your winnings from one play of the game:   </a:t>
            </a:r>
          </a:p>
          <a:p>
            <a:pPr algn="l"/>
            <a:endParaRPr lang="en-US" sz="2000" b="1" dirty="0"/>
          </a:p>
          <a:p>
            <a:pPr algn="l"/>
            <a:r>
              <a:rPr lang="en-US" b="1" dirty="0"/>
              <a:t>Define the Random Variable X in terms of its numerical values and outcomes.  How many possible numerical values can X assume?  What is the probability of each?</a:t>
            </a:r>
          </a:p>
        </p:txBody>
      </p:sp>
      <p:sp>
        <p:nvSpPr>
          <p:cNvPr id="4" name="TextBox 3"/>
          <p:cNvSpPr txBox="1"/>
          <p:nvPr/>
        </p:nvSpPr>
        <p:spPr>
          <a:xfrm>
            <a:off x="381000" y="381000"/>
            <a:ext cx="8153400" cy="584775"/>
          </a:xfrm>
          <a:prstGeom prst="rect">
            <a:avLst/>
          </a:prstGeom>
          <a:noFill/>
        </p:spPr>
        <p:txBody>
          <a:bodyPr wrap="square" rtlCol="0">
            <a:spAutoFit/>
          </a:bodyPr>
          <a:lstStyle/>
          <a:p>
            <a:r>
              <a:rPr lang="en-US" sz="3200" dirty="0"/>
              <a:t>Another Example---Deck of 27 Cards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57200"/>
            <a:ext cx="7772400" cy="990600"/>
          </a:xfrm>
        </p:spPr>
        <p:txBody>
          <a:bodyPr/>
          <a:lstStyle/>
          <a:p>
            <a:pPr eaLnBrk="1" hangingPunct="1"/>
            <a:r>
              <a:rPr lang="en-US" dirty="0"/>
              <a:t>Additional Examples of Discrete Random Variables</a:t>
            </a:r>
          </a:p>
        </p:txBody>
      </p:sp>
      <p:sp>
        <p:nvSpPr>
          <p:cNvPr id="19459" name="Text Box 3"/>
          <p:cNvSpPr txBox="1">
            <a:spLocks noChangeArrowheads="1"/>
          </p:cNvSpPr>
          <p:nvPr/>
        </p:nvSpPr>
        <p:spPr bwMode="blackWhite">
          <a:xfrm>
            <a:off x="1203325" y="2209800"/>
            <a:ext cx="2155825" cy="466725"/>
          </a:xfrm>
          <a:prstGeom prst="rect">
            <a:avLst/>
          </a:prstGeom>
          <a:solidFill>
            <a:schemeClr val="accent1"/>
          </a:solidFill>
          <a:ln w="9525">
            <a:solidFill>
              <a:schemeClr val="tx1"/>
            </a:solidFill>
            <a:miter lim="800000"/>
            <a:headEnd/>
            <a:tailEnd/>
          </a:ln>
        </p:spPr>
        <p:txBody>
          <a:bodyPr wrap="none">
            <a:spAutoFit/>
          </a:bodyPr>
          <a:lstStyle/>
          <a:p>
            <a:pPr algn="l"/>
            <a:r>
              <a:rPr lang="en-US"/>
              <a:t>Heads and Tails</a:t>
            </a:r>
          </a:p>
        </p:txBody>
      </p:sp>
      <p:sp>
        <p:nvSpPr>
          <p:cNvPr id="19460" name="Text Box 4"/>
          <p:cNvSpPr txBox="1">
            <a:spLocks noChangeArrowheads="1"/>
          </p:cNvSpPr>
          <p:nvPr/>
        </p:nvSpPr>
        <p:spPr bwMode="auto">
          <a:xfrm>
            <a:off x="4365625" y="1820863"/>
            <a:ext cx="3711575" cy="1562100"/>
          </a:xfrm>
          <a:prstGeom prst="rect">
            <a:avLst/>
          </a:prstGeom>
          <a:noFill/>
          <a:ln w="9525">
            <a:solidFill>
              <a:schemeClr val="tx1"/>
            </a:solidFill>
            <a:miter lim="800000"/>
            <a:headEnd/>
            <a:tailEnd/>
          </a:ln>
        </p:spPr>
        <p:txBody>
          <a:bodyPr>
            <a:spAutoFit/>
          </a:bodyPr>
          <a:lstStyle/>
          <a:p>
            <a:pPr marL="231775" indent="-231775" algn="l">
              <a:spcBef>
                <a:spcPct val="50000"/>
              </a:spcBef>
            </a:pPr>
            <a:r>
              <a:rPr lang="en-US"/>
              <a:t>X = 1 if Heads</a:t>
            </a:r>
          </a:p>
          <a:p>
            <a:pPr marL="231775" indent="-231775" algn="l">
              <a:spcBef>
                <a:spcPct val="50000"/>
              </a:spcBef>
            </a:pPr>
            <a:r>
              <a:rPr lang="en-US"/>
              <a:t>X = 0 if Tails</a:t>
            </a:r>
          </a:p>
          <a:p>
            <a:pPr marL="231775" indent="-231775" algn="l">
              <a:spcBef>
                <a:spcPct val="50000"/>
              </a:spcBef>
            </a:pPr>
            <a:r>
              <a:rPr lang="en-US"/>
              <a:t>P( X = 0 ) = P( X = 1 ) = 0.5</a:t>
            </a:r>
          </a:p>
        </p:txBody>
      </p:sp>
      <p:sp>
        <p:nvSpPr>
          <p:cNvPr id="9" name="Text Box 5"/>
          <p:cNvSpPr txBox="1">
            <a:spLocks noChangeArrowheads="1"/>
          </p:cNvSpPr>
          <p:nvPr/>
        </p:nvSpPr>
        <p:spPr bwMode="blackWhite">
          <a:xfrm>
            <a:off x="914400" y="5029200"/>
            <a:ext cx="2046288" cy="466725"/>
          </a:xfrm>
          <a:prstGeom prst="rect">
            <a:avLst/>
          </a:prstGeom>
          <a:solidFill>
            <a:schemeClr val="accent1"/>
          </a:solidFill>
          <a:ln w="9525">
            <a:solidFill>
              <a:schemeClr val="tx1"/>
            </a:solidFill>
            <a:miter lim="800000"/>
            <a:headEnd/>
            <a:tailEnd/>
          </a:ln>
        </p:spPr>
        <p:txBody>
          <a:bodyPr wrap="none">
            <a:spAutoFit/>
          </a:bodyPr>
          <a:lstStyle/>
          <a:p>
            <a:r>
              <a:rPr lang="en-US"/>
              <a:t>Assembly Line</a:t>
            </a:r>
          </a:p>
        </p:txBody>
      </p:sp>
      <p:sp>
        <p:nvSpPr>
          <p:cNvPr id="10" name="Text Box 6"/>
          <p:cNvSpPr txBox="1">
            <a:spLocks noChangeArrowheads="1"/>
          </p:cNvSpPr>
          <p:nvPr/>
        </p:nvSpPr>
        <p:spPr bwMode="auto">
          <a:xfrm>
            <a:off x="3886200" y="4114800"/>
            <a:ext cx="4191000" cy="2295525"/>
          </a:xfrm>
          <a:prstGeom prst="rect">
            <a:avLst/>
          </a:prstGeom>
          <a:noFill/>
          <a:ln w="9525">
            <a:solidFill>
              <a:schemeClr val="tx1"/>
            </a:solidFill>
            <a:miter lim="800000"/>
            <a:headEnd/>
            <a:tailEnd/>
          </a:ln>
        </p:spPr>
        <p:txBody>
          <a:bodyPr>
            <a:spAutoFit/>
          </a:bodyPr>
          <a:lstStyle/>
          <a:p>
            <a:pPr algn="l">
              <a:spcBef>
                <a:spcPct val="25000"/>
              </a:spcBef>
            </a:pPr>
            <a:r>
              <a:rPr lang="en-US"/>
              <a:t>100 items produced per day</a:t>
            </a:r>
          </a:p>
          <a:p>
            <a:pPr algn="l">
              <a:spcBef>
                <a:spcPct val="25000"/>
              </a:spcBef>
            </a:pPr>
            <a:r>
              <a:rPr lang="en-US"/>
              <a:t>X = number of defective items</a:t>
            </a:r>
          </a:p>
          <a:p>
            <a:pPr algn="l">
              <a:spcBef>
                <a:spcPct val="25000"/>
              </a:spcBef>
            </a:pPr>
            <a:r>
              <a:rPr lang="en-US"/>
              <a:t>P( X = 20 ) = ???</a:t>
            </a:r>
          </a:p>
          <a:p>
            <a:pPr algn="l">
              <a:spcBef>
                <a:spcPct val="25000"/>
              </a:spcBef>
            </a:pPr>
            <a:r>
              <a:rPr lang="en-US"/>
              <a:t>P( X </a:t>
            </a:r>
            <a:r>
              <a:rPr lang="en-US">
                <a:sym typeface="Symbol" pitchFamily="18" charset="2"/>
              </a:rPr>
              <a:t> 5 ) = ???</a:t>
            </a:r>
          </a:p>
          <a:p>
            <a:pPr algn="l">
              <a:spcBef>
                <a:spcPct val="25000"/>
              </a:spcBef>
            </a:pPr>
            <a:r>
              <a:rPr lang="en-US">
                <a:sym typeface="Symbol" pitchFamily="18" charset="2"/>
              </a:rPr>
              <a:t>P( X = 0 ) =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autoUpdateAnimBg="0"/>
      <p:bldP spid="19460" grpId="0" animBg="1" autoUpdateAnimBg="0"/>
      <p:bldP spid="9" grpId="0" animBg="1" autoUpdateAnimBg="0"/>
      <p:bldP spid="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841375"/>
            <a:ext cx="8458200" cy="1816100"/>
          </a:xfrm>
          <a:prstGeom prst="rect">
            <a:avLst/>
          </a:prstGeom>
          <a:noFill/>
          <a:ln w="9525">
            <a:noFill/>
            <a:miter lim="800000"/>
            <a:headEnd/>
            <a:tailEnd/>
          </a:ln>
        </p:spPr>
        <p:txBody>
          <a:bodyPr anchor="ctr">
            <a:spAutoFit/>
          </a:bodyPr>
          <a:lstStyle/>
          <a:p>
            <a:pPr algn="l"/>
            <a:r>
              <a:rPr lang="en-US" sz="2800">
                <a:latin typeface="Symbol" pitchFamily="18" charset="2"/>
                <a:ea typeface="Calibri" pitchFamily="34" charset="0"/>
                <a:cs typeface="Times New Roman" charset="0"/>
              </a:rPr>
              <a:t>A</a:t>
            </a:r>
            <a:r>
              <a:rPr lang="en-US" sz="2800">
                <a:latin typeface="Symbol" pitchFamily="18" charset="2"/>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K</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a:t>
            </a:r>
            <a:r>
              <a:rPr lang="en-US" sz="2800">
                <a:ea typeface="Calibri" pitchFamily="34" charset="0"/>
                <a:cs typeface="Times New Roman" charset="0"/>
                <a:sym typeface="Symbol" pitchFamily="18" charset="2"/>
              </a:rPr>
              <a:t>Q</a:t>
            </a:r>
            <a:r>
              <a:rPr lang="en-US" sz="2800">
                <a:latin typeface="Calibri" pitchFamily="34" charset="0"/>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a:t>
            </a:r>
            <a:r>
              <a:rPr lang="en-US" sz="2800">
                <a:ea typeface="Calibri" pitchFamily="34" charset="0"/>
                <a:cs typeface="Times New Roman" charset="0"/>
                <a:sym typeface="Symbol" pitchFamily="18" charset="2"/>
              </a:rPr>
              <a:t>J</a:t>
            </a:r>
            <a:r>
              <a:rPr lang="en-US" sz="2800">
                <a:latin typeface="Calibri" pitchFamily="34" charset="0"/>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10</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9</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8</a:t>
            </a:r>
            <a:r>
              <a:rPr lang="en-US" sz="2800">
                <a:latin typeface="Symbol" pitchFamily="18" charset="2"/>
                <a:ea typeface="Calibri" pitchFamily="34" charset="0"/>
                <a:cs typeface="Times New Roman" charset="0"/>
              </a:rPr>
              <a:t> 7</a:t>
            </a:r>
            <a:r>
              <a:rPr lang="en-US" sz="2800">
                <a:latin typeface="Symbol" pitchFamily="18" charset="2"/>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6</a:t>
            </a:r>
            <a:r>
              <a:rPr lang="en-US" sz="2800">
                <a:latin typeface="Symbol" pitchFamily="18" charset="2"/>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3</a:t>
            </a:r>
            <a:r>
              <a:rPr lang="en-US" sz="2800">
                <a:latin typeface="Symbol" pitchFamily="18" charset="2"/>
                <a:ea typeface="Calibri" pitchFamily="34" charset="0"/>
                <a:cs typeface="Times New Roman" charset="0"/>
              </a:rPr>
              <a:t> 2</a:t>
            </a:r>
            <a:r>
              <a:rPr lang="en-US" sz="2800">
                <a:latin typeface="Symbol" pitchFamily="18" charset="2"/>
                <a:ea typeface="Calibri" pitchFamily="34" charset="0"/>
                <a:cs typeface="Times New Roman" charset="0"/>
                <a:sym typeface="Symbol" pitchFamily="18" charset="2"/>
              </a:rPr>
              <a:t></a:t>
            </a:r>
            <a:endParaRPr lang="en-US" sz="2800">
              <a:latin typeface="Arial" charset="0"/>
              <a:ea typeface="Calibri" pitchFamily="34" charset="0"/>
              <a:cs typeface="Arial" charset="0"/>
            </a:endParaRPr>
          </a:p>
          <a:p>
            <a:pPr algn="l" eaLnBrk="0" hangingPunct="0"/>
            <a:r>
              <a:rPr lang="en-US" sz="2800">
                <a:latin typeface="Symbol" pitchFamily="18" charset="2"/>
                <a:ea typeface="Calibri" pitchFamily="34" charset="0"/>
                <a:cs typeface="Times New Roman" charset="0"/>
                <a:sym typeface="Symbol" pitchFamily="18" charset="2"/>
              </a:rPr>
              <a:t>A</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a:t>
            </a:r>
            <a:r>
              <a:rPr lang="en-US" sz="2800">
                <a:ea typeface="Calibri" pitchFamily="34" charset="0"/>
                <a:cs typeface="Times New Roman" charset="0"/>
                <a:sym typeface="Symbol" pitchFamily="18" charset="2"/>
              </a:rPr>
              <a:t>K</a:t>
            </a:r>
            <a:r>
              <a:rPr lang="en-US" sz="2800">
                <a:latin typeface="Calibri" pitchFamily="34" charset="0"/>
                <a:ea typeface="Calibri" pitchFamily="34" charset="0"/>
                <a:cs typeface="Times New Roman" charset="0"/>
                <a:sym typeface="Symbol" pitchFamily="18" charset="2"/>
              </a:rPr>
              <a:t></a:t>
            </a:r>
            <a:r>
              <a:rPr lang="en-US" sz="2800">
                <a:ea typeface="Calibri" pitchFamily="34" charset="0"/>
                <a:cs typeface="Times New Roman" charset="0"/>
              </a:rPr>
              <a:t> </a:t>
            </a:r>
            <a:r>
              <a:rPr lang="en-US" sz="2800">
                <a:ea typeface="Calibri" pitchFamily="34" charset="0"/>
                <a:cs typeface="Times New Roman" charset="0"/>
                <a:sym typeface="Symbol" pitchFamily="18" charset="2"/>
              </a:rPr>
              <a:t> Q</a:t>
            </a:r>
            <a:r>
              <a:rPr lang="en-US" sz="2800">
                <a:latin typeface="Calibri" pitchFamily="34" charset="0"/>
                <a:ea typeface="Calibri" pitchFamily="34" charset="0"/>
                <a:cs typeface="Times New Roman" charset="0"/>
                <a:sym typeface="Symbol" pitchFamily="18" charset="2"/>
              </a:rPr>
              <a:t></a:t>
            </a:r>
            <a:r>
              <a:rPr lang="en-US" sz="2800">
                <a:ea typeface="Calibri" pitchFamily="34" charset="0"/>
                <a:cs typeface="Times New Roman" charset="0"/>
              </a:rPr>
              <a:t> J</a:t>
            </a:r>
            <a:r>
              <a:rPr lang="en-US" sz="2800">
                <a:latin typeface="Calibri" pitchFamily="34" charset="0"/>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9</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8</a:t>
            </a:r>
            <a:r>
              <a:rPr lang="en-US" sz="2800">
                <a:latin typeface="Symbol" pitchFamily="18" charset="2"/>
                <a:ea typeface="Calibri" pitchFamily="34" charset="0"/>
                <a:cs typeface="Times New Roman" charset="0"/>
              </a:rPr>
              <a:t> </a:t>
            </a:r>
            <a:r>
              <a:rPr lang="en-US" sz="2800">
                <a:latin typeface="Symbol" pitchFamily="18" charset="2"/>
                <a:ea typeface="Calibri" pitchFamily="34" charset="0"/>
                <a:cs typeface="Times New Roman" charset="0"/>
                <a:sym typeface="Symbol" pitchFamily="18" charset="2"/>
              </a:rPr>
              <a:t>             5</a:t>
            </a:r>
            <a:r>
              <a:rPr lang="en-US" sz="2800">
                <a:latin typeface="Symbol" pitchFamily="18" charset="2"/>
                <a:ea typeface="Calibri" pitchFamily="34" charset="0"/>
                <a:cs typeface="Times New Roman" charset="0"/>
              </a:rPr>
              <a:t> 4</a:t>
            </a:r>
            <a:r>
              <a:rPr lang="en-US" sz="2800">
                <a:latin typeface="Symbol" pitchFamily="18" charset="2"/>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3</a:t>
            </a:r>
            <a:r>
              <a:rPr lang="en-US" sz="2800">
                <a:latin typeface="Symbol" pitchFamily="18" charset="2"/>
                <a:ea typeface="Calibri" pitchFamily="34" charset="0"/>
                <a:cs typeface="Times New Roman" charset="0"/>
                <a:sym typeface="Symbol" pitchFamily="18" charset="2"/>
              </a:rPr>
              <a:t></a:t>
            </a:r>
            <a:r>
              <a:rPr lang="en-US" sz="2800">
                <a:latin typeface="Symbol" pitchFamily="18" charset="2"/>
                <a:ea typeface="Calibri" pitchFamily="34" charset="0"/>
                <a:cs typeface="Times New Roman" charset="0"/>
              </a:rPr>
              <a:t> 2</a:t>
            </a:r>
            <a:r>
              <a:rPr lang="en-US" sz="2800">
                <a:latin typeface="Symbol" pitchFamily="18" charset="2"/>
                <a:ea typeface="Calibri" pitchFamily="34" charset="0"/>
                <a:cs typeface="Times New Roman" charset="0"/>
                <a:sym typeface="Symbol" pitchFamily="18" charset="2"/>
              </a:rPr>
              <a:t></a:t>
            </a:r>
            <a:endParaRPr lang="en-US" sz="2800">
              <a:latin typeface="Arial" charset="0"/>
              <a:cs typeface="Arial" charset="0"/>
            </a:endParaRPr>
          </a:p>
          <a:p>
            <a:pPr algn="l" eaLnBrk="0" hangingPunct="0"/>
            <a:r>
              <a:rPr lang="en-US" sz="2800">
                <a:solidFill>
                  <a:srgbClr val="FF0000"/>
                </a:solidFill>
                <a:latin typeface="Symbol" pitchFamily="18" charset="2"/>
                <a:cs typeface="Calibri" pitchFamily="34" charset="0"/>
                <a:sym typeface="Symbol" pitchFamily="18" charset="2"/>
              </a:rPr>
              <a:t>A</a:t>
            </a:r>
            <a:r>
              <a:rPr lang="en-US" sz="2800">
                <a:solidFill>
                  <a:srgbClr val="FF0000"/>
                </a:solidFill>
                <a:latin typeface="Symbol" pitchFamily="18" charset="2"/>
                <a:cs typeface="Calibri" pitchFamily="34" charset="0"/>
              </a:rPr>
              <a:t> </a:t>
            </a:r>
            <a:r>
              <a:rPr lang="en-US" sz="2800">
                <a:solidFill>
                  <a:srgbClr val="FF0000"/>
                </a:solidFill>
                <a:latin typeface="Symbol" pitchFamily="18" charset="2"/>
                <a:cs typeface="Calibri" pitchFamily="34" charset="0"/>
                <a:sym typeface="Symbol" pitchFamily="18" charset="2"/>
              </a:rPr>
              <a:t> </a:t>
            </a:r>
            <a:r>
              <a:rPr lang="en-US" sz="2800">
                <a:solidFill>
                  <a:srgbClr val="FF0000"/>
                </a:solidFill>
                <a:cs typeface="Calibri" pitchFamily="34" charset="0"/>
                <a:sym typeface="Symbol" pitchFamily="18" charset="2"/>
              </a:rPr>
              <a:t>K</a:t>
            </a:r>
            <a:r>
              <a:rPr lang="en-US" sz="2800">
                <a:solidFill>
                  <a:srgbClr val="FF0000"/>
                </a:solidFill>
                <a:latin typeface="Calibri" pitchFamily="34" charset="0"/>
                <a:cs typeface="Calibri" pitchFamily="34" charset="0"/>
                <a:sym typeface="Symbol" pitchFamily="18" charset="2"/>
              </a:rPr>
              <a:t></a:t>
            </a:r>
            <a:r>
              <a:rPr lang="en-US" sz="2800">
                <a:solidFill>
                  <a:srgbClr val="FF0000"/>
                </a:solidFill>
                <a:cs typeface="Calibri" pitchFamily="34" charset="0"/>
              </a:rPr>
              <a:t> </a:t>
            </a:r>
            <a:r>
              <a:rPr lang="en-US" sz="2800">
                <a:solidFill>
                  <a:srgbClr val="FF0000"/>
                </a:solidFill>
                <a:cs typeface="Calibri" pitchFamily="34" charset="0"/>
                <a:sym typeface="Symbol" pitchFamily="18" charset="2"/>
              </a:rPr>
              <a:t>	                  </a:t>
            </a:r>
            <a:r>
              <a:rPr lang="en-US" sz="2800">
                <a:solidFill>
                  <a:srgbClr val="FF0000"/>
                </a:solidFill>
                <a:latin typeface="Symbol" pitchFamily="18" charset="2"/>
                <a:cs typeface="Calibri" pitchFamily="34" charset="0"/>
                <a:sym typeface="Symbol" pitchFamily="18" charset="2"/>
              </a:rPr>
              <a:t>9</a:t>
            </a:r>
            <a:r>
              <a:rPr lang="en-US" sz="2800">
                <a:solidFill>
                  <a:srgbClr val="FF0000"/>
                </a:solidFill>
                <a:latin typeface="Symbol" pitchFamily="18" charset="2"/>
                <a:cs typeface="Calibri" pitchFamily="34" charset="0"/>
              </a:rPr>
              <a:t> </a:t>
            </a:r>
            <a:r>
              <a:rPr lang="en-US" sz="2800">
                <a:solidFill>
                  <a:srgbClr val="FF0000"/>
                </a:solidFill>
                <a:latin typeface="Symbol" pitchFamily="18" charset="2"/>
                <a:cs typeface="Calibri" pitchFamily="34" charset="0"/>
                <a:sym typeface="Symbol" pitchFamily="18" charset="2"/>
              </a:rPr>
              <a:t> 8</a:t>
            </a:r>
            <a:endParaRPr lang="en-US" sz="2800">
              <a:latin typeface="Arial" charset="0"/>
              <a:cs typeface="Arial" charset="0"/>
            </a:endParaRPr>
          </a:p>
          <a:p>
            <a:pPr algn="l" eaLnBrk="0" hangingPunct="0"/>
            <a:r>
              <a:rPr lang="en-US" sz="2800">
                <a:solidFill>
                  <a:srgbClr val="FF0000"/>
                </a:solidFill>
                <a:latin typeface="Symbol" pitchFamily="18" charset="2"/>
                <a:cs typeface="Calibri" pitchFamily="34" charset="0"/>
                <a:sym typeface="Symbol" pitchFamily="18" charset="2"/>
              </a:rPr>
              <a:t>        </a:t>
            </a:r>
            <a:r>
              <a:rPr lang="en-US" sz="2800">
                <a:solidFill>
                  <a:srgbClr val="FF0000"/>
                </a:solidFill>
                <a:cs typeface="Calibri" pitchFamily="34" charset="0"/>
                <a:sym typeface="Symbol" pitchFamily="18" charset="2"/>
              </a:rPr>
              <a:t>K</a:t>
            </a:r>
            <a:r>
              <a:rPr lang="en-US" sz="2800">
                <a:solidFill>
                  <a:srgbClr val="FF0000"/>
                </a:solidFill>
                <a:latin typeface="Calibri" pitchFamily="34" charset="0"/>
                <a:cs typeface="Calibri" pitchFamily="34" charset="0"/>
                <a:sym typeface="Symbol" pitchFamily="18" charset="2"/>
              </a:rPr>
              <a:t></a:t>
            </a:r>
            <a:r>
              <a:rPr lang="en-US" sz="2800">
                <a:solidFill>
                  <a:srgbClr val="FF0000"/>
                </a:solidFill>
                <a:cs typeface="Calibri" pitchFamily="34" charset="0"/>
              </a:rPr>
              <a:t> </a:t>
            </a:r>
            <a:r>
              <a:rPr lang="en-US" sz="2800">
                <a:solidFill>
                  <a:srgbClr val="FF0000"/>
                </a:solidFill>
                <a:cs typeface="Calibri" pitchFamily="34" charset="0"/>
                <a:sym typeface="Symbol" pitchFamily="18" charset="2"/>
              </a:rPr>
              <a:t> 					               </a:t>
            </a:r>
            <a:r>
              <a:rPr lang="en-US" sz="2800">
                <a:solidFill>
                  <a:srgbClr val="FF0000"/>
                </a:solidFill>
                <a:latin typeface="Symbol" pitchFamily="18" charset="2"/>
                <a:cs typeface="Calibri" pitchFamily="34" charset="0"/>
                <a:sym typeface="Symbol" pitchFamily="18" charset="2"/>
              </a:rPr>
              <a:t>     </a:t>
            </a:r>
            <a:r>
              <a:rPr lang="en-US" sz="2800">
                <a:solidFill>
                  <a:srgbClr val="FF0000"/>
                </a:solidFill>
                <a:latin typeface="Symbol" pitchFamily="18" charset="2"/>
                <a:cs typeface="Calibri" pitchFamily="34" charset="0"/>
              </a:rPr>
              <a:t> 2</a:t>
            </a:r>
            <a:r>
              <a:rPr lang="en-US" sz="2800">
                <a:solidFill>
                  <a:srgbClr val="FF0000"/>
                </a:solidFill>
                <a:latin typeface="Symbol" pitchFamily="18" charset="2"/>
                <a:cs typeface="Calibri" pitchFamily="34" charset="0"/>
                <a:sym typeface="Symbol" pitchFamily="18" charset="2"/>
              </a:rPr>
              <a:t></a:t>
            </a:r>
          </a:p>
        </p:txBody>
      </p:sp>
      <p:sp>
        <p:nvSpPr>
          <p:cNvPr id="13315" name="TextBox 4"/>
          <p:cNvSpPr txBox="1">
            <a:spLocks noChangeArrowheads="1"/>
          </p:cNvSpPr>
          <p:nvPr/>
        </p:nvSpPr>
        <p:spPr bwMode="auto">
          <a:xfrm>
            <a:off x="685800" y="3429000"/>
            <a:ext cx="7620000" cy="1938338"/>
          </a:xfrm>
          <a:prstGeom prst="rect">
            <a:avLst/>
          </a:prstGeom>
          <a:noFill/>
          <a:ln w="9525">
            <a:noFill/>
            <a:miter lim="800000"/>
            <a:headEnd/>
            <a:tailEnd/>
          </a:ln>
        </p:spPr>
        <p:txBody>
          <a:bodyPr>
            <a:spAutoFit/>
          </a:bodyPr>
          <a:lstStyle/>
          <a:p>
            <a:r>
              <a:rPr lang="en-US" sz="2000" b="1"/>
              <a:t>11 clubs</a:t>
            </a:r>
          </a:p>
          <a:p>
            <a:r>
              <a:rPr lang="en-US" sz="2000" b="1"/>
              <a:t>10 spades</a:t>
            </a:r>
          </a:p>
          <a:p>
            <a:r>
              <a:rPr lang="en-US" sz="2000" b="1"/>
              <a:t>4 diamonds</a:t>
            </a:r>
          </a:p>
          <a:p>
            <a:r>
              <a:rPr lang="en-US" sz="2000" b="1"/>
              <a:t>2 hearts</a:t>
            </a:r>
          </a:p>
          <a:p>
            <a:endParaRPr lang="en-US" sz="2000" b="1"/>
          </a:p>
          <a:p>
            <a:r>
              <a:rPr lang="en-US" sz="2000" b="1"/>
              <a:t>Total of 27 cards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685800"/>
          </a:xfrm>
        </p:spPr>
        <p:txBody>
          <a:bodyPr/>
          <a:lstStyle/>
          <a:p>
            <a:pPr eaLnBrk="1" hangingPunct="1"/>
            <a:r>
              <a:rPr lang="en-US" dirty="0"/>
              <a:t>Further Examples of Discrete Random Variables</a:t>
            </a:r>
          </a:p>
        </p:txBody>
      </p:sp>
      <p:sp>
        <p:nvSpPr>
          <p:cNvPr id="20483" name="Text Box 3"/>
          <p:cNvSpPr txBox="1">
            <a:spLocks noChangeArrowheads="1"/>
          </p:cNvSpPr>
          <p:nvPr/>
        </p:nvSpPr>
        <p:spPr bwMode="blackWhite">
          <a:xfrm>
            <a:off x="1828800" y="1493838"/>
            <a:ext cx="887413" cy="466725"/>
          </a:xfrm>
          <a:prstGeom prst="rect">
            <a:avLst/>
          </a:prstGeom>
          <a:solidFill>
            <a:schemeClr val="accent1"/>
          </a:solidFill>
          <a:ln w="9525">
            <a:solidFill>
              <a:schemeClr val="tx1"/>
            </a:solidFill>
            <a:miter lim="800000"/>
            <a:headEnd/>
            <a:tailEnd/>
          </a:ln>
        </p:spPr>
        <p:txBody>
          <a:bodyPr wrap="none">
            <a:spAutoFit/>
          </a:bodyPr>
          <a:lstStyle/>
          <a:p>
            <a:pPr algn="l"/>
            <a:r>
              <a:rPr lang="en-US"/>
              <a:t>Stock</a:t>
            </a:r>
          </a:p>
        </p:txBody>
      </p:sp>
      <p:sp>
        <p:nvSpPr>
          <p:cNvPr id="20484" name="Text Box 4"/>
          <p:cNvSpPr txBox="1">
            <a:spLocks noChangeArrowheads="1"/>
          </p:cNvSpPr>
          <p:nvPr/>
        </p:nvSpPr>
        <p:spPr bwMode="auto">
          <a:xfrm>
            <a:off x="5127625" y="1219200"/>
            <a:ext cx="2568575" cy="1014413"/>
          </a:xfrm>
          <a:prstGeom prst="rect">
            <a:avLst/>
          </a:prstGeom>
          <a:noFill/>
          <a:ln w="9525">
            <a:solidFill>
              <a:schemeClr val="tx1"/>
            </a:solidFill>
            <a:miter lim="800000"/>
            <a:headEnd/>
            <a:tailEnd/>
          </a:ln>
        </p:spPr>
        <p:txBody>
          <a:bodyPr>
            <a:spAutoFit/>
          </a:bodyPr>
          <a:lstStyle/>
          <a:p>
            <a:pPr marL="231775" indent="-231775" algn="l">
              <a:spcBef>
                <a:spcPct val="50000"/>
              </a:spcBef>
            </a:pPr>
            <a:r>
              <a:rPr lang="en-US"/>
              <a:t>X = price of stock</a:t>
            </a:r>
          </a:p>
          <a:p>
            <a:pPr marL="231775" indent="-231775" algn="l">
              <a:spcBef>
                <a:spcPct val="50000"/>
              </a:spcBef>
            </a:pPr>
            <a:r>
              <a:rPr lang="en-US"/>
              <a:t>P( X = 50 ) = ???</a:t>
            </a:r>
          </a:p>
        </p:txBody>
      </p:sp>
      <p:sp>
        <p:nvSpPr>
          <p:cNvPr id="20485" name="Text Box 5"/>
          <p:cNvSpPr txBox="1">
            <a:spLocks noChangeArrowheads="1"/>
          </p:cNvSpPr>
          <p:nvPr/>
        </p:nvSpPr>
        <p:spPr bwMode="blackWhite">
          <a:xfrm>
            <a:off x="609600" y="2971800"/>
            <a:ext cx="2362201" cy="1938992"/>
          </a:xfrm>
          <a:prstGeom prst="rect">
            <a:avLst/>
          </a:prstGeom>
          <a:solidFill>
            <a:schemeClr val="accent1"/>
          </a:solidFill>
          <a:ln w="9525">
            <a:solidFill>
              <a:schemeClr val="tx1"/>
            </a:solidFill>
            <a:miter lim="800000"/>
            <a:headEnd/>
            <a:tailEnd/>
          </a:ln>
        </p:spPr>
        <p:txBody>
          <a:bodyPr wrap="square">
            <a:spAutoFit/>
          </a:bodyPr>
          <a:lstStyle/>
          <a:p>
            <a:r>
              <a:rPr lang="en-US" dirty="0"/>
              <a:t># of Broken Needle Incidents</a:t>
            </a:r>
          </a:p>
          <a:p>
            <a:r>
              <a:rPr lang="en-US" dirty="0"/>
              <a:t>Out of 10,000 Injections </a:t>
            </a:r>
          </a:p>
          <a:p>
            <a:r>
              <a:rPr lang="en-US" dirty="0"/>
              <a:t>In a Hospital</a:t>
            </a:r>
          </a:p>
        </p:txBody>
      </p:sp>
      <p:sp>
        <p:nvSpPr>
          <p:cNvPr id="20486" name="Text Box 6"/>
          <p:cNvSpPr txBox="1">
            <a:spLocks noChangeArrowheads="1"/>
          </p:cNvSpPr>
          <p:nvPr/>
        </p:nvSpPr>
        <p:spPr bwMode="auto">
          <a:xfrm>
            <a:off x="4038600" y="2743200"/>
            <a:ext cx="4191000" cy="2295525"/>
          </a:xfrm>
          <a:prstGeom prst="rect">
            <a:avLst/>
          </a:prstGeom>
          <a:noFill/>
          <a:ln w="9525">
            <a:solidFill>
              <a:schemeClr val="tx1"/>
            </a:solidFill>
            <a:miter lim="800000"/>
            <a:headEnd/>
            <a:tailEnd/>
          </a:ln>
        </p:spPr>
        <p:txBody>
          <a:bodyPr>
            <a:spAutoFit/>
          </a:bodyPr>
          <a:lstStyle/>
          <a:p>
            <a:pPr algn="l">
              <a:spcBef>
                <a:spcPct val="25000"/>
              </a:spcBef>
            </a:pPr>
            <a:r>
              <a:rPr lang="en-US" dirty="0"/>
              <a:t>10,000 injections</a:t>
            </a:r>
          </a:p>
          <a:p>
            <a:pPr algn="l">
              <a:spcBef>
                <a:spcPct val="25000"/>
              </a:spcBef>
            </a:pPr>
            <a:r>
              <a:rPr lang="en-US" dirty="0"/>
              <a:t>X = number of broken needles</a:t>
            </a:r>
          </a:p>
          <a:p>
            <a:pPr algn="l">
              <a:spcBef>
                <a:spcPct val="25000"/>
              </a:spcBef>
            </a:pPr>
            <a:r>
              <a:rPr lang="en-US" dirty="0"/>
              <a:t>P( X = 20 ) = ???</a:t>
            </a:r>
          </a:p>
          <a:p>
            <a:pPr algn="l">
              <a:spcBef>
                <a:spcPct val="25000"/>
              </a:spcBef>
            </a:pPr>
            <a:r>
              <a:rPr lang="en-US" dirty="0"/>
              <a:t>P( X </a:t>
            </a:r>
            <a:r>
              <a:rPr lang="en-US" dirty="0">
                <a:sym typeface="Symbol" pitchFamily="18" charset="2"/>
              </a:rPr>
              <a:t> 5 ) = ???</a:t>
            </a:r>
          </a:p>
          <a:p>
            <a:pPr algn="l">
              <a:spcBef>
                <a:spcPct val="25000"/>
              </a:spcBef>
            </a:pPr>
            <a:r>
              <a:rPr lang="en-US" dirty="0">
                <a:sym typeface="Symbol" pitchFamily="18" charset="2"/>
              </a:rPr>
              <a:t>P( X = 0 ) = ???</a:t>
            </a:r>
            <a:endParaRPr lang="en-US" dirty="0"/>
          </a:p>
        </p:txBody>
      </p:sp>
      <p:sp>
        <p:nvSpPr>
          <p:cNvPr id="20489" name="Text Box 9"/>
          <p:cNvSpPr txBox="1">
            <a:spLocks noChangeArrowheads="1"/>
          </p:cNvSpPr>
          <p:nvPr/>
        </p:nvSpPr>
        <p:spPr bwMode="blackWhite">
          <a:xfrm>
            <a:off x="730250" y="5562600"/>
            <a:ext cx="7727950" cy="831850"/>
          </a:xfrm>
          <a:prstGeom prst="rect">
            <a:avLst/>
          </a:prstGeom>
          <a:solidFill>
            <a:schemeClr val="bg1"/>
          </a:solidFill>
          <a:ln w="9525">
            <a:solidFill>
              <a:schemeClr val="tx1"/>
            </a:solidFill>
            <a:miter lim="800000"/>
            <a:headEnd/>
            <a:tailEnd/>
          </a:ln>
        </p:spPr>
        <p:txBody>
          <a:bodyPr>
            <a:spAutoFit/>
          </a:bodyPr>
          <a:lstStyle/>
          <a:p>
            <a:r>
              <a:rPr lang="en-US"/>
              <a:t>Random variables are often talked about in terms of the assigned values rather than in terms of the underlying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autoUpdateAnimBg="0"/>
      <p:bldP spid="20484" grpId="0" animBg="1" autoUpdateAnimBg="0"/>
      <p:bldP spid="20485" grpId="0" animBg="1" autoUpdateAnimBg="0"/>
      <p:bldP spid="20486" grpId="0" animBg="1" autoUpdateAnimBg="0"/>
      <p:bldP spid="2048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pPr eaLnBrk="1" hangingPunct="1"/>
            <a:r>
              <a:rPr lang="en-US"/>
              <a:t>Probability Mass Function</a:t>
            </a:r>
            <a:br>
              <a:rPr lang="en-US"/>
            </a:br>
            <a:r>
              <a:rPr lang="en-US"/>
              <a:t>(or “Probability Distribution”)</a:t>
            </a:r>
          </a:p>
        </p:txBody>
      </p:sp>
      <p:sp>
        <p:nvSpPr>
          <p:cNvPr id="21507" name="Text Box 3"/>
          <p:cNvSpPr txBox="1">
            <a:spLocks noChangeArrowheads="1"/>
          </p:cNvSpPr>
          <p:nvPr/>
        </p:nvSpPr>
        <p:spPr bwMode="auto">
          <a:xfrm>
            <a:off x="1558925" y="1643063"/>
            <a:ext cx="6137275" cy="2014537"/>
          </a:xfrm>
          <a:prstGeom prst="rect">
            <a:avLst/>
          </a:prstGeom>
          <a:noFill/>
          <a:ln w="9525">
            <a:noFill/>
            <a:miter lim="800000"/>
            <a:headEnd/>
            <a:tailEnd/>
          </a:ln>
        </p:spPr>
        <p:txBody>
          <a:bodyPr>
            <a:spAutoFit/>
          </a:bodyPr>
          <a:lstStyle/>
          <a:p>
            <a:pPr algn="l">
              <a:spcBef>
                <a:spcPct val="25000"/>
              </a:spcBef>
            </a:pPr>
            <a:r>
              <a:rPr lang="en-US" sz="2800"/>
              <a:t>A probability mass function is the assignment of probabilities to the values of a discrete random variable</a:t>
            </a:r>
          </a:p>
          <a:p>
            <a:pPr algn="l">
              <a:spcBef>
                <a:spcPct val="50000"/>
              </a:spcBef>
            </a:pPr>
            <a:r>
              <a:rPr lang="en-US" sz="2800"/>
              <a:t>It is best understood as a bar graph</a:t>
            </a:r>
          </a:p>
        </p:txBody>
      </p:sp>
      <p:sp>
        <p:nvSpPr>
          <p:cNvPr id="21508" name="Text Box 4"/>
          <p:cNvSpPr txBox="1">
            <a:spLocks noChangeArrowheads="1"/>
          </p:cNvSpPr>
          <p:nvPr/>
        </p:nvSpPr>
        <p:spPr bwMode="auto">
          <a:xfrm>
            <a:off x="838200" y="5029200"/>
            <a:ext cx="1905000" cy="466725"/>
          </a:xfrm>
          <a:prstGeom prst="rect">
            <a:avLst/>
          </a:prstGeom>
          <a:noFill/>
          <a:ln w="9525">
            <a:solidFill>
              <a:schemeClr val="tx1"/>
            </a:solidFill>
            <a:miter lim="800000"/>
            <a:headEnd/>
            <a:tailEnd/>
          </a:ln>
        </p:spPr>
        <p:txBody>
          <a:bodyPr>
            <a:spAutoFit/>
          </a:bodyPr>
          <a:lstStyle/>
          <a:p>
            <a:pPr>
              <a:spcBef>
                <a:spcPct val="50000"/>
              </a:spcBef>
            </a:pPr>
            <a:r>
              <a:rPr lang="en-US"/>
              <a:t>Investment A</a:t>
            </a:r>
          </a:p>
        </p:txBody>
      </p:sp>
      <p:graphicFrame>
        <p:nvGraphicFramePr>
          <p:cNvPr id="21535" name="Group 31"/>
          <p:cNvGraphicFramePr>
            <a:graphicFrameLocks noGrp="1"/>
          </p:cNvGraphicFramePr>
          <p:nvPr/>
        </p:nvGraphicFramePr>
        <p:xfrm>
          <a:off x="3505200" y="4181475"/>
          <a:ext cx="5029200" cy="237744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charset="0"/>
                        </a:rPr>
                        <a:t>Payoff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66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P spid="2150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Mass Function as Bar Graph—Investment A</a:t>
            </a:r>
          </a:p>
        </p:txBody>
      </p:sp>
      <p:graphicFrame>
        <p:nvGraphicFramePr>
          <p:cNvPr id="3" name="Chart 2"/>
          <p:cNvGraphicFramePr/>
          <p:nvPr/>
        </p:nvGraphicFramePr>
        <p:xfrm>
          <a:off x="1524000" y="2057400"/>
          <a:ext cx="60198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Mass Function as Bar Graph – Throwing a Single Die</a:t>
            </a:r>
          </a:p>
        </p:txBody>
      </p:sp>
      <p:graphicFrame>
        <p:nvGraphicFramePr>
          <p:cNvPr id="4" name="Chart 3"/>
          <p:cNvGraphicFramePr/>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Expected Value of a</a:t>
            </a:r>
            <a:br>
              <a:rPr lang="en-US"/>
            </a:br>
            <a:r>
              <a:rPr lang="en-US"/>
              <a:t>Discrete Random Variable</a:t>
            </a:r>
          </a:p>
        </p:txBody>
      </p:sp>
      <p:sp>
        <p:nvSpPr>
          <p:cNvPr id="22531" name="Text Box 3"/>
          <p:cNvSpPr txBox="1">
            <a:spLocks noChangeArrowheads="1"/>
          </p:cNvSpPr>
          <p:nvPr/>
        </p:nvSpPr>
        <p:spPr bwMode="auto">
          <a:xfrm>
            <a:off x="1219200" y="2209800"/>
            <a:ext cx="6629400" cy="1196975"/>
          </a:xfrm>
          <a:prstGeom prst="rect">
            <a:avLst/>
          </a:prstGeom>
          <a:noFill/>
          <a:ln w="9525">
            <a:solidFill>
              <a:schemeClr val="tx1"/>
            </a:solidFill>
            <a:miter lim="800000"/>
            <a:headEnd/>
            <a:tailEnd/>
          </a:ln>
        </p:spPr>
        <p:txBody>
          <a:bodyPr>
            <a:spAutoFit/>
          </a:bodyPr>
          <a:lstStyle/>
          <a:p>
            <a:pPr algn="l">
              <a:spcBef>
                <a:spcPct val="50000"/>
              </a:spcBef>
            </a:pPr>
            <a:r>
              <a:rPr lang="en-US"/>
              <a:t>The </a:t>
            </a:r>
            <a:r>
              <a:rPr lang="en-US" i="1"/>
              <a:t>expected value</a:t>
            </a:r>
            <a:r>
              <a:rPr lang="en-US"/>
              <a:t> </a:t>
            </a:r>
            <a:r>
              <a:rPr lang="en-US" i="1"/>
              <a:t>E[X] </a:t>
            </a:r>
            <a:r>
              <a:rPr lang="en-US"/>
              <a:t>of a discrete random variable X is the average of all the possible values for X, weighted by the probabilities</a:t>
            </a:r>
          </a:p>
        </p:txBody>
      </p:sp>
      <p:sp>
        <p:nvSpPr>
          <p:cNvPr id="22533" name="Text Box 5"/>
          <p:cNvSpPr txBox="1">
            <a:spLocks noChangeArrowheads="1"/>
          </p:cNvSpPr>
          <p:nvPr/>
        </p:nvSpPr>
        <p:spPr bwMode="auto">
          <a:xfrm>
            <a:off x="1219200" y="3733800"/>
            <a:ext cx="6705600" cy="1384995"/>
          </a:xfrm>
          <a:prstGeom prst="rect">
            <a:avLst/>
          </a:prstGeom>
          <a:noFill/>
          <a:ln w="9525">
            <a:noFill/>
            <a:miter lim="800000"/>
            <a:headEnd/>
            <a:tailEnd/>
          </a:ln>
        </p:spPr>
        <p:txBody>
          <a:bodyPr wrap="square">
            <a:spAutoFit/>
          </a:bodyPr>
          <a:lstStyle/>
          <a:p>
            <a:pPr algn="l">
              <a:spcBef>
                <a:spcPct val="50000"/>
              </a:spcBef>
            </a:pPr>
            <a:r>
              <a:rPr lang="en-US" dirty="0"/>
              <a:t>Suppose X can take on the values a, b, and c. Then the expected value of X is</a:t>
            </a:r>
          </a:p>
          <a:p>
            <a:pPr>
              <a:spcBef>
                <a:spcPct val="50000"/>
              </a:spcBef>
            </a:pPr>
            <a:r>
              <a:rPr lang="en-US" dirty="0"/>
              <a:t>E[X] = a*P(X = a) + b*P(X = b) + c*P(X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autoUpdateAnimBg="0"/>
      <p:bldP spid="225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457200"/>
            <a:ext cx="7772400" cy="990600"/>
          </a:xfrm>
        </p:spPr>
        <p:txBody>
          <a:bodyPr/>
          <a:lstStyle/>
          <a:p>
            <a:pPr eaLnBrk="1" hangingPunct="1"/>
            <a:r>
              <a:rPr lang="en-US"/>
              <a:t>Examples of Expected Value</a:t>
            </a:r>
          </a:p>
        </p:txBody>
      </p:sp>
      <p:sp>
        <p:nvSpPr>
          <p:cNvPr id="23555" name="Text Box 3"/>
          <p:cNvSpPr txBox="1">
            <a:spLocks noChangeArrowheads="1"/>
          </p:cNvSpPr>
          <p:nvPr/>
        </p:nvSpPr>
        <p:spPr bwMode="blackWhite">
          <a:xfrm>
            <a:off x="1203325" y="2209800"/>
            <a:ext cx="2155825" cy="466725"/>
          </a:xfrm>
          <a:prstGeom prst="rect">
            <a:avLst/>
          </a:prstGeom>
          <a:solidFill>
            <a:schemeClr val="accent1"/>
          </a:solidFill>
          <a:ln w="9525">
            <a:solidFill>
              <a:schemeClr val="tx1"/>
            </a:solidFill>
            <a:miter lim="800000"/>
            <a:headEnd/>
            <a:tailEnd/>
          </a:ln>
        </p:spPr>
        <p:txBody>
          <a:bodyPr wrap="none">
            <a:spAutoFit/>
          </a:bodyPr>
          <a:lstStyle/>
          <a:p>
            <a:pPr algn="l"/>
            <a:r>
              <a:rPr lang="en-US"/>
              <a:t>Heads and Tails</a:t>
            </a:r>
          </a:p>
        </p:txBody>
      </p:sp>
      <p:sp>
        <p:nvSpPr>
          <p:cNvPr id="23556" name="Text Box 4"/>
          <p:cNvSpPr txBox="1">
            <a:spLocks noChangeArrowheads="1"/>
          </p:cNvSpPr>
          <p:nvPr/>
        </p:nvSpPr>
        <p:spPr bwMode="auto">
          <a:xfrm>
            <a:off x="4365625" y="1820863"/>
            <a:ext cx="3711575" cy="1014412"/>
          </a:xfrm>
          <a:prstGeom prst="rect">
            <a:avLst/>
          </a:prstGeom>
          <a:noFill/>
          <a:ln w="9525">
            <a:solidFill>
              <a:schemeClr val="tx1"/>
            </a:solidFill>
            <a:miter lim="800000"/>
            <a:headEnd/>
            <a:tailEnd/>
          </a:ln>
        </p:spPr>
        <p:txBody>
          <a:bodyPr>
            <a:spAutoFit/>
          </a:bodyPr>
          <a:lstStyle/>
          <a:p>
            <a:pPr marL="231775" indent="-231775" algn="l">
              <a:spcBef>
                <a:spcPct val="50000"/>
              </a:spcBef>
            </a:pPr>
            <a:r>
              <a:rPr lang="en-US"/>
              <a:t>P( X = 0 ) = P( X = 1 ) = 0.5</a:t>
            </a:r>
          </a:p>
          <a:p>
            <a:pPr marL="231775" indent="-231775" algn="l">
              <a:spcBef>
                <a:spcPct val="50000"/>
              </a:spcBef>
            </a:pPr>
            <a:r>
              <a:rPr lang="en-US"/>
              <a:t>E[X] = 0*0.5 + 1*0.5 = 0.5</a:t>
            </a:r>
          </a:p>
        </p:txBody>
      </p:sp>
      <p:sp>
        <p:nvSpPr>
          <p:cNvPr id="23557" name="Text Box 5"/>
          <p:cNvSpPr txBox="1">
            <a:spLocks noChangeArrowheads="1"/>
          </p:cNvSpPr>
          <p:nvPr/>
        </p:nvSpPr>
        <p:spPr bwMode="blackWhite">
          <a:xfrm>
            <a:off x="765027" y="3978275"/>
            <a:ext cx="2132315" cy="461665"/>
          </a:xfrm>
          <a:prstGeom prst="rect">
            <a:avLst/>
          </a:prstGeom>
          <a:solidFill>
            <a:schemeClr val="accent1"/>
          </a:solidFill>
          <a:ln w="9525">
            <a:solidFill>
              <a:schemeClr val="tx1"/>
            </a:solidFill>
            <a:miter lim="800000"/>
            <a:headEnd/>
            <a:tailEnd/>
          </a:ln>
        </p:spPr>
        <p:txBody>
          <a:bodyPr wrap="none">
            <a:spAutoFit/>
          </a:bodyPr>
          <a:lstStyle/>
          <a:p>
            <a:r>
              <a:rPr lang="en-US" dirty="0"/>
              <a:t>Throwing a Die</a:t>
            </a:r>
          </a:p>
        </p:txBody>
      </p:sp>
      <p:sp>
        <p:nvSpPr>
          <p:cNvPr id="23558" name="Text Box 6"/>
          <p:cNvSpPr txBox="1">
            <a:spLocks noChangeArrowheads="1"/>
          </p:cNvSpPr>
          <p:nvPr/>
        </p:nvSpPr>
        <p:spPr bwMode="auto">
          <a:xfrm>
            <a:off x="2819400" y="4800600"/>
            <a:ext cx="5943600" cy="1015663"/>
          </a:xfrm>
          <a:prstGeom prst="rect">
            <a:avLst/>
          </a:prstGeom>
          <a:noFill/>
          <a:ln w="9525">
            <a:solidFill>
              <a:schemeClr val="tx1"/>
            </a:solidFill>
            <a:miter lim="800000"/>
            <a:headEnd/>
            <a:tailEnd/>
          </a:ln>
        </p:spPr>
        <p:txBody>
          <a:bodyPr wrap="square">
            <a:spAutoFit/>
          </a:bodyPr>
          <a:lstStyle/>
          <a:p>
            <a:pPr algn="l">
              <a:spcBef>
                <a:spcPct val="50000"/>
              </a:spcBef>
            </a:pPr>
            <a:r>
              <a:rPr lang="en-US" dirty="0"/>
              <a:t>P( X = 1 ) = P( X = 2 ) =……=P(X = 6 ) = 1/6</a:t>
            </a:r>
          </a:p>
          <a:p>
            <a:pPr algn="l">
              <a:spcBef>
                <a:spcPct val="50000"/>
              </a:spcBef>
            </a:pPr>
            <a:r>
              <a:rPr lang="en-US" dirty="0"/>
              <a:t>E[X] = 1/6 [1 + 2 + …+6] = 21/6  = 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autoUpdateAnimBg="0"/>
      <p:bldP spid="23556" grpId="0" animBg="1" autoUpdateAnimBg="0"/>
      <p:bldP spid="23557" grpId="0" animBg="1" autoUpdateAnimBg="0"/>
      <p:bldP spid="2355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1447800"/>
            <a:ext cx="8458200" cy="1816100"/>
          </a:xfrm>
          <a:prstGeom prst="rect">
            <a:avLst/>
          </a:prstGeom>
          <a:noFill/>
          <a:ln w="9525">
            <a:noFill/>
            <a:miter lim="800000"/>
            <a:headEnd/>
            <a:tailEnd/>
          </a:ln>
        </p:spPr>
        <p:txBody>
          <a:bodyPr anchor="ctr">
            <a:spAutoFit/>
          </a:bodyPr>
          <a:lstStyle/>
          <a:p>
            <a:pPr algn="l"/>
            <a:r>
              <a:rPr lang="en-US" sz="2800" dirty="0">
                <a:latin typeface="Symbol" pitchFamily="18" charset="2"/>
                <a:ea typeface="Calibri" pitchFamily="34" charset="0"/>
                <a:cs typeface="Times New Roman" charset="0"/>
              </a:rPr>
              <a:t>A</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K</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Q</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ea typeface="Calibri" pitchFamily="34" charset="0"/>
                <a:cs typeface="Times New Roman" charset="0"/>
                <a:sym typeface="Symbol" pitchFamily="18" charset="2"/>
              </a:rPr>
              <a:t>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10</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7</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6</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3</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ea typeface="Calibri" pitchFamily="34" charset="0"/>
              <a:cs typeface="Arial" charset="0"/>
            </a:endParaRPr>
          </a:p>
          <a:p>
            <a:pPr algn="l" eaLnBrk="0" hangingPunct="0"/>
            <a:r>
              <a:rPr lang="en-US" sz="2800" dirty="0">
                <a:latin typeface="Symbol" pitchFamily="18" charset="2"/>
                <a:ea typeface="Calibri" pitchFamily="34" charset="0"/>
                <a:cs typeface="Times New Roman" charset="0"/>
                <a:sym typeface="Symbol" pitchFamily="18" charset="2"/>
              </a:rPr>
              <a:t>A</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K</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a:t>
            </a:r>
            <a:r>
              <a:rPr lang="en-US" sz="2800" dirty="0">
                <a:ea typeface="Calibri" pitchFamily="34" charset="0"/>
                <a:cs typeface="Times New Roman" charset="0"/>
                <a:sym typeface="Symbol" pitchFamily="18" charset="2"/>
              </a:rPr>
              <a:t> Q</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5</a:t>
            </a:r>
            <a:r>
              <a:rPr lang="en-US" sz="2800" dirty="0">
                <a:latin typeface="Symbol" pitchFamily="18" charset="2"/>
                <a:ea typeface="Calibri" pitchFamily="34" charset="0"/>
                <a:cs typeface="Times New Roman" charset="0"/>
              </a:rPr>
              <a:t> 4</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3</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A</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9</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8</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Symbol" pitchFamily="18" charset="2"/>
                <a:cs typeface="Calibri" pitchFamily="34" charset="0"/>
              </a:rPr>
              <a:t> 2</a:t>
            </a:r>
            <a:r>
              <a:rPr lang="en-US" sz="2800" dirty="0">
                <a:solidFill>
                  <a:srgbClr val="FF0000"/>
                </a:solidFill>
                <a:latin typeface="Symbol" pitchFamily="18" charset="2"/>
                <a:cs typeface="Calibri" pitchFamily="34" charset="0"/>
                <a:sym typeface="Symbol" pitchFamily="18" charset="2"/>
              </a:rPr>
              <a:t></a:t>
            </a:r>
          </a:p>
        </p:txBody>
      </p:sp>
      <p:sp>
        <p:nvSpPr>
          <p:cNvPr id="13315" name="TextBox 4"/>
          <p:cNvSpPr txBox="1">
            <a:spLocks noChangeArrowheads="1"/>
          </p:cNvSpPr>
          <p:nvPr/>
        </p:nvSpPr>
        <p:spPr bwMode="auto">
          <a:xfrm>
            <a:off x="685800" y="3429000"/>
            <a:ext cx="7620000" cy="2123658"/>
          </a:xfrm>
          <a:prstGeom prst="rect">
            <a:avLst/>
          </a:prstGeom>
          <a:noFill/>
          <a:ln w="9525">
            <a:noFill/>
            <a:miter lim="800000"/>
            <a:headEnd/>
            <a:tailEnd/>
          </a:ln>
        </p:spPr>
        <p:txBody>
          <a:bodyPr>
            <a:spAutoFit/>
          </a:bodyPr>
          <a:lstStyle/>
          <a:p>
            <a:pPr algn="l"/>
            <a:r>
              <a:rPr lang="en-US" sz="2000" b="1" dirty="0"/>
              <a:t>You shuffle the cards and draw a single card at random from the 27 card deck.  If you draw either a heart or an ace, you win $10.  Otherwise you lose $1.  Let X denote your winnings from one play of the game:   </a:t>
            </a:r>
          </a:p>
          <a:p>
            <a:pPr algn="l"/>
            <a:endParaRPr lang="en-US" sz="2000" b="1" dirty="0"/>
          </a:p>
          <a:p>
            <a:pPr algn="l"/>
            <a:r>
              <a:rPr lang="en-US" sz="3200" b="1" dirty="0"/>
              <a:t>What is the expected value of X?</a:t>
            </a:r>
          </a:p>
        </p:txBody>
      </p:sp>
      <p:sp>
        <p:nvSpPr>
          <p:cNvPr id="4" name="TextBox 3"/>
          <p:cNvSpPr txBox="1"/>
          <p:nvPr/>
        </p:nvSpPr>
        <p:spPr>
          <a:xfrm>
            <a:off x="381000" y="381000"/>
            <a:ext cx="8153400" cy="584775"/>
          </a:xfrm>
          <a:prstGeom prst="rect">
            <a:avLst/>
          </a:prstGeom>
          <a:noFill/>
        </p:spPr>
        <p:txBody>
          <a:bodyPr wrap="square" rtlCol="0">
            <a:spAutoFit/>
          </a:bodyPr>
          <a:lstStyle/>
          <a:p>
            <a:r>
              <a:rPr lang="en-US" sz="3200" dirty="0"/>
              <a:t>Another Example---Deck of 27 Cards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8153400" cy="1569660"/>
          </a:xfrm>
          <a:prstGeom prst="rect">
            <a:avLst/>
          </a:prstGeom>
          <a:noFill/>
        </p:spPr>
        <p:txBody>
          <a:bodyPr wrap="square" rtlCol="0">
            <a:spAutoFit/>
          </a:bodyPr>
          <a:lstStyle/>
          <a:p>
            <a:r>
              <a:rPr lang="en-US" sz="3200" dirty="0"/>
              <a:t>What if we play the “card game until either we lose or until we have played it twice, whichever comes first?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can happen?</a:t>
            </a:r>
          </a:p>
        </p:txBody>
      </p:sp>
      <p:sp>
        <p:nvSpPr>
          <p:cNvPr id="6" name="Content Placeholder 5"/>
          <p:cNvSpPr>
            <a:spLocks noGrp="1"/>
          </p:cNvSpPr>
          <p:nvPr>
            <p:ph idx="1"/>
          </p:nvPr>
        </p:nvSpPr>
        <p:spPr/>
        <p:txBody>
          <a:bodyPr/>
          <a:lstStyle/>
          <a:p>
            <a:r>
              <a:rPr lang="en-US" sz="2000" dirty="0"/>
              <a:t>Lose on the first try  --- Net Gain =  -$1</a:t>
            </a:r>
          </a:p>
          <a:p>
            <a:r>
              <a:rPr lang="en-US" sz="2000" dirty="0"/>
              <a:t>Win on the first try &amp; lose on the second try ---  Net Gain = $9</a:t>
            </a:r>
          </a:p>
          <a:p>
            <a:r>
              <a:rPr lang="en-US" sz="2000" dirty="0"/>
              <a:t>Win on both tries  ---  Net Gain = $20</a:t>
            </a:r>
          </a:p>
          <a:p>
            <a:endParaRPr lang="en-US" sz="2000" dirty="0"/>
          </a:p>
          <a:p>
            <a:r>
              <a:rPr lang="en-US" sz="2000" dirty="0"/>
              <a:t>Probability that I lose on any try is 22 out of 27 </a:t>
            </a:r>
          </a:p>
          <a:p>
            <a:endParaRPr lang="en-US" sz="2000" dirty="0"/>
          </a:p>
          <a:p>
            <a:pPr>
              <a:buFont typeface="Arial" pitchFamily="34" charset="0"/>
              <a:buChar char="•"/>
            </a:pPr>
            <a:r>
              <a:rPr lang="en-US" sz="2000" dirty="0"/>
              <a:t>Probabilities of the different outcomes are </a:t>
            </a:r>
          </a:p>
          <a:p>
            <a:pPr>
              <a:buNone/>
            </a:pPr>
            <a:r>
              <a:rPr lang="en-US" sz="2000" dirty="0"/>
              <a:t> </a:t>
            </a:r>
          </a:p>
          <a:p>
            <a:pPr lvl="1">
              <a:buNone/>
            </a:pPr>
            <a:r>
              <a:rPr lang="en-US" sz="1600" dirty="0"/>
              <a:t>	 with probability 22/27 we Net  -$1, 	</a:t>
            </a:r>
          </a:p>
          <a:p>
            <a:pPr lvl="1">
              <a:buNone/>
            </a:pPr>
            <a:r>
              <a:rPr lang="en-US" sz="1600" dirty="0"/>
              <a:t>	with probability (5/27 )* (22/27) we Net $9, </a:t>
            </a:r>
          </a:p>
          <a:p>
            <a:pPr lvl="1">
              <a:buNone/>
            </a:pPr>
            <a:r>
              <a:rPr lang="en-US" sz="1600" dirty="0"/>
              <a:t>	with probability (5/27)*(5/27) we Net $20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p:txBody>
          <a:bodyPr/>
          <a:lstStyle/>
          <a:p>
            <a:r>
              <a:rPr lang="en-US" dirty="0"/>
              <a:t>Expected winnings </a:t>
            </a:r>
          </a:p>
          <a:p>
            <a:endParaRPr lang="en-US" dirty="0"/>
          </a:p>
          <a:p>
            <a:pPr>
              <a:buNone/>
            </a:pPr>
            <a:r>
              <a:rPr lang="en-US" dirty="0"/>
              <a:t>=   </a:t>
            </a:r>
            <a:r>
              <a:rPr lang="en-US" sz="2400" dirty="0"/>
              <a:t>-1 x (22/27) + 9 x (5/27) x (22/27) + 20 x (5/27) x (5/27)</a:t>
            </a:r>
          </a:p>
          <a:p>
            <a:pPr>
              <a:buNone/>
            </a:pPr>
            <a:r>
              <a:rPr lang="en-US" sz="2400" dirty="0"/>
              <a:t>= -1 x (0.8148)  + 9 x (0.1509)   + 20 x ( 0.0343)</a:t>
            </a:r>
          </a:p>
          <a:p>
            <a:pPr>
              <a:buNone/>
            </a:pPr>
            <a:endParaRPr lang="en-US" sz="2400" dirty="0"/>
          </a:p>
          <a:p>
            <a:pPr>
              <a:buNone/>
            </a:pPr>
            <a:r>
              <a:rPr lang="en-US" dirty="0"/>
              <a:t>=  1.23 (approximately)</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
          <p:cNvSpPr txBox="1">
            <a:spLocks noChangeArrowheads="1"/>
          </p:cNvSpPr>
          <p:nvPr/>
        </p:nvSpPr>
        <p:spPr bwMode="auto">
          <a:xfrm>
            <a:off x="457200" y="762000"/>
            <a:ext cx="8458200" cy="1570038"/>
          </a:xfrm>
          <a:prstGeom prst="rect">
            <a:avLst/>
          </a:prstGeom>
          <a:noFill/>
          <a:ln w="9525">
            <a:noFill/>
            <a:miter lim="800000"/>
            <a:headEnd/>
            <a:tailEnd/>
          </a:ln>
        </p:spPr>
        <p:txBody>
          <a:bodyPr>
            <a:spAutoFit/>
          </a:bodyPr>
          <a:lstStyle/>
          <a:p>
            <a:r>
              <a:rPr lang="en-US" b="1"/>
              <a:t>What is the probability of drawing a face card that is red?</a:t>
            </a:r>
          </a:p>
          <a:p>
            <a:endParaRPr lang="en-US" b="1"/>
          </a:p>
          <a:p>
            <a:r>
              <a:rPr lang="en-US" b="1"/>
              <a:t>Or, alternatively what is the probability that the card you draw is both red and a face card?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533400"/>
            <a:ext cx="7772400" cy="838200"/>
          </a:xfrm>
        </p:spPr>
        <p:txBody>
          <a:bodyPr/>
          <a:lstStyle/>
          <a:p>
            <a:pPr eaLnBrk="1" hangingPunct="1"/>
            <a:r>
              <a:rPr lang="en-US"/>
              <a:t>Example of Expected Value</a:t>
            </a:r>
          </a:p>
        </p:txBody>
      </p:sp>
      <p:sp>
        <p:nvSpPr>
          <p:cNvPr id="25603" name="Text Box 3"/>
          <p:cNvSpPr txBox="1">
            <a:spLocks noChangeArrowheads="1"/>
          </p:cNvSpPr>
          <p:nvPr/>
        </p:nvSpPr>
        <p:spPr bwMode="auto">
          <a:xfrm>
            <a:off x="838200" y="2676525"/>
            <a:ext cx="1905000" cy="466725"/>
          </a:xfrm>
          <a:prstGeom prst="rect">
            <a:avLst/>
          </a:prstGeom>
          <a:noFill/>
          <a:ln w="9525">
            <a:solidFill>
              <a:schemeClr val="tx1"/>
            </a:solidFill>
            <a:miter lim="800000"/>
            <a:headEnd/>
            <a:tailEnd/>
          </a:ln>
        </p:spPr>
        <p:txBody>
          <a:bodyPr>
            <a:spAutoFit/>
          </a:bodyPr>
          <a:lstStyle/>
          <a:p>
            <a:pPr>
              <a:spcBef>
                <a:spcPct val="50000"/>
              </a:spcBef>
            </a:pPr>
            <a:r>
              <a:rPr lang="en-US"/>
              <a:t>Investment A</a:t>
            </a:r>
          </a:p>
        </p:txBody>
      </p:sp>
      <p:graphicFrame>
        <p:nvGraphicFramePr>
          <p:cNvPr id="25604" name="Group 4"/>
          <p:cNvGraphicFramePr>
            <a:graphicFrameLocks noGrp="1"/>
          </p:cNvGraphicFramePr>
          <p:nvPr/>
        </p:nvGraphicFramePr>
        <p:xfrm>
          <a:off x="3505200" y="1828800"/>
          <a:ext cx="5029200" cy="237744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Payoff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5627" name="Text Box 27"/>
          <p:cNvSpPr txBox="1">
            <a:spLocks noChangeArrowheads="1"/>
          </p:cNvSpPr>
          <p:nvPr/>
        </p:nvSpPr>
        <p:spPr bwMode="auto">
          <a:xfrm>
            <a:off x="482600" y="5045075"/>
            <a:ext cx="8204200" cy="822325"/>
          </a:xfrm>
          <a:prstGeom prst="rect">
            <a:avLst/>
          </a:prstGeom>
          <a:noFill/>
          <a:ln w="9525">
            <a:noFill/>
            <a:miter lim="800000"/>
            <a:headEnd/>
            <a:tailEnd/>
          </a:ln>
        </p:spPr>
        <p:txBody>
          <a:bodyPr wrap="none">
            <a:spAutoFit/>
          </a:bodyPr>
          <a:lstStyle/>
          <a:p>
            <a:pPr algn="l">
              <a:tabLst>
                <a:tab pos="681038" algn="l"/>
              </a:tabLst>
            </a:pPr>
            <a:r>
              <a:rPr lang="en-US"/>
              <a:t>E[X] = -2 ( 0.05 ) + -1 ( 0.35 ) + 0 ( 0.20 ) + 1 ( 0.30 ) + 2 ( 0.10 )</a:t>
            </a:r>
          </a:p>
          <a:p>
            <a:pPr algn="l">
              <a:tabLst>
                <a:tab pos="681038" algn="l"/>
              </a:tabLst>
            </a:pPr>
            <a:r>
              <a:rPr lang="en-US"/>
              <a:t>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562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 Runs in a Random Walk</a:t>
            </a:r>
          </a:p>
        </p:txBody>
      </p:sp>
      <p:sp>
        <p:nvSpPr>
          <p:cNvPr id="4" name="Content Placeholder 3"/>
          <p:cNvSpPr>
            <a:spLocks noGrp="1"/>
          </p:cNvSpPr>
          <p:nvPr>
            <p:ph idx="1"/>
          </p:nvPr>
        </p:nvSpPr>
        <p:spPr/>
        <p:txBody>
          <a:bodyPr/>
          <a:lstStyle/>
          <a:p>
            <a:r>
              <a:rPr lang="en-US" dirty="0"/>
              <a:t>Let X(n) = # runs in a symmetric random walk of length n (symmetric means 50 -50 chance of going up 1 or down 1 each time)</a:t>
            </a:r>
          </a:p>
          <a:p>
            <a:endParaRPr lang="en-US" dirty="0"/>
          </a:p>
          <a:p>
            <a:r>
              <a:rPr lang="en-US" dirty="0"/>
              <a:t>The expected value of X(n) is given by </a:t>
            </a:r>
          </a:p>
          <a:p>
            <a:pPr marL="0" indent="0">
              <a:buNone/>
            </a:pPr>
            <a:r>
              <a:rPr lang="en-US" dirty="0"/>
              <a:t>	(n+ 1)/2 </a:t>
            </a:r>
          </a:p>
        </p:txBody>
      </p:sp>
      <p:sp>
        <p:nvSpPr>
          <p:cNvPr id="3" name="Slide Number Placeholder 2"/>
          <p:cNvSpPr>
            <a:spLocks noGrp="1"/>
          </p:cNvSpPr>
          <p:nvPr>
            <p:ph type="sldNum" sz="quarter" idx="12"/>
          </p:nvPr>
        </p:nvSpPr>
        <p:spPr/>
        <p:txBody>
          <a:bodyPr/>
          <a:lstStyle/>
          <a:p>
            <a:pPr>
              <a:defRPr/>
            </a:pPr>
            <a:fld id="{30C3C647-45B5-4F8F-AB95-A6BC4A1FD922}"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 you Prove It Yourself?</a:t>
            </a:r>
          </a:p>
        </p:txBody>
      </p:sp>
      <p:sp>
        <p:nvSpPr>
          <p:cNvPr id="6" name="Content Placeholder 5"/>
          <p:cNvSpPr>
            <a:spLocks noGrp="1"/>
          </p:cNvSpPr>
          <p:nvPr>
            <p:ph idx="1"/>
          </p:nvPr>
        </p:nvSpPr>
        <p:spPr/>
        <p:txBody>
          <a:bodyPr/>
          <a:lstStyle/>
          <a:p>
            <a:r>
              <a:rPr lang="en-US" dirty="0"/>
              <a:t>Hint----try using mathematical induction</a:t>
            </a:r>
          </a:p>
          <a:p>
            <a:endParaRPr lang="en-US" dirty="0"/>
          </a:p>
          <a:p>
            <a:endParaRPr lang="en-US" dirty="0"/>
          </a:p>
          <a:p>
            <a:r>
              <a:rPr lang="en-US" dirty="0"/>
              <a:t>Well, okay, but what is mathematical induction?</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Since you asked,</a:t>
            </a:r>
          </a:p>
        </p:txBody>
      </p:sp>
      <p:sp>
        <p:nvSpPr>
          <p:cNvPr id="3" name="Content Placeholder 2"/>
          <p:cNvSpPr>
            <a:spLocks noGrp="1"/>
          </p:cNvSpPr>
          <p:nvPr>
            <p:ph idx="1"/>
          </p:nvPr>
        </p:nvSpPr>
        <p:spPr/>
        <p:txBody>
          <a:bodyPr/>
          <a:lstStyle/>
          <a:p>
            <a:r>
              <a:rPr lang="en-US" dirty="0"/>
              <a:t>Suppose we could prove that the formula is true for n = 1.</a:t>
            </a:r>
          </a:p>
          <a:p>
            <a:endParaRPr lang="en-US" dirty="0"/>
          </a:p>
          <a:p>
            <a:r>
              <a:rPr lang="en-US" dirty="0"/>
              <a:t>Suppose we could also prove the truth of the following statement:</a:t>
            </a:r>
          </a:p>
          <a:p>
            <a:pPr lvl="1"/>
            <a:r>
              <a:rPr lang="en-US" dirty="0"/>
              <a:t>“If the formula holds for n = k, then it holds for n = k+1”</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Induction</a:t>
            </a:r>
          </a:p>
        </p:txBody>
      </p:sp>
      <p:sp>
        <p:nvSpPr>
          <p:cNvPr id="3" name="Content Placeholder 2"/>
          <p:cNvSpPr>
            <a:spLocks noGrp="1"/>
          </p:cNvSpPr>
          <p:nvPr>
            <p:ph idx="1"/>
          </p:nvPr>
        </p:nvSpPr>
        <p:spPr/>
        <p:txBody>
          <a:bodyPr/>
          <a:lstStyle/>
          <a:p>
            <a:r>
              <a:rPr lang="en-US" dirty="0"/>
              <a:t>Well, in that case, since the formula holds for n = 1, then it must hold for n = 1 + 1 = 2.</a:t>
            </a:r>
          </a:p>
          <a:p>
            <a:endParaRPr lang="en-US" dirty="0"/>
          </a:p>
          <a:p>
            <a:r>
              <a:rPr lang="en-US" dirty="0"/>
              <a:t>Since it holds for n = 2, it must hold for n = 2 + 1 = 3,  etc.</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of Proof</a:t>
            </a:r>
          </a:p>
        </p:txBody>
      </p:sp>
      <p:sp>
        <p:nvSpPr>
          <p:cNvPr id="3" name="Content Placeholder 2"/>
          <p:cNvSpPr>
            <a:spLocks noGrp="1"/>
          </p:cNvSpPr>
          <p:nvPr>
            <p:ph idx="1"/>
          </p:nvPr>
        </p:nvSpPr>
        <p:spPr/>
        <p:txBody>
          <a:bodyPr/>
          <a:lstStyle/>
          <a:p>
            <a:r>
              <a:rPr lang="en-US" sz="2800" dirty="0"/>
              <a:t>To get started we must show that the expected number of runs in a random walk of length 1 is equal to (1+1)/2 = 1.</a:t>
            </a:r>
          </a:p>
          <a:p>
            <a:endParaRPr lang="en-US" sz="2800" dirty="0"/>
          </a:p>
          <a:p>
            <a:r>
              <a:rPr lang="en-US" sz="2800" dirty="0"/>
              <a:t>This is obviously true since the first flip starts a run and, as there is only one flip, there can be only one run.  Hence there is one and only one run in a random walk of length 1.</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Finish the Proof</a:t>
            </a:r>
          </a:p>
        </p:txBody>
      </p:sp>
      <p:sp>
        <p:nvSpPr>
          <p:cNvPr id="3" name="Content Placeholder 2"/>
          <p:cNvSpPr>
            <a:spLocks noGrp="1"/>
          </p:cNvSpPr>
          <p:nvPr>
            <p:ph idx="1"/>
          </p:nvPr>
        </p:nvSpPr>
        <p:spPr/>
        <p:txBody>
          <a:bodyPr/>
          <a:lstStyle/>
          <a:p>
            <a:r>
              <a:rPr lang="en-US" sz="2400" dirty="0"/>
              <a:t>Under the assumption that the formula holds for a random walk of length k, show that it must also hold for a random walk of length k + 1:  </a:t>
            </a:r>
          </a:p>
          <a:p>
            <a:pPr marL="400050" lvl="1" indent="0">
              <a:buNone/>
            </a:pPr>
            <a:r>
              <a:rPr lang="en-US" sz="2000" b="1" dirty="0">
                <a:solidFill>
                  <a:schemeClr val="tx2"/>
                </a:solidFill>
              </a:rPr>
              <a:t>Expected # runs in 1</a:t>
            </a:r>
            <a:r>
              <a:rPr lang="en-US" sz="2000" b="1" baseline="30000" dirty="0">
                <a:solidFill>
                  <a:schemeClr val="tx2"/>
                </a:solidFill>
              </a:rPr>
              <a:t>st</a:t>
            </a:r>
            <a:r>
              <a:rPr lang="en-US" sz="2000" b="1" dirty="0">
                <a:solidFill>
                  <a:schemeClr val="tx2"/>
                </a:solidFill>
              </a:rPr>
              <a:t> k+1 flips = [(k+1) +1]/2</a:t>
            </a:r>
          </a:p>
          <a:p>
            <a:endParaRPr lang="en-US" dirty="0"/>
          </a:p>
          <a:p>
            <a:pPr lvl="1"/>
            <a:r>
              <a:rPr lang="en-US" sz="2000" dirty="0"/>
              <a:t>Hint:  </a:t>
            </a:r>
          </a:p>
          <a:p>
            <a:pPr lvl="2"/>
            <a:r>
              <a:rPr lang="en-US" sz="1600" dirty="0"/>
              <a:t>The number of runs in the first k+1 flips = the number of runs in the first k flips + any new run started by the (k+1)</a:t>
            </a:r>
            <a:r>
              <a:rPr lang="en-US" sz="1600" baseline="30000" dirty="0" err="1"/>
              <a:t>st</a:t>
            </a:r>
            <a:r>
              <a:rPr lang="en-US" sz="1600" dirty="0"/>
              <a:t> flip so</a:t>
            </a:r>
          </a:p>
          <a:p>
            <a:pPr lvl="2"/>
            <a:r>
              <a:rPr lang="en-US" sz="1600" dirty="0"/>
              <a:t>Expected # of runs in 1</a:t>
            </a:r>
            <a:r>
              <a:rPr lang="en-US" sz="1600" baseline="30000" dirty="0"/>
              <a:t>st</a:t>
            </a:r>
            <a:r>
              <a:rPr lang="en-US" sz="1600" dirty="0"/>
              <a:t> k+1 flips = Expected # of runs in 1</a:t>
            </a:r>
            <a:r>
              <a:rPr lang="en-US" sz="1600" baseline="30000" dirty="0"/>
              <a:t>st</a:t>
            </a:r>
            <a:r>
              <a:rPr lang="en-US" sz="1600" dirty="0"/>
              <a:t> k flips + Expected # of new runs started by the k+1</a:t>
            </a:r>
            <a:r>
              <a:rPr lang="en-US" sz="1600" baseline="30000" dirty="0"/>
              <a:t>st</a:t>
            </a:r>
            <a:r>
              <a:rPr lang="en-US" sz="1600" dirty="0"/>
              <a:t> flip.</a:t>
            </a:r>
          </a:p>
          <a:p>
            <a:pPr lvl="2"/>
            <a:r>
              <a:rPr lang="en-US" sz="1600" dirty="0"/>
              <a:t>What is the probability that you start a new run on any flip?</a:t>
            </a:r>
            <a:endParaRPr lang="en-US" dirty="0"/>
          </a:p>
          <a:p>
            <a:r>
              <a:rPr lang="en-US" sz="2400" dirty="0"/>
              <a:t>If you do this, you have completed the proof!</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Finish the Proof</a:t>
            </a:r>
          </a:p>
        </p:txBody>
      </p:sp>
      <p:sp>
        <p:nvSpPr>
          <p:cNvPr id="3" name="Content Placeholder 2"/>
          <p:cNvSpPr>
            <a:spLocks noGrp="1"/>
          </p:cNvSpPr>
          <p:nvPr>
            <p:ph idx="1"/>
          </p:nvPr>
        </p:nvSpPr>
        <p:spPr/>
        <p:txBody>
          <a:bodyPr/>
          <a:lstStyle/>
          <a:p>
            <a:r>
              <a:rPr lang="en-US" sz="1800" dirty="0"/>
              <a:t>We know:  </a:t>
            </a:r>
          </a:p>
          <a:p>
            <a:pPr marL="0" indent="0">
              <a:buNone/>
            </a:pPr>
            <a:r>
              <a:rPr lang="en-US" sz="1800" b="1" dirty="0">
                <a:solidFill>
                  <a:schemeClr val="accent2">
                    <a:lumMod val="75000"/>
                  </a:schemeClr>
                </a:solidFill>
              </a:rPr>
              <a:t>Expected # flips in 1</a:t>
            </a:r>
            <a:r>
              <a:rPr lang="en-US" sz="1800" b="1" baseline="30000" dirty="0">
                <a:solidFill>
                  <a:schemeClr val="accent2">
                    <a:lumMod val="75000"/>
                  </a:schemeClr>
                </a:solidFill>
              </a:rPr>
              <a:t>st</a:t>
            </a:r>
            <a:r>
              <a:rPr lang="en-US" sz="1800" b="1" dirty="0">
                <a:solidFill>
                  <a:schemeClr val="accent2">
                    <a:lumMod val="75000"/>
                  </a:schemeClr>
                </a:solidFill>
              </a:rPr>
              <a:t> k + 1 flips = expected # runs in first k  flips + expected # of new runs started by the k+ 1</a:t>
            </a:r>
            <a:r>
              <a:rPr lang="en-US" sz="1800" b="1" baseline="30000" dirty="0">
                <a:solidFill>
                  <a:schemeClr val="accent2">
                    <a:lumMod val="75000"/>
                  </a:schemeClr>
                </a:solidFill>
              </a:rPr>
              <a:t>st</a:t>
            </a:r>
            <a:r>
              <a:rPr lang="en-US" sz="1800" b="1" dirty="0">
                <a:solidFill>
                  <a:schemeClr val="accent2">
                    <a:lumMod val="75000"/>
                  </a:schemeClr>
                </a:solidFill>
              </a:rPr>
              <a:t> flip</a:t>
            </a:r>
          </a:p>
          <a:p>
            <a:r>
              <a:rPr lang="en-US" sz="1800" dirty="0"/>
              <a:t>We also know: (by inductive hypothesis) </a:t>
            </a:r>
          </a:p>
          <a:p>
            <a:pPr marL="0" indent="0">
              <a:buNone/>
            </a:pPr>
            <a:r>
              <a:rPr lang="en-US" sz="1800" b="1" dirty="0">
                <a:solidFill>
                  <a:schemeClr val="accent2">
                    <a:lumMod val="75000"/>
                  </a:schemeClr>
                </a:solidFill>
              </a:rPr>
              <a:t>expected # runs in first k flips = (k+1)/2</a:t>
            </a:r>
          </a:p>
          <a:p>
            <a:r>
              <a:rPr lang="en-US" sz="1800" dirty="0"/>
              <a:t>The k+1</a:t>
            </a:r>
            <a:r>
              <a:rPr lang="en-US" sz="1800" baseline="30000" dirty="0"/>
              <a:t>st</a:t>
            </a:r>
            <a:r>
              <a:rPr lang="en-US" sz="1800" dirty="0"/>
              <a:t> flip starts a new run if and only if it is different from the kth flip(</a:t>
            </a:r>
            <a:r>
              <a:rPr lang="en-US" sz="1800" dirty="0" err="1"/>
              <a:t>eg</a:t>
            </a:r>
            <a:r>
              <a:rPr lang="en-US" sz="1800" dirty="0"/>
              <a:t>. if kth flip was H then k+1</a:t>
            </a:r>
            <a:r>
              <a:rPr lang="en-US" sz="1800" baseline="30000" dirty="0"/>
              <a:t>st</a:t>
            </a:r>
            <a:r>
              <a:rPr lang="en-US" sz="1800" dirty="0"/>
              <a:t> is T or vice versa).  The probability that it is different is ½, so</a:t>
            </a:r>
          </a:p>
          <a:p>
            <a:pPr marL="0" indent="0">
              <a:buNone/>
            </a:pPr>
            <a:r>
              <a:rPr lang="en-US" sz="1800" b="1" dirty="0">
                <a:solidFill>
                  <a:schemeClr val="accent2">
                    <a:lumMod val="75000"/>
                  </a:schemeClr>
                </a:solidFill>
              </a:rPr>
              <a:t>The expected # of new runs started by the k+1</a:t>
            </a:r>
            <a:r>
              <a:rPr lang="en-US" sz="1800" b="1" baseline="30000" dirty="0">
                <a:solidFill>
                  <a:schemeClr val="accent2">
                    <a:lumMod val="75000"/>
                  </a:schemeClr>
                </a:solidFill>
              </a:rPr>
              <a:t>st</a:t>
            </a:r>
            <a:r>
              <a:rPr lang="en-US" sz="1800" b="1" dirty="0">
                <a:solidFill>
                  <a:schemeClr val="accent2">
                    <a:lumMod val="75000"/>
                  </a:schemeClr>
                </a:solidFill>
              </a:rPr>
              <a:t> flip = ½.</a:t>
            </a:r>
          </a:p>
          <a:p>
            <a:pPr marL="0" indent="0">
              <a:buNone/>
            </a:pPr>
            <a:endParaRPr lang="en-US" sz="1800" b="1" dirty="0">
              <a:solidFill>
                <a:schemeClr val="accent2">
                  <a:lumMod val="75000"/>
                </a:schemeClr>
              </a:solidFill>
            </a:endParaRPr>
          </a:p>
          <a:p>
            <a:pPr marL="0" indent="0">
              <a:buNone/>
            </a:pPr>
            <a:r>
              <a:rPr lang="en-US" sz="1800" b="1" dirty="0">
                <a:solidFill>
                  <a:schemeClr val="accent2">
                    <a:lumMod val="75000"/>
                  </a:schemeClr>
                </a:solidFill>
              </a:rPr>
              <a:t>Putting these three facts together, we get:</a:t>
            </a:r>
          </a:p>
          <a:p>
            <a:pPr marL="0" indent="0">
              <a:buNone/>
            </a:pPr>
            <a:endParaRPr lang="en-US" sz="1800" b="1" dirty="0">
              <a:solidFill>
                <a:schemeClr val="accent2">
                  <a:lumMod val="75000"/>
                </a:schemeClr>
              </a:solidFill>
            </a:endParaRPr>
          </a:p>
          <a:p>
            <a:pPr marL="0" indent="0">
              <a:buNone/>
            </a:pPr>
            <a:r>
              <a:rPr lang="en-US" sz="2000" b="1" dirty="0">
                <a:solidFill>
                  <a:schemeClr val="accent2">
                    <a:lumMod val="75000"/>
                  </a:schemeClr>
                </a:solidFill>
              </a:rPr>
              <a:t>Expected # runs in 1</a:t>
            </a:r>
            <a:r>
              <a:rPr lang="en-US" sz="2000" b="1" baseline="30000" dirty="0">
                <a:solidFill>
                  <a:schemeClr val="accent2">
                    <a:lumMod val="75000"/>
                  </a:schemeClr>
                </a:solidFill>
              </a:rPr>
              <a:t>st</a:t>
            </a:r>
            <a:r>
              <a:rPr lang="en-US" sz="2000" b="1" dirty="0">
                <a:solidFill>
                  <a:schemeClr val="accent2">
                    <a:lumMod val="75000"/>
                  </a:schemeClr>
                </a:solidFill>
              </a:rPr>
              <a:t> k+1 flips =  (k+1)/2  + ½  = [(k+1) +1]/2</a:t>
            </a:r>
          </a:p>
          <a:p>
            <a:endParaRPr lang="en-US" sz="2400" dirty="0"/>
          </a:p>
          <a:p>
            <a:pPr marL="0" indent="0">
              <a:buNone/>
            </a:pPr>
            <a:endParaRPr lang="en-US" sz="2400" dirty="0"/>
          </a:p>
          <a:p>
            <a:endParaRPr lang="en-US" sz="2400" dirty="0"/>
          </a:p>
          <a:p>
            <a:endParaRPr lang="en-US" sz="2400" dirty="0"/>
          </a:p>
          <a:p>
            <a:endParaRPr lang="en-US" dirty="0"/>
          </a:p>
          <a:p>
            <a:pPr lvl="2"/>
            <a:r>
              <a:rPr lang="en-US" sz="1600" dirty="0"/>
              <a:t>Expected # of runs in 1</a:t>
            </a:r>
            <a:r>
              <a:rPr lang="en-US" sz="1600" baseline="30000" dirty="0"/>
              <a:t>st</a:t>
            </a:r>
            <a:r>
              <a:rPr lang="en-US" sz="1600" dirty="0"/>
              <a:t> k+1 flips = Expected # of runs in 1</a:t>
            </a:r>
            <a:r>
              <a:rPr lang="en-US" sz="1600" baseline="30000" dirty="0"/>
              <a:t>st</a:t>
            </a:r>
            <a:r>
              <a:rPr lang="en-US" sz="1600" dirty="0"/>
              <a:t> k flips + Expected # of new runs started by the k+1</a:t>
            </a:r>
            <a:r>
              <a:rPr lang="en-US" sz="1600" baseline="30000" dirty="0"/>
              <a:t>st</a:t>
            </a:r>
            <a:r>
              <a:rPr lang="en-US" sz="1600" dirty="0"/>
              <a:t> flip.</a:t>
            </a:r>
          </a:p>
          <a:p>
            <a:pPr lvl="2"/>
            <a:r>
              <a:rPr lang="en-US" sz="1600" dirty="0"/>
              <a:t>What is the probability that you start a new run on any flip?</a:t>
            </a:r>
            <a:endParaRPr lang="en-US" dirty="0"/>
          </a:p>
          <a:p>
            <a:r>
              <a:rPr lang="en-US" sz="2400" dirty="0"/>
              <a:t>If you do this, you have completed the proof!</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57</a:t>
            </a:fld>
            <a:endParaRPr lang="en-US"/>
          </a:p>
        </p:txBody>
      </p:sp>
    </p:spTree>
    <p:extLst>
      <p:ext uri="{BB962C8B-B14F-4D97-AF65-F5344CB8AC3E}">
        <p14:creationId xmlns:p14="http://schemas.microsoft.com/office/powerpoint/2010/main" val="446557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Presidential Election</a:t>
            </a:r>
          </a:p>
        </p:txBody>
      </p:sp>
      <p:sp>
        <p:nvSpPr>
          <p:cNvPr id="3" name="Content Placeholder 2"/>
          <p:cNvSpPr>
            <a:spLocks noGrp="1"/>
          </p:cNvSpPr>
          <p:nvPr>
            <p:ph idx="1"/>
          </p:nvPr>
        </p:nvSpPr>
        <p:spPr/>
        <p:txBody>
          <a:bodyPr/>
          <a:lstStyle/>
          <a:p>
            <a:r>
              <a:rPr lang="en-US" dirty="0"/>
              <a:t>How many runs in the </a:t>
            </a:r>
            <a:r>
              <a:rPr lang="en-US" dirty="0" err="1"/>
              <a:t>Preisdential</a:t>
            </a:r>
            <a:r>
              <a:rPr lang="en-US" dirty="0"/>
              <a:t> election data (1880 onwards)  and how does this compare to the expected number?</a:t>
            </a:r>
          </a:p>
        </p:txBody>
      </p:sp>
      <p:sp>
        <p:nvSpPr>
          <p:cNvPr id="4" name="Slide Number Placeholder 3"/>
          <p:cNvSpPr>
            <a:spLocks noGrp="1"/>
          </p:cNvSpPr>
          <p:nvPr>
            <p:ph type="sldNum" sz="quarter" idx="12"/>
          </p:nvPr>
        </p:nvSpPr>
        <p:spPr/>
        <p:txBody>
          <a:bodyPr/>
          <a:lstStyle/>
          <a:p>
            <a:pPr>
              <a:defRPr/>
            </a:pPr>
            <a:fld id="{B025C6F3-97D2-4ECD-82C1-2CD33A90F831}" type="slidenum">
              <a:rPr lang="en-US" smtClean="0"/>
              <a:pPr>
                <a:defRPr/>
              </a:pPr>
              <a:t>58</a:t>
            </a:fld>
            <a:endParaRPr lang="en-US"/>
          </a:p>
        </p:txBody>
      </p:sp>
    </p:spTree>
    <p:extLst>
      <p:ext uri="{BB962C8B-B14F-4D97-AF65-F5344CB8AC3E}">
        <p14:creationId xmlns:p14="http://schemas.microsoft.com/office/powerpoint/2010/main" val="2223713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Standard Deviation of a</a:t>
            </a:r>
            <a:br>
              <a:rPr lang="en-US"/>
            </a:br>
            <a:r>
              <a:rPr lang="en-US"/>
              <a:t>Discrete Random Variable</a:t>
            </a:r>
          </a:p>
        </p:txBody>
      </p:sp>
      <p:sp>
        <p:nvSpPr>
          <p:cNvPr id="26627" name="Text Box 3"/>
          <p:cNvSpPr txBox="1">
            <a:spLocks noChangeArrowheads="1"/>
          </p:cNvSpPr>
          <p:nvPr/>
        </p:nvSpPr>
        <p:spPr bwMode="auto">
          <a:xfrm>
            <a:off x="1025525" y="1981200"/>
            <a:ext cx="7127875" cy="1196975"/>
          </a:xfrm>
          <a:prstGeom prst="rect">
            <a:avLst/>
          </a:prstGeom>
          <a:noFill/>
          <a:ln w="9525">
            <a:solidFill>
              <a:schemeClr val="tx1"/>
            </a:solidFill>
            <a:miter lim="800000"/>
            <a:headEnd/>
            <a:tailEnd/>
          </a:ln>
        </p:spPr>
        <p:txBody>
          <a:bodyPr>
            <a:spAutoFit/>
          </a:bodyPr>
          <a:lstStyle/>
          <a:p>
            <a:pPr algn="l"/>
            <a:r>
              <a:rPr lang="en-US"/>
              <a:t>The </a:t>
            </a:r>
            <a:r>
              <a:rPr lang="en-US" i="1"/>
              <a:t>standard deviation </a:t>
            </a:r>
            <a:r>
              <a:rPr lang="en-US" i="1">
                <a:sym typeface="Symbol" pitchFamily="18" charset="2"/>
              </a:rPr>
              <a:t></a:t>
            </a:r>
            <a:r>
              <a:rPr lang="en-US" i="1" baseline="-25000">
                <a:sym typeface="Symbol" pitchFamily="18" charset="2"/>
              </a:rPr>
              <a:t>X</a:t>
            </a:r>
            <a:r>
              <a:rPr lang="en-US"/>
              <a:t> is a measure of how far the values of a random variable X differ from (or deviate from) the expected value, E[X]</a:t>
            </a:r>
          </a:p>
        </p:txBody>
      </p:sp>
      <p:sp>
        <p:nvSpPr>
          <p:cNvPr id="26628" name="Text Box 4"/>
          <p:cNvSpPr txBox="1">
            <a:spLocks noChangeArrowheads="1"/>
          </p:cNvSpPr>
          <p:nvPr/>
        </p:nvSpPr>
        <p:spPr bwMode="auto">
          <a:xfrm>
            <a:off x="1438275" y="4191000"/>
            <a:ext cx="6257925" cy="701675"/>
          </a:xfrm>
          <a:prstGeom prst="rect">
            <a:avLst/>
          </a:prstGeom>
          <a:noFill/>
          <a:ln w="9525">
            <a:noFill/>
            <a:miter lim="800000"/>
            <a:headEnd/>
            <a:tailEnd/>
          </a:ln>
        </p:spPr>
        <p:txBody>
          <a:bodyPr>
            <a:spAutoFit/>
          </a:bodyPr>
          <a:lstStyle/>
          <a:p>
            <a:pPr algn="l"/>
            <a:r>
              <a:rPr lang="en-US" sz="2000"/>
              <a:t>In a sense, you can think of E[X] as the “center” and </a:t>
            </a:r>
            <a:r>
              <a:rPr lang="en-US" sz="2000" i="1">
                <a:sym typeface="Symbol" pitchFamily="18" charset="2"/>
              </a:rPr>
              <a:t></a:t>
            </a:r>
            <a:r>
              <a:rPr lang="en-US" sz="2000" i="1" baseline="-25000">
                <a:sym typeface="Symbol" pitchFamily="18" charset="2"/>
              </a:rPr>
              <a:t>X</a:t>
            </a:r>
            <a:r>
              <a:rPr lang="en-US" sz="2000"/>
              <a:t> as a measure of how far the values of X are from the center</a:t>
            </a:r>
          </a:p>
        </p:txBody>
      </p:sp>
      <p:sp>
        <p:nvSpPr>
          <p:cNvPr id="26629" name="Text Box 5"/>
          <p:cNvSpPr txBox="1">
            <a:spLocks noChangeArrowheads="1"/>
          </p:cNvSpPr>
          <p:nvPr/>
        </p:nvSpPr>
        <p:spPr bwMode="auto">
          <a:xfrm>
            <a:off x="2073275" y="3505200"/>
            <a:ext cx="5024438" cy="457200"/>
          </a:xfrm>
          <a:prstGeom prst="rect">
            <a:avLst/>
          </a:prstGeom>
          <a:noFill/>
          <a:ln w="9525">
            <a:noFill/>
            <a:miter lim="800000"/>
            <a:headEnd/>
            <a:tailEnd/>
          </a:ln>
        </p:spPr>
        <p:txBody>
          <a:bodyPr wrap="none">
            <a:spAutoFit/>
          </a:bodyPr>
          <a:lstStyle/>
          <a:p>
            <a:r>
              <a:rPr lang="en-US" i="1"/>
              <a:t>The bigger </a:t>
            </a:r>
            <a:r>
              <a:rPr lang="en-US" i="1">
                <a:sym typeface="Symbol" pitchFamily="18" charset="2"/>
              </a:rPr>
              <a:t></a:t>
            </a:r>
            <a:r>
              <a:rPr lang="en-US" i="1" baseline="-25000">
                <a:sym typeface="Symbol" pitchFamily="18" charset="2"/>
              </a:rPr>
              <a:t>X</a:t>
            </a:r>
            <a:r>
              <a:rPr lang="en-US"/>
              <a:t> , </a:t>
            </a:r>
            <a:r>
              <a:rPr lang="en-US" i="1"/>
              <a:t>the bigger the deviation</a:t>
            </a:r>
            <a:endParaRPr lang="en-US"/>
          </a:p>
        </p:txBody>
      </p:sp>
      <p:sp>
        <p:nvSpPr>
          <p:cNvPr id="26630" name="Text Box 6"/>
          <p:cNvSpPr txBox="1">
            <a:spLocks noChangeArrowheads="1"/>
          </p:cNvSpPr>
          <p:nvPr/>
        </p:nvSpPr>
        <p:spPr bwMode="auto">
          <a:xfrm>
            <a:off x="365125" y="5095875"/>
            <a:ext cx="8458200" cy="1373188"/>
          </a:xfrm>
          <a:prstGeom prst="rect">
            <a:avLst/>
          </a:prstGeom>
          <a:noFill/>
          <a:ln w="9525">
            <a:noFill/>
            <a:miter lim="800000"/>
            <a:headEnd/>
            <a:tailEnd/>
          </a:ln>
        </p:spPr>
        <p:txBody>
          <a:bodyPr wrap="none">
            <a:spAutoFit/>
          </a:bodyPr>
          <a:lstStyle/>
          <a:p>
            <a:r>
              <a:rPr lang="en-US" sz="2800"/>
              <a:t>If X takes values a, b, and c, then the standard deviation is</a:t>
            </a:r>
          </a:p>
          <a:p>
            <a:r>
              <a:rPr lang="en-US" sz="2800" i="1">
                <a:sym typeface="Symbol" pitchFamily="18" charset="2"/>
              </a:rPr>
              <a:t></a:t>
            </a:r>
            <a:r>
              <a:rPr lang="en-US" sz="2800" i="1" baseline="-25000">
                <a:sym typeface="Symbol" pitchFamily="18" charset="2"/>
              </a:rPr>
              <a:t>X</a:t>
            </a:r>
            <a:r>
              <a:rPr lang="en-US" sz="2800" i="1">
                <a:sym typeface="Symbol" pitchFamily="18" charset="2"/>
              </a:rPr>
              <a:t> = </a:t>
            </a:r>
            <a:r>
              <a:rPr lang="en-US" sz="2800">
                <a:sym typeface="Symbol" pitchFamily="18" charset="2"/>
              </a:rPr>
              <a:t>square root of [ (a – E[X])</a:t>
            </a:r>
            <a:r>
              <a:rPr lang="en-US" sz="2800" baseline="30000">
                <a:sym typeface="Symbol" pitchFamily="18" charset="2"/>
              </a:rPr>
              <a:t>2</a:t>
            </a:r>
            <a:r>
              <a:rPr lang="en-US" sz="2800">
                <a:sym typeface="Symbol" pitchFamily="18" charset="2"/>
              </a:rPr>
              <a:t> P(X = a) +</a:t>
            </a:r>
          </a:p>
          <a:p>
            <a:r>
              <a:rPr lang="en-US" sz="2800">
                <a:sym typeface="Symbol" pitchFamily="18" charset="2"/>
              </a:rPr>
              <a:t>(b – E[X])</a:t>
            </a:r>
            <a:r>
              <a:rPr lang="en-US" sz="2800" baseline="30000">
                <a:sym typeface="Symbol" pitchFamily="18" charset="2"/>
              </a:rPr>
              <a:t>2</a:t>
            </a:r>
            <a:r>
              <a:rPr lang="en-US" sz="2800">
                <a:sym typeface="Symbol" pitchFamily="18" charset="2"/>
              </a:rPr>
              <a:t> P(X = b) + (c – E[X])</a:t>
            </a:r>
            <a:r>
              <a:rPr lang="en-US" sz="2800" baseline="30000">
                <a:sym typeface="Symbol" pitchFamily="18" charset="2"/>
              </a:rPr>
              <a:t>2</a:t>
            </a:r>
            <a:r>
              <a:rPr lang="en-US" sz="2800">
                <a:sym typeface="Symbol" pitchFamily="18" charset="2"/>
              </a:rPr>
              <a:t> P(X =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autoUpdateAnimBg="0"/>
      <p:bldP spid="26628" grpId="0" autoUpdateAnimBg="0"/>
      <p:bldP spid="26629" grpId="0" autoUpdateAnimBg="0"/>
      <p:bldP spid="266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457200" y="4038600"/>
            <a:ext cx="8077200" cy="1816100"/>
          </a:xfrm>
          <a:prstGeom prst="rect">
            <a:avLst/>
          </a:prstGeom>
          <a:noFill/>
          <a:ln w="9525">
            <a:noFill/>
            <a:miter lim="800000"/>
            <a:headEnd/>
            <a:tailEnd/>
          </a:ln>
        </p:spPr>
        <p:txBody>
          <a:bodyPr>
            <a:spAutoFit/>
          </a:bodyPr>
          <a:lstStyle/>
          <a:p>
            <a:r>
              <a:rPr lang="en-US" sz="2800" dirty="0">
                <a:latin typeface="Symbol" pitchFamily="18" charset="2"/>
                <a:ea typeface="Calibri" pitchFamily="34" charset="0"/>
                <a:cs typeface="Times New Roman" charset="0"/>
              </a:rPr>
              <a:t>A</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K</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Q</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ea typeface="Calibri" pitchFamily="34" charset="0"/>
                <a:cs typeface="Times New Roman" charset="0"/>
                <a:sym typeface="Symbol" pitchFamily="18" charset="2"/>
              </a:rPr>
              <a:t>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10</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7</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6</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3</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ea typeface="Calibri" pitchFamily="34" charset="0"/>
              <a:cs typeface="Arial" charset="0"/>
            </a:endParaRPr>
          </a:p>
          <a:p>
            <a:pPr eaLnBrk="0" hangingPunct="0"/>
            <a:r>
              <a:rPr lang="en-US" sz="2800" dirty="0">
                <a:latin typeface="Symbol" pitchFamily="18" charset="2"/>
                <a:ea typeface="Calibri" pitchFamily="34" charset="0"/>
                <a:cs typeface="Times New Roman" charset="0"/>
                <a:sym typeface="Symbol" pitchFamily="18" charset="2"/>
              </a:rPr>
              <a:t>A</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a:t>
            </a:r>
            <a:r>
              <a:rPr lang="en-US" sz="2800" dirty="0">
                <a:ea typeface="Calibri" pitchFamily="34" charset="0"/>
                <a:cs typeface="Times New Roman" charset="0"/>
                <a:sym typeface="Symbol" pitchFamily="18" charset="2"/>
              </a:rPr>
              <a:t>K</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a:t>
            </a:r>
            <a:r>
              <a:rPr lang="en-US" sz="2800" dirty="0">
                <a:ea typeface="Calibri" pitchFamily="34" charset="0"/>
                <a:cs typeface="Times New Roman" charset="0"/>
                <a:sym typeface="Symbol" pitchFamily="18" charset="2"/>
              </a:rPr>
              <a:t> Q</a:t>
            </a:r>
            <a:r>
              <a:rPr lang="en-US" sz="2800" dirty="0">
                <a:latin typeface="Calibri" pitchFamily="34" charset="0"/>
                <a:ea typeface="Calibri" pitchFamily="34" charset="0"/>
                <a:cs typeface="Times New Roman" charset="0"/>
                <a:sym typeface="Symbol" pitchFamily="18" charset="2"/>
              </a:rPr>
              <a:t></a:t>
            </a:r>
            <a:r>
              <a:rPr lang="en-US" sz="2800" dirty="0">
                <a:ea typeface="Calibri" pitchFamily="34" charset="0"/>
                <a:cs typeface="Times New Roman" charset="0"/>
              </a:rPr>
              <a:t> J</a:t>
            </a:r>
            <a:r>
              <a:rPr lang="en-US" sz="2800" dirty="0">
                <a:latin typeface="Calibri" pitchFamily="34" charset="0"/>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9</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8</a:t>
            </a:r>
            <a:r>
              <a:rPr lang="en-US" sz="2800" dirty="0">
                <a:latin typeface="Symbol" pitchFamily="18" charset="2"/>
                <a:ea typeface="Calibri" pitchFamily="34" charset="0"/>
                <a:cs typeface="Times New Roman" charset="0"/>
              </a:rPr>
              <a:t> </a:t>
            </a:r>
            <a:r>
              <a:rPr lang="en-US" sz="2800" dirty="0">
                <a:latin typeface="Symbol" pitchFamily="18" charset="2"/>
                <a:ea typeface="Calibri" pitchFamily="34" charset="0"/>
                <a:cs typeface="Times New Roman" charset="0"/>
                <a:sym typeface="Symbol" pitchFamily="18" charset="2"/>
              </a:rPr>
              <a:t>             5</a:t>
            </a:r>
            <a:r>
              <a:rPr lang="en-US" sz="2800" dirty="0">
                <a:latin typeface="Symbol" pitchFamily="18" charset="2"/>
                <a:ea typeface="Calibri" pitchFamily="34" charset="0"/>
                <a:cs typeface="Times New Roman" charset="0"/>
              </a:rPr>
              <a:t> 4</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3</a:t>
            </a:r>
            <a:r>
              <a:rPr lang="en-US" sz="2800" dirty="0">
                <a:latin typeface="Symbol" pitchFamily="18" charset="2"/>
                <a:ea typeface="Calibri" pitchFamily="34" charset="0"/>
                <a:cs typeface="Times New Roman" charset="0"/>
                <a:sym typeface="Symbol" pitchFamily="18" charset="2"/>
              </a:rPr>
              <a:t></a:t>
            </a:r>
            <a:r>
              <a:rPr lang="en-US" sz="2800" dirty="0">
                <a:latin typeface="Symbol" pitchFamily="18" charset="2"/>
                <a:ea typeface="Calibri" pitchFamily="34" charset="0"/>
                <a:cs typeface="Times New Roman" charset="0"/>
              </a:rPr>
              <a:t> 2</a:t>
            </a:r>
            <a:r>
              <a:rPr lang="en-US" sz="2800" dirty="0">
                <a:latin typeface="Symbol" pitchFamily="18" charset="2"/>
                <a:ea typeface="Calibri" pitchFamily="34" charset="0"/>
                <a:cs typeface="Times New Roman" charset="0"/>
                <a:sym typeface="Symbol" pitchFamily="18" charset="2"/>
              </a:rPr>
              <a:t></a:t>
            </a:r>
            <a:endParaRPr lang="en-US" sz="2800" dirty="0">
              <a:latin typeface="Arial" charset="0"/>
              <a:cs typeface="Arial" charset="0"/>
            </a:endParaRPr>
          </a:p>
          <a:p>
            <a:pPr algn="l" eaLnBrk="0" hangingPunct="0"/>
            <a:r>
              <a:rPr lang="en-US" sz="2800" dirty="0">
                <a:solidFill>
                  <a:srgbClr val="FF0000"/>
                </a:solidFill>
                <a:latin typeface="Symbol" pitchFamily="18" charset="2"/>
                <a:cs typeface="Calibri" pitchFamily="34" charset="0"/>
                <a:sym typeface="Symbol" pitchFamily="18" charset="2"/>
              </a:rPr>
              <a:t>A</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9</a:t>
            </a:r>
            <a:r>
              <a:rPr lang="en-US" sz="2800" dirty="0">
                <a:solidFill>
                  <a:srgbClr val="FF0000"/>
                </a:solidFill>
                <a:latin typeface="Symbol" pitchFamily="18" charset="2"/>
                <a:cs typeface="Calibri" pitchFamily="34" charset="0"/>
              </a:rPr>
              <a:t> </a:t>
            </a:r>
            <a:r>
              <a:rPr lang="en-US" sz="2800" dirty="0">
                <a:solidFill>
                  <a:srgbClr val="FF0000"/>
                </a:solidFill>
                <a:latin typeface="Symbol" pitchFamily="18" charset="2"/>
                <a:cs typeface="Calibri" pitchFamily="34" charset="0"/>
                <a:sym typeface="Symbol" pitchFamily="18" charset="2"/>
              </a:rPr>
              <a:t> 8</a:t>
            </a:r>
            <a:endParaRPr lang="en-US" sz="2800" dirty="0">
              <a:latin typeface="Arial" charset="0"/>
              <a:cs typeface="Arial" charset="0"/>
            </a:endParaRPr>
          </a:p>
          <a:p>
            <a:pPr eaLnBrk="0" hangingPunct="0"/>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cs typeface="Calibri" pitchFamily="34" charset="0"/>
                <a:sym typeface="Symbol" pitchFamily="18" charset="2"/>
              </a:rPr>
              <a:t>K</a:t>
            </a:r>
            <a:r>
              <a:rPr lang="en-US" sz="2800" dirty="0">
                <a:solidFill>
                  <a:srgbClr val="FF0000"/>
                </a:solidFill>
                <a:latin typeface="Calibri" pitchFamily="34" charset="0"/>
                <a:cs typeface="Calibri" pitchFamily="34" charset="0"/>
                <a:sym typeface="Symbol" pitchFamily="18" charset="2"/>
              </a:rPr>
              <a:t></a:t>
            </a:r>
            <a:r>
              <a:rPr lang="en-US" sz="2800" dirty="0">
                <a:solidFill>
                  <a:srgbClr val="FF0000"/>
                </a:solidFill>
                <a:cs typeface="Calibri" pitchFamily="34" charset="0"/>
              </a:rPr>
              <a:t> </a:t>
            </a:r>
            <a:r>
              <a:rPr lang="en-US" sz="2800" dirty="0">
                <a:solidFill>
                  <a:srgbClr val="FF0000"/>
                </a:solidFill>
                <a:cs typeface="Calibri" pitchFamily="34" charset="0"/>
                <a:sym typeface="Symbol" pitchFamily="18" charset="2"/>
              </a:rPr>
              <a:t> 					               </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Symbol" pitchFamily="18" charset="2"/>
                <a:cs typeface="Calibri" pitchFamily="34" charset="0"/>
              </a:rPr>
              <a:t> 2</a:t>
            </a:r>
            <a:r>
              <a:rPr lang="en-US" sz="2800" dirty="0">
                <a:solidFill>
                  <a:srgbClr val="FF0000"/>
                </a:solidFill>
                <a:latin typeface="Symbol" pitchFamily="18" charset="2"/>
                <a:cs typeface="Calibri" pitchFamily="34" charset="0"/>
                <a:sym typeface="Symbol" pitchFamily="18" charset="2"/>
              </a:rPr>
              <a:t> </a:t>
            </a:r>
            <a:r>
              <a:rPr lang="en-US" sz="2800" dirty="0">
                <a:solidFill>
                  <a:srgbClr val="FF0000"/>
                </a:solidFill>
                <a:latin typeface="Calibri" pitchFamily="34" charset="0"/>
                <a:cs typeface="Calibri" pitchFamily="34" charset="0"/>
                <a:sym typeface="Symbol" pitchFamily="18" charset="2"/>
              </a:rPr>
              <a:t></a:t>
            </a:r>
            <a:endParaRPr lang="en-US" sz="2800" dirty="0">
              <a:solidFill>
                <a:srgbClr val="FF0000"/>
              </a:solidFill>
              <a:latin typeface="Symbol" pitchFamily="18" charset="2"/>
              <a:cs typeface="Calibri" pitchFamily="34" charset="0"/>
              <a:sym typeface="Symbol" pitchFamily="18" charset="2"/>
            </a:endParaRPr>
          </a:p>
        </p:txBody>
      </p:sp>
      <p:sp>
        <p:nvSpPr>
          <p:cNvPr id="7" name="Rectangle 6"/>
          <p:cNvSpPr/>
          <p:nvPr/>
        </p:nvSpPr>
        <p:spPr>
          <a:xfrm>
            <a:off x="381000" y="3962400"/>
            <a:ext cx="2743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36" name="TextBox 7"/>
          <p:cNvSpPr txBox="1">
            <a:spLocks noChangeArrowheads="1"/>
          </p:cNvSpPr>
          <p:nvPr/>
        </p:nvSpPr>
        <p:spPr bwMode="auto">
          <a:xfrm>
            <a:off x="304800" y="304800"/>
            <a:ext cx="8458200" cy="2800350"/>
          </a:xfrm>
          <a:prstGeom prst="rect">
            <a:avLst/>
          </a:prstGeom>
          <a:noFill/>
          <a:ln w="9525">
            <a:noFill/>
            <a:miter lim="800000"/>
            <a:headEnd/>
            <a:tailEnd/>
          </a:ln>
        </p:spPr>
        <p:txBody>
          <a:bodyPr>
            <a:spAutoFit/>
          </a:bodyPr>
          <a:lstStyle/>
          <a:p>
            <a:r>
              <a:rPr lang="en-US" sz="2800" b="1" u="sng" dirty="0"/>
              <a:t>It is the product of two </a:t>
            </a:r>
            <a:r>
              <a:rPr lang="en-US" sz="2800" b="1" u="sng" dirty="0" err="1"/>
              <a:t>probabilties</a:t>
            </a:r>
            <a:r>
              <a:rPr lang="en-US" sz="2800" b="1" u="sng" dirty="0"/>
              <a:t>:</a:t>
            </a:r>
          </a:p>
          <a:p>
            <a:endParaRPr lang="en-US" b="1" dirty="0"/>
          </a:p>
          <a:p>
            <a:r>
              <a:rPr lang="en-US" sz="2000" b="1" dirty="0"/>
              <a:t>The probability of drawing a face card:  11/27</a:t>
            </a:r>
          </a:p>
          <a:p>
            <a:endParaRPr lang="en-US" b="1" dirty="0"/>
          </a:p>
          <a:p>
            <a:r>
              <a:rPr lang="en-US" sz="2000" b="1" dirty="0"/>
              <a:t>times the probability of  a red card given that we have a face card:  3/11</a:t>
            </a:r>
          </a:p>
          <a:p>
            <a:endParaRPr lang="en-US" sz="2000" b="1" dirty="0"/>
          </a:p>
          <a:p>
            <a:r>
              <a:rPr lang="en-US" sz="2000" b="1" dirty="0"/>
              <a:t>11/27   x   3/11     =     3/27</a:t>
            </a:r>
          </a:p>
          <a:p>
            <a:endParaRPr lang="en-US" sz="2000" b="1" dirty="0"/>
          </a:p>
        </p:txBody>
      </p:sp>
      <p:sp>
        <p:nvSpPr>
          <p:cNvPr id="15" name="Rounded Rectangle 14"/>
          <p:cNvSpPr/>
          <p:nvPr/>
        </p:nvSpPr>
        <p:spPr>
          <a:xfrm>
            <a:off x="457200" y="4953000"/>
            <a:ext cx="15240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 name="TextBox 5"/>
          <p:cNvSpPr txBox="1"/>
          <p:nvPr/>
        </p:nvSpPr>
        <p:spPr>
          <a:xfrm>
            <a:off x="914400" y="6324600"/>
            <a:ext cx="6934200" cy="461665"/>
          </a:xfrm>
          <a:prstGeom prst="rect">
            <a:avLst/>
          </a:prstGeom>
          <a:noFill/>
        </p:spPr>
        <p:txBody>
          <a:bodyPr wrap="square" rtlCol="0">
            <a:spAutoFit/>
          </a:bodyPr>
          <a:lstStyle/>
          <a:p>
            <a:r>
              <a:rPr lang="en-US" dirty="0"/>
              <a:t>Let’s formalize this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457200"/>
            <a:ext cx="7772400" cy="990600"/>
          </a:xfrm>
        </p:spPr>
        <p:txBody>
          <a:bodyPr/>
          <a:lstStyle/>
          <a:p>
            <a:pPr eaLnBrk="1" hangingPunct="1"/>
            <a:r>
              <a:rPr lang="en-US" dirty="0"/>
              <a:t>Example of Standard Deviation</a:t>
            </a:r>
          </a:p>
        </p:txBody>
      </p:sp>
      <p:sp>
        <p:nvSpPr>
          <p:cNvPr id="27651" name="Text Box 3"/>
          <p:cNvSpPr txBox="1">
            <a:spLocks noChangeArrowheads="1"/>
          </p:cNvSpPr>
          <p:nvPr/>
        </p:nvSpPr>
        <p:spPr bwMode="blackWhite">
          <a:xfrm>
            <a:off x="609600" y="2209800"/>
            <a:ext cx="2155825" cy="466725"/>
          </a:xfrm>
          <a:prstGeom prst="rect">
            <a:avLst/>
          </a:prstGeom>
          <a:solidFill>
            <a:schemeClr val="accent1"/>
          </a:solidFill>
          <a:ln w="9525">
            <a:solidFill>
              <a:schemeClr val="tx1"/>
            </a:solidFill>
            <a:miter lim="800000"/>
            <a:headEnd/>
            <a:tailEnd/>
          </a:ln>
        </p:spPr>
        <p:txBody>
          <a:bodyPr wrap="none">
            <a:spAutoFit/>
          </a:bodyPr>
          <a:lstStyle/>
          <a:p>
            <a:pPr algn="l"/>
            <a:r>
              <a:rPr lang="en-US"/>
              <a:t>Heads and Tails</a:t>
            </a:r>
          </a:p>
        </p:txBody>
      </p:sp>
      <p:sp>
        <p:nvSpPr>
          <p:cNvPr id="27652" name="Text Box 4"/>
          <p:cNvSpPr txBox="1">
            <a:spLocks noChangeArrowheads="1"/>
          </p:cNvSpPr>
          <p:nvPr/>
        </p:nvSpPr>
        <p:spPr bwMode="auto">
          <a:xfrm>
            <a:off x="3429000" y="1820863"/>
            <a:ext cx="5257800" cy="1562100"/>
          </a:xfrm>
          <a:prstGeom prst="rect">
            <a:avLst/>
          </a:prstGeom>
          <a:noFill/>
          <a:ln w="9525">
            <a:solidFill>
              <a:schemeClr val="tx1"/>
            </a:solidFill>
            <a:miter lim="800000"/>
            <a:headEnd/>
            <a:tailEnd/>
          </a:ln>
        </p:spPr>
        <p:txBody>
          <a:bodyPr>
            <a:spAutoFit/>
          </a:bodyPr>
          <a:lstStyle/>
          <a:p>
            <a:pPr marL="231775" indent="-231775" algn="l">
              <a:spcBef>
                <a:spcPct val="50000"/>
              </a:spcBef>
              <a:tabLst>
                <a:tab pos="395288" algn="l"/>
                <a:tab pos="3375025" algn="l"/>
              </a:tabLst>
            </a:pPr>
            <a:r>
              <a:rPr lang="en-US"/>
              <a:t>P( X = 0 ) = P( X = 1 ) = 0.5	E[X] = 0.5</a:t>
            </a:r>
          </a:p>
          <a:p>
            <a:pPr marL="231775" indent="-231775" algn="l">
              <a:spcBef>
                <a:spcPct val="50000"/>
              </a:spcBef>
              <a:tabLst>
                <a:tab pos="395288" algn="l"/>
                <a:tab pos="3375025" algn="l"/>
              </a:tabLst>
            </a:pPr>
            <a:r>
              <a:rPr lang="en-US">
                <a:sym typeface="Symbol" pitchFamily="18" charset="2"/>
              </a:rPr>
              <a:t></a:t>
            </a:r>
            <a:r>
              <a:rPr lang="en-US" baseline="-25000">
                <a:sym typeface="Symbol" pitchFamily="18" charset="2"/>
              </a:rPr>
              <a:t>X</a:t>
            </a:r>
            <a:r>
              <a:rPr lang="en-US">
                <a:sym typeface="Symbol" pitchFamily="18" charset="2"/>
              </a:rPr>
              <a:t> = sqrt [ (0 – 0.5)</a:t>
            </a:r>
            <a:r>
              <a:rPr lang="en-US" baseline="30000">
                <a:sym typeface="Symbol" pitchFamily="18" charset="2"/>
              </a:rPr>
              <a:t>2 </a:t>
            </a:r>
            <a:r>
              <a:rPr lang="en-US">
                <a:sym typeface="Symbol" pitchFamily="18" charset="2"/>
              </a:rPr>
              <a:t>0.5 + (1 – 0.5)</a:t>
            </a:r>
            <a:r>
              <a:rPr lang="en-US" baseline="30000">
                <a:sym typeface="Symbol" pitchFamily="18" charset="2"/>
              </a:rPr>
              <a:t>2 </a:t>
            </a:r>
            <a:r>
              <a:rPr lang="en-US">
                <a:sym typeface="Symbol" pitchFamily="18" charset="2"/>
              </a:rPr>
              <a:t>0.5 ]</a:t>
            </a:r>
          </a:p>
          <a:p>
            <a:pPr marL="231775" indent="-231775" algn="l">
              <a:spcBef>
                <a:spcPct val="50000"/>
              </a:spcBef>
              <a:tabLst>
                <a:tab pos="395288" algn="l"/>
                <a:tab pos="3375025" algn="l"/>
              </a:tabLst>
            </a:pPr>
            <a:r>
              <a:rPr lang="en-US"/>
              <a:t>		= 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autoUpdateAnimBg="0"/>
      <p:bldP spid="2765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600200"/>
          </a:xfrm>
        </p:spPr>
        <p:txBody>
          <a:bodyPr/>
          <a:lstStyle/>
          <a:p>
            <a:r>
              <a:rPr lang="en-US" sz="3200" dirty="0"/>
              <a:t>Std Deviation Example:  Single Throw of a Fair Die </a:t>
            </a:r>
            <a:br>
              <a:rPr lang="en-US" sz="2400" dirty="0"/>
            </a:br>
            <a:r>
              <a:rPr lang="en-US" sz="2400" dirty="0"/>
              <a:t> E(X) = 3.5</a:t>
            </a:r>
          </a:p>
        </p:txBody>
      </p:sp>
      <p:graphicFrame>
        <p:nvGraphicFramePr>
          <p:cNvPr id="5" name="Table 4"/>
          <p:cNvGraphicFramePr>
            <a:graphicFrameLocks noGrp="1"/>
          </p:cNvGraphicFramePr>
          <p:nvPr/>
        </p:nvGraphicFramePr>
        <p:xfrm>
          <a:off x="76201" y="1828800"/>
          <a:ext cx="8915399" cy="3886200"/>
        </p:xfrm>
        <a:graphic>
          <a:graphicData uri="http://schemas.openxmlformats.org/drawingml/2006/table">
            <a:tbl>
              <a:tblPr/>
              <a:tblGrid>
                <a:gridCol w="1321688">
                  <a:extLst>
                    <a:ext uri="{9D8B030D-6E8A-4147-A177-3AD203B41FA5}">
                      <a16:colId xmlns:a16="http://schemas.microsoft.com/office/drawing/2014/main" val="20000"/>
                    </a:ext>
                  </a:extLst>
                </a:gridCol>
                <a:gridCol w="2082662">
                  <a:extLst>
                    <a:ext uri="{9D8B030D-6E8A-4147-A177-3AD203B41FA5}">
                      <a16:colId xmlns:a16="http://schemas.microsoft.com/office/drawing/2014/main" val="20001"/>
                    </a:ext>
                  </a:extLst>
                </a:gridCol>
                <a:gridCol w="2435115">
                  <a:extLst>
                    <a:ext uri="{9D8B030D-6E8A-4147-A177-3AD203B41FA5}">
                      <a16:colId xmlns:a16="http://schemas.microsoft.com/office/drawing/2014/main" val="20002"/>
                    </a:ext>
                  </a:extLst>
                </a:gridCol>
                <a:gridCol w="1537967">
                  <a:extLst>
                    <a:ext uri="{9D8B030D-6E8A-4147-A177-3AD203B41FA5}">
                      <a16:colId xmlns:a16="http://schemas.microsoft.com/office/drawing/2014/main" val="20003"/>
                    </a:ext>
                  </a:extLst>
                </a:gridCol>
                <a:gridCol w="1537967">
                  <a:extLst>
                    <a:ext uri="{9D8B030D-6E8A-4147-A177-3AD203B41FA5}">
                      <a16:colId xmlns:a16="http://schemas.microsoft.com/office/drawing/2014/main" val="20004"/>
                    </a:ext>
                  </a:extLst>
                </a:gridCol>
              </a:tblGrid>
              <a:tr h="388620">
                <a:tc>
                  <a:txBody>
                    <a:bodyPr/>
                    <a:lstStyle/>
                    <a:p>
                      <a:pPr algn="ctr" fontAlgn="b"/>
                      <a:r>
                        <a:rPr lang="en-US" sz="2000" b="1" i="0" u="none" strike="noStrike" dirty="0">
                          <a:solidFill>
                            <a:srgbClr val="000000"/>
                          </a:solidFill>
                          <a:latin typeface="Calibri"/>
                        </a:rPr>
                        <a:t>Value</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Value - E(X)</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[Value - E(X)]^2</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P{X}</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Product</a:t>
                      </a:r>
                    </a:p>
                  </a:txBody>
                  <a:tcPr marL="0" marR="0" marT="0" marB="0" anchor="b">
                    <a:lnL>
                      <a:noFill/>
                    </a:lnL>
                    <a:lnR>
                      <a:noFill/>
                    </a:lnR>
                    <a:lnT>
                      <a:noFill/>
                    </a:lnT>
                    <a:lnB>
                      <a:noFill/>
                    </a:lnB>
                  </a:tcPr>
                </a:tc>
                <a:extLst>
                  <a:ext uri="{0D108BD9-81ED-4DB2-BD59-A6C34878D82A}">
                    <a16:rowId xmlns:a16="http://schemas.microsoft.com/office/drawing/2014/main" val="10000"/>
                  </a:ext>
                </a:extLst>
              </a:tr>
              <a:tr h="388620">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6.25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1.04</a:t>
                      </a:r>
                    </a:p>
                  </a:txBody>
                  <a:tcPr marL="0" marR="0" marT="0" marB="0" anchor="b">
                    <a:lnL>
                      <a:noFill/>
                    </a:lnL>
                    <a:lnR>
                      <a:noFill/>
                    </a:lnR>
                    <a:lnT>
                      <a:noFill/>
                    </a:lnT>
                    <a:lnB>
                      <a:noFill/>
                    </a:lnB>
                  </a:tcPr>
                </a:tc>
                <a:extLst>
                  <a:ext uri="{0D108BD9-81ED-4DB2-BD59-A6C34878D82A}">
                    <a16:rowId xmlns:a16="http://schemas.microsoft.com/office/drawing/2014/main" val="10001"/>
                  </a:ext>
                </a:extLst>
              </a:tr>
              <a:tr h="388620">
                <a:tc>
                  <a:txBody>
                    <a:bodyPr/>
                    <a:lstStyle/>
                    <a:p>
                      <a:pPr algn="ctr" fontAlgn="b"/>
                      <a:r>
                        <a:rPr lang="en-US" sz="1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0.38</a:t>
                      </a:r>
                    </a:p>
                  </a:txBody>
                  <a:tcPr marL="0" marR="0" marT="0" marB="0" anchor="b">
                    <a:lnL>
                      <a:noFill/>
                    </a:lnL>
                    <a:lnR>
                      <a:noFill/>
                    </a:lnR>
                    <a:lnT>
                      <a:noFill/>
                    </a:lnT>
                    <a:lnB>
                      <a:noFill/>
                    </a:lnB>
                  </a:tcPr>
                </a:tc>
                <a:extLst>
                  <a:ext uri="{0D108BD9-81ED-4DB2-BD59-A6C34878D82A}">
                    <a16:rowId xmlns:a16="http://schemas.microsoft.com/office/drawing/2014/main" val="10002"/>
                  </a:ext>
                </a:extLst>
              </a:tr>
              <a:tr h="388620">
                <a:tc>
                  <a:txBody>
                    <a:bodyPr/>
                    <a:lstStyle/>
                    <a:p>
                      <a:pPr algn="ctr" fontAlgn="b"/>
                      <a:r>
                        <a:rPr lang="en-US" sz="1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0.04</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88620">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0.04</a:t>
                      </a:r>
                    </a:p>
                  </a:txBody>
                  <a:tcPr marL="0" marR="0" marT="0" marB="0" anchor="b">
                    <a:lnL>
                      <a:noFill/>
                    </a:lnL>
                    <a:lnR>
                      <a:noFill/>
                    </a:lnR>
                    <a:lnT>
                      <a:noFill/>
                    </a:lnT>
                    <a:lnB>
                      <a:noFill/>
                    </a:lnB>
                  </a:tcPr>
                </a:tc>
                <a:extLst>
                  <a:ext uri="{0D108BD9-81ED-4DB2-BD59-A6C34878D82A}">
                    <a16:rowId xmlns:a16="http://schemas.microsoft.com/office/drawing/2014/main" val="10004"/>
                  </a:ext>
                </a:extLst>
              </a:tr>
              <a:tr h="388620">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0.38</a:t>
                      </a:r>
                    </a:p>
                  </a:txBody>
                  <a:tcPr marL="0" marR="0" marT="0" marB="0" anchor="b">
                    <a:lnL>
                      <a:noFill/>
                    </a:lnL>
                    <a:lnR>
                      <a:noFill/>
                    </a:lnR>
                    <a:lnT>
                      <a:noFill/>
                    </a:lnT>
                    <a:lnB>
                      <a:noFill/>
                    </a:lnB>
                  </a:tcPr>
                </a:tc>
                <a:extLst>
                  <a:ext uri="{0D108BD9-81ED-4DB2-BD59-A6C34878D82A}">
                    <a16:rowId xmlns:a16="http://schemas.microsoft.com/office/drawing/2014/main" val="10005"/>
                  </a:ext>
                </a:extLst>
              </a:tr>
              <a:tr h="388620">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6.25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0.17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1.04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388620">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88620">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Sum = </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2.917</a:t>
                      </a:r>
                    </a:p>
                  </a:txBody>
                  <a:tcPr marL="0" marR="0" marT="0" marB="0" anchor="b">
                    <a:lnL>
                      <a:noFill/>
                    </a:lnL>
                    <a:lnR>
                      <a:noFill/>
                    </a:lnR>
                    <a:lnT>
                      <a:noFill/>
                    </a:lnT>
                    <a:lnB>
                      <a:noFill/>
                    </a:lnB>
                  </a:tcPr>
                </a:tc>
                <a:extLst>
                  <a:ext uri="{0D108BD9-81ED-4DB2-BD59-A6C34878D82A}">
                    <a16:rowId xmlns:a16="http://schemas.microsoft.com/office/drawing/2014/main" val="10008"/>
                  </a:ext>
                </a:extLst>
              </a:tr>
              <a:tr h="388620">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STD DEV</a:t>
                      </a:r>
                    </a:p>
                  </a:txBody>
                  <a:tcPr marL="0" marR="0" marT="0"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a:t>
                      </a:r>
                      <a:r>
                        <a:rPr lang="en-US" sz="1800" b="1" i="0" u="none" strike="noStrike" dirty="0" err="1">
                          <a:solidFill>
                            <a:srgbClr val="FF0000"/>
                          </a:solidFill>
                          <a:latin typeface="Calibri"/>
                        </a:rPr>
                        <a:t>sqrt</a:t>
                      </a:r>
                      <a:r>
                        <a:rPr lang="en-US" sz="1800" b="1" i="0" u="none" strike="noStrike" dirty="0">
                          <a:solidFill>
                            <a:srgbClr val="FF0000"/>
                          </a:solidFill>
                          <a:latin typeface="Calibri"/>
                        </a:rPr>
                        <a:t>(2.917)</a:t>
                      </a:r>
                    </a:p>
                  </a:txBody>
                  <a:tcPr marL="0" marR="0" marT="0" marB="0" anchor="b">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600200"/>
          </a:xfrm>
        </p:spPr>
        <p:txBody>
          <a:bodyPr/>
          <a:lstStyle/>
          <a:p>
            <a:r>
              <a:rPr lang="en-US" sz="3200" dirty="0"/>
              <a:t>Trick Die:  50-50 chance of coming up </a:t>
            </a:r>
            <a:br>
              <a:rPr lang="en-US" sz="3200" dirty="0"/>
            </a:br>
            <a:r>
              <a:rPr lang="en-US" sz="3200" dirty="0"/>
              <a:t>1 or 6</a:t>
            </a:r>
            <a:br>
              <a:rPr lang="en-US" sz="3200" dirty="0"/>
            </a:br>
            <a:r>
              <a:rPr lang="en-US" sz="2400" dirty="0"/>
              <a:t>E(X) = 3.5</a:t>
            </a:r>
          </a:p>
        </p:txBody>
      </p:sp>
      <p:graphicFrame>
        <p:nvGraphicFramePr>
          <p:cNvPr id="4" name="Table 3"/>
          <p:cNvGraphicFramePr>
            <a:graphicFrameLocks noGrp="1"/>
          </p:cNvGraphicFramePr>
          <p:nvPr/>
        </p:nvGraphicFramePr>
        <p:xfrm>
          <a:off x="457199" y="1752599"/>
          <a:ext cx="8001002" cy="4267203"/>
        </p:xfrm>
        <a:graphic>
          <a:graphicData uri="http://schemas.openxmlformats.org/drawingml/2006/table">
            <a:tbl>
              <a:tblPr/>
              <a:tblGrid>
                <a:gridCol w="1270631">
                  <a:extLst>
                    <a:ext uri="{9D8B030D-6E8A-4147-A177-3AD203B41FA5}">
                      <a16:colId xmlns:a16="http://schemas.microsoft.com/office/drawing/2014/main" val="20000"/>
                    </a:ext>
                  </a:extLst>
                </a:gridCol>
                <a:gridCol w="1727264">
                  <a:extLst>
                    <a:ext uri="{9D8B030D-6E8A-4147-A177-3AD203B41FA5}">
                      <a16:colId xmlns:a16="http://schemas.microsoft.com/office/drawing/2014/main" val="20001"/>
                    </a:ext>
                  </a:extLst>
                </a:gridCol>
                <a:gridCol w="2303974">
                  <a:extLst>
                    <a:ext uri="{9D8B030D-6E8A-4147-A177-3AD203B41FA5}">
                      <a16:colId xmlns:a16="http://schemas.microsoft.com/office/drawing/2014/main" val="20002"/>
                    </a:ext>
                  </a:extLst>
                </a:gridCol>
                <a:gridCol w="952016">
                  <a:extLst>
                    <a:ext uri="{9D8B030D-6E8A-4147-A177-3AD203B41FA5}">
                      <a16:colId xmlns:a16="http://schemas.microsoft.com/office/drawing/2014/main" val="20003"/>
                    </a:ext>
                  </a:extLst>
                </a:gridCol>
                <a:gridCol w="1747117">
                  <a:extLst>
                    <a:ext uri="{9D8B030D-6E8A-4147-A177-3AD203B41FA5}">
                      <a16:colId xmlns:a16="http://schemas.microsoft.com/office/drawing/2014/main" val="20004"/>
                    </a:ext>
                  </a:extLst>
                </a:gridCol>
              </a:tblGrid>
              <a:tr h="408736">
                <a:tc>
                  <a:txBody>
                    <a:bodyPr/>
                    <a:lstStyle/>
                    <a:p>
                      <a:pPr algn="ctr" fontAlgn="b"/>
                      <a:r>
                        <a:rPr lang="en-US" sz="2000" b="1" i="0" u="none" strike="noStrike" dirty="0">
                          <a:solidFill>
                            <a:srgbClr val="000000"/>
                          </a:solidFill>
                          <a:latin typeface="Calibri"/>
                        </a:rPr>
                        <a:t>Value</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Value - E(X)</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[Value - E(X)]^2</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P{X}</a:t>
                      </a:r>
                    </a:p>
                  </a:txBody>
                  <a:tcPr marL="0" marR="0" marT="0"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Product</a:t>
                      </a:r>
                    </a:p>
                  </a:txBody>
                  <a:tcPr marL="0" marR="0" marT="0" marB="0" anchor="b">
                    <a:lnL>
                      <a:noFill/>
                    </a:lnL>
                    <a:lnR>
                      <a:noFill/>
                    </a:lnR>
                    <a:lnT>
                      <a:noFill/>
                    </a:lnT>
                    <a:lnB>
                      <a:noFill/>
                    </a:lnB>
                  </a:tcPr>
                </a:tc>
                <a:extLst>
                  <a:ext uri="{0D108BD9-81ED-4DB2-BD59-A6C34878D82A}">
                    <a16:rowId xmlns:a16="http://schemas.microsoft.com/office/drawing/2014/main" val="10000"/>
                  </a:ext>
                </a:extLst>
              </a:tr>
              <a:tr h="408736">
                <a:tc>
                  <a:txBody>
                    <a:bodyPr/>
                    <a:lstStyle/>
                    <a:p>
                      <a:pPr algn="ctr" fontAlgn="b"/>
                      <a:r>
                        <a:rPr lang="en-US" sz="1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3.13</a:t>
                      </a:r>
                    </a:p>
                  </a:txBody>
                  <a:tcPr marL="0" marR="0" marT="0" marB="0" anchor="b">
                    <a:lnL>
                      <a:noFill/>
                    </a:lnL>
                    <a:lnR>
                      <a:noFill/>
                    </a:lnR>
                    <a:lnT>
                      <a:noFill/>
                    </a:lnT>
                    <a:lnB>
                      <a:noFill/>
                    </a:lnB>
                  </a:tcPr>
                </a:tc>
                <a:extLst>
                  <a:ext uri="{0D108BD9-81ED-4DB2-BD59-A6C34878D82A}">
                    <a16:rowId xmlns:a16="http://schemas.microsoft.com/office/drawing/2014/main" val="10001"/>
                  </a:ext>
                </a:extLst>
              </a:tr>
              <a:tr h="408736">
                <a:tc>
                  <a:txBody>
                    <a:bodyPr/>
                    <a:lstStyle/>
                    <a:p>
                      <a:pPr algn="ctr" fontAlgn="b"/>
                      <a:r>
                        <a:rPr lang="en-US" sz="1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2"/>
                  </a:ext>
                </a:extLst>
              </a:tr>
              <a:tr h="408736">
                <a:tc>
                  <a:txBody>
                    <a:bodyPr/>
                    <a:lstStyle/>
                    <a:p>
                      <a:pPr algn="ctr" fontAlgn="b"/>
                      <a:r>
                        <a:rPr lang="en-US" sz="1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0.25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408736">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408736">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408736">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6.25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0.50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3.13</a:t>
                      </a:r>
                    </a:p>
                  </a:txBody>
                  <a:tcPr marL="0" marR="0" marT="0" marB="0" anchor="b">
                    <a:lnL>
                      <a:noFill/>
                    </a:lnL>
                    <a:lnR>
                      <a:noFill/>
                    </a:lnR>
                    <a:lnT>
                      <a:noFill/>
                    </a:lnT>
                    <a:lnB>
                      <a:noFill/>
                    </a:lnB>
                  </a:tcPr>
                </a:tc>
                <a:extLst>
                  <a:ext uri="{0D108BD9-81ED-4DB2-BD59-A6C34878D82A}">
                    <a16:rowId xmlns:a16="http://schemas.microsoft.com/office/drawing/2014/main" val="10006"/>
                  </a:ext>
                </a:extLst>
              </a:tr>
              <a:tr h="408736">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408736">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Sum = </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6.250</a:t>
                      </a:r>
                    </a:p>
                  </a:txBody>
                  <a:tcPr marL="0" marR="0" marT="0" marB="0" anchor="b">
                    <a:lnL>
                      <a:noFill/>
                    </a:lnL>
                    <a:lnR>
                      <a:noFill/>
                    </a:lnR>
                    <a:lnT>
                      <a:noFill/>
                    </a:lnT>
                    <a:lnB>
                      <a:noFill/>
                    </a:lnB>
                  </a:tcPr>
                </a:tc>
                <a:extLst>
                  <a:ext uri="{0D108BD9-81ED-4DB2-BD59-A6C34878D82A}">
                    <a16:rowId xmlns:a16="http://schemas.microsoft.com/office/drawing/2014/main" val="10008"/>
                  </a:ext>
                </a:extLst>
              </a:tr>
              <a:tr h="588579">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STD DEV</a:t>
                      </a:r>
                    </a:p>
                  </a:txBody>
                  <a:tcPr marL="0" marR="0" marT="0"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2.500</a:t>
                      </a:r>
                    </a:p>
                  </a:txBody>
                  <a:tcPr marL="0" marR="0" marT="0" marB="0" anchor="b">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Trick Die:  Always Comes Up 4</a:t>
            </a:r>
            <a:br>
              <a:rPr lang="en-US" sz="3200" dirty="0"/>
            </a:br>
            <a:r>
              <a:rPr lang="en-US" sz="2400" dirty="0"/>
              <a:t>E(X) = 4</a:t>
            </a:r>
            <a:endParaRPr lang="en-US" sz="3200" dirty="0"/>
          </a:p>
        </p:txBody>
      </p:sp>
      <p:graphicFrame>
        <p:nvGraphicFramePr>
          <p:cNvPr id="3" name="Table 2"/>
          <p:cNvGraphicFramePr>
            <a:graphicFrameLocks noGrp="1"/>
          </p:cNvGraphicFramePr>
          <p:nvPr/>
        </p:nvGraphicFramePr>
        <p:xfrm>
          <a:off x="1219196" y="1600200"/>
          <a:ext cx="6705603" cy="3429000"/>
        </p:xfrm>
        <a:graphic>
          <a:graphicData uri="http://schemas.openxmlformats.org/drawingml/2006/table">
            <a:tbl>
              <a:tblPr/>
              <a:tblGrid>
                <a:gridCol w="1064910">
                  <a:extLst>
                    <a:ext uri="{9D8B030D-6E8A-4147-A177-3AD203B41FA5}">
                      <a16:colId xmlns:a16="http://schemas.microsoft.com/office/drawing/2014/main" val="20000"/>
                    </a:ext>
                  </a:extLst>
                </a:gridCol>
                <a:gridCol w="1447612">
                  <a:extLst>
                    <a:ext uri="{9D8B030D-6E8A-4147-A177-3AD203B41FA5}">
                      <a16:colId xmlns:a16="http://schemas.microsoft.com/office/drawing/2014/main" val="20001"/>
                    </a:ext>
                  </a:extLst>
                </a:gridCol>
                <a:gridCol w="1663920">
                  <a:extLst>
                    <a:ext uri="{9D8B030D-6E8A-4147-A177-3AD203B41FA5}">
                      <a16:colId xmlns:a16="http://schemas.microsoft.com/office/drawing/2014/main" val="20002"/>
                    </a:ext>
                  </a:extLst>
                </a:gridCol>
                <a:gridCol w="1064910">
                  <a:extLst>
                    <a:ext uri="{9D8B030D-6E8A-4147-A177-3AD203B41FA5}">
                      <a16:colId xmlns:a16="http://schemas.microsoft.com/office/drawing/2014/main" val="20003"/>
                    </a:ext>
                  </a:extLst>
                </a:gridCol>
                <a:gridCol w="1464251">
                  <a:extLst>
                    <a:ext uri="{9D8B030D-6E8A-4147-A177-3AD203B41FA5}">
                      <a16:colId xmlns:a16="http://schemas.microsoft.com/office/drawing/2014/main" val="20004"/>
                    </a:ext>
                  </a:extLst>
                </a:gridCol>
              </a:tblGrid>
              <a:tr h="342900">
                <a:tc>
                  <a:txBody>
                    <a:bodyPr/>
                    <a:lstStyle/>
                    <a:p>
                      <a:pPr algn="ctr" fontAlgn="b"/>
                      <a:r>
                        <a:rPr lang="en-US" sz="1800" b="1" i="0" u="none" strike="noStrike" dirty="0">
                          <a:solidFill>
                            <a:srgbClr val="000000"/>
                          </a:solidFill>
                          <a:latin typeface="Calibri"/>
                        </a:rPr>
                        <a:t>Value</a:t>
                      </a:r>
                    </a:p>
                  </a:txBody>
                  <a:tcPr marL="0" marR="0" marT="0" marB="0" anchor="b">
                    <a:lnL>
                      <a:noFill/>
                    </a:lnL>
                    <a:lnR>
                      <a:noFill/>
                    </a:lnR>
                    <a:lnT>
                      <a:noFill/>
                    </a:lnT>
                    <a:lnB>
                      <a:noFill/>
                    </a:lnB>
                  </a:tcPr>
                </a:tc>
                <a:tc>
                  <a:txBody>
                    <a:bodyPr/>
                    <a:lstStyle/>
                    <a:p>
                      <a:pPr algn="ctr" fontAlgn="b"/>
                      <a:r>
                        <a:rPr lang="en-US" sz="1800" b="1" i="0" u="none" strike="noStrike">
                          <a:solidFill>
                            <a:srgbClr val="000000"/>
                          </a:solidFill>
                          <a:latin typeface="Calibri"/>
                        </a:rPr>
                        <a:t>Value - E(X)</a:t>
                      </a:r>
                    </a:p>
                  </a:txBody>
                  <a:tcPr marL="0" marR="0" marT="0" marB="0" anchor="b">
                    <a:lnL>
                      <a:noFill/>
                    </a:lnL>
                    <a:lnR>
                      <a:noFill/>
                    </a:lnR>
                    <a:lnT>
                      <a:noFill/>
                    </a:lnT>
                    <a:lnB>
                      <a:noFill/>
                    </a:lnB>
                  </a:tcPr>
                </a:tc>
                <a:tc>
                  <a:txBody>
                    <a:bodyPr/>
                    <a:lstStyle/>
                    <a:p>
                      <a:pPr algn="ctr" fontAlgn="b"/>
                      <a:r>
                        <a:rPr lang="en-US" sz="1800" b="1" i="0" u="none" strike="noStrike">
                          <a:solidFill>
                            <a:srgbClr val="000000"/>
                          </a:solidFill>
                          <a:latin typeface="Calibri"/>
                        </a:rPr>
                        <a:t>[Value - E(X)]^2</a:t>
                      </a:r>
                    </a:p>
                  </a:txBody>
                  <a:tcPr marL="0" marR="0" marT="0" marB="0" anchor="b">
                    <a:lnL>
                      <a:noFill/>
                    </a:lnL>
                    <a:lnR>
                      <a:noFill/>
                    </a:lnR>
                    <a:lnT>
                      <a:noFill/>
                    </a:lnT>
                    <a:lnB>
                      <a:noFill/>
                    </a:lnB>
                  </a:tcPr>
                </a:tc>
                <a:tc>
                  <a:txBody>
                    <a:bodyPr/>
                    <a:lstStyle/>
                    <a:p>
                      <a:pPr algn="ctr" fontAlgn="b"/>
                      <a:r>
                        <a:rPr lang="en-US" sz="1800" b="1" i="0" u="none" strike="noStrike">
                          <a:solidFill>
                            <a:srgbClr val="000000"/>
                          </a:solidFill>
                          <a:latin typeface="Calibri"/>
                        </a:rPr>
                        <a:t>P{X}</a:t>
                      </a:r>
                    </a:p>
                  </a:txBody>
                  <a:tcPr marL="0" marR="0" marT="0" marB="0" anchor="b">
                    <a:lnL>
                      <a:noFill/>
                    </a:lnL>
                    <a:lnR>
                      <a:noFill/>
                    </a:lnR>
                    <a:lnT>
                      <a:noFill/>
                    </a:lnT>
                    <a:lnB>
                      <a:noFill/>
                    </a:lnB>
                  </a:tcPr>
                </a:tc>
                <a:tc>
                  <a:txBody>
                    <a:bodyPr/>
                    <a:lstStyle/>
                    <a:p>
                      <a:pPr algn="ctr" fontAlgn="b"/>
                      <a:r>
                        <a:rPr lang="en-US" sz="1800" b="1" i="0" u="none" strike="noStrike">
                          <a:solidFill>
                            <a:srgbClr val="000000"/>
                          </a:solidFill>
                          <a:latin typeface="Calibri"/>
                        </a:rPr>
                        <a:t>Product</a:t>
                      </a:r>
                    </a:p>
                  </a:txBody>
                  <a:tcPr marL="0" marR="0" marT="0" marB="0" anchor="b">
                    <a:lnL>
                      <a:noFill/>
                    </a:lnL>
                    <a:lnR>
                      <a:noFill/>
                    </a:lnR>
                    <a:lnT>
                      <a:noFill/>
                    </a:lnT>
                    <a:lnB>
                      <a:noFill/>
                    </a:lnB>
                  </a:tcPr>
                </a:tc>
                <a:extLst>
                  <a:ext uri="{0D108BD9-81ED-4DB2-BD59-A6C34878D82A}">
                    <a16:rowId xmlns:a16="http://schemas.microsoft.com/office/drawing/2014/main" val="10000"/>
                  </a:ext>
                </a:extLst>
              </a:tr>
              <a:tr h="342900">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342900">
                <a:tc>
                  <a:txBody>
                    <a:bodyPr/>
                    <a:lstStyle/>
                    <a:p>
                      <a:pPr algn="ctr" fontAlgn="b"/>
                      <a:r>
                        <a:rPr lang="en-US" sz="1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2"/>
                  </a:ext>
                </a:extLst>
              </a:tr>
              <a:tr h="342900">
                <a:tc>
                  <a:txBody>
                    <a:bodyPr/>
                    <a:lstStyle/>
                    <a:p>
                      <a:pPr algn="ctr" fontAlgn="b"/>
                      <a:r>
                        <a:rPr lang="en-US" sz="1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42900">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342900">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342900">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a:t>
                      </a:r>
                    </a:p>
                  </a:txBody>
                  <a:tcPr marL="0" marR="0" marT="0" marB="0" anchor="b">
                    <a:lnL>
                      <a:noFill/>
                    </a:lnL>
                    <a:lnR>
                      <a:noFill/>
                    </a:lnR>
                    <a:lnT>
                      <a:noFill/>
                    </a:lnT>
                    <a:lnB>
                      <a:noFill/>
                    </a:lnB>
                  </a:tcPr>
                </a:tc>
                <a:extLst>
                  <a:ext uri="{0D108BD9-81ED-4DB2-BD59-A6C34878D82A}">
                    <a16:rowId xmlns:a16="http://schemas.microsoft.com/office/drawing/2014/main" val="10006"/>
                  </a:ext>
                </a:extLst>
              </a:tr>
              <a:tr h="342900">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42900">
                <a:tc>
                  <a:txBody>
                    <a:bodyPr/>
                    <a:lstStyle/>
                    <a:p>
                      <a:pPr algn="ctr"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Sum = </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0.000</a:t>
                      </a:r>
                    </a:p>
                  </a:txBody>
                  <a:tcPr marL="0" marR="0" marT="0" marB="0" anchor="b">
                    <a:lnL>
                      <a:noFill/>
                    </a:lnL>
                    <a:lnR>
                      <a:noFill/>
                    </a:lnR>
                    <a:lnT>
                      <a:noFill/>
                    </a:lnT>
                    <a:lnB>
                      <a:noFill/>
                    </a:lnB>
                  </a:tcPr>
                </a:tc>
                <a:extLst>
                  <a:ext uri="{0D108BD9-81ED-4DB2-BD59-A6C34878D82A}">
                    <a16:rowId xmlns:a16="http://schemas.microsoft.com/office/drawing/2014/main" val="10008"/>
                  </a:ext>
                </a:extLst>
              </a:tr>
              <a:tr h="342900">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a:solidFill>
                            <a:srgbClr val="FF0000"/>
                          </a:solidFill>
                          <a:latin typeface="Calibri"/>
                        </a:rPr>
                        <a:t>STD DEV</a:t>
                      </a:r>
                    </a:p>
                  </a:txBody>
                  <a:tcPr marL="0" marR="0" marT="0"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0.000</a:t>
                      </a:r>
                    </a:p>
                  </a:txBody>
                  <a:tcPr marL="0" marR="0" marT="0"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4" name="TextBox 3"/>
          <p:cNvSpPr txBox="1"/>
          <p:nvPr/>
        </p:nvSpPr>
        <p:spPr>
          <a:xfrm>
            <a:off x="1371600" y="5334000"/>
            <a:ext cx="6400800" cy="461665"/>
          </a:xfrm>
          <a:prstGeom prst="rect">
            <a:avLst/>
          </a:prstGeom>
          <a:noFill/>
        </p:spPr>
        <p:txBody>
          <a:bodyPr wrap="square" rtlCol="0">
            <a:spAutoFit/>
          </a:bodyPr>
          <a:lstStyle/>
          <a:p>
            <a:r>
              <a:rPr lang="en-US" dirty="0"/>
              <a:t>Note that E(X) is NOT the same as before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4" name="Content Placeholder 3"/>
          <p:cNvSpPr>
            <a:spLocks noGrp="1"/>
          </p:cNvSpPr>
          <p:nvPr>
            <p:ph idx="1"/>
          </p:nvPr>
        </p:nvSpPr>
        <p:spPr/>
        <p:txBody>
          <a:bodyPr/>
          <a:lstStyle/>
          <a:p>
            <a:r>
              <a:rPr lang="en-US" dirty="0"/>
              <a:t>Problem 3</a:t>
            </a:r>
          </a:p>
          <a:p>
            <a:endParaRPr lang="en-US" dirty="0"/>
          </a:p>
          <a:p>
            <a:endParaRPr lang="en-US" dirty="0"/>
          </a:p>
          <a:p>
            <a:r>
              <a:rPr lang="en-US" dirty="0"/>
              <a:t>Problem 6</a:t>
            </a:r>
          </a:p>
        </p:txBody>
      </p:sp>
      <p:sp>
        <p:nvSpPr>
          <p:cNvPr id="3" name="Slide Number Placeholder 2"/>
          <p:cNvSpPr>
            <a:spLocks noGrp="1"/>
          </p:cNvSpPr>
          <p:nvPr>
            <p:ph type="sldNum" sz="quarter" idx="12"/>
          </p:nvPr>
        </p:nvSpPr>
        <p:spPr/>
        <p:txBody>
          <a:bodyPr/>
          <a:lstStyle/>
          <a:p>
            <a:pPr>
              <a:defRPr/>
            </a:pPr>
            <a:fld id="{30C3C647-45B5-4F8F-AB95-A6BC4A1FD922}"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76200"/>
            <a:ext cx="7772400" cy="685800"/>
          </a:xfrm>
        </p:spPr>
        <p:txBody>
          <a:bodyPr/>
          <a:lstStyle/>
          <a:p>
            <a:pPr eaLnBrk="1" hangingPunct="1"/>
            <a:r>
              <a:rPr lang="en-US"/>
              <a:t>Examples of Standard Deviation</a:t>
            </a:r>
          </a:p>
        </p:txBody>
      </p:sp>
      <p:sp>
        <p:nvSpPr>
          <p:cNvPr id="28679" name="Text Box 7"/>
          <p:cNvSpPr txBox="1">
            <a:spLocks noChangeArrowheads="1"/>
          </p:cNvSpPr>
          <p:nvPr/>
        </p:nvSpPr>
        <p:spPr bwMode="blackWhite">
          <a:xfrm>
            <a:off x="730250" y="914400"/>
            <a:ext cx="7727950" cy="831850"/>
          </a:xfrm>
          <a:prstGeom prst="rect">
            <a:avLst/>
          </a:prstGeom>
          <a:solidFill>
            <a:schemeClr val="bg1"/>
          </a:solidFill>
          <a:ln w="9525">
            <a:solidFill>
              <a:schemeClr val="tx1"/>
            </a:solidFill>
            <a:miter lim="800000"/>
            <a:headEnd/>
            <a:tailEnd/>
          </a:ln>
        </p:spPr>
        <p:txBody>
          <a:bodyPr>
            <a:spAutoFit/>
          </a:bodyPr>
          <a:lstStyle/>
          <a:p>
            <a:r>
              <a:rPr lang="en-US"/>
              <a:t>As with expected value, we will learn some tricks for calculating standard deviation for certain situations</a:t>
            </a:r>
          </a:p>
        </p:txBody>
      </p:sp>
      <p:sp>
        <p:nvSpPr>
          <p:cNvPr id="28680" name="Text Box 8"/>
          <p:cNvSpPr txBox="1">
            <a:spLocks noChangeArrowheads="1"/>
          </p:cNvSpPr>
          <p:nvPr/>
        </p:nvSpPr>
        <p:spPr bwMode="auto">
          <a:xfrm>
            <a:off x="990600" y="2362200"/>
            <a:ext cx="1905000" cy="466725"/>
          </a:xfrm>
          <a:prstGeom prst="rect">
            <a:avLst/>
          </a:prstGeom>
          <a:noFill/>
          <a:ln w="9525">
            <a:solidFill>
              <a:schemeClr val="tx1"/>
            </a:solidFill>
            <a:miter lim="800000"/>
            <a:headEnd/>
            <a:tailEnd/>
          </a:ln>
        </p:spPr>
        <p:txBody>
          <a:bodyPr>
            <a:spAutoFit/>
          </a:bodyPr>
          <a:lstStyle/>
          <a:p>
            <a:pPr>
              <a:spcBef>
                <a:spcPct val="50000"/>
              </a:spcBef>
            </a:pPr>
            <a:r>
              <a:rPr lang="en-US"/>
              <a:t>Investment A</a:t>
            </a:r>
          </a:p>
        </p:txBody>
      </p:sp>
      <p:graphicFrame>
        <p:nvGraphicFramePr>
          <p:cNvPr id="28730" name="Group 58"/>
          <p:cNvGraphicFramePr>
            <a:graphicFrameLocks noGrp="1"/>
          </p:cNvGraphicFramePr>
          <p:nvPr/>
        </p:nvGraphicFramePr>
        <p:xfrm>
          <a:off x="3886200" y="1905000"/>
          <a:ext cx="5029200" cy="237744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Payoff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04" name="Text Box 32"/>
          <p:cNvSpPr txBox="1">
            <a:spLocks noChangeArrowheads="1"/>
          </p:cNvSpPr>
          <p:nvPr/>
        </p:nvSpPr>
        <p:spPr bwMode="auto">
          <a:xfrm>
            <a:off x="6096000" y="4800600"/>
            <a:ext cx="1905000" cy="466725"/>
          </a:xfrm>
          <a:prstGeom prst="rect">
            <a:avLst/>
          </a:prstGeom>
          <a:noFill/>
          <a:ln w="9525">
            <a:solidFill>
              <a:schemeClr val="tx1"/>
            </a:solidFill>
            <a:miter lim="800000"/>
            <a:headEnd/>
            <a:tailEnd/>
          </a:ln>
        </p:spPr>
        <p:txBody>
          <a:bodyPr>
            <a:spAutoFit/>
          </a:bodyPr>
          <a:lstStyle/>
          <a:p>
            <a:pPr>
              <a:spcBef>
                <a:spcPct val="50000"/>
              </a:spcBef>
            </a:pPr>
            <a:r>
              <a:rPr lang="en-US"/>
              <a:t>Investment B</a:t>
            </a:r>
          </a:p>
        </p:txBody>
      </p:sp>
      <p:graphicFrame>
        <p:nvGraphicFramePr>
          <p:cNvPr id="28729" name="Group 57"/>
          <p:cNvGraphicFramePr>
            <a:graphicFrameLocks noGrp="1"/>
          </p:cNvGraphicFramePr>
          <p:nvPr/>
        </p:nvGraphicFramePr>
        <p:xfrm>
          <a:off x="304800" y="4343400"/>
          <a:ext cx="5029200" cy="237744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Payoff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31" name="Text Box 59"/>
          <p:cNvSpPr txBox="1">
            <a:spLocks noChangeArrowheads="1"/>
          </p:cNvSpPr>
          <p:nvPr/>
        </p:nvSpPr>
        <p:spPr bwMode="blackWhite">
          <a:xfrm>
            <a:off x="5927725" y="5638800"/>
            <a:ext cx="2427288" cy="831850"/>
          </a:xfrm>
          <a:prstGeom prst="rect">
            <a:avLst/>
          </a:prstGeom>
          <a:solidFill>
            <a:schemeClr val="accent1"/>
          </a:solidFill>
          <a:ln w="9525">
            <a:solidFill>
              <a:schemeClr val="tx1"/>
            </a:solidFill>
            <a:miter lim="800000"/>
            <a:headEnd/>
            <a:tailEnd/>
          </a:ln>
        </p:spPr>
        <p:txBody>
          <a:bodyPr wrap="none">
            <a:spAutoFit/>
          </a:bodyPr>
          <a:lstStyle/>
          <a:p>
            <a:r>
              <a:rPr lang="en-US"/>
              <a:t>Same EV, but</a:t>
            </a:r>
          </a:p>
          <a:p>
            <a:r>
              <a:rPr lang="en-US"/>
              <a:t>B is riskier than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8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87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P spid="28680" grpId="0" animBg="1" autoUpdateAnimBg="0"/>
      <p:bldP spid="28704" grpId="0" animBg="1" autoUpdateAnimBg="0"/>
      <p:bldP spid="28731"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Compute the Standard Deviation of Both Investments?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65EF1E37-0E06-4B71-B7A7-BE2FFE1AA50F}" type="slidenum">
              <a:rPr lang="en-US" smtClean="0"/>
              <a:pPr/>
              <a:t>67</a:t>
            </a:fld>
            <a:endParaRPr lang="en-US"/>
          </a:p>
        </p:txBody>
      </p:sp>
      <p:sp>
        <p:nvSpPr>
          <p:cNvPr id="62467" name="Rectangle 2"/>
          <p:cNvSpPr>
            <a:spLocks noGrp="1" noChangeArrowheads="1"/>
          </p:cNvSpPr>
          <p:nvPr>
            <p:ph type="title"/>
          </p:nvPr>
        </p:nvSpPr>
        <p:spPr/>
        <p:txBody>
          <a:bodyPr/>
          <a:lstStyle/>
          <a:p>
            <a:pPr eaLnBrk="1" hangingPunct="1"/>
            <a:r>
              <a:rPr lang="en-US"/>
              <a:t>For Next Week</a:t>
            </a:r>
          </a:p>
        </p:txBody>
      </p:sp>
      <p:sp>
        <p:nvSpPr>
          <p:cNvPr id="62468" name="Rectangle 3"/>
          <p:cNvSpPr>
            <a:spLocks noGrp="1" noChangeArrowheads="1"/>
          </p:cNvSpPr>
          <p:nvPr>
            <p:ph type="body" idx="1"/>
          </p:nvPr>
        </p:nvSpPr>
        <p:spPr/>
        <p:txBody>
          <a:bodyPr/>
          <a:lstStyle/>
          <a:p>
            <a:pPr eaLnBrk="1" hangingPunct="1"/>
            <a:endParaRPr lang="en-US" dirty="0"/>
          </a:p>
          <a:p>
            <a:pPr eaLnBrk="1" hangingPunct="1"/>
            <a:r>
              <a:rPr lang="en-US" dirty="0"/>
              <a:t>Prepare HW#2 for discussion</a:t>
            </a:r>
          </a:p>
          <a:p>
            <a:pPr eaLnBrk="1" hangingPunct="1"/>
            <a:endParaRPr lang="en-US" dirty="0"/>
          </a:p>
          <a:p>
            <a:pPr eaLnBrk="1" hangingPunct="1"/>
            <a:r>
              <a:rPr lang="en-US" dirty="0"/>
              <a:t>Try to compute std dev of both investments</a:t>
            </a:r>
          </a:p>
          <a:p>
            <a:pPr eaLnBrk="1" hangingPunct="1"/>
            <a:endParaRPr lang="en-US" dirty="0"/>
          </a:p>
          <a:p>
            <a:pPr eaLnBrk="1" hangingPunct="1"/>
            <a:r>
              <a:rPr lang="en-US" dirty="0"/>
              <a:t>Quiz #1 Due </a:t>
            </a:r>
          </a:p>
          <a:p>
            <a:pPr eaLnBrk="1" hangingPunct="1"/>
            <a:endParaRPr lang="en-US" dirty="0"/>
          </a:p>
          <a:p>
            <a:pPr eaLnBrk="1" hangingPunct="1">
              <a:buFontTx/>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822ED4B1-FA24-48A8-840B-1BEF2FF8998C}" type="slidenum">
              <a:rPr lang="en-US" smtClean="0"/>
              <a:pPr/>
              <a:t>7</a:t>
            </a:fld>
            <a:endParaRPr lang="en-US"/>
          </a:p>
        </p:txBody>
      </p:sp>
      <p:sp>
        <p:nvSpPr>
          <p:cNvPr id="21507" name="Rectangle 2"/>
          <p:cNvSpPr>
            <a:spLocks noGrp="1" noChangeArrowheads="1"/>
          </p:cNvSpPr>
          <p:nvPr>
            <p:ph type="title"/>
          </p:nvPr>
        </p:nvSpPr>
        <p:spPr/>
        <p:txBody>
          <a:bodyPr/>
          <a:lstStyle/>
          <a:p>
            <a:pPr eaLnBrk="1" hangingPunct="1"/>
            <a:r>
              <a:rPr lang="en-US"/>
              <a:t>Conditional Probability</a:t>
            </a:r>
          </a:p>
        </p:txBody>
      </p:sp>
      <p:sp>
        <p:nvSpPr>
          <p:cNvPr id="21508" name="Rectangle 3"/>
          <p:cNvSpPr>
            <a:spLocks noGrp="1" noChangeArrowheads="1"/>
          </p:cNvSpPr>
          <p:nvPr>
            <p:ph type="body" idx="1"/>
          </p:nvPr>
        </p:nvSpPr>
        <p:spPr>
          <a:xfrm>
            <a:off x="685800" y="1981200"/>
            <a:ext cx="7772400" cy="4648200"/>
          </a:xfrm>
        </p:spPr>
        <p:txBody>
          <a:bodyPr/>
          <a:lstStyle/>
          <a:p>
            <a:pPr eaLnBrk="1" hangingPunct="1"/>
            <a:r>
              <a:rPr lang="en-US" dirty="0"/>
              <a:t>P(A | B) = probability of event A given that event B has occurred</a:t>
            </a:r>
          </a:p>
          <a:p>
            <a:pPr lvl="1" eaLnBrk="1" hangingPunct="1">
              <a:buFontTx/>
              <a:buNone/>
            </a:pPr>
            <a:r>
              <a:rPr lang="en-US" dirty="0"/>
              <a:t>			P(A | B) = P(A and B) / P(B), or</a:t>
            </a:r>
          </a:p>
          <a:p>
            <a:pPr lvl="1" eaLnBrk="1" hangingPunct="1">
              <a:buFontTx/>
              <a:buNone/>
            </a:pPr>
            <a:r>
              <a:rPr lang="en-US" dirty="0"/>
              <a:t>			P(A and B) = P(A | B) x P(B)</a:t>
            </a:r>
          </a:p>
          <a:p>
            <a:pPr eaLnBrk="1" hangingPunct="1"/>
            <a:r>
              <a:rPr lang="en-US" dirty="0"/>
              <a:t>Example:</a:t>
            </a:r>
          </a:p>
          <a:p>
            <a:pPr lvl="1" eaLnBrk="1" hangingPunct="1"/>
            <a:r>
              <a:rPr lang="en-US" sz="2400" dirty="0"/>
              <a:t>A = { red card}</a:t>
            </a:r>
          </a:p>
          <a:p>
            <a:pPr lvl="1" eaLnBrk="1" hangingPunct="1"/>
            <a:r>
              <a:rPr lang="en-US" sz="2400" dirty="0"/>
              <a:t>B = { face card} ; P(B) = 11/27</a:t>
            </a:r>
          </a:p>
          <a:p>
            <a:pPr lvl="1" eaLnBrk="1" hangingPunct="1"/>
            <a:r>
              <a:rPr lang="en-US" sz="2400" dirty="0"/>
              <a:t>P(A and B) = 3/27</a:t>
            </a:r>
          </a:p>
          <a:p>
            <a:pPr lvl="1" eaLnBrk="1" hangingPunct="1"/>
            <a:r>
              <a:rPr lang="en-US" sz="2400" dirty="0"/>
              <a:t>P(A | B) = P(A and B) / P(B) = (3/27) / (11/27) = 3/11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9F5F8A63-3975-43C3-B327-02D190B94D81}" type="slidenum">
              <a:rPr lang="en-US" smtClean="0"/>
              <a:pPr/>
              <a:t>8</a:t>
            </a:fld>
            <a:endParaRPr lang="en-US"/>
          </a:p>
        </p:txBody>
      </p:sp>
      <p:sp>
        <p:nvSpPr>
          <p:cNvPr id="22531" name="Rectangle 2"/>
          <p:cNvSpPr>
            <a:spLocks noGrp="1" noChangeArrowheads="1"/>
          </p:cNvSpPr>
          <p:nvPr>
            <p:ph type="title"/>
          </p:nvPr>
        </p:nvSpPr>
        <p:spPr/>
        <p:txBody>
          <a:bodyPr/>
          <a:lstStyle/>
          <a:p>
            <a:pPr eaLnBrk="1" hangingPunct="1"/>
            <a:r>
              <a:rPr lang="en-US"/>
              <a:t>Independence</a:t>
            </a:r>
          </a:p>
        </p:txBody>
      </p:sp>
      <p:sp>
        <p:nvSpPr>
          <p:cNvPr id="22532" name="Rectangle 3"/>
          <p:cNvSpPr>
            <a:spLocks noGrp="1" noChangeArrowheads="1"/>
          </p:cNvSpPr>
          <p:nvPr>
            <p:ph type="body" idx="1"/>
          </p:nvPr>
        </p:nvSpPr>
        <p:spPr>
          <a:xfrm>
            <a:off x="685800" y="1981200"/>
            <a:ext cx="7772400" cy="4876800"/>
          </a:xfrm>
        </p:spPr>
        <p:txBody>
          <a:bodyPr/>
          <a:lstStyle/>
          <a:p>
            <a:pPr eaLnBrk="1" hangingPunct="1"/>
            <a:r>
              <a:rPr lang="en-US" dirty="0"/>
              <a:t>If event A and event B are </a:t>
            </a:r>
            <a:r>
              <a:rPr lang="en-US" u="sng" dirty="0"/>
              <a:t>independent</a:t>
            </a:r>
            <a:r>
              <a:rPr lang="en-US" dirty="0"/>
              <a:t>,</a:t>
            </a:r>
          </a:p>
          <a:p>
            <a:pPr lvl="1" eaLnBrk="1" hangingPunct="1">
              <a:buFontTx/>
              <a:buNone/>
            </a:pPr>
            <a:r>
              <a:rPr lang="en-US" dirty="0"/>
              <a:t>			       P(A | B) = P(A)</a:t>
            </a:r>
          </a:p>
          <a:p>
            <a:pPr eaLnBrk="1" hangingPunct="1"/>
            <a:r>
              <a:rPr lang="en-US" dirty="0"/>
              <a:t>Example:</a:t>
            </a:r>
          </a:p>
          <a:p>
            <a:pPr lvl="1" eaLnBrk="1" hangingPunct="1"/>
            <a:r>
              <a:rPr lang="en-US" dirty="0"/>
              <a:t>Drawing two cards from the 27 with replacement</a:t>
            </a:r>
          </a:p>
          <a:p>
            <a:pPr lvl="1" eaLnBrk="1" hangingPunct="1"/>
            <a:r>
              <a:rPr lang="en-US" dirty="0"/>
              <a:t>What about without replacement?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F6282245-2D00-48C4-8038-A3896E3AB02E}" type="slidenum">
              <a:rPr lang="en-US" smtClean="0"/>
              <a:pPr/>
              <a:t>9</a:t>
            </a:fld>
            <a:endParaRPr lang="en-US"/>
          </a:p>
        </p:txBody>
      </p:sp>
      <p:sp>
        <p:nvSpPr>
          <p:cNvPr id="23555" name="Rectangle 2"/>
          <p:cNvSpPr>
            <a:spLocks noGrp="1" noChangeArrowheads="1"/>
          </p:cNvSpPr>
          <p:nvPr>
            <p:ph type="title"/>
          </p:nvPr>
        </p:nvSpPr>
        <p:spPr/>
        <p:txBody>
          <a:bodyPr/>
          <a:lstStyle/>
          <a:p>
            <a:pPr eaLnBrk="1" hangingPunct="1"/>
            <a:r>
              <a:rPr lang="en-US"/>
              <a:t>A Pair of Important Properties</a:t>
            </a:r>
          </a:p>
        </p:txBody>
      </p:sp>
      <p:sp>
        <p:nvSpPr>
          <p:cNvPr id="23556" name="Rectangle 3"/>
          <p:cNvSpPr>
            <a:spLocks noGrp="1" noChangeArrowheads="1"/>
          </p:cNvSpPr>
          <p:nvPr>
            <p:ph type="body" idx="1"/>
          </p:nvPr>
        </p:nvSpPr>
        <p:spPr>
          <a:xfrm>
            <a:off x="685800" y="1676400"/>
            <a:ext cx="7772400" cy="4876800"/>
          </a:xfrm>
        </p:spPr>
        <p:txBody>
          <a:bodyPr/>
          <a:lstStyle/>
          <a:p>
            <a:pPr eaLnBrk="1" hangingPunct="1"/>
            <a:r>
              <a:rPr lang="en-US" sz="2800" dirty="0"/>
              <a:t>Two or more events are </a:t>
            </a:r>
            <a:r>
              <a:rPr lang="en-US" sz="2800" u="sng" dirty="0"/>
              <a:t>mutually exclusive</a:t>
            </a:r>
            <a:r>
              <a:rPr lang="en-US" sz="2800" dirty="0"/>
              <a:t> if they cannot occur at the same time</a:t>
            </a:r>
          </a:p>
          <a:p>
            <a:pPr lvl="1" eaLnBrk="1" hangingPunct="1"/>
            <a:r>
              <a:rPr lang="en-US" sz="2400" dirty="0"/>
              <a:t>When drawing a card from the 27, drawing a </a:t>
            </a:r>
            <a:r>
              <a:rPr lang="en-US" sz="2400" dirty="0">
                <a:solidFill>
                  <a:srgbClr val="FF0000"/>
                </a:solidFill>
                <a:latin typeface="Symbol" pitchFamily="18" charset="2"/>
                <a:cs typeface="Calibri" pitchFamily="34" charset="0"/>
                <a:sym typeface="Symbol" pitchFamily="18" charset="2"/>
              </a:rPr>
              <a:t></a:t>
            </a:r>
            <a:r>
              <a:rPr lang="en-US" sz="2400" dirty="0"/>
              <a:t> and drawing a </a:t>
            </a:r>
            <a:r>
              <a:rPr lang="en-US" sz="2400" dirty="0">
                <a:solidFill>
                  <a:srgbClr val="FF0000"/>
                </a:solidFill>
                <a:latin typeface="Calibri" pitchFamily="34" charset="0"/>
                <a:cs typeface="Calibri" pitchFamily="34" charset="0"/>
                <a:sym typeface="Symbol" pitchFamily="18" charset="2"/>
              </a:rPr>
              <a:t></a:t>
            </a:r>
            <a:r>
              <a:rPr lang="en-US" sz="2400" dirty="0"/>
              <a:t> are mutually exclusive.</a:t>
            </a:r>
          </a:p>
          <a:p>
            <a:pPr eaLnBrk="1" hangingPunct="1"/>
            <a:r>
              <a:rPr lang="en-US" sz="2800" dirty="0"/>
              <a:t>A collection of events is </a:t>
            </a:r>
            <a:r>
              <a:rPr lang="en-US" sz="2800" u="sng" dirty="0"/>
              <a:t>collectively exhaustive</a:t>
            </a:r>
            <a:r>
              <a:rPr lang="en-US" sz="2800" dirty="0"/>
              <a:t> if it includes all possible outcomes</a:t>
            </a:r>
          </a:p>
          <a:p>
            <a:pPr lvl="1" eaLnBrk="1" hangingPunct="1"/>
            <a:r>
              <a:rPr lang="en-US" sz="2400" dirty="0"/>
              <a:t>When drawing a card from the 27, drawing a </a:t>
            </a:r>
            <a:r>
              <a:rPr lang="en-US" sz="2400" dirty="0">
                <a:solidFill>
                  <a:srgbClr val="FF0000"/>
                </a:solidFill>
                <a:latin typeface="Symbol" pitchFamily="18" charset="2"/>
                <a:cs typeface="Calibri" pitchFamily="34" charset="0"/>
                <a:sym typeface="Symbol" pitchFamily="18" charset="2"/>
              </a:rPr>
              <a:t></a:t>
            </a:r>
            <a:r>
              <a:rPr lang="en-US" sz="2400" dirty="0"/>
              <a:t>, drawing a </a:t>
            </a:r>
            <a:r>
              <a:rPr lang="en-US" sz="2400" dirty="0">
                <a:solidFill>
                  <a:srgbClr val="FF0000"/>
                </a:solidFill>
                <a:latin typeface="Calibri" pitchFamily="34" charset="0"/>
                <a:cs typeface="Calibri" pitchFamily="34" charset="0"/>
                <a:sym typeface="Symbol" pitchFamily="18" charset="2"/>
              </a:rPr>
              <a:t></a:t>
            </a:r>
            <a:r>
              <a:rPr lang="en-US" sz="2400" dirty="0"/>
              <a:t>, drawing a </a:t>
            </a:r>
            <a:r>
              <a:rPr lang="en-US" sz="2400" dirty="0">
                <a:latin typeface="Calibri" pitchFamily="34" charset="0"/>
                <a:ea typeface="Calibri" pitchFamily="34" charset="0"/>
                <a:cs typeface="Times New Roman" charset="0"/>
                <a:sym typeface="Symbol" pitchFamily="18" charset="2"/>
              </a:rPr>
              <a:t></a:t>
            </a:r>
            <a:r>
              <a:rPr lang="en-US" sz="2400" dirty="0"/>
              <a:t>, and drawing a </a:t>
            </a:r>
            <a:r>
              <a:rPr lang="en-US" sz="2400" dirty="0">
                <a:latin typeface="Symbol" pitchFamily="18" charset="2"/>
                <a:ea typeface="Calibri" pitchFamily="34" charset="0"/>
                <a:cs typeface="Times New Roman" charset="0"/>
                <a:sym typeface="Symbol" pitchFamily="18" charset="2"/>
              </a:rPr>
              <a:t></a:t>
            </a:r>
            <a:r>
              <a:rPr lang="en-US" sz="2400" dirty="0"/>
              <a:t> are collectively exhaustive</a:t>
            </a:r>
          </a:p>
        </p:txBody>
      </p:sp>
    </p:spTree>
  </p:cSld>
  <p:clrMapOvr>
    <a:masterClrMapping/>
  </p:clrMapOvr>
</p:sld>
</file>

<file path=ppt/theme/theme1.xml><?xml version="1.0" encoding="utf-8"?>
<a:theme xmlns:a="http://schemas.openxmlformats.org/drawingml/2006/main" name="06N216 Design Template">
  <a:themeElements>
    <a:clrScheme name="06N216 Design Template 8">
      <a:dk1>
        <a:srgbClr val="808080"/>
      </a:dk1>
      <a:lt1>
        <a:srgbClr val="FFFFFF"/>
      </a:lt1>
      <a:dk2>
        <a:srgbClr val="3A6EA5"/>
      </a:dk2>
      <a:lt2>
        <a:srgbClr val="FFFFFF"/>
      </a:lt2>
      <a:accent1>
        <a:srgbClr val="CC3300"/>
      </a:accent1>
      <a:accent2>
        <a:srgbClr val="FFFF99"/>
      </a:accent2>
      <a:accent3>
        <a:srgbClr val="AEBACF"/>
      </a:accent3>
      <a:accent4>
        <a:srgbClr val="DADADA"/>
      </a:accent4>
      <a:accent5>
        <a:srgbClr val="E2ADAA"/>
      </a:accent5>
      <a:accent6>
        <a:srgbClr val="E7E78A"/>
      </a:accent6>
      <a:hlink>
        <a:srgbClr val="CCCCFF"/>
      </a:hlink>
      <a:folHlink>
        <a:srgbClr val="B2B2B2"/>
      </a:folHlink>
    </a:clrScheme>
    <a:fontScheme name="06N216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231775" marR="0" indent="-231775"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231775" marR="0" indent="-231775"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06N216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6N216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6N216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6N216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6N216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6N216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6N216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06N216 Design Template 8">
        <a:dk1>
          <a:srgbClr val="808080"/>
        </a:dk1>
        <a:lt1>
          <a:srgbClr val="FFFFFF"/>
        </a:lt1>
        <a:dk2>
          <a:srgbClr val="3A6EA5"/>
        </a:dk2>
        <a:lt2>
          <a:srgbClr val="FFFFFF"/>
        </a:lt2>
        <a:accent1>
          <a:srgbClr val="CC3300"/>
        </a:accent1>
        <a:accent2>
          <a:srgbClr val="FFFF99"/>
        </a:accent2>
        <a:accent3>
          <a:srgbClr val="AEBACF"/>
        </a:accent3>
        <a:accent4>
          <a:srgbClr val="DADADA"/>
        </a:accent4>
        <a:accent5>
          <a:srgbClr val="E2ADAA"/>
        </a:accent5>
        <a:accent6>
          <a:srgbClr val="E7E78A"/>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06N216 Design Template 9">
        <a:dk1>
          <a:srgbClr val="808080"/>
        </a:dk1>
        <a:lt1>
          <a:srgbClr val="FFFFFF"/>
        </a:lt1>
        <a:dk2>
          <a:srgbClr val="3A6EA5"/>
        </a:dk2>
        <a:lt2>
          <a:srgbClr val="FFFFFF"/>
        </a:lt2>
        <a:accent1>
          <a:srgbClr val="CC3300"/>
        </a:accent1>
        <a:accent2>
          <a:srgbClr val="FFFF99"/>
        </a:accent2>
        <a:accent3>
          <a:srgbClr val="AEBACF"/>
        </a:accent3>
        <a:accent4>
          <a:srgbClr val="DADADA"/>
        </a:accent4>
        <a:accent5>
          <a:srgbClr val="E2ADAA"/>
        </a:accent5>
        <a:accent6>
          <a:srgbClr val="E7E78A"/>
        </a:accent6>
        <a:hlink>
          <a:srgbClr val="00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Settings\sburer\My Documents\06N216 2001 Fall\06N216 Design Template.pot</Template>
  <TotalTime>3266</TotalTime>
  <Words>4090</Words>
  <Application>Microsoft Office PowerPoint</Application>
  <PresentationFormat>On-screen Show (4:3)</PresentationFormat>
  <Paragraphs>730</Paragraphs>
  <Slides>67</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Symbol</vt:lpstr>
      <vt:lpstr>Times New Roman</vt:lpstr>
      <vt:lpstr>Wingdings</vt:lpstr>
      <vt:lpstr>06N216 Design Template</vt:lpstr>
      <vt:lpstr>Business Analytics</vt:lpstr>
      <vt:lpstr>Learning Objectives</vt:lpstr>
      <vt:lpstr>Probability vs. Statistics</vt:lpstr>
      <vt:lpstr>PowerPoint Presentation</vt:lpstr>
      <vt:lpstr>PowerPoint Presentation</vt:lpstr>
      <vt:lpstr>PowerPoint Presentation</vt:lpstr>
      <vt:lpstr>Conditional Probability</vt:lpstr>
      <vt:lpstr>Independence</vt:lpstr>
      <vt:lpstr>A Pair of Important Properties</vt:lpstr>
      <vt:lpstr>Collectively Exhaustive Events</vt:lpstr>
      <vt:lpstr>Mutually Exclusive and Collective Exhaustive Events</vt:lpstr>
      <vt:lpstr>Quick Summary of Probability</vt:lpstr>
      <vt:lpstr>PowerPoint Presentation</vt:lpstr>
      <vt:lpstr>General Formulas</vt:lpstr>
      <vt:lpstr>Examples</vt:lpstr>
      <vt:lpstr>Examples</vt:lpstr>
      <vt:lpstr>Tips for Probability Problems</vt:lpstr>
      <vt:lpstr>Product Testing</vt:lpstr>
      <vt:lpstr>The Inspection</vt:lpstr>
      <vt:lpstr>Inspection Analysis</vt:lpstr>
      <vt:lpstr>Bayes’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Product Development</vt:lpstr>
      <vt:lpstr>PowerPoint Presentation</vt:lpstr>
      <vt:lpstr>Discrete Random Variables</vt:lpstr>
      <vt:lpstr>Example:  Throwing a Single Die</vt:lpstr>
      <vt:lpstr>Throwing a Single die</vt:lpstr>
      <vt:lpstr>PowerPoint Presentation</vt:lpstr>
      <vt:lpstr>Additional Examples of Discrete Random Variables</vt:lpstr>
      <vt:lpstr>Further Examples of Discrete Random Variables</vt:lpstr>
      <vt:lpstr>Probability Mass Function (or “Probability Distribution”)</vt:lpstr>
      <vt:lpstr>Probability Mass Function as Bar Graph—Investment A</vt:lpstr>
      <vt:lpstr>Probability Mass Function as Bar Graph – Throwing a Single Die</vt:lpstr>
      <vt:lpstr>Expected Value of a Discrete Random Variable</vt:lpstr>
      <vt:lpstr>Examples of Expected Value</vt:lpstr>
      <vt:lpstr>PowerPoint Presentation</vt:lpstr>
      <vt:lpstr>PowerPoint Presentation</vt:lpstr>
      <vt:lpstr>What can happen?</vt:lpstr>
      <vt:lpstr>Calculation</vt:lpstr>
      <vt:lpstr>Example of Expected Value</vt:lpstr>
      <vt:lpstr>Expected # Runs in a Random Walk</vt:lpstr>
      <vt:lpstr>Can you Prove It Yourself?</vt:lpstr>
      <vt:lpstr>Since you asked,</vt:lpstr>
      <vt:lpstr>Mathematical Induction</vt:lpstr>
      <vt:lpstr>Start of Proof</vt:lpstr>
      <vt:lpstr>Finish the Proof</vt:lpstr>
      <vt:lpstr>Finish the Proof</vt:lpstr>
      <vt:lpstr>Presidential Election</vt:lpstr>
      <vt:lpstr>Standard Deviation of a Discrete Random Variable</vt:lpstr>
      <vt:lpstr>Example of Standard Deviation</vt:lpstr>
      <vt:lpstr>Std Deviation Example:  Single Throw of a Fair Die   E(X) = 3.5</vt:lpstr>
      <vt:lpstr>Trick Die:  50-50 chance of coming up  1 or 6 E(X) = 3.5</vt:lpstr>
      <vt:lpstr>Trick Die:  Always Comes Up 4 E(X) = 4</vt:lpstr>
      <vt:lpstr>Homework #2</vt:lpstr>
      <vt:lpstr>Examples of Standard Deviation</vt:lpstr>
      <vt:lpstr>Can you Compute the Standard Deviation of Both Investments?</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&amp; Decisions</dc:title>
  <dc:creator>Phil Jones</dc:creator>
  <cp:lastModifiedBy>jones</cp:lastModifiedBy>
  <cp:revision>44</cp:revision>
  <dcterms:created xsi:type="dcterms:W3CDTF">2001-08-16T15:40:26Z</dcterms:created>
  <dcterms:modified xsi:type="dcterms:W3CDTF">2016-08-29T17:50:01Z</dcterms:modified>
</cp:coreProperties>
</file>