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93" r:id="rId2"/>
    <p:sldId id="294" r:id="rId3"/>
    <p:sldId id="343" r:id="rId4"/>
    <p:sldId id="348" r:id="rId5"/>
    <p:sldId id="349" r:id="rId6"/>
    <p:sldId id="278" r:id="rId7"/>
    <p:sldId id="303" r:id="rId8"/>
    <p:sldId id="350" r:id="rId9"/>
    <p:sldId id="344" r:id="rId10"/>
    <p:sldId id="279" r:id="rId11"/>
    <p:sldId id="313" r:id="rId12"/>
    <p:sldId id="281" r:id="rId13"/>
    <p:sldId id="283" r:id="rId14"/>
    <p:sldId id="307" r:id="rId15"/>
    <p:sldId id="284" r:id="rId16"/>
    <p:sldId id="287" r:id="rId17"/>
    <p:sldId id="341" r:id="rId18"/>
    <p:sldId id="288" r:id="rId19"/>
    <p:sldId id="342" r:id="rId20"/>
    <p:sldId id="308" r:id="rId21"/>
    <p:sldId id="309" r:id="rId22"/>
    <p:sldId id="289" r:id="rId23"/>
    <p:sldId id="290" r:id="rId24"/>
    <p:sldId id="291" r:id="rId25"/>
    <p:sldId id="345" r:id="rId26"/>
    <p:sldId id="314" r:id="rId27"/>
    <p:sldId id="315" r:id="rId28"/>
    <p:sldId id="316" r:id="rId29"/>
    <p:sldId id="317" r:id="rId30"/>
    <p:sldId id="318" r:id="rId31"/>
    <p:sldId id="346" r:id="rId32"/>
    <p:sldId id="319" r:id="rId33"/>
    <p:sldId id="320" r:id="rId34"/>
    <p:sldId id="321" r:id="rId35"/>
    <p:sldId id="322" r:id="rId36"/>
    <p:sldId id="323" r:id="rId37"/>
    <p:sldId id="324" r:id="rId38"/>
    <p:sldId id="334" r:id="rId39"/>
    <p:sldId id="335" r:id="rId40"/>
    <p:sldId id="325" r:id="rId41"/>
    <p:sldId id="336" r:id="rId42"/>
    <p:sldId id="337" r:id="rId43"/>
    <p:sldId id="338" r:id="rId44"/>
    <p:sldId id="339" r:id="rId45"/>
    <p:sldId id="340" r:id="rId46"/>
    <p:sldId id="329" r:id="rId47"/>
    <p:sldId id="330" r:id="rId48"/>
    <p:sldId id="331" r:id="rId49"/>
    <p:sldId id="347" r:id="rId5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90929"/>
  </p:normalViewPr>
  <p:slideViewPr>
    <p:cSldViewPr>
      <p:cViewPr varScale="1">
        <p:scale>
          <a:sx n="104" d="100"/>
          <a:sy n="104" d="100"/>
        </p:scale>
        <p:origin x="16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H:\216\Spring%202011\Week%204\Week%204%20Handouts\normal%20demo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H:\216\Spring%202011\Week%204\Week%204%20Handouts\normal%20dem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Normal Distribution</a:t>
            </a:r>
          </a:p>
        </c:rich>
      </c:tx>
      <c:layout>
        <c:manualLayout>
          <c:xMode val="edge"/>
          <c:yMode val="edge"/>
          <c:x val="0.34617630113309028"/>
          <c:y val="0.2676126544503665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809039114013449E-2"/>
          <c:y val="0.24424022311418186"/>
          <c:w val="0.92651156410326729"/>
          <c:h val="0.67652556438955658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-1.9500000000000224</c:v>
                </c:pt>
                <c:pt idx="122">
                  <c:v>-1.9000000000000199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-1.7500000000000226</c:v>
                </c:pt>
                <c:pt idx="126">
                  <c:v>-1.7000000000000224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-0.65000000000003244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-5.000000000003018E-2</c:v>
                </c:pt>
                <c:pt idx="160">
                  <c:v>-3.0198066269804763E-14</c:v>
                </c:pt>
                <c:pt idx="161">
                  <c:v>4.9999999999970818E-2</c:v>
                </c:pt>
                <c:pt idx="162">
                  <c:v>9.9999999999970154E-2</c:v>
                </c:pt>
                <c:pt idx="163">
                  <c:v>0.14999999999997099</c:v>
                </c:pt>
                <c:pt idx="164">
                  <c:v>0.19999999999997206</c:v>
                </c:pt>
                <c:pt idx="165">
                  <c:v>0.24999999999997113</c:v>
                </c:pt>
                <c:pt idx="166">
                  <c:v>0.29999999999997373</c:v>
                </c:pt>
                <c:pt idx="167">
                  <c:v>0.34999999999997206</c:v>
                </c:pt>
                <c:pt idx="168">
                  <c:v>0.3999999999999736</c:v>
                </c:pt>
                <c:pt idx="169">
                  <c:v>0.44999999999997348</c:v>
                </c:pt>
                <c:pt idx="170">
                  <c:v>0.4999999999999728</c:v>
                </c:pt>
                <c:pt idx="171">
                  <c:v>0.54999999999997162</c:v>
                </c:pt>
                <c:pt idx="172">
                  <c:v>0.59999999999996867</c:v>
                </c:pt>
                <c:pt idx="173">
                  <c:v>0.64999999999997315</c:v>
                </c:pt>
                <c:pt idx="174">
                  <c:v>0.69999999999997409</c:v>
                </c:pt>
                <c:pt idx="175">
                  <c:v>0.74999999999997313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0.89999999999997182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1.0499999999999636</c:v>
                </c:pt>
                <c:pt idx="182">
                  <c:v>1.0999999999999646</c:v>
                </c:pt>
                <c:pt idx="183">
                  <c:v>1.1499999999999651</c:v>
                </c:pt>
                <c:pt idx="184">
                  <c:v>1.1999999999999698</c:v>
                </c:pt>
                <c:pt idx="185">
                  <c:v>1.2499999999999627</c:v>
                </c:pt>
                <c:pt idx="186">
                  <c:v>1.2999999999999636</c:v>
                </c:pt>
                <c:pt idx="187">
                  <c:v>1.3499999999999646</c:v>
                </c:pt>
                <c:pt idx="188">
                  <c:v>1.3999999999999651</c:v>
                </c:pt>
                <c:pt idx="189">
                  <c:v>1.4499999999999611</c:v>
                </c:pt>
                <c:pt idx="190">
                  <c:v>1.4999999999999627</c:v>
                </c:pt>
                <c:pt idx="191">
                  <c:v>1.5499999999999636</c:v>
                </c:pt>
                <c:pt idx="192">
                  <c:v>1.5999999999999646</c:v>
                </c:pt>
                <c:pt idx="193">
                  <c:v>1.6499999999999651</c:v>
                </c:pt>
                <c:pt idx="194">
                  <c:v>1.6999999999999698</c:v>
                </c:pt>
                <c:pt idx="195">
                  <c:v>1.7499999999999556</c:v>
                </c:pt>
                <c:pt idx="196">
                  <c:v>1.7999999999999661</c:v>
                </c:pt>
                <c:pt idx="197">
                  <c:v>1.8499999999999646</c:v>
                </c:pt>
                <c:pt idx="198">
                  <c:v>1.8999999999999551</c:v>
                </c:pt>
                <c:pt idx="199">
                  <c:v>1.9499999999999538</c:v>
                </c:pt>
                <c:pt idx="200">
                  <c:v>1.9999999999999556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5.0522710835369953E-15</c:v>
                </c:pt>
                <c:pt idx="1">
                  <c:v>7.5276872890311151E-15</c:v>
                </c:pt>
                <c:pt idx="2">
                  <c:v>1.1187956214352006E-14</c:v>
                </c:pt>
                <c:pt idx="3">
                  <c:v>1.6586479270623515E-14</c:v>
                </c:pt>
                <c:pt idx="4">
                  <c:v>2.4528552856964639E-14</c:v>
                </c:pt>
                <c:pt idx="5">
                  <c:v>3.6182944511125892E-14</c:v>
                </c:pt>
                <c:pt idx="6">
                  <c:v>5.3241483722530117E-14</c:v>
                </c:pt>
                <c:pt idx="7">
                  <c:v>7.8146702517701077E-14</c:v>
                </c:pt>
                <c:pt idx="8">
                  <c:v>1.1441564901801546E-13</c:v>
                </c:pt>
                <c:pt idx="9">
                  <c:v>1.670992357038396E-13</c:v>
                </c:pt>
                <c:pt idx="10">
                  <c:v>2.4343205330290419E-13</c:v>
                </c:pt>
                <c:pt idx="11">
                  <c:v>3.5374908476099447E-13</c:v>
                </c:pt>
                <c:pt idx="12">
                  <c:v>5.1277536367967084E-13</c:v>
                </c:pt>
                <c:pt idx="13">
                  <c:v>7.4143526997044836E-13</c:v>
                </c:pt>
                <c:pt idx="14">
                  <c:v>1.0693837871541711E-12</c:v>
                </c:pt>
                <c:pt idx="15">
                  <c:v>1.5385379505613005E-12</c:v>
                </c:pt>
                <c:pt idx="16">
                  <c:v>2.2079899631371788E-12</c:v>
                </c:pt>
                <c:pt idx="17">
                  <c:v>3.1608234614691094E-12</c:v>
                </c:pt>
                <c:pt idx="18">
                  <c:v>4.5135436772055602E-12</c:v>
                </c:pt>
                <c:pt idx="19">
                  <c:v>6.4290872907537433E-12</c:v>
                </c:pt>
                <c:pt idx="20">
                  <c:v>9.134720408364689E-12</c:v>
                </c:pt>
                <c:pt idx="21">
                  <c:v>1.294659193831937E-11</c:v>
                </c:pt>
                <c:pt idx="22">
                  <c:v>1.8303322170155927E-11</c:v>
                </c:pt>
                <c:pt idx="23">
                  <c:v>2.5811821449987061E-11</c:v>
                </c:pt>
                <c:pt idx="24">
                  <c:v>3.630961501791856E-11</c:v>
                </c:pt>
                <c:pt idx="25">
                  <c:v>5.0949379588437191E-11</c:v>
                </c:pt>
                <c:pt idx="26">
                  <c:v>7.1313281239961966E-11</c:v>
                </c:pt>
                <c:pt idx="27">
                  <c:v>9.9567179054971598E-11</c:v>
                </c:pt>
                <c:pt idx="28">
                  <c:v>1.3866799941653369E-10</c:v>
                </c:pt>
                <c:pt idx="29">
                  <c:v>1.9264181479358167E-10</c:v>
                </c:pt>
                <c:pt idx="30">
                  <c:v>2.6695566147627134E-10</c:v>
                </c:pt>
                <c:pt idx="31">
                  <c:v>3.6901326161243826E-10</c:v>
                </c:pt>
                <c:pt idx="32">
                  <c:v>5.0881402816448042E-10</c:v>
                </c:pt>
                <c:pt idx="33">
                  <c:v>6.9982659485794215E-10</c:v>
                </c:pt>
                <c:pt idx="34">
                  <c:v>9.6014333703118545E-10</c:v>
                </c:pt>
                <c:pt idx="35">
                  <c:v>1.3140018181558185E-9</c:v>
                </c:pt>
                <c:pt idx="36">
                  <c:v>1.7937839079639919E-9</c:v>
                </c:pt>
                <c:pt idx="37">
                  <c:v>2.4426348268069295E-9</c:v>
                </c:pt>
                <c:pt idx="38">
                  <c:v>3.3178842435471213E-9</c:v>
                </c:pt>
                <c:pt idx="39">
                  <c:v>4.4955018310130213E-9</c:v>
                </c:pt>
                <c:pt idx="40">
                  <c:v>6.0758828498229866E-9</c:v>
                </c:pt>
                <c:pt idx="41">
                  <c:v>8.1913384034787435E-9</c:v>
                </c:pt>
                <c:pt idx="42">
                  <c:v>1.1015763624681764E-8</c:v>
                </c:pt>
                <c:pt idx="43">
                  <c:v>1.4777079586479284E-8</c:v>
                </c:pt>
                <c:pt idx="44">
                  <c:v>1.9773196406243692E-8</c:v>
                </c:pt>
                <c:pt idx="45">
                  <c:v>2.6392432035704448E-8</c:v>
                </c:pt>
                <c:pt idx="46">
                  <c:v>3.513955094820262E-8</c:v>
                </c:pt>
                <c:pt idx="47">
                  <c:v>4.6668867975940423E-8</c:v>
                </c:pt>
                <c:pt idx="48">
                  <c:v>6.1826205001655291E-8</c:v>
                </c:pt>
                <c:pt idx="49">
                  <c:v>8.1701903785428775E-8</c:v>
                </c:pt>
                <c:pt idx="50">
                  <c:v>1.0769760042542809E-7</c:v>
                </c:pt>
                <c:pt idx="51">
                  <c:v>1.4161007130160538E-7</c:v>
                </c:pt>
                <c:pt idx="52">
                  <c:v>1.8573618445552076E-7</c:v>
                </c:pt>
                <c:pt idx="53">
                  <c:v>2.4300385410804281E-7</c:v>
                </c:pt>
                <c:pt idx="54">
                  <c:v>3.1713492167158393E-7</c:v>
                </c:pt>
                <c:pt idx="55">
                  <c:v>4.1284709886297924E-7</c:v>
                </c:pt>
                <c:pt idx="56">
                  <c:v>5.3610353446973848E-7</c:v>
                </c:pt>
                <c:pt idx="57">
                  <c:v>6.9442023538550629E-7</c:v>
                </c:pt>
                <c:pt idx="58">
                  <c:v>8.9724351623829954E-7</c:v>
                </c:pt>
                <c:pt idx="59">
                  <c:v>1.1564119035797406E-6</c:v>
                </c:pt>
                <c:pt idx="60">
                  <c:v>1.4867195147342367E-6</c:v>
                </c:pt>
                <c:pt idx="61">
                  <c:v>1.9066009031227379E-6</c:v>
                </c:pt>
                <c:pt idx="62">
                  <c:v>2.4389607458932573E-6</c:v>
                </c:pt>
                <c:pt idx="63">
                  <c:v>3.1121755791487852E-6</c:v>
                </c:pt>
                <c:pt idx="64">
                  <c:v>3.9612990910319271E-6</c:v>
                </c:pt>
                <c:pt idx="65">
                  <c:v>5.0295072885922455E-6</c:v>
                </c:pt>
                <c:pt idx="66">
                  <c:v>6.3698251788668392E-6</c:v>
                </c:pt>
                <c:pt idx="67">
                  <c:v>8.0471824564919751E-6</c:v>
                </c:pt>
                <c:pt idx="68">
                  <c:v>1.014085206548637E-5</c:v>
                </c:pt>
                <c:pt idx="69">
                  <c:v>1.2747332381832973E-5</c:v>
                </c:pt>
                <c:pt idx="70">
                  <c:v>1.5983741106904868E-5</c:v>
                </c:pt>
                <c:pt idx="71">
                  <c:v>1.9991796706922046E-5</c:v>
                </c:pt>
                <c:pt idx="72">
                  <c:v>2.4942471290052471E-5</c:v>
                </c:pt>
                <c:pt idx="73">
                  <c:v>3.1041407057849108E-5</c:v>
                </c:pt>
                <c:pt idx="74">
                  <c:v>3.8535196742085713E-5</c:v>
                </c:pt>
                <c:pt idx="75">
                  <c:v>4.7718636541203685E-5</c:v>
                </c:pt>
                <c:pt idx="76">
                  <c:v>5.8943067756537842E-5</c:v>
                </c:pt>
                <c:pt idx="77">
                  <c:v>7.2625930302249884E-5</c:v>
                </c:pt>
                <c:pt idx="78">
                  <c:v>8.926165717712977E-5</c:v>
                </c:pt>
                <c:pt idx="79">
                  <c:v>1.0943404343979729E-4</c:v>
                </c:pt>
                <c:pt idx="80">
                  <c:v>1.3383022576488095E-4</c:v>
                </c:pt>
                <c:pt idx="81">
                  <c:v>1.6325640876623605E-4</c:v>
                </c:pt>
                <c:pt idx="82">
                  <c:v>1.9865547139276583E-4</c:v>
                </c:pt>
                <c:pt idx="83">
                  <c:v>2.4112658022598421E-4</c:v>
                </c:pt>
                <c:pt idx="84">
                  <c:v>2.9194692579145078E-4</c:v>
                </c:pt>
                <c:pt idx="85">
                  <c:v>3.5259568236742014E-4</c:v>
                </c:pt>
                <c:pt idx="86">
                  <c:v>4.247802705507233E-4</c:v>
                </c:pt>
                <c:pt idx="87">
                  <c:v>5.1046497434415177E-4</c:v>
                </c:pt>
                <c:pt idx="88">
                  <c:v>6.1190193011372962E-4</c:v>
                </c:pt>
                <c:pt idx="89">
                  <c:v>7.3166446283026319E-4</c:v>
                </c:pt>
                <c:pt idx="90">
                  <c:v>8.7268269504570247E-4</c:v>
                </c:pt>
                <c:pt idx="91">
                  <c:v>1.0382812956613401E-3</c:v>
                </c:pt>
                <c:pt idx="92">
                  <c:v>1.2322191684729412E-3</c:v>
                </c:pt>
                <c:pt idx="93">
                  <c:v>1.4587308046666559E-3</c:v>
                </c:pt>
                <c:pt idx="94">
                  <c:v>1.7225689390535808E-3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3.2668190561997309E-3</c:v>
                </c:pt>
                <c:pt idx="99">
                  <c:v>3.8097620982215905E-3</c:v>
                </c:pt>
                <c:pt idx="100">
                  <c:v>4.4318484119377855E-3</c:v>
                </c:pt>
                <c:pt idx="101">
                  <c:v>5.1426409230536704E-3</c:v>
                </c:pt>
                <c:pt idx="102">
                  <c:v>5.9525324197755103E-3</c:v>
                </c:pt>
                <c:pt idx="103">
                  <c:v>6.8727666906136338E-3</c:v>
                </c:pt>
                <c:pt idx="104">
                  <c:v>7.9154515829795626E-3</c:v>
                </c:pt>
                <c:pt idx="105">
                  <c:v>9.0935625015905568E-3</c:v>
                </c:pt>
                <c:pt idx="106">
                  <c:v>1.0420934814422073E-2</c:v>
                </c:pt>
                <c:pt idx="107">
                  <c:v>1.1912243607604549E-2</c:v>
                </c:pt>
                <c:pt idx="108">
                  <c:v>1.3582969233684973E-2</c:v>
                </c:pt>
                <c:pt idx="109">
                  <c:v>1.5449347134394378E-2</c:v>
                </c:pt>
                <c:pt idx="110">
                  <c:v>1.7528300493567784E-2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2.5218219915193293E-2</c:v>
                </c:pt>
                <c:pt idx="114">
                  <c:v>2.8327037741599882E-2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3.9550041589368638E-2</c:v>
                </c:pt>
                <c:pt idx="118">
                  <c:v>4.3983595980425505E-2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5.9594706068813966E-2</c:v>
                </c:pt>
                <c:pt idx="122">
                  <c:v>6.5615814774674056E-2</c:v>
                </c:pt>
                <c:pt idx="123">
                  <c:v>7.2064874336215626E-2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9.4049077376884269E-2</c:v>
                </c:pt>
                <c:pt idx="127">
                  <c:v>0.10226492456397519</c:v>
                </c:pt>
                <c:pt idx="128">
                  <c:v>0.11092083467945199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0.16038332734191521</c:v>
                </c:pt>
                <c:pt idx="134">
                  <c:v>0.17136859204780291</c:v>
                </c:pt>
                <c:pt idx="135">
                  <c:v>0.18264908538901797</c:v>
                </c:pt>
                <c:pt idx="136">
                  <c:v>0.19418605498320821</c:v>
                </c:pt>
                <c:pt idx="137">
                  <c:v>0.20593626871997076</c:v>
                </c:pt>
                <c:pt idx="138">
                  <c:v>0.21785217703254572</c:v>
                </c:pt>
                <c:pt idx="139">
                  <c:v>0.22988214068422874</c:v>
                </c:pt>
                <c:pt idx="140">
                  <c:v>0.24197072451913851</c:v>
                </c:pt>
                <c:pt idx="141">
                  <c:v>0.2540590564691802</c:v>
                </c:pt>
                <c:pt idx="142">
                  <c:v>0.26608524989874782</c:v>
                </c:pt>
                <c:pt idx="143">
                  <c:v>0.27798488613099154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0.31225393336675589</c:v>
                </c:pt>
                <c:pt idx="147">
                  <c:v>0.32297235966791016</c:v>
                </c:pt>
                <c:pt idx="148">
                  <c:v>0.33322460289179501</c:v>
                </c:pt>
                <c:pt idx="149">
                  <c:v>0.34294385501937896</c:v>
                </c:pt>
                <c:pt idx="150">
                  <c:v>0.35206532676429431</c:v>
                </c:pt>
                <c:pt idx="151">
                  <c:v>0.36052696246164573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0.38138781546052247</c:v>
                </c:pt>
                <c:pt idx="155">
                  <c:v>0.38666811680284907</c:v>
                </c:pt>
                <c:pt idx="156">
                  <c:v>0.3910426939754571</c:v>
                </c:pt>
                <c:pt idx="157">
                  <c:v>0.39447933090788984</c:v>
                </c:pt>
                <c:pt idx="158">
                  <c:v>0.39695254747701242</c:v>
                </c:pt>
                <c:pt idx="159">
                  <c:v>0.39844391409476554</c:v>
                </c:pt>
                <c:pt idx="160">
                  <c:v>0.39894228040143281</c:v>
                </c:pt>
                <c:pt idx="161">
                  <c:v>0.39844391409476676</c:v>
                </c:pt>
                <c:pt idx="162">
                  <c:v>0.39695254747701475</c:v>
                </c:pt>
                <c:pt idx="163">
                  <c:v>0.39447933090789311</c:v>
                </c:pt>
                <c:pt idx="164">
                  <c:v>0.39104269397546176</c:v>
                </c:pt>
                <c:pt idx="165">
                  <c:v>0.38666811680285479</c:v>
                </c:pt>
                <c:pt idx="166">
                  <c:v>0.38138781546052891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0.36052696246165505</c:v>
                </c:pt>
                <c:pt idx="170">
                  <c:v>0.3520653267643048</c:v>
                </c:pt>
                <c:pt idx="171">
                  <c:v>0.34294385501939006</c:v>
                </c:pt>
                <c:pt idx="172">
                  <c:v>0.33322460289180822</c:v>
                </c:pt>
                <c:pt idx="173">
                  <c:v>0.32297235966792276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0.28969155276148822</c:v>
                </c:pt>
                <c:pt idx="177">
                  <c:v>0.27798488613100553</c:v>
                </c:pt>
                <c:pt idx="178">
                  <c:v>0.26608524989876198</c:v>
                </c:pt>
                <c:pt idx="179">
                  <c:v>0.25405905646919413</c:v>
                </c:pt>
                <c:pt idx="180">
                  <c:v>0.24197072451915061</c:v>
                </c:pt>
                <c:pt idx="181">
                  <c:v>0.22988214068424062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0.1941860549832197</c:v>
                </c:pt>
                <c:pt idx="185">
                  <c:v>0.18264908538902974</c:v>
                </c:pt>
                <c:pt idx="186">
                  <c:v>0.17136859204781404</c:v>
                </c:pt>
                <c:pt idx="187">
                  <c:v>0.16038332734192648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0.11092083467946065</c:v>
                </c:pt>
                <c:pt idx="193">
                  <c:v>0.10226492456398376</c:v>
                </c:pt>
                <c:pt idx="194">
                  <c:v>9.4049077376892193E-2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7.2064874336222315E-2</c:v>
                </c:pt>
                <c:pt idx="198">
                  <c:v>6.5615814774681577E-2</c:v>
                </c:pt>
                <c:pt idx="199">
                  <c:v>5.9594706068820967E-2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3.9550041589370408E-2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2.5218219915194462E-2</c:v>
                </c:pt>
                <c:pt idx="208">
                  <c:v>2.2394530294842827E-2</c:v>
                </c:pt>
                <c:pt idx="209">
                  <c:v>1.9837354391795386E-2</c:v>
                </c:pt>
                <c:pt idx="210">
                  <c:v>1.7528300493568651E-2</c:v>
                </c:pt>
                <c:pt idx="211">
                  <c:v>1.5449347134395179E-2</c:v>
                </c:pt>
                <c:pt idx="212">
                  <c:v>1.3582969233685719E-2</c:v>
                </c:pt>
                <c:pt idx="213">
                  <c:v>1.1912243607605203E-2</c:v>
                </c:pt>
                <c:pt idx="214">
                  <c:v>1.0420934814422621E-2</c:v>
                </c:pt>
                <c:pt idx="215">
                  <c:v>9.0935625015910859E-3</c:v>
                </c:pt>
                <c:pt idx="216">
                  <c:v>7.9154515829799963E-3</c:v>
                </c:pt>
                <c:pt idx="217">
                  <c:v>6.8727666906140163E-3</c:v>
                </c:pt>
                <c:pt idx="218">
                  <c:v>5.9525324197758677E-3</c:v>
                </c:pt>
                <c:pt idx="219">
                  <c:v>5.1426409230539557E-3</c:v>
                </c:pt>
                <c:pt idx="220">
                  <c:v>4.4318484119380613E-3</c:v>
                </c:pt>
                <c:pt idx="221">
                  <c:v>3.8097620982218247E-3</c:v>
                </c:pt>
                <c:pt idx="222">
                  <c:v>3.2668190561999377E-3</c:v>
                </c:pt>
                <c:pt idx="223">
                  <c:v>2.7942584148794472E-3</c:v>
                </c:pt>
                <c:pt idx="224">
                  <c:v>2.3840882014648447E-3</c:v>
                </c:pt>
                <c:pt idx="225">
                  <c:v>2.0290480572997681E-3</c:v>
                </c:pt>
                <c:pt idx="226">
                  <c:v>1.7225689390536925E-3</c:v>
                </c:pt>
                <c:pt idx="227">
                  <c:v>1.4587308046667572E-3</c:v>
                </c:pt>
                <c:pt idx="228">
                  <c:v>1.2322191684730288E-3</c:v>
                </c:pt>
                <c:pt idx="229">
                  <c:v>1.0382812956614101E-3</c:v>
                </c:pt>
                <c:pt idx="230">
                  <c:v>8.7268269504576362E-4</c:v>
                </c:pt>
                <c:pt idx="231">
                  <c:v>7.3166446283031599E-4</c:v>
                </c:pt>
                <c:pt idx="232">
                  <c:v>6.1190193011377472E-4</c:v>
                </c:pt>
                <c:pt idx="233">
                  <c:v>5.1046497434419015E-4</c:v>
                </c:pt>
                <c:pt idx="234">
                  <c:v>4.2478027055075523E-4</c:v>
                </c:pt>
                <c:pt idx="235">
                  <c:v>3.5259568236744682E-4</c:v>
                </c:pt>
                <c:pt idx="236">
                  <c:v>2.9194692579146168E-4</c:v>
                </c:pt>
                <c:pt idx="237">
                  <c:v>2.4112658022599402E-4</c:v>
                </c:pt>
                <c:pt idx="238">
                  <c:v>1.9865547139277418E-4</c:v>
                </c:pt>
                <c:pt idx="239">
                  <c:v>1.6325640876624221E-4</c:v>
                </c:pt>
                <c:pt idx="240">
                  <c:v>1.3383022576488605E-4</c:v>
                </c:pt>
                <c:pt idx="241">
                  <c:v>1.0943404343980191E-4</c:v>
                </c:pt>
                <c:pt idx="242">
                  <c:v>8.9261657177133402E-5</c:v>
                </c:pt>
                <c:pt idx="243">
                  <c:v>7.2625930302252703E-5</c:v>
                </c:pt>
                <c:pt idx="244">
                  <c:v>5.8943067756540194E-5</c:v>
                </c:pt>
                <c:pt idx="245">
                  <c:v>4.7718636541205636E-5</c:v>
                </c:pt>
                <c:pt idx="246">
                  <c:v>3.8535196742087299E-5</c:v>
                </c:pt>
                <c:pt idx="247">
                  <c:v>3.1041407057850605E-5</c:v>
                </c:pt>
                <c:pt idx="248">
                  <c:v>2.494247129005361E-5</c:v>
                </c:pt>
                <c:pt idx="249">
                  <c:v>1.9991796706922927E-5</c:v>
                </c:pt>
                <c:pt idx="250">
                  <c:v>1.598374110690561E-5</c:v>
                </c:pt>
                <c:pt idx="251">
                  <c:v>1.274733238183353E-5</c:v>
                </c:pt>
                <c:pt idx="252">
                  <c:v>1.0140852065486858E-5</c:v>
                </c:pt>
                <c:pt idx="253">
                  <c:v>8.0471824564923444E-6</c:v>
                </c:pt>
                <c:pt idx="254">
                  <c:v>6.3698251788671187E-6</c:v>
                </c:pt>
                <c:pt idx="255">
                  <c:v>5.0295072885924742E-6</c:v>
                </c:pt>
                <c:pt idx="256">
                  <c:v>3.9612990910321092E-6</c:v>
                </c:pt>
                <c:pt idx="257">
                  <c:v>3.1121755791489631E-6</c:v>
                </c:pt>
                <c:pt idx="258">
                  <c:v>2.4389607458933784E-6</c:v>
                </c:pt>
                <c:pt idx="259">
                  <c:v>1.9066009031228271E-6</c:v>
                </c:pt>
                <c:pt idx="260">
                  <c:v>1.4867195147343093E-6</c:v>
                </c:pt>
                <c:pt idx="261">
                  <c:v>1.1564119035797972E-6</c:v>
                </c:pt>
                <c:pt idx="262">
                  <c:v>8.9724351623834687E-7</c:v>
                </c:pt>
                <c:pt idx="263">
                  <c:v>6.9442023538554113E-7</c:v>
                </c:pt>
                <c:pt idx="264">
                  <c:v>5.3610353446976579E-7</c:v>
                </c:pt>
                <c:pt idx="265">
                  <c:v>4.1284709886299984E-7</c:v>
                </c:pt>
                <c:pt idx="266">
                  <c:v>3.1713492167160093E-7</c:v>
                </c:pt>
                <c:pt idx="267">
                  <c:v>2.4300385410805625E-7</c:v>
                </c:pt>
                <c:pt idx="268">
                  <c:v>1.8573618445553077E-7</c:v>
                </c:pt>
                <c:pt idx="269">
                  <c:v>1.4161007130161292E-7</c:v>
                </c:pt>
                <c:pt idx="270">
                  <c:v>1.0769760042543369E-7</c:v>
                </c:pt>
                <c:pt idx="271">
                  <c:v>8.1701903785433407E-8</c:v>
                </c:pt>
                <c:pt idx="272">
                  <c:v>6.1826205001659063E-8</c:v>
                </c:pt>
                <c:pt idx="273">
                  <c:v>4.6668867975942944E-8</c:v>
                </c:pt>
                <c:pt idx="274">
                  <c:v>3.5139550948204651E-8</c:v>
                </c:pt>
                <c:pt idx="275">
                  <c:v>2.6392432035705921E-8</c:v>
                </c:pt>
                <c:pt idx="276">
                  <c:v>1.9773196406244811E-8</c:v>
                </c:pt>
                <c:pt idx="277">
                  <c:v>1.4777079586480214E-8</c:v>
                </c:pt>
                <c:pt idx="278">
                  <c:v>1.1015763624682432E-8</c:v>
                </c:pt>
                <c:pt idx="279">
                  <c:v>8.1913384034841086E-9</c:v>
                </c:pt>
                <c:pt idx="280">
                  <c:v>6.0758828498233432E-9</c:v>
                </c:pt>
                <c:pt idx="281">
                  <c:v>4.4955018310132844E-9</c:v>
                </c:pt>
                <c:pt idx="282">
                  <c:v>3.3178842435493613E-9</c:v>
                </c:pt>
                <c:pt idx="283">
                  <c:v>2.4426348268085793E-9</c:v>
                </c:pt>
                <c:pt idx="284">
                  <c:v>1.7937839079652244E-9</c:v>
                </c:pt>
                <c:pt idx="285">
                  <c:v>1.314001818155897E-9</c:v>
                </c:pt>
                <c:pt idx="286">
                  <c:v>9.6014333703184616E-10</c:v>
                </c:pt>
                <c:pt idx="287">
                  <c:v>6.9982659485843247E-10</c:v>
                </c:pt>
                <c:pt idx="288">
                  <c:v>5.0881402816483817E-10</c:v>
                </c:pt>
                <c:pt idx="289">
                  <c:v>3.6901326161270079E-10</c:v>
                </c:pt>
                <c:pt idx="290">
                  <c:v>2.6695566147646262E-10</c:v>
                </c:pt>
                <c:pt idx="291">
                  <c:v>1.9264181479371867E-10</c:v>
                </c:pt>
                <c:pt idx="292">
                  <c:v>1.3866799941662506E-10</c:v>
                </c:pt>
                <c:pt idx="293">
                  <c:v>9.9567179055038212E-11</c:v>
                </c:pt>
                <c:pt idx="294">
                  <c:v>7.1313281240009826E-11</c:v>
                </c:pt>
                <c:pt idx="295">
                  <c:v>5.0949379588471713E-11</c:v>
                </c:pt>
                <c:pt idx="296">
                  <c:v>3.630961501794304E-11</c:v>
                </c:pt>
                <c:pt idx="297">
                  <c:v>2.5811821450004642E-11</c:v>
                </c:pt>
                <c:pt idx="298">
                  <c:v>1.8303322170168619E-11</c:v>
                </c:pt>
                <c:pt idx="299">
                  <c:v>1.2946591938328372E-11</c:v>
                </c:pt>
                <c:pt idx="300">
                  <c:v>9.134720408371077E-12</c:v>
                </c:pt>
                <c:pt idx="301">
                  <c:v>6.429087290758258E-12</c:v>
                </c:pt>
                <c:pt idx="302">
                  <c:v>4.5135436772087551E-12</c:v>
                </c:pt>
                <c:pt idx="303">
                  <c:v>3.1608234614713866E-12</c:v>
                </c:pt>
                <c:pt idx="304">
                  <c:v>2.207989963138769E-12</c:v>
                </c:pt>
                <c:pt idx="305">
                  <c:v>1.5385379505624158E-12</c:v>
                </c:pt>
                <c:pt idx="306">
                  <c:v>1.0693837871549492E-12</c:v>
                </c:pt>
                <c:pt idx="307">
                  <c:v>7.4143526997099059E-13</c:v>
                </c:pt>
                <c:pt idx="308">
                  <c:v>5.1277536368005161E-13</c:v>
                </c:pt>
                <c:pt idx="309">
                  <c:v>3.5374908476126034E-13</c:v>
                </c:pt>
                <c:pt idx="310">
                  <c:v>2.4343205330308721E-13</c:v>
                </c:pt>
                <c:pt idx="311">
                  <c:v>1.6709923570396474E-13</c:v>
                </c:pt>
                <c:pt idx="312">
                  <c:v>1.144156490181025E-13</c:v>
                </c:pt>
                <c:pt idx="313">
                  <c:v>7.8146702517760993E-14</c:v>
                </c:pt>
                <c:pt idx="314">
                  <c:v>5.3241483722571327E-14</c:v>
                </c:pt>
                <c:pt idx="315">
                  <c:v>3.6182944511154033E-14</c:v>
                </c:pt>
                <c:pt idx="316">
                  <c:v>2.4528552856983588E-14</c:v>
                </c:pt>
                <c:pt idx="317">
                  <c:v>1.6586479270636484E-14</c:v>
                </c:pt>
                <c:pt idx="318">
                  <c:v>1.1187956214360919E-14</c:v>
                </c:pt>
                <c:pt idx="319">
                  <c:v>7.5276872890370931E-15</c:v>
                </c:pt>
                <c:pt idx="320">
                  <c:v>5.0522710835410595E-15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C8-4613-92AE-907A5F186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282560"/>
        <c:axId val="127506304"/>
      </c:scatterChart>
      <c:valAx>
        <c:axId val="127282560"/>
        <c:scaling>
          <c:orientation val="minMax"/>
          <c:max val="5"/>
          <c:min val="-5"/>
        </c:scaling>
        <c:delete val="1"/>
        <c:axPos val="b"/>
        <c:title>
          <c:tx>
            <c:rich>
              <a:bodyPr/>
              <a:lstStyle/>
              <a:p>
                <a:pPr>
                  <a:defRPr sz="15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Mean = 100</a:t>
                </a:r>
              </a:p>
            </c:rich>
          </c:tx>
          <c:layout>
            <c:manualLayout>
              <c:xMode val="edge"/>
              <c:yMode val="edge"/>
              <c:x val="0.41642294713160877"/>
              <c:y val="0.92503127443414124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one"/>
        <c:crossAx val="127506304"/>
        <c:crosses val="autoZero"/>
        <c:crossBetween val="midCat"/>
        <c:majorUnit val="2"/>
        <c:minorUnit val="1"/>
      </c:valAx>
      <c:valAx>
        <c:axId val="127506304"/>
        <c:scaling>
          <c:orientation val="minMax"/>
          <c:max val="0.75000000000000289"/>
        </c:scaling>
        <c:delete val="1"/>
        <c:axPos val="l"/>
        <c:numFmt formatCode="0.000000" sourceLinked="1"/>
        <c:majorTickMark val="none"/>
        <c:minorTickMark val="none"/>
        <c:tickLblPos val="none"/>
        <c:crossAx val="12728256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Normal Distribution</a:t>
            </a:r>
          </a:p>
        </c:rich>
      </c:tx>
      <c:layout>
        <c:manualLayout>
          <c:xMode val="edge"/>
          <c:yMode val="edge"/>
          <c:x val="0.34153051028126957"/>
          <c:y val="2.957488806074549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809039114013462E-2"/>
          <c:y val="0.24424022311418192"/>
          <c:w val="0.8893454487724245"/>
          <c:h val="0.67652556438955691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-1.9500000000000237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-1.7500000000000215</c:v>
                </c:pt>
                <c:pt idx="126">
                  <c:v>-1.7000000000000215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-0.65000000000003266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-5.0000000000030131E-2</c:v>
                </c:pt>
                <c:pt idx="160">
                  <c:v>-3.0198066269804807E-14</c:v>
                </c:pt>
                <c:pt idx="161">
                  <c:v>4.9999999999970811E-2</c:v>
                </c:pt>
                <c:pt idx="162">
                  <c:v>9.9999999999970224E-2</c:v>
                </c:pt>
                <c:pt idx="163">
                  <c:v>0.14999999999997107</c:v>
                </c:pt>
                <c:pt idx="164">
                  <c:v>0.19999999999997201</c:v>
                </c:pt>
                <c:pt idx="165">
                  <c:v>0.24999999999997125</c:v>
                </c:pt>
                <c:pt idx="166">
                  <c:v>0.29999999999997401</c:v>
                </c:pt>
                <c:pt idx="167">
                  <c:v>0.34999999999997206</c:v>
                </c:pt>
                <c:pt idx="168">
                  <c:v>0.39999999999997393</c:v>
                </c:pt>
                <c:pt idx="169">
                  <c:v>0.44999999999997342</c:v>
                </c:pt>
                <c:pt idx="170">
                  <c:v>0.49999999999997302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0.64999999999997349</c:v>
                </c:pt>
                <c:pt idx="174">
                  <c:v>0.69999999999997364</c:v>
                </c:pt>
                <c:pt idx="175">
                  <c:v>0.74999999999997335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0.89999999999997105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1.0499999999999632</c:v>
                </c:pt>
                <c:pt idx="182">
                  <c:v>1.0999999999999639</c:v>
                </c:pt>
                <c:pt idx="183">
                  <c:v>1.1499999999999646</c:v>
                </c:pt>
                <c:pt idx="184">
                  <c:v>1.1999999999999698</c:v>
                </c:pt>
                <c:pt idx="185">
                  <c:v>1.2499999999999618</c:v>
                </c:pt>
                <c:pt idx="186">
                  <c:v>1.2999999999999632</c:v>
                </c:pt>
                <c:pt idx="187">
                  <c:v>1.3499999999999639</c:v>
                </c:pt>
                <c:pt idx="188">
                  <c:v>1.3999999999999646</c:v>
                </c:pt>
                <c:pt idx="189">
                  <c:v>1.4499999999999602</c:v>
                </c:pt>
                <c:pt idx="190">
                  <c:v>1.4999999999999618</c:v>
                </c:pt>
                <c:pt idx="191">
                  <c:v>1.5499999999999632</c:v>
                </c:pt>
                <c:pt idx="192">
                  <c:v>1.5999999999999639</c:v>
                </c:pt>
                <c:pt idx="193">
                  <c:v>1.6499999999999646</c:v>
                </c:pt>
                <c:pt idx="194">
                  <c:v>1.6999999999999698</c:v>
                </c:pt>
                <c:pt idx="195">
                  <c:v>1.7499999999999538</c:v>
                </c:pt>
                <c:pt idx="196">
                  <c:v>1.799999999999965</c:v>
                </c:pt>
                <c:pt idx="197">
                  <c:v>1.8499999999999639</c:v>
                </c:pt>
                <c:pt idx="198">
                  <c:v>1.8999999999999546</c:v>
                </c:pt>
                <c:pt idx="199">
                  <c:v>1.9499999999999558</c:v>
                </c:pt>
                <c:pt idx="200">
                  <c:v>1.9999999999999574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5.0522710835370032E-15</c:v>
                </c:pt>
                <c:pt idx="1">
                  <c:v>7.5276872890311261E-15</c:v>
                </c:pt>
                <c:pt idx="2">
                  <c:v>1.1187956214352028E-14</c:v>
                </c:pt>
                <c:pt idx="3">
                  <c:v>1.6586479270623541E-14</c:v>
                </c:pt>
                <c:pt idx="4">
                  <c:v>2.4528552856964661E-14</c:v>
                </c:pt>
                <c:pt idx="5">
                  <c:v>3.6182944511125949E-14</c:v>
                </c:pt>
                <c:pt idx="6">
                  <c:v>5.3241483722530174E-14</c:v>
                </c:pt>
                <c:pt idx="7">
                  <c:v>7.8146702517701203E-14</c:v>
                </c:pt>
                <c:pt idx="8">
                  <c:v>1.1441564901801567E-13</c:v>
                </c:pt>
                <c:pt idx="9">
                  <c:v>1.6709923570383988E-13</c:v>
                </c:pt>
                <c:pt idx="10">
                  <c:v>2.434320533029046E-13</c:v>
                </c:pt>
                <c:pt idx="11">
                  <c:v>3.5374908476099523E-13</c:v>
                </c:pt>
                <c:pt idx="12">
                  <c:v>5.1277536367967114E-13</c:v>
                </c:pt>
                <c:pt idx="13">
                  <c:v>7.4143526997044967E-13</c:v>
                </c:pt>
                <c:pt idx="14">
                  <c:v>1.0693837871541723E-12</c:v>
                </c:pt>
                <c:pt idx="15">
                  <c:v>1.5385379505613031E-12</c:v>
                </c:pt>
                <c:pt idx="16">
                  <c:v>2.2079899631371825E-12</c:v>
                </c:pt>
                <c:pt idx="17">
                  <c:v>3.1608234614691151E-12</c:v>
                </c:pt>
                <c:pt idx="18">
                  <c:v>4.5135436772055683E-12</c:v>
                </c:pt>
                <c:pt idx="19">
                  <c:v>6.4290872907537554E-12</c:v>
                </c:pt>
                <c:pt idx="20">
                  <c:v>9.1347204083647019E-12</c:v>
                </c:pt>
                <c:pt idx="21">
                  <c:v>1.2946591938319391E-11</c:v>
                </c:pt>
                <c:pt idx="22">
                  <c:v>1.8303322170155946E-11</c:v>
                </c:pt>
                <c:pt idx="23">
                  <c:v>2.5811821449987097E-11</c:v>
                </c:pt>
                <c:pt idx="24">
                  <c:v>3.6309615017918612E-11</c:v>
                </c:pt>
                <c:pt idx="25">
                  <c:v>5.0949379588437223E-11</c:v>
                </c:pt>
                <c:pt idx="26">
                  <c:v>7.1313281239962082E-11</c:v>
                </c:pt>
                <c:pt idx="27">
                  <c:v>9.9567179054971727E-11</c:v>
                </c:pt>
                <c:pt idx="28">
                  <c:v>1.3866799941653387E-10</c:v>
                </c:pt>
                <c:pt idx="29">
                  <c:v>1.9264181479358208E-10</c:v>
                </c:pt>
                <c:pt idx="30">
                  <c:v>2.6695566147627165E-10</c:v>
                </c:pt>
                <c:pt idx="31">
                  <c:v>3.6901326161243872E-10</c:v>
                </c:pt>
                <c:pt idx="32">
                  <c:v>5.0881402816448114E-10</c:v>
                </c:pt>
                <c:pt idx="33">
                  <c:v>6.9982659485794308E-10</c:v>
                </c:pt>
                <c:pt idx="34">
                  <c:v>9.6014333703118627E-10</c:v>
                </c:pt>
                <c:pt idx="35">
                  <c:v>1.3140018181558199E-9</c:v>
                </c:pt>
                <c:pt idx="36">
                  <c:v>1.7937839079639928E-9</c:v>
                </c:pt>
                <c:pt idx="37">
                  <c:v>2.4426348268069324E-9</c:v>
                </c:pt>
                <c:pt idx="38">
                  <c:v>3.3178842435471262E-9</c:v>
                </c:pt>
                <c:pt idx="39">
                  <c:v>4.4955018310130246E-9</c:v>
                </c:pt>
                <c:pt idx="40">
                  <c:v>6.0758828498229916E-9</c:v>
                </c:pt>
                <c:pt idx="41">
                  <c:v>8.1913384034787485E-9</c:v>
                </c:pt>
                <c:pt idx="42">
                  <c:v>1.1015763624681766E-8</c:v>
                </c:pt>
                <c:pt idx="43">
                  <c:v>1.4777079586479289E-8</c:v>
                </c:pt>
                <c:pt idx="44">
                  <c:v>1.9773196406243706E-8</c:v>
                </c:pt>
                <c:pt idx="45">
                  <c:v>2.6392432035704458E-8</c:v>
                </c:pt>
                <c:pt idx="46">
                  <c:v>3.5139550948202646E-8</c:v>
                </c:pt>
                <c:pt idx="47">
                  <c:v>4.6668867975940449E-8</c:v>
                </c:pt>
                <c:pt idx="48">
                  <c:v>6.1826205001655344E-8</c:v>
                </c:pt>
                <c:pt idx="49">
                  <c:v>8.1701903785428841E-8</c:v>
                </c:pt>
                <c:pt idx="50">
                  <c:v>1.0769760042542816E-7</c:v>
                </c:pt>
                <c:pt idx="51">
                  <c:v>1.4161007130160541E-7</c:v>
                </c:pt>
                <c:pt idx="52">
                  <c:v>1.8573618445552084E-7</c:v>
                </c:pt>
                <c:pt idx="53">
                  <c:v>2.4300385410804286E-7</c:v>
                </c:pt>
                <c:pt idx="54">
                  <c:v>3.1713492167158404E-7</c:v>
                </c:pt>
                <c:pt idx="55">
                  <c:v>4.1284709886297919E-7</c:v>
                </c:pt>
                <c:pt idx="56">
                  <c:v>5.3610353446973837E-7</c:v>
                </c:pt>
                <c:pt idx="57">
                  <c:v>6.9442023538550682E-7</c:v>
                </c:pt>
                <c:pt idx="58">
                  <c:v>8.972435162383006E-7</c:v>
                </c:pt>
                <c:pt idx="59">
                  <c:v>1.1564119035797419E-6</c:v>
                </c:pt>
                <c:pt idx="60">
                  <c:v>1.4867195147342373E-6</c:v>
                </c:pt>
                <c:pt idx="61">
                  <c:v>1.9066009031227402E-6</c:v>
                </c:pt>
                <c:pt idx="62">
                  <c:v>2.4389607458932586E-6</c:v>
                </c:pt>
                <c:pt idx="63">
                  <c:v>3.1121755791487852E-6</c:v>
                </c:pt>
                <c:pt idx="64">
                  <c:v>3.9612990910319305E-6</c:v>
                </c:pt>
                <c:pt idx="65">
                  <c:v>5.0295072885922472E-6</c:v>
                </c:pt>
                <c:pt idx="66">
                  <c:v>6.36982517886684E-6</c:v>
                </c:pt>
                <c:pt idx="67">
                  <c:v>8.0471824564919767E-6</c:v>
                </c:pt>
                <c:pt idx="68">
                  <c:v>1.0140852065486372E-5</c:v>
                </c:pt>
                <c:pt idx="69">
                  <c:v>1.2747332381832969E-5</c:v>
                </c:pt>
                <c:pt idx="70">
                  <c:v>1.5983741106904861E-5</c:v>
                </c:pt>
                <c:pt idx="71">
                  <c:v>1.9991796706922056E-5</c:v>
                </c:pt>
                <c:pt idx="72">
                  <c:v>2.4942471290052468E-5</c:v>
                </c:pt>
                <c:pt idx="73">
                  <c:v>3.1041407057849114E-5</c:v>
                </c:pt>
                <c:pt idx="74">
                  <c:v>3.8535196742085652E-5</c:v>
                </c:pt>
                <c:pt idx="75">
                  <c:v>4.7718636541203725E-5</c:v>
                </c:pt>
                <c:pt idx="76">
                  <c:v>5.8943067756537842E-5</c:v>
                </c:pt>
                <c:pt idx="77">
                  <c:v>7.2625930302249857E-5</c:v>
                </c:pt>
                <c:pt idx="78">
                  <c:v>8.9261657177129757E-5</c:v>
                </c:pt>
                <c:pt idx="79">
                  <c:v>1.0943404343979734E-4</c:v>
                </c:pt>
                <c:pt idx="80">
                  <c:v>1.3383022576488081E-4</c:v>
                </c:pt>
                <c:pt idx="81">
                  <c:v>1.6325640876623589E-4</c:v>
                </c:pt>
                <c:pt idx="82">
                  <c:v>1.9865547139276602E-4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4.2478027055072341E-4</c:v>
                </c:pt>
                <c:pt idx="87">
                  <c:v>5.1046497434415199E-4</c:v>
                </c:pt>
                <c:pt idx="88">
                  <c:v>6.1190193011372918E-4</c:v>
                </c:pt>
                <c:pt idx="89">
                  <c:v>7.3166446283026341E-4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1.4587308046666565E-3</c:v>
                </c:pt>
                <c:pt idx="94">
                  <c:v>1.7225689390535806E-3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3.2668190561997291E-3</c:v>
                </c:pt>
                <c:pt idx="99">
                  <c:v>3.8097620982215892E-3</c:v>
                </c:pt>
                <c:pt idx="100">
                  <c:v>4.4318484119377898E-3</c:v>
                </c:pt>
                <c:pt idx="101">
                  <c:v>5.1426409230536712E-3</c:v>
                </c:pt>
                <c:pt idx="102">
                  <c:v>5.9525324197755103E-3</c:v>
                </c:pt>
                <c:pt idx="103">
                  <c:v>6.8727666906136381E-3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1.3582969233684971E-2</c:v>
                </c:pt>
                <c:pt idx="109">
                  <c:v>1.5449347134394378E-2</c:v>
                </c:pt>
                <c:pt idx="110">
                  <c:v>1.7528300493567774E-2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2.5218219915193282E-2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4.3983595980425484E-2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9.4049077376884227E-2</c:v>
                </c:pt>
                <c:pt idx="127">
                  <c:v>0.10226492456397523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0.18264908538901803</c:v>
                </c:pt>
                <c:pt idx="136">
                  <c:v>0.19418605498320818</c:v>
                </c:pt>
                <c:pt idx="137">
                  <c:v>0.20593626871997081</c:v>
                </c:pt>
                <c:pt idx="138">
                  <c:v>0.21785217703254572</c:v>
                </c:pt>
                <c:pt idx="139">
                  <c:v>0.22988214068422849</c:v>
                </c:pt>
                <c:pt idx="140">
                  <c:v>0.24197072451913851</c:v>
                </c:pt>
                <c:pt idx="141">
                  <c:v>0.25405905646918009</c:v>
                </c:pt>
                <c:pt idx="142">
                  <c:v>0.26608524989874782</c:v>
                </c:pt>
                <c:pt idx="143">
                  <c:v>0.27798488613099176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</c:v>
                </c:pt>
                <c:pt idx="147">
                  <c:v>0.32297235966791038</c:v>
                </c:pt>
                <c:pt idx="148">
                  <c:v>0.33322460289179512</c:v>
                </c:pt>
                <c:pt idx="149">
                  <c:v>0.34294385501937868</c:v>
                </c:pt>
                <c:pt idx="150">
                  <c:v>0.35206532676429431</c:v>
                </c:pt>
                <c:pt idx="151">
                  <c:v>0.36052696246164601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0.38138781546052264</c:v>
                </c:pt>
                <c:pt idx="155">
                  <c:v>0.38666811680284929</c:v>
                </c:pt>
                <c:pt idx="156">
                  <c:v>0.39104269397545743</c:v>
                </c:pt>
                <c:pt idx="157">
                  <c:v>0.39447933090789006</c:v>
                </c:pt>
                <c:pt idx="158">
                  <c:v>0.39695254747701253</c:v>
                </c:pt>
                <c:pt idx="159">
                  <c:v>0.39844391409476576</c:v>
                </c:pt>
                <c:pt idx="160">
                  <c:v>0.39894228040143281</c:v>
                </c:pt>
                <c:pt idx="161">
                  <c:v>0.39844391409476693</c:v>
                </c:pt>
                <c:pt idx="162">
                  <c:v>0.39695254747701492</c:v>
                </c:pt>
                <c:pt idx="163">
                  <c:v>0.39447933090789333</c:v>
                </c:pt>
                <c:pt idx="164">
                  <c:v>0.3910426939754621</c:v>
                </c:pt>
                <c:pt idx="165">
                  <c:v>0.38666811680285507</c:v>
                </c:pt>
                <c:pt idx="166">
                  <c:v>0.38138781546052902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0.36052696246165528</c:v>
                </c:pt>
                <c:pt idx="170">
                  <c:v>0.3520653267643048</c:v>
                </c:pt>
                <c:pt idx="171">
                  <c:v>0.34294385501938984</c:v>
                </c:pt>
                <c:pt idx="172">
                  <c:v>0.33322460289180844</c:v>
                </c:pt>
                <c:pt idx="173">
                  <c:v>0.32297235966792293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0.28969155276148811</c:v>
                </c:pt>
                <c:pt idx="177">
                  <c:v>0.27798488613100575</c:v>
                </c:pt>
                <c:pt idx="178">
                  <c:v>0.26608524989876198</c:v>
                </c:pt>
                <c:pt idx="179">
                  <c:v>0.25405905646919397</c:v>
                </c:pt>
                <c:pt idx="180">
                  <c:v>0.24197072451915061</c:v>
                </c:pt>
                <c:pt idx="181">
                  <c:v>0.22988214068424048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0.18264908538902982</c:v>
                </c:pt>
                <c:pt idx="186">
                  <c:v>0.17136859204781404</c:v>
                </c:pt>
                <c:pt idx="187">
                  <c:v>0.16038332734192634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0.11092083467946055</c:v>
                </c:pt>
                <c:pt idx="193">
                  <c:v>0.10226492456398381</c:v>
                </c:pt>
                <c:pt idx="194">
                  <c:v>9.4049077376892221E-2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7.2064874336222329E-2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3.9550041589370415E-2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1.9837354391795393E-2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1.3582969233685724E-2</c:v>
                </c:pt>
                <c:pt idx="213">
                  <c:v>1.1912243607605203E-2</c:v>
                </c:pt>
                <c:pt idx="214">
                  <c:v>1.0420934814422621E-2</c:v>
                </c:pt>
                <c:pt idx="215">
                  <c:v>9.0935625015910737E-3</c:v>
                </c:pt>
                <c:pt idx="216">
                  <c:v>7.9154515829799894E-3</c:v>
                </c:pt>
                <c:pt idx="217">
                  <c:v>6.8727666906140171E-3</c:v>
                </c:pt>
                <c:pt idx="218">
                  <c:v>5.9525324197758599E-3</c:v>
                </c:pt>
                <c:pt idx="219">
                  <c:v>5.1426409230539514E-3</c:v>
                </c:pt>
                <c:pt idx="220">
                  <c:v>4.4318484119380622E-3</c:v>
                </c:pt>
                <c:pt idx="221">
                  <c:v>3.8097620982218243E-3</c:v>
                </c:pt>
                <c:pt idx="222">
                  <c:v>3.2668190561999395E-3</c:v>
                </c:pt>
                <c:pt idx="223">
                  <c:v>2.7942584148794468E-3</c:v>
                </c:pt>
                <c:pt idx="224">
                  <c:v>2.384088201464843E-3</c:v>
                </c:pt>
                <c:pt idx="225">
                  <c:v>2.0290480572997681E-3</c:v>
                </c:pt>
                <c:pt idx="226">
                  <c:v>1.7225689390536919E-3</c:v>
                </c:pt>
                <c:pt idx="227">
                  <c:v>1.4587308046667585E-3</c:v>
                </c:pt>
                <c:pt idx="228">
                  <c:v>1.2322191684730297E-3</c:v>
                </c:pt>
                <c:pt idx="229">
                  <c:v>1.0382812956614099E-3</c:v>
                </c:pt>
                <c:pt idx="230">
                  <c:v>8.7268269504576265E-4</c:v>
                </c:pt>
                <c:pt idx="231">
                  <c:v>7.316644628303161E-4</c:v>
                </c:pt>
                <c:pt idx="232">
                  <c:v>6.1190193011377439E-4</c:v>
                </c:pt>
                <c:pt idx="233">
                  <c:v>5.1046497434419015E-4</c:v>
                </c:pt>
                <c:pt idx="234">
                  <c:v>4.2478027055075523E-4</c:v>
                </c:pt>
                <c:pt idx="235">
                  <c:v>3.5259568236744682E-4</c:v>
                </c:pt>
                <c:pt idx="236">
                  <c:v>2.9194692579146173E-4</c:v>
                </c:pt>
                <c:pt idx="237">
                  <c:v>2.4112658022599391E-4</c:v>
                </c:pt>
                <c:pt idx="238">
                  <c:v>1.9865547139277432E-4</c:v>
                </c:pt>
                <c:pt idx="239">
                  <c:v>1.6325640876624221E-4</c:v>
                </c:pt>
                <c:pt idx="240">
                  <c:v>1.3383022576488605E-4</c:v>
                </c:pt>
                <c:pt idx="241">
                  <c:v>1.0943404343980202E-4</c:v>
                </c:pt>
                <c:pt idx="242">
                  <c:v>8.9261657177133267E-5</c:v>
                </c:pt>
                <c:pt idx="243">
                  <c:v>7.262593030225269E-5</c:v>
                </c:pt>
                <c:pt idx="244">
                  <c:v>5.8943067756540201E-5</c:v>
                </c:pt>
                <c:pt idx="245">
                  <c:v>4.7718636541205684E-5</c:v>
                </c:pt>
                <c:pt idx="246">
                  <c:v>3.8535196742087251E-5</c:v>
                </c:pt>
                <c:pt idx="247">
                  <c:v>3.1041407057850612E-5</c:v>
                </c:pt>
                <c:pt idx="248">
                  <c:v>2.4942471290053586E-5</c:v>
                </c:pt>
                <c:pt idx="249">
                  <c:v>1.999179670692294E-5</c:v>
                </c:pt>
                <c:pt idx="250">
                  <c:v>1.5983741106905617E-5</c:v>
                </c:pt>
                <c:pt idx="251">
                  <c:v>1.2747332381833521E-5</c:v>
                </c:pt>
                <c:pt idx="252">
                  <c:v>1.0140852065486858E-5</c:v>
                </c:pt>
                <c:pt idx="253">
                  <c:v>8.0471824564923477E-6</c:v>
                </c:pt>
                <c:pt idx="254">
                  <c:v>6.3698251788671204E-6</c:v>
                </c:pt>
                <c:pt idx="255">
                  <c:v>5.0295072885924759E-6</c:v>
                </c:pt>
                <c:pt idx="256">
                  <c:v>3.96129909103211E-6</c:v>
                </c:pt>
                <c:pt idx="257">
                  <c:v>3.1121755791489627E-6</c:v>
                </c:pt>
                <c:pt idx="258">
                  <c:v>2.438960745893381E-6</c:v>
                </c:pt>
                <c:pt idx="259">
                  <c:v>1.9066009031228296E-6</c:v>
                </c:pt>
                <c:pt idx="260">
                  <c:v>1.48671951473431E-6</c:v>
                </c:pt>
                <c:pt idx="261">
                  <c:v>1.1564119035797982E-6</c:v>
                </c:pt>
                <c:pt idx="262">
                  <c:v>8.9724351623834729E-7</c:v>
                </c:pt>
                <c:pt idx="263">
                  <c:v>6.9442023538554134E-7</c:v>
                </c:pt>
                <c:pt idx="264">
                  <c:v>5.3610353446976569E-7</c:v>
                </c:pt>
                <c:pt idx="265">
                  <c:v>4.1284709886299984E-7</c:v>
                </c:pt>
                <c:pt idx="266">
                  <c:v>3.1713492167160103E-7</c:v>
                </c:pt>
                <c:pt idx="267">
                  <c:v>2.4300385410805631E-7</c:v>
                </c:pt>
                <c:pt idx="268">
                  <c:v>1.8573618445553085E-7</c:v>
                </c:pt>
                <c:pt idx="269">
                  <c:v>1.416100713016129E-7</c:v>
                </c:pt>
                <c:pt idx="270">
                  <c:v>1.076976004254337E-7</c:v>
                </c:pt>
                <c:pt idx="271">
                  <c:v>8.1701903785433513E-8</c:v>
                </c:pt>
                <c:pt idx="272">
                  <c:v>6.1826205001659102E-8</c:v>
                </c:pt>
                <c:pt idx="273">
                  <c:v>4.6668867975942964E-8</c:v>
                </c:pt>
                <c:pt idx="274">
                  <c:v>3.5139550948204671E-8</c:v>
                </c:pt>
                <c:pt idx="275">
                  <c:v>2.639243203570594E-8</c:v>
                </c:pt>
                <c:pt idx="276">
                  <c:v>1.9773196406244827E-8</c:v>
                </c:pt>
                <c:pt idx="277">
                  <c:v>1.4777079586480219E-8</c:v>
                </c:pt>
                <c:pt idx="278">
                  <c:v>1.1015763624682441E-8</c:v>
                </c:pt>
                <c:pt idx="279">
                  <c:v>8.1913384034841119E-9</c:v>
                </c:pt>
                <c:pt idx="280">
                  <c:v>6.0758828498233498E-9</c:v>
                </c:pt>
                <c:pt idx="281">
                  <c:v>4.4955018310132877E-9</c:v>
                </c:pt>
                <c:pt idx="282">
                  <c:v>3.3178842435493662E-9</c:v>
                </c:pt>
                <c:pt idx="283">
                  <c:v>2.4426348268085814E-9</c:v>
                </c:pt>
                <c:pt idx="284">
                  <c:v>1.7937839079652257E-9</c:v>
                </c:pt>
                <c:pt idx="285">
                  <c:v>1.3140018181558985E-9</c:v>
                </c:pt>
                <c:pt idx="286">
                  <c:v>9.6014333703184719E-10</c:v>
                </c:pt>
                <c:pt idx="287">
                  <c:v>6.998265948584336E-10</c:v>
                </c:pt>
                <c:pt idx="288">
                  <c:v>5.0881402816483879E-10</c:v>
                </c:pt>
                <c:pt idx="289">
                  <c:v>3.690132616127013E-10</c:v>
                </c:pt>
                <c:pt idx="290">
                  <c:v>2.6695566147646288E-10</c:v>
                </c:pt>
                <c:pt idx="291">
                  <c:v>1.9264181479371903E-10</c:v>
                </c:pt>
                <c:pt idx="292">
                  <c:v>1.3866799941662527E-10</c:v>
                </c:pt>
                <c:pt idx="293">
                  <c:v>9.956717905503838E-11</c:v>
                </c:pt>
                <c:pt idx="294">
                  <c:v>7.1313281240009929E-11</c:v>
                </c:pt>
                <c:pt idx="295">
                  <c:v>5.0949379588471745E-11</c:v>
                </c:pt>
                <c:pt idx="296">
                  <c:v>3.6309615017943091E-11</c:v>
                </c:pt>
                <c:pt idx="297">
                  <c:v>2.5811821450004681E-11</c:v>
                </c:pt>
                <c:pt idx="298">
                  <c:v>1.8303322170168638E-11</c:v>
                </c:pt>
                <c:pt idx="299">
                  <c:v>1.2946591938328388E-11</c:v>
                </c:pt>
                <c:pt idx="300">
                  <c:v>9.1347204083710818E-12</c:v>
                </c:pt>
                <c:pt idx="301">
                  <c:v>6.4290872907582677E-12</c:v>
                </c:pt>
                <c:pt idx="302">
                  <c:v>4.5135436772087599E-12</c:v>
                </c:pt>
                <c:pt idx="303">
                  <c:v>3.1608234614713923E-12</c:v>
                </c:pt>
                <c:pt idx="304">
                  <c:v>2.2079899631387718E-12</c:v>
                </c:pt>
                <c:pt idx="305">
                  <c:v>1.5385379505624191E-12</c:v>
                </c:pt>
                <c:pt idx="306">
                  <c:v>1.0693837871549504E-12</c:v>
                </c:pt>
                <c:pt idx="307">
                  <c:v>7.414352699709918E-13</c:v>
                </c:pt>
                <c:pt idx="308">
                  <c:v>5.1277536368005212E-13</c:v>
                </c:pt>
                <c:pt idx="309">
                  <c:v>3.5374908476126104E-13</c:v>
                </c:pt>
                <c:pt idx="310">
                  <c:v>2.4343205330308756E-13</c:v>
                </c:pt>
                <c:pt idx="311">
                  <c:v>1.6709923570396496E-13</c:v>
                </c:pt>
                <c:pt idx="312">
                  <c:v>1.1441564901810273E-13</c:v>
                </c:pt>
                <c:pt idx="313">
                  <c:v>7.8146702517761081E-14</c:v>
                </c:pt>
                <c:pt idx="314">
                  <c:v>5.3241483722571396E-14</c:v>
                </c:pt>
                <c:pt idx="315">
                  <c:v>3.6182944511154096E-14</c:v>
                </c:pt>
                <c:pt idx="316">
                  <c:v>2.4528552856983616E-14</c:v>
                </c:pt>
                <c:pt idx="317">
                  <c:v>1.6586479270636516E-14</c:v>
                </c:pt>
                <c:pt idx="318">
                  <c:v>1.1187956214360941E-14</c:v>
                </c:pt>
                <c:pt idx="319">
                  <c:v>7.5276872890371025E-15</c:v>
                </c:pt>
                <c:pt idx="320">
                  <c:v>5.0522710835410705E-15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B3-490D-B002-E5FFA6939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519360"/>
        <c:axId val="133210112"/>
      </c:scatterChart>
      <c:valAx>
        <c:axId val="127519360"/>
        <c:scaling>
          <c:orientation val="minMax"/>
          <c:max val="5"/>
          <c:min val="-5"/>
        </c:scaling>
        <c:delete val="1"/>
        <c:axPos val="b"/>
        <c:title>
          <c:tx>
            <c:rich>
              <a:bodyPr/>
              <a:lstStyle/>
              <a:p>
                <a:pPr>
                  <a:defRPr sz="15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Mean = 0</a:t>
                </a:r>
              </a:p>
            </c:rich>
          </c:tx>
          <c:layout>
            <c:manualLayout>
              <c:xMode val="edge"/>
              <c:yMode val="edge"/>
              <c:x val="0.41642294713160855"/>
              <c:y val="0.90573091499660729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one"/>
        <c:crossAx val="133210112"/>
        <c:crosses val="autoZero"/>
        <c:crossBetween val="midCat"/>
        <c:majorUnit val="2"/>
        <c:minorUnit val="1"/>
      </c:valAx>
      <c:valAx>
        <c:axId val="133210112"/>
        <c:scaling>
          <c:orientation val="minMax"/>
          <c:max val="0.75000000000000311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27519360"/>
        <c:crossesAt val="0"/>
        <c:crossBetween val="midCat"/>
      </c:valAx>
      <c:spPr>
        <a:noFill/>
        <a:ln w="19050">
          <a:solidFill>
            <a:srgbClr val="00206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0.26481</cdr:x>
      <cdr:y>0.61761</cdr:y>
    </cdr:from>
    <cdr:to>
      <cdr:x>0.50174</cdr:x>
      <cdr:y>0.79131</cdr:y>
    </cdr:to>
    <cdr:sp macro="" textlink="">
      <cdr:nvSpPr>
        <cdr:cNvPr id="3" name="Straight Arrow Connector 2"/>
        <cdr:cNvSpPr/>
      </cdr:nvSpPr>
      <cdr:spPr bwMode="auto">
        <a:xfrm xmlns:a="http://schemas.openxmlformats.org/drawingml/2006/main">
          <a:off x="1447800" y="2438400"/>
          <a:ext cx="1295400" cy="6858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rgbClr val="002060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0.52962</cdr:x>
      <cdr:y>0.42461</cdr:y>
    </cdr:from>
    <cdr:to>
      <cdr:x>0.52962</cdr:x>
      <cdr:y>0.88782</cdr:y>
    </cdr:to>
    <cdr:sp macro="" textlink="">
      <cdr:nvSpPr>
        <cdr:cNvPr id="5" name="Straight Connector 4"/>
        <cdr:cNvSpPr/>
      </cdr:nvSpPr>
      <cdr:spPr bwMode="auto">
        <a:xfrm xmlns:a="http://schemas.openxmlformats.org/drawingml/2006/main" flipV="1">
          <a:off x="2895600" y="1676400"/>
          <a:ext cx="0" cy="182880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rgbClr val="002060"/>
          </a:solidFill>
          <a:prstDash val="lgDash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0.8223</cdr:x>
      <cdr:y>0.57901</cdr:y>
    </cdr:from>
    <cdr:to>
      <cdr:x>1</cdr:x>
      <cdr:y>0.69481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495800" y="2286000"/>
          <a:ext cx="97155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2.5%</a:t>
          </a:r>
        </a:p>
      </cdr:txBody>
    </cdr:sp>
  </cdr:relSizeAnchor>
  <cdr:relSizeAnchor xmlns:cdr="http://schemas.openxmlformats.org/drawingml/2006/chartDrawing">
    <cdr:from>
      <cdr:x>0.8223</cdr:x>
      <cdr:y>0.69481</cdr:y>
    </cdr:from>
    <cdr:to>
      <cdr:x>0.85017</cdr:x>
      <cdr:y>0.90712</cdr:y>
    </cdr:to>
    <cdr:sp macro="" textlink="">
      <cdr:nvSpPr>
        <cdr:cNvPr id="5" name="Straight Arrow Connector 4"/>
        <cdr:cNvSpPr/>
      </cdr:nvSpPr>
      <cdr:spPr bwMode="auto">
        <a:xfrm xmlns:a="http://schemas.openxmlformats.org/drawingml/2006/main" flipH="1">
          <a:off x="4495800" y="2743200"/>
          <a:ext cx="152400" cy="8382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8575" cap="flat" cmpd="sng" algn="ctr">
          <a:solidFill>
            <a:srgbClr val="002060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0.55401</cdr:x>
      <cdr:y>0.42461</cdr:y>
    </cdr:from>
    <cdr:to>
      <cdr:x>1</cdr:x>
      <cdr:y>0.54041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048000" y="1676400"/>
          <a:ext cx="24384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err="1"/>
            <a:t>Normsinv</a:t>
          </a:r>
          <a:r>
            <a:rPr lang="en-US" sz="1400" dirty="0"/>
            <a:t> (.975) = 1.96</a:t>
          </a:r>
        </a:p>
      </cdr:txBody>
    </cdr:sp>
  </cdr:relSizeAnchor>
  <cdr:relSizeAnchor xmlns:cdr="http://schemas.openxmlformats.org/drawingml/2006/chartDrawing">
    <cdr:from>
      <cdr:x>0.75261</cdr:x>
      <cdr:y>0.50181</cdr:y>
    </cdr:from>
    <cdr:to>
      <cdr:x>0.80836</cdr:x>
      <cdr:y>0.55971</cdr:y>
    </cdr:to>
    <cdr:sp macro="" textlink="">
      <cdr:nvSpPr>
        <cdr:cNvPr id="8" name="Straight Arrow Connector 7"/>
        <cdr:cNvSpPr/>
      </cdr:nvSpPr>
      <cdr:spPr bwMode="auto">
        <a:xfrm xmlns:a="http://schemas.openxmlformats.org/drawingml/2006/main" flipH="1">
          <a:off x="4114800" y="1981200"/>
          <a:ext cx="304800" cy="2286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rgbClr val="002060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0ED5EA-4EA9-4444-BEE8-F5D5F5FE2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F5557F-C43F-4F54-B48C-75C852231686}" type="datetimeFigureOut">
              <a:rPr lang="en-US"/>
              <a:pPr>
                <a:defRPr/>
              </a:pPr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326BB5-68E7-4979-969F-046D0BA2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06D4CB-52EC-4B56-A3C4-0A4886CF9A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932C84-2940-4CB9-8967-0D4B5FB56F0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B82A3E-CA5F-4F6E-B32A-292EDA4D8D0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6A08CA-D3B5-45C6-9422-17928324E1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BEF5B9-943D-4E1E-B626-C00501E012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3F4D82-781B-485F-BA19-57D4BE85CE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4476D4-01D1-480C-9254-E718596629E7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9FB2AA-9647-4E51-9BDD-79782E6CBFE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235C88-6835-4C3C-A0B8-BF7FB68133D0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E0D3D0-737B-4475-8C2A-F4B04DEBFB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7AB550-0668-4103-8EE3-EE05FE6827F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7C13-6EDB-4E89-AAAF-19A5E9F602C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5BFCB3-96E4-4952-BF5D-D7E5357FBF9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4C991C-C599-4A1D-8F63-A338C2D34B3E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49372A-44AD-4011-BE2A-62CC2AFAE4EB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66A105-21F6-48DE-908A-180403D30FCF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DC78C2-CDDE-4933-AC48-1163BDD7222F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E0467D-F0A6-4C76-BC6E-29BA69336A01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C7C620-667A-4CAB-BEE5-1E9731333216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119943-7A5C-4B2B-AF10-EFAB5BF314CC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ACA7D-CD14-4DE8-A8B8-78DDB891C5D7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15BC25-6587-49AB-8899-C814A5BE5CAA}" type="slidenum">
              <a:rPr lang="en-US" smtClean="0">
                <a:latin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18D7AD-DCC3-440D-A1FC-BAC66E342E98}" type="slidenum">
              <a:rPr lang="en-US" smtClean="0">
                <a:latin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572F59-626F-478C-9E5E-5C0E7B1118C6}" type="slidenum">
              <a:rPr lang="en-US" smtClean="0">
                <a:latin typeface="Times New Roman" pitchFamily="18" charset="0"/>
              </a:rPr>
              <a:pPr/>
              <a:t>37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AE8919-CF1F-4A89-9698-992714E761AA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8609B6-88CA-410E-934F-C4995EDFAA13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82A242-CFCD-4496-95BC-F7C3F73F3C79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AE8919-CF1F-4A89-9698-992714E761AA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9CCC23-AB87-4724-B38E-9BA2A4E9B5CD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AE8919-CF1F-4A89-9698-992714E761AA}" type="slidenum">
              <a:rPr lang="en-US" smtClean="0">
                <a:latin typeface="Times New Roman" pitchFamily="18" charset="0"/>
              </a:rPr>
              <a:pPr/>
              <a:t>45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9FB943-022B-4BA7-B687-86B45AE3A4F9}" type="slidenum">
              <a:rPr lang="en-US" smtClean="0">
                <a:latin typeface="Times New Roman" pitchFamily="18" charset="0"/>
              </a:rPr>
              <a:pPr/>
              <a:t>46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62394-6DA3-4653-AB13-D8E736A68C00}" type="slidenum">
              <a:rPr lang="en-US" smtClean="0">
                <a:latin typeface="Times New Roman" pitchFamily="18" charset="0"/>
              </a:rPr>
              <a:pPr/>
              <a:t>47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53D692-7019-4975-AB43-AAB6C906FD14}" type="slidenum">
              <a:rPr lang="en-US" smtClean="0">
                <a:latin typeface="Times New Roman" pitchFamily="18" charset="0"/>
              </a:rPr>
              <a:pPr/>
              <a:t>48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1C71D6-62E0-4C56-ABEA-9632ABD21C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26BB5-68E7-4979-969F-046D0BA223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DFADC-0870-4208-B899-8732F82AE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F217A-504B-481F-9A0A-636397665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1041-95AF-40DE-95FD-04EA315DE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12903-8DD5-4B60-9218-E1D74DA5C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A6A4F-091B-4752-A433-AB75BDF94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5D129-C6C6-482E-9651-4124040FD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05C88-20A2-4151-A08B-BE3B283B4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AF411-545C-4E93-8B9F-97F6035F7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3E8EF-A106-476D-9683-409244B30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6DFAA-00FC-4672-B2B6-B06B35549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3A0B2-AB27-44F6-81D6-0C90F349D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A6EA5"/>
            </a:gs>
            <a:gs pos="100000">
              <a:srgbClr val="759A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4E8456-DAAD-431B-BBAA-8EAE59E93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Analytics:  Week 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dirty="0"/>
              <a:t>Two-child simulation</a:t>
            </a:r>
          </a:p>
          <a:p>
            <a:pPr marL="533400" indent="-533400" eaLnBrk="1" hangingPunct="1"/>
            <a:r>
              <a:rPr lang="en-US" dirty="0"/>
              <a:t>Review</a:t>
            </a:r>
          </a:p>
          <a:p>
            <a:pPr marL="533400" indent="-533400" eaLnBrk="1" hangingPunct="1"/>
            <a:r>
              <a:rPr lang="en-US" dirty="0"/>
              <a:t>Binomial Distribution</a:t>
            </a:r>
          </a:p>
          <a:p>
            <a:pPr marL="533400" indent="-533400" eaLnBrk="1" hangingPunct="1"/>
            <a:r>
              <a:rPr lang="en-US" dirty="0"/>
              <a:t>Continuous Random Variables – Normal Distribution</a:t>
            </a:r>
          </a:p>
          <a:p>
            <a:pPr marL="533400" indent="-533400" eaLnBrk="1" hangingPunct="1"/>
            <a:r>
              <a:rPr lang="en-US" dirty="0"/>
              <a:t>HW 3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The Binomial Distribution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90600" y="2733675"/>
            <a:ext cx="71977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/>
              <a:t>One experiment is repeated n times</a:t>
            </a:r>
          </a:p>
          <a:p>
            <a:pPr marL="457200" indent="-457200" algn="l">
              <a:buFontTx/>
              <a:buAutoNum type="arabicPeriod"/>
            </a:pPr>
            <a:r>
              <a:rPr lang="en-US"/>
              <a:t>In each experiment, only two outcomes are possible --- either “success” or “failure”</a:t>
            </a:r>
          </a:p>
          <a:p>
            <a:pPr marL="457200" indent="-457200" algn="l">
              <a:buFontTx/>
              <a:buAutoNum type="arabicPeriod"/>
            </a:pPr>
            <a:r>
              <a:rPr lang="en-US"/>
              <a:t>The experiments are independent, that is, knowing the outcome of one gives you no information about the outcomes of the others</a:t>
            </a:r>
          </a:p>
          <a:p>
            <a:pPr marL="457200" indent="-457200" algn="l">
              <a:buFontTx/>
              <a:buAutoNum type="arabicPeriod"/>
            </a:pPr>
            <a:r>
              <a:rPr lang="en-US"/>
              <a:t>In each experiment, the probability of success is p (and so the probability of failure is 1-p)</a:t>
            </a:r>
          </a:p>
          <a:p>
            <a:pPr marL="457200" indent="-457200" algn="l">
              <a:buFontTx/>
              <a:buAutoNum type="arabicPeriod"/>
            </a:pPr>
            <a:r>
              <a:rPr lang="en-US"/>
              <a:t>The random variable X is “number of successes in n trials”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 </a:t>
            </a:r>
            <a:r>
              <a:rPr lang="en-US" i="1"/>
              <a:t>binomial distribution</a:t>
            </a:r>
            <a:r>
              <a:rPr lang="en-US"/>
              <a:t> is one of the most commonly encountered discrete random variable distributions. It has the following characteristics: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Binomial Distribution Example  -  A trick coin that comes up “heads” 90% of the time.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experiment is flipping the coin once, we define “success” as obtaining “heads” and repeat the experiment 20 times.  </a:t>
            </a:r>
          </a:p>
          <a:p>
            <a:endParaRPr lang="en-US" sz="2000" dirty="0"/>
          </a:p>
          <a:p>
            <a:pPr lvl="1"/>
            <a:r>
              <a:rPr lang="en-US" sz="1800" dirty="0"/>
              <a:t>What are the values for the parameters n and p?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What is the definition of the random variable, X?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How do we compute P{X &lt;= 10}  ???</a:t>
            </a: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How to Compute the</a:t>
            </a:r>
            <a:br>
              <a:rPr lang="en-US"/>
            </a:br>
            <a:r>
              <a:rPr lang="en-US"/>
              <a:t>Binomial Probabilities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597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Given n and p, we have a formula for P(X = k):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22463" y="2590800"/>
            <a:ext cx="53419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P(X = k) = </a:t>
            </a:r>
            <a:r>
              <a:rPr lang="en-US" sz="4000" baseline="-25000"/>
              <a:t>n</a:t>
            </a:r>
            <a:r>
              <a:rPr lang="en-US" sz="4000"/>
              <a:t>C</a:t>
            </a:r>
            <a:r>
              <a:rPr lang="en-US" sz="4000" baseline="-25000"/>
              <a:t>k</a:t>
            </a:r>
            <a:r>
              <a:rPr lang="en-US" sz="4000"/>
              <a:t> p</a:t>
            </a:r>
            <a:r>
              <a:rPr lang="en-US" sz="4000" baseline="30000"/>
              <a:t>k</a:t>
            </a:r>
            <a:r>
              <a:rPr lang="en-US" sz="4000"/>
              <a:t> (1-p)</a:t>
            </a:r>
            <a:r>
              <a:rPr lang="en-US" sz="4000" baseline="30000"/>
              <a:t>n-k</a:t>
            </a:r>
            <a:endParaRPr lang="en-US" sz="40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57200" y="4248150"/>
            <a:ext cx="469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-25000"/>
              <a:t>n</a:t>
            </a:r>
            <a:r>
              <a:rPr lang="en-US"/>
              <a:t>C</a:t>
            </a:r>
            <a:r>
              <a:rPr lang="en-US" baseline="-25000"/>
              <a:t>k</a:t>
            </a:r>
            <a:r>
              <a:rPr lang="en-US"/>
              <a:t> = “n choose k” = n! / ( k! (n-k)! )</a:t>
            </a:r>
            <a:endParaRPr lang="en-US" baseline="-25000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76863" y="3695700"/>
            <a:ext cx="34623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7! = 7*6*5*4*3*2*1</a:t>
            </a:r>
          </a:p>
          <a:p>
            <a:pPr algn="l"/>
            <a:r>
              <a:rPr lang="en-US"/>
              <a:t>3! = 3*2*1</a:t>
            </a:r>
          </a:p>
          <a:p>
            <a:pPr algn="l"/>
            <a:r>
              <a:rPr lang="en-US"/>
              <a:t>m! = m*(m-1)* … *3*2*1</a:t>
            </a:r>
          </a:p>
          <a:p>
            <a:pPr algn="l"/>
            <a:r>
              <a:rPr lang="en-US"/>
              <a:t>0! = 1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blackWhite">
          <a:xfrm>
            <a:off x="750888" y="5781675"/>
            <a:ext cx="7707312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Excel formula for P(X = k): BINOMDIST(k, n, p,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33798" grpId="0" autoUpdateAnimBg="0"/>
      <p:bldP spid="33799" grpId="0" animBg="1" autoUpdateAnimBg="0"/>
      <p:bldP spid="338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Mean and Standard Deviation</a:t>
            </a:r>
            <a:br>
              <a:rPr lang="en-US"/>
            </a:br>
            <a:r>
              <a:rPr lang="en-US"/>
              <a:t>of the Binomial Distribution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429000" y="2381250"/>
            <a:ext cx="2239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/>
              <a:t>E[X] = n * p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0" y="3306763"/>
            <a:ext cx="4538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>
                <a:sym typeface="Symbol" pitchFamily="18" charset="2"/>
              </a:rPr>
              <a:t></a:t>
            </a:r>
            <a:r>
              <a:rPr lang="en-US" sz="3200" baseline="-25000">
                <a:sym typeface="Symbol" pitchFamily="18" charset="2"/>
              </a:rPr>
              <a:t>X</a:t>
            </a:r>
            <a:r>
              <a:rPr lang="en-US" sz="3200">
                <a:sym typeface="Symbol" pitchFamily="18" charset="2"/>
              </a:rPr>
              <a:t> = sqrt [ n * p * (1 – p) ]</a:t>
            </a:r>
            <a:endParaRPr lang="en-US" sz="320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295400" y="4714875"/>
            <a:ext cx="6557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Is the formula for expected value surprising?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4384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Spreadsheet Demo</a:t>
            </a:r>
          </a:p>
          <a:p>
            <a:endParaRPr lang="en-US" dirty="0"/>
          </a:p>
          <a:p>
            <a:r>
              <a:rPr lang="en-US" dirty="0"/>
              <a:t>Class Experiment – data from two child simulation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Cumulative Binomial Probabilities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854200" y="1905000"/>
            <a:ext cx="5461000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Useful for determining the probability of k or fewer successes: P(X </a:t>
            </a:r>
            <a:r>
              <a:rPr lang="en-US" sz="2800">
                <a:sym typeface="Symbol" pitchFamily="18" charset="2"/>
              </a:rPr>
              <a:t> k)</a:t>
            </a:r>
            <a:endParaRPr lang="en-US" sz="28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4838" y="3794125"/>
            <a:ext cx="795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P(X </a:t>
            </a:r>
            <a:r>
              <a:rPr lang="en-US" sz="2800">
                <a:sym typeface="Symbol" pitchFamily="18" charset="2"/>
              </a:rPr>
              <a:t> k) = P(X=0) + P(X=1) + P(X=2) + … + P(X=k)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blackWhite">
          <a:xfrm>
            <a:off x="1595438" y="4891088"/>
            <a:ext cx="5864225" cy="528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Excel formula: BINOMDIST(k, n, p,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utoUpdateAnimBg="0"/>
      <p:bldP spid="368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Automobile Example for Binomial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678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 study by one automobile manufacturer indicated that one out of every four new cars required repairs under the company’s new-car warranty, with an average cost of $50 per repair.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219200" y="3581400"/>
            <a:ext cx="67818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 dirty="0"/>
              <a:t>For 100 new cars, what is the expected cost of repairs? What is the standard deviation?</a:t>
            </a:r>
          </a:p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 dirty="0"/>
              <a:t>Provide a reasonable estimate of the most it might cost the manufacturer for a specified group of 100 cars. (</a:t>
            </a:r>
            <a:r>
              <a:rPr lang="en-US" i="1" dirty="0"/>
              <a:t>Hint:</a:t>
            </a:r>
            <a:r>
              <a:rPr lang="en-US" dirty="0"/>
              <a:t> Ensure a 95% probability of not exceeding amount.)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Automobile Example—part 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dirty="0"/>
              <a:t>Binomial distribution, parameters   </a:t>
            </a:r>
            <a:r>
              <a:rPr lang="en-US" sz="1600" b="1" dirty="0"/>
              <a:t>n = ______,     p = ________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Expected number needing repairs  =  ________________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Expected cost  =  ________________________</a:t>
            </a:r>
          </a:p>
          <a:p>
            <a:pPr eaLnBrk="1" hangingPunct="1"/>
            <a:endParaRPr lang="en-US" sz="1600" dirty="0"/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Standard deviation (of number needing repair) </a:t>
            </a:r>
            <a:r>
              <a:rPr lang="en-US" sz="1600" b="1" dirty="0"/>
              <a:t>=  </a:t>
            </a:r>
            <a:r>
              <a:rPr lang="en-US" sz="1600" b="1" dirty="0" err="1">
                <a:sym typeface="Symbol" pitchFamily="18" charset="2"/>
              </a:rPr>
              <a:t>sqrt</a:t>
            </a:r>
            <a:r>
              <a:rPr lang="en-US" sz="1600" b="1" dirty="0">
                <a:sym typeface="Symbol" pitchFamily="18" charset="2"/>
              </a:rPr>
              <a:t> [ n * p * (1 – p) ]  =  </a:t>
            </a:r>
            <a:r>
              <a:rPr lang="en-US" sz="1600" dirty="0">
                <a:sym typeface="Symbol" pitchFamily="18" charset="2"/>
              </a:rPr>
              <a:t>_________</a:t>
            </a:r>
          </a:p>
          <a:p>
            <a:pPr eaLnBrk="1" hangingPunct="1"/>
            <a:endParaRPr lang="en-US" sz="1600" dirty="0">
              <a:sym typeface="Symbol" pitchFamily="18" charset="2"/>
            </a:endParaRPr>
          </a:p>
          <a:p>
            <a:pPr eaLnBrk="1" hangingPunct="1"/>
            <a:endParaRPr lang="en-US" sz="1600" dirty="0">
              <a:sym typeface="Symbol" pitchFamily="18" charset="2"/>
            </a:endParaRPr>
          </a:p>
          <a:p>
            <a:pPr eaLnBrk="1" hangingPunct="1"/>
            <a:r>
              <a:rPr lang="en-US" sz="1600" dirty="0">
                <a:sym typeface="Symbol" pitchFamily="18" charset="2"/>
              </a:rPr>
              <a:t>Standard deviation (of cost of repairs) = $50 x  ______ = __________</a:t>
            </a:r>
          </a:p>
          <a:p>
            <a:pPr eaLnBrk="1" hangingPunct="1">
              <a:buFont typeface="Arial" charset="0"/>
              <a:buNone/>
            </a:pPr>
            <a:endParaRPr lang="en-US" sz="1600" dirty="0"/>
          </a:p>
          <a:p>
            <a:pPr eaLnBrk="1" hangingPunct="1">
              <a:buFont typeface="Arial" charset="0"/>
              <a:buNone/>
            </a:pPr>
            <a:r>
              <a:rPr lang="en-US" sz="1600" dirty="0"/>
              <a:t>For part B---see Excel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228600"/>
            <a:ext cx="9525000" cy="1219200"/>
          </a:xfrm>
        </p:spPr>
        <p:txBody>
          <a:bodyPr/>
          <a:lstStyle/>
          <a:p>
            <a:pPr eaLnBrk="1" hangingPunct="1"/>
            <a:r>
              <a:rPr lang="en-US" sz="3200" dirty="0"/>
              <a:t>Hospital Nurses </a:t>
            </a:r>
            <a:br>
              <a:rPr lang="en-US" sz="3200" dirty="0"/>
            </a:br>
            <a:r>
              <a:rPr lang="en-US" sz="3200" dirty="0"/>
              <a:t>Example for Binomial Distribution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95300" y="1424709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Suppose you are in charge of hiring new nursing graduates for a large hospital in Chicago. This year your goal is to hire 20 graduates. On the average, about 40% of the people you make offers to will accept. Unfortunately, offers have to go out simultaneously this year, so you plan to make more than 20 offers.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3886200"/>
            <a:ext cx="79248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25000"/>
              </a:spcBef>
              <a:buFontTx/>
              <a:buAutoNum type="alphaLcParenR"/>
            </a:pPr>
            <a:r>
              <a:rPr lang="en-US"/>
              <a:t>How many offers should you make so that your expected number of hires is 20?</a:t>
            </a:r>
          </a:p>
          <a:p>
            <a:pPr marL="457200" indent="-457200" algn="l">
              <a:spcBef>
                <a:spcPct val="25000"/>
              </a:spcBef>
              <a:buFontTx/>
              <a:buAutoNum type="alphaLcParenR"/>
            </a:pPr>
            <a:r>
              <a:rPr lang="en-US"/>
              <a:t>How many offers should you make if you want to have an 80% chance of hiring at least 20 people?</a:t>
            </a:r>
          </a:p>
          <a:p>
            <a:pPr marL="457200" indent="-457200" algn="l">
              <a:spcBef>
                <a:spcPct val="25000"/>
              </a:spcBef>
              <a:buFontTx/>
              <a:buAutoNum type="alphaLcParenR"/>
            </a:pPr>
            <a:r>
              <a:rPr lang="en-US"/>
              <a:t>Find a 95% probability interval if you make 50 offers.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Binomial Example, Hospital Nurses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Binomial with parameters     n = ________   And    p = ___________</a:t>
            </a:r>
          </a:p>
          <a:p>
            <a:pPr eaLnBrk="1" hangingPunct="1"/>
            <a:r>
              <a:rPr lang="en-US" sz="2000" dirty="0"/>
              <a:t>Part A  </a:t>
            </a:r>
          </a:p>
          <a:p>
            <a:pPr lvl="1" eaLnBrk="1" hangingPunct="1"/>
            <a:r>
              <a:rPr lang="en-US" sz="1600" b="1" dirty="0"/>
              <a:t>The expected number of hires = 0.4 x n—we want the expected number to equal 20.</a:t>
            </a:r>
          </a:p>
          <a:p>
            <a:pPr lvl="1" eaLnBrk="1" hangingPunct="1"/>
            <a:r>
              <a:rPr lang="en-US" sz="1600" dirty="0"/>
              <a:t>So     </a:t>
            </a:r>
            <a:r>
              <a:rPr lang="en-US" sz="1600" b="1" dirty="0"/>
              <a:t>n = _______________</a:t>
            </a:r>
          </a:p>
          <a:p>
            <a:pPr eaLnBrk="1" hangingPunct="1"/>
            <a:r>
              <a:rPr lang="en-US" sz="2000" dirty="0"/>
              <a:t>Part B</a:t>
            </a:r>
          </a:p>
          <a:p>
            <a:pPr lvl="1" eaLnBrk="1" hangingPunct="1"/>
            <a:r>
              <a:rPr lang="en-US" sz="1600" dirty="0"/>
              <a:t>We want to set n so that P{X  &gt;=  20}  =  0.8</a:t>
            </a:r>
          </a:p>
          <a:p>
            <a:pPr lvl="1" eaLnBrk="1" hangingPunct="1"/>
            <a:r>
              <a:rPr lang="en-US" sz="1600" dirty="0"/>
              <a:t>Seek smallest “n” that makes </a:t>
            </a:r>
            <a:r>
              <a:rPr lang="en-US" sz="1600" b="1" dirty="0">
                <a:solidFill>
                  <a:schemeClr val="accent4">
                    <a:lumMod val="10000"/>
                  </a:schemeClr>
                </a:solidFill>
              </a:rPr>
              <a:t>1 – </a:t>
            </a:r>
            <a:r>
              <a:rPr lang="en-US" sz="1600" b="1" dirty="0" err="1">
                <a:solidFill>
                  <a:schemeClr val="accent4">
                    <a:lumMod val="10000"/>
                  </a:schemeClr>
                </a:solidFill>
              </a:rPr>
              <a:t>binomdist</a:t>
            </a:r>
            <a:r>
              <a:rPr lang="en-US" sz="1600" b="1" dirty="0">
                <a:solidFill>
                  <a:schemeClr val="accent4">
                    <a:lumMod val="10000"/>
                  </a:schemeClr>
                </a:solidFill>
              </a:rPr>
              <a:t>(19, n, 0.4, 1)</a:t>
            </a:r>
            <a:r>
              <a:rPr lang="en-US" sz="1600" b="1" dirty="0">
                <a:solidFill>
                  <a:srgbClr val="FF0000"/>
                </a:solidFill>
              </a:rPr>
              <a:t>  </a:t>
            </a:r>
            <a:r>
              <a:rPr lang="en-US" sz="1600" dirty="0"/>
              <a:t>&gt;=  0.8</a:t>
            </a:r>
          </a:p>
          <a:p>
            <a:pPr lvl="1" eaLnBrk="1" hangingPunct="1"/>
            <a:r>
              <a:rPr lang="en-US" sz="1600" dirty="0"/>
              <a:t>See Excel “binomial examples” </a:t>
            </a:r>
          </a:p>
          <a:p>
            <a:pPr eaLnBrk="1" hangingPunct="1"/>
            <a:r>
              <a:rPr lang="en-US" sz="2000" dirty="0"/>
              <a:t>Part C</a:t>
            </a:r>
          </a:p>
          <a:p>
            <a:pPr lvl="1" eaLnBrk="1" hangingPunct="1"/>
            <a:r>
              <a:rPr lang="en-US" sz="1600" dirty="0"/>
              <a:t>See Excel “binomial examples”</a:t>
            </a:r>
          </a:p>
          <a:p>
            <a:pPr eaLnBrk="1" hangingPunct="1">
              <a:buFont typeface="Arial" charset="0"/>
              <a:buNone/>
            </a:pPr>
            <a:endParaRPr lang="en-US" sz="20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 Next Week – Week #4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None/>
            </a:pPr>
            <a:endParaRPr lang="en-US" sz="2800" dirty="0"/>
          </a:p>
          <a:p>
            <a:pPr marL="342900" lvl="1" indent="-342900" eaLnBrk="1" hangingPunct="1">
              <a:buFontTx/>
              <a:buChar char="•"/>
            </a:pPr>
            <a:r>
              <a:rPr lang="en-US" sz="2800" dirty="0"/>
              <a:t>Quiz #2 Due</a:t>
            </a:r>
          </a:p>
          <a:p>
            <a:pPr marL="342900" lvl="1" indent="-342900" eaLnBrk="1" hangingPunct="1">
              <a:buFontTx/>
              <a:buChar char="•"/>
            </a:pPr>
            <a:endParaRPr lang="en-US" sz="2800" dirty="0"/>
          </a:p>
          <a:p>
            <a:pPr marL="342900" lvl="1" indent="-342900" eaLnBrk="1" hangingPunct="1">
              <a:buFontTx/>
              <a:buChar char="•"/>
            </a:pPr>
            <a:r>
              <a:rPr lang="en-US" sz="2800" dirty="0"/>
              <a:t>Note:  Group Exam #1 will be due week 5</a:t>
            </a:r>
          </a:p>
          <a:p>
            <a:pPr marL="742950" lvl="2" indent="-342900" eaLnBrk="1" hangingPunct="1"/>
            <a:r>
              <a:rPr lang="en-US" dirty="0"/>
              <a:t>Distributed via ICON prior to class #4</a:t>
            </a:r>
          </a:p>
          <a:p>
            <a:pPr marL="742950" lvl="2" indent="-342900" eaLnBrk="1" hangingPunct="1"/>
            <a:r>
              <a:rPr lang="en-US" dirty="0"/>
              <a:t>Print out exam and bring it to class #4---we will break into groups during class 4 &amp; have time to work on the exam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X is binomial with parameters n = 10 and p = 0.5.</a:t>
            </a:r>
          </a:p>
          <a:p>
            <a:endParaRPr lang="en-US" dirty="0"/>
          </a:p>
          <a:p>
            <a:r>
              <a:rPr lang="en-US" dirty="0"/>
              <a:t>You want to compute P{X &gt;= 6}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1   2   3   4   5   6   7   8   9   10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762000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1   2   3   4   5   6   7   8   9   10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This is what we want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762000"/>
            <a:ext cx="2133600" cy="4572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86200" y="1752600"/>
            <a:ext cx="2362200" cy="4572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62400" y="3048000"/>
            <a:ext cx="1828800" cy="4572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676400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1   2   3   4   5   6   7   8   9   10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676400"/>
            <a:ext cx="2704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This is what we can </a:t>
            </a:r>
          </a:p>
          <a:p>
            <a:pPr algn="l"/>
            <a:r>
              <a:rPr lang="en-US" dirty="0"/>
              <a:t>compute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048000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1   2   3   4   5   6   7   8   9   10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29718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44958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P{X &gt;= 6}  =  1 – P{X &lt;= 5}</a:t>
            </a:r>
          </a:p>
          <a:p>
            <a:r>
              <a:rPr lang="en-US" b="1" dirty="0">
                <a:solidFill>
                  <a:schemeClr val="tx2"/>
                </a:solidFill>
              </a:rPr>
              <a:t>NOT</a:t>
            </a:r>
          </a:p>
          <a:p>
            <a:r>
              <a:rPr lang="en-US" b="1" dirty="0">
                <a:solidFill>
                  <a:schemeClr val="tx2"/>
                </a:solidFill>
              </a:rPr>
              <a:t>1 – P{X &lt;= 6}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Review of Binomial Concepts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blackWhite">
          <a:xfrm>
            <a:off x="1676400" y="1835150"/>
            <a:ext cx="5638800" cy="156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 single experiment, with probability of success p, is repeated n independent times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454275" y="4016375"/>
            <a:ext cx="425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X = number of successes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93788" y="4724400"/>
            <a:ext cx="3062287" cy="1284288"/>
            <a:chOff x="689" y="2976"/>
            <a:chExt cx="1929" cy="809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689" y="3535"/>
              <a:ext cx="19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the discrete random variable</a:t>
              </a:r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V="1">
              <a:off x="1152" y="2976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autoUpdateAnimBg="0"/>
      <p:bldP spid="491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24213" y="3429000"/>
          <a:ext cx="559117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4660560" imgH="2711880" progId="Excel.Sheet.8">
                  <p:embed/>
                </p:oleObj>
              </mc:Choice>
              <mc:Fallback>
                <p:oleObj name="Chart" r:id="rId4" imgW="4660560" imgH="27118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429000"/>
                        <a:ext cx="559117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11513" y="76200"/>
          <a:ext cx="5614987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6" imgW="4660560" imgH="2711880" progId="Excel.Sheet.8">
                  <p:embed/>
                </p:oleObj>
              </mc:Choice>
              <mc:Fallback>
                <p:oleObj name="Chart" r:id="rId6" imgW="4660560" imgH="271188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76200"/>
                        <a:ext cx="5614987" cy="32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22313" y="520700"/>
            <a:ext cx="171608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Probability distribution for X when n=10 and p=0.5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46125" y="3810000"/>
            <a:ext cx="1692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Cumulative distribution for X when n=10 and p=0.5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blackWhite">
          <a:xfrm>
            <a:off x="1046163" y="2708275"/>
            <a:ext cx="126365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P(X = k)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blackWhite">
          <a:xfrm>
            <a:off x="993775" y="5937250"/>
            <a:ext cx="12588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P(X </a:t>
            </a:r>
            <a:r>
              <a:rPr lang="en-US">
                <a:sym typeface="Symbol" pitchFamily="18" charset="2"/>
              </a:rPr>
              <a:t> </a:t>
            </a:r>
            <a:r>
              <a:rPr lang="en-US"/>
              <a:t>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2" grpId="0" animBg="1" autoUpdateAnimBg="0"/>
      <p:bldP spid="5018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blackWhite">
          <a:xfrm>
            <a:off x="2057400" y="2133600"/>
            <a:ext cx="50911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P(X = k): BINOMDIST(k, n, p, 0)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blackWhite">
          <a:xfrm>
            <a:off x="2076450" y="3048000"/>
            <a:ext cx="508635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P(X </a:t>
            </a:r>
            <a:r>
              <a:rPr lang="en-US" sz="2800">
                <a:sym typeface="Symbol" pitchFamily="18" charset="2"/>
              </a:rPr>
              <a:t> k)</a:t>
            </a:r>
            <a:r>
              <a:rPr lang="en-US" sz="2800"/>
              <a:t>: BINOMDIST(k, n, p, 1)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79475" y="323850"/>
            <a:ext cx="740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Excel Commands for Binomial Probabilities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247900" y="1031875"/>
            <a:ext cx="468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 is a binomial random variable with binomial parameters n and p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27038" y="4495800"/>
            <a:ext cx="46783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Important Formulas for</a:t>
            </a:r>
          </a:p>
          <a:p>
            <a:r>
              <a:rPr lang="en-US" sz="3200"/>
              <a:t>Binomial Random Variable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748338" y="5019675"/>
            <a:ext cx="1985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E[X] = n * p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605338" y="5946775"/>
            <a:ext cx="400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>
                <a:sym typeface="Symbol" pitchFamily="18" charset="2"/>
              </a:rPr>
              <a:t></a:t>
            </a:r>
            <a:r>
              <a:rPr lang="en-US" sz="2800" baseline="-25000">
                <a:sym typeface="Symbol" pitchFamily="18" charset="2"/>
              </a:rPr>
              <a:t>X</a:t>
            </a:r>
            <a:r>
              <a:rPr lang="en-US" sz="2800">
                <a:sym typeface="Symbol" pitchFamily="18" charset="2"/>
              </a:rPr>
              <a:t> = sqrt [ n * p * (1 – p) ]</a:t>
            </a:r>
            <a:endParaRPr lang="en-US" sz="2800"/>
          </a:p>
        </p:txBody>
      </p:sp>
      <p:pic>
        <p:nvPicPr>
          <p:cNvPr id="9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7432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 autoUpdateAnimBg="0"/>
      <p:bldP spid="51203" grpId="0" animBg="1" autoUpdateAnimBg="0"/>
      <p:bldP spid="51205" grpId="0" autoUpdateAnimBg="0"/>
      <p:bldP spid="51206" grpId="0" autoUpdateAnimBg="0"/>
      <p:bldP spid="51207" grpId="0" autoUpdateAnimBg="0"/>
      <p:bldP spid="512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Continuous Random 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blackWhite">
          <a:xfrm>
            <a:off x="2743200" y="1600200"/>
            <a:ext cx="5445125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random variable takes a probability event and assigns a number, or value, to it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blackWhite">
          <a:xfrm>
            <a:off x="2743200" y="2895600"/>
            <a:ext cx="5486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discrete random variable deals with a finite number of events and numbers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38188" y="1782763"/>
            <a:ext cx="969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Recall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62000" y="3078163"/>
            <a:ext cx="969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Recall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blackWhite">
          <a:xfrm>
            <a:off x="942975" y="4267200"/>
            <a:ext cx="7286625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 continuous random variable can take on any value within a specified interval of numbers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009775" y="5486400"/>
            <a:ext cx="5153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There are an infinite number of events and an infinite 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  <p:bldP spid="143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Example: A Delivery Truck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74725" y="1282700"/>
            <a:ext cx="72548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Suppose the warehouse says that the delivery truck will arrive sometime “between 8 AM and noon.”</a:t>
            </a:r>
          </a:p>
          <a:p>
            <a:pPr algn="l"/>
            <a:endParaRPr lang="en-US"/>
          </a:p>
          <a:p>
            <a:r>
              <a:rPr lang="en-US"/>
              <a:t>What is the probability that the truck will arrive between 9 AM and 10 AM?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98450" y="3352800"/>
            <a:ext cx="5035550" cy="2165350"/>
            <a:chOff x="1340" y="2668"/>
            <a:chExt cx="3172" cy="1364"/>
          </a:xfrm>
        </p:grpSpPr>
        <p:sp>
          <p:nvSpPr>
            <p:cNvPr id="15367" name="Line 4"/>
            <p:cNvSpPr>
              <a:spLocks noChangeShapeType="1"/>
            </p:cNvSpPr>
            <p:nvPr/>
          </p:nvSpPr>
          <p:spPr bwMode="blackGray">
            <a:xfrm>
              <a:off x="1776" y="266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5"/>
            <p:cNvSpPr>
              <a:spLocks noChangeShapeType="1"/>
            </p:cNvSpPr>
            <p:nvPr/>
          </p:nvSpPr>
          <p:spPr bwMode="blackGray">
            <a:xfrm>
              <a:off x="1584" y="3724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blackGray">
            <a:xfrm>
              <a:off x="3936" y="37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blackGray">
            <a:xfrm>
              <a:off x="3504" y="37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blackGray">
            <a:xfrm>
              <a:off x="3072" y="37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blackGray">
            <a:xfrm>
              <a:off x="2640" y="37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blackGray">
            <a:xfrm>
              <a:off x="2208" y="37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blackGray">
            <a:xfrm rot="-5400000">
              <a:off x="1728" y="30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3"/>
            <p:cNvSpPr>
              <a:spLocks noChangeShapeType="1"/>
            </p:cNvSpPr>
            <p:nvPr/>
          </p:nvSpPr>
          <p:spPr bwMode="blackGray">
            <a:xfrm rot="-5400000">
              <a:off x="1728" y="33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blackGray">
            <a:xfrm>
              <a:off x="3360" y="382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15377" name="Text Box 15"/>
            <p:cNvSpPr txBox="1">
              <a:spLocks noChangeArrowheads="1"/>
            </p:cNvSpPr>
            <p:nvPr/>
          </p:nvSpPr>
          <p:spPr bwMode="blackGray">
            <a:xfrm>
              <a:off x="2928" y="382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15378" name="Text Box 16"/>
            <p:cNvSpPr txBox="1">
              <a:spLocks noChangeArrowheads="1"/>
            </p:cNvSpPr>
            <p:nvPr/>
          </p:nvSpPr>
          <p:spPr bwMode="blackGray">
            <a:xfrm>
              <a:off x="2528" y="380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blackGray">
            <a:xfrm>
              <a:off x="2140" y="380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15380" name="Text Box 18"/>
            <p:cNvSpPr txBox="1">
              <a:spLocks noChangeArrowheads="1"/>
            </p:cNvSpPr>
            <p:nvPr/>
          </p:nvSpPr>
          <p:spPr bwMode="blackGray">
            <a:xfrm>
              <a:off x="1344" y="3272"/>
              <a:ext cx="3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0.25</a:t>
              </a:r>
            </a:p>
          </p:txBody>
        </p:sp>
        <p:sp>
          <p:nvSpPr>
            <p:cNvPr id="15381" name="Text Box 19"/>
            <p:cNvSpPr txBox="1">
              <a:spLocks noChangeArrowheads="1"/>
            </p:cNvSpPr>
            <p:nvPr/>
          </p:nvSpPr>
          <p:spPr bwMode="blackGray">
            <a:xfrm>
              <a:off x="1340" y="2936"/>
              <a:ext cx="3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0.50</a:t>
              </a:r>
            </a:p>
          </p:txBody>
        </p:sp>
        <p:sp>
          <p:nvSpPr>
            <p:cNvPr id="15382" name="Text Box 20"/>
            <p:cNvSpPr txBox="1">
              <a:spLocks noChangeArrowheads="1"/>
            </p:cNvSpPr>
            <p:nvPr/>
          </p:nvSpPr>
          <p:spPr bwMode="blackGray">
            <a:xfrm>
              <a:off x="3792" y="382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12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blackGray">
            <a:xfrm>
              <a:off x="2208" y="3360"/>
              <a:ext cx="17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873750" y="3476625"/>
            <a:ext cx="27368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The total area of the red block equals 1.0, the total probability. So P(9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X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10) = 0.25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74675" y="5832475"/>
            <a:ext cx="8045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Probability density function (distribution);</a:t>
            </a:r>
          </a:p>
          <a:p>
            <a:r>
              <a:rPr lang="en-US"/>
              <a:t>similar to probability mass function in discrete random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56" grpId="0" autoUpdateAnimBg="0"/>
      <p:bldP spid="1845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5791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Examples of Continuous Random Variables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7525" indent="-517525" algn="l"/>
            <a:r>
              <a:rPr lang="en-US"/>
              <a:t>X = the precise time that a train arrives, when it is scheduled to arrive at 8:00 PM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400" y="3140075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7525" indent="-517525" algn="l"/>
            <a:r>
              <a:rPr lang="en-US"/>
              <a:t>X = the residual chemical levels in the blood 24 hours after taking a specific medication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14400" y="4283075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7525" indent="-517525" algn="l"/>
            <a:r>
              <a:rPr lang="en-US"/>
              <a:t>X = the precise amount of soda placed in a bottle by a soda filling machine (or should it be “pop”?)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14400" y="5426075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7525" indent="-517525" algn="l"/>
            <a:r>
              <a:rPr lang="en-US"/>
              <a:t>X = the amount of energy used in a home during one hour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  <p:bldP spid="1536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553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How to Talk about</a:t>
            </a:r>
            <a:br>
              <a:rPr lang="en-US"/>
            </a:br>
            <a:r>
              <a:rPr lang="en-US"/>
              <a:t>Continuous Random Variables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2098675"/>
            <a:ext cx="7772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US"/>
              <a:t>Since a continuous random variable has so many possible outcomes, we </a:t>
            </a:r>
            <a:r>
              <a:rPr lang="en-US" b="1" u="sng"/>
              <a:t>do not</a:t>
            </a:r>
            <a:r>
              <a:rPr lang="en-US"/>
              <a:t> consider things like:</a:t>
            </a:r>
          </a:p>
          <a:p>
            <a:pPr algn="l">
              <a:spcBef>
                <a:spcPct val="40000"/>
              </a:spcBef>
            </a:pPr>
            <a:r>
              <a:rPr lang="en-US"/>
              <a:t>	P(X = 1.0)      P(X = 0.3349)      P(X = -0.5)</a:t>
            </a:r>
          </a:p>
          <a:p>
            <a:pPr algn="l">
              <a:spcBef>
                <a:spcPct val="40000"/>
              </a:spcBef>
            </a:pPr>
            <a:r>
              <a:rPr lang="en-US"/>
              <a:t>Instead, we consider:</a:t>
            </a:r>
          </a:p>
          <a:p>
            <a:pPr algn="l">
              <a:spcBef>
                <a:spcPct val="40000"/>
              </a:spcBef>
            </a:pPr>
            <a:r>
              <a:rPr lang="en-US"/>
              <a:t>	P(X 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 1.0)     P(X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0.3349)      P(-0.5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X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0.3349)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blackWhite">
          <a:xfrm>
            <a:off x="2671763" y="4918075"/>
            <a:ext cx="382905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equalities (no), intervals (yes)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006475" y="5756275"/>
            <a:ext cx="7145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( In fact, P(X = k) = 0 for a continuous random variable.</a:t>
            </a:r>
          </a:p>
          <a:p>
            <a:r>
              <a:rPr lang="en-US" i="1"/>
              <a:t>Again, this is “equal to.”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animBg="1" autoUpdateAnimBg="0"/>
      <p:bldP spid="174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Two-Child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Continuous or Discrete? Or Both?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143000" y="1371600"/>
            <a:ext cx="6858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Sometimes a discrete random variable has so many possible outcomes (still finite, however) that we consider it to be continuous</a:t>
            </a:r>
          </a:p>
          <a:p>
            <a:pPr algn="l">
              <a:spcBef>
                <a:spcPct val="50000"/>
              </a:spcBef>
            </a:pPr>
            <a:r>
              <a:rPr lang="en-US"/>
              <a:t>Sometimes a continuous random variable is actually discrete when we measure it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371600" y="3962400"/>
            <a:ext cx="6248400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7525" indent="-517525" algn="l">
              <a:spcBef>
                <a:spcPct val="50000"/>
              </a:spcBef>
            </a:pPr>
            <a:r>
              <a:rPr lang="en-US"/>
              <a:t>X = salary of an office manager</a:t>
            </a:r>
          </a:p>
          <a:p>
            <a:pPr marL="517525" indent="-517525" algn="l">
              <a:spcBef>
                <a:spcPct val="50000"/>
              </a:spcBef>
            </a:pPr>
            <a:r>
              <a:rPr lang="en-US"/>
              <a:t>X = price of a therm of natural gas in January</a:t>
            </a:r>
          </a:p>
          <a:p>
            <a:pPr marL="517525" indent="-517525" algn="l">
              <a:spcBef>
                <a:spcPct val="50000"/>
              </a:spcBef>
            </a:pPr>
            <a:r>
              <a:rPr lang="en-US"/>
              <a:t>X = grades of a student on the SAT</a:t>
            </a:r>
          </a:p>
          <a:p>
            <a:pPr marL="517525" indent="-517525" algn="l">
              <a:spcBef>
                <a:spcPct val="50000"/>
              </a:spcBef>
            </a:pPr>
            <a:r>
              <a:rPr lang="en-US"/>
              <a:t>X = length of a manufactured part (limits of our measurement techniques)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  <p:bldP spid="16393" grpId="0" build="p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The Normal Distribution</a:t>
            </a:r>
          </a:p>
        </p:txBody>
      </p:sp>
      <p:pic>
        <p:nvPicPr>
          <p:cNvPr id="19459" name="Picture 3" descr="m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" y="2070100"/>
            <a:ext cx="46228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486400" y="1676400"/>
            <a:ext cx="32004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/>
              <a:t>Bell-shaped</a:t>
            </a:r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Horizontal axis represents values of the random variable</a:t>
            </a:r>
            <a:endParaRPr lang="en-US"/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/>
              <a:t>Expected value, or mean, is </a:t>
            </a:r>
            <a:r>
              <a:rPr lang="en-US">
                <a:sym typeface="Symbol" pitchFamily="18" charset="2"/>
              </a:rPr>
              <a:t></a:t>
            </a:r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Symmetrical about </a:t>
            </a:r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Total blue area is 1.0</a:t>
            </a:r>
          </a:p>
          <a:p>
            <a:pPr marL="231775" indent="-231775" algn="l"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Vertical axis is not very important</a:t>
            </a:r>
          </a:p>
        </p:txBody>
      </p:sp>
      <p:pic>
        <p:nvPicPr>
          <p:cNvPr id="19461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The Normal Distribution (cont’d)</a:t>
            </a:r>
          </a:p>
        </p:txBody>
      </p:sp>
      <p:pic>
        <p:nvPicPr>
          <p:cNvPr id="20485" name="Picture 5" descr="1std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4610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554288" y="5064125"/>
            <a:ext cx="402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 </a:t>
            </a:r>
            <a:r>
              <a:rPr lang="en-US">
                <a:sym typeface="Symbol" pitchFamily="18" charset="2"/>
              </a:rPr>
              <a:t> -   X   +  ) = 0.6826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60413" y="5832475"/>
            <a:ext cx="766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“Probability that X is within 1 std dev of its mean is 68.26%”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019800" y="2514600"/>
            <a:ext cx="2286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 is the standard deviation of the normal random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87" grpId="0" autoUpdateAnimBg="0"/>
      <p:bldP spid="2048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The Normal Distribution (cont’d)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401888" y="5064125"/>
            <a:ext cx="433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 </a:t>
            </a:r>
            <a:r>
              <a:rPr lang="en-US">
                <a:sym typeface="Symbol" pitchFamily="18" charset="2"/>
              </a:rPr>
              <a:t> - 2  X   + 2 ) = 0.9544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0413" y="5832475"/>
            <a:ext cx="766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“Probability that X is within 2 std dev of its mean is 95.44%”</a:t>
            </a:r>
          </a:p>
        </p:txBody>
      </p:sp>
      <p:pic>
        <p:nvPicPr>
          <p:cNvPr id="21510" name="Picture 6" descr="2std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0600" y="1219200"/>
            <a:ext cx="4622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The Normal Distribution (cont’d)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01888" y="5064125"/>
            <a:ext cx="433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 </a:t>
            </a:r>
            <a:r>
              <a:rPr lang="en-US">
                <a:sym typeface="Symbol" pitchFamily="18" charset="2"/>
              </a:rPr>
              <a:t> - 3  X   + 3 ) = 0.9973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0413" y="5832475"/>
            <a:ext cx="766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“Probability that X is within 3 std dev of its mean is 99.73%”</a:t>
            </a:r>
          </a:p>
        </p:txBody>
      </p:sp>
      <p:pic>
        <p:nvPicPr>
          <p:cNvPr id="22534" name="Picture 6" descr="3stdd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3300" y="1143000"/>
            <a:ext cx="45974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Normal Distribution (summary)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 continuous random variable X is “normally distributed with expectation/mean </a:t>
            </a:r>
            <a:r>
              <a:rPr lang="en-US">
                <a:sym typeface="Symbol" pitchFamily="18" charset="2"/>
              </a:rPr>
              <a:t> and standard deviation ” if its probability distribution is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676400" y="2667000"/>
            <a:ext cx="5791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95300" indent="-495300" algn="l">
              <a:spcBef>
                <a:spcPct val="25000"/>
              </a:spcBef>
              <a:buFontTx/>
              <a:buAutoNum type="arabicPeriod"/>
            </a:pPr>
            <a:r>
              <a:rPr lang="en-US">
                <a:sym typeface="Symbol" pitchFamily="18" charset="2"/>
              </a:rPr>
              <a:t>Bell-shaped</a:t>
            </a:r>
          </a:p>
          <a:p>
            <a:pPr marL="495300" indent="-495300" algn="l">
              <a:spcBef>
                <a:spcPct val="25000"/>
              </a:spcBef>
              <a:buFontTx/>
              <a:buAutoNum type="arabicPeriod"/>
            </a:pPr>
            <a:r>
              <a:rPr lang="en-US">
                <a:sym typeface="Symbol" pitchFamily="18" charset="2"/>
              </a:rPr>
              <a:t>Symmetrical about the value </a:t>
            </a:r>
          </a:p>
          <a:p>
            <a:pPr marL="495300" indent="-495300" algn="l">
              <a:spcBef>
                <a:spcPct val="25000"/>
              </a:spcBef>
              <a:buFontTx/>
              <a:buAutoNum type="arabicPeriod"/>
            </a:pPr>
            <a:r>
              <a:rPr lang="en-US">
                <a:sym typeface="Symbol" pitchFamily="18" charset="2"/>
              </a:rPr>
              <a:t>The following are true:</a:t>
            </a:r>
          </a:p>
          <a:p>
            <a:pPr marL="952500" lvl="1" indent="-495300" algn="l">
              <a:spcBef>
                <a:spcPct val="25000"/>
              </a:spcBef>
              <a:buFontTx/>
              <a:buAutoNum type="romanLcPeriod"/>
            </a:pPr>
            <a:r>
              <a:rPr lang="en-US"/>
              <a:t>P( </a:t>
            </a:r>
            <a:r>
              <a:rPr lang="en-US">
                <a:sym typeface="Symbol" pitchFamily="18" charset="2"/>
              </a:rPr>
              <a:t> -   X   +  ) = 0.6826</a:t>
            </a:r>
          </a:p>
          <a:p>
            <a:pPr marL="952500" lvl="1" indent="-495300" algn="l">
              <a:spcBef>
                <a:spcPct val="25000"/>
              </a:spcBef>
              <a:buFontTx/>
              <a:buAutoNum type="romanLcPeriod"/>
            </a:pPr>
            <a:r>
              <a:rPr lang="en-US"/>
              <a:t>P( </a:t>
            </a:r>
            <a:r>
              <a:rPr lang="en-US">
                <a:sym typeface="Symbol" pitchFamily="18" charset="2"/>
              </a:rPr>
              <a:t> - 2  X   + 2 ) = 0.9544</a:t>
            </a:r>
          </a:p>
          <a:p>
            <a:pPr marL="952500" lvl="1" indent="-495300" algn="l">
              <a:spcBef>
                <a:spcPct val="25000"/>
              </a:spcBef>
              <a:buFontTx/>
              <a:buAutoNum type="romanLcPeriod"/>
            </a:pPr>
            <a:r>
              <a:rPr lang="en-US"/>
              <a:t>P( </a:t>
            </a:r>
            <a:r>
              <a:rPr lang="en-US">
                <a:sym typeface="Symbol" pitchFamily="18" charset="2"/>
              </a:rPr>
              <a:t> - 3  X   + 3 ) = 0.9973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blackWhite">
          <a:xfrm>
            <a:off x="3032125" y="5749925"/>
            <a:ext cx="30940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say X is N( </a:t>
            </a:r>
            <a:r>
              <a:rPr lang="en-US">
                <a:sym typeface="Symbol" pitchFamily="18" charset="2"/>
              </a:rPr>
              <a:t> , 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)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build="p" bldLvl="2" autoUpdateAnimBg="0"/>
      <p:bldP spid="2356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Excel’s Normal Functions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13100" y="1625600"/>
            <a:ext cx="276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If X is N( </a:t>
            </a:r>
            <a:r>
              <a:rPr lang="en-US" sz="2800" dirty="0">
                <a:sym typeface="Symbol" pitchFamily="18" charset="2"/>
              </a:rPr>
              <a:t> ,  ):</a:t>
            </a:r>
            <a:endParaRPr lang="en-US" sz="2800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blackWhite">
          <a:xfrm>
            <a:off x="1851025" y="2916238"/>
            <a:ext cx="5462588" cy="588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P(X </a:t>
            </a:r>
            <a:r>
              <a:rPr lang="en-US" sz="2800">
                <a:sym typeface="Symbol" pitchFamily="18" charset="2"/>
              </a:rPr>
              <a:t> k) = NORMDIST(k, </a:t>
            </a:r>
            <a:r>
              <a:rPr lang="en-US" sz="3200">
                <a:sym typeface="Symbol" pitchFamily="18" charset="2"/>
              </a:rPr>
              <a:t>, , 1)</a:t>
            </a:r>
            <a:r>
              <a:rPr lang="en-US" sz="2800"/>
              <a:t>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blackWhite">
          <a:xfrm>
            <a:off x="1695450" y="4530725"/>
            <a:ext cx="577215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NORMINV( </a:t>
            </a:r>
            <a:r>
              <a:rPr lang="en-US" sz="2800" i="1" dirty="0" err="1"/>
              <a:t>prob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,  ) gives the value of k so that P(X  k) = </a:t>
            </a:r>
            <a:r>
              <a:rPr lang="en-US" sz="2800" i="1" dirty="0" err="1">
                <a:sym typeface="Symbol" pitchFamily="18" charset="2"/>
              </a:rPr>
              <a:t>prob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398838" y="5603875"/>
            <a:ext cx="236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“normal inverse”</a:t>
            </a:r>
          </a:p>
        </p:txBody>
      </p:sp>
      <p:pic>
        <p:nvPicPr>
          <p:cNvPr id="24583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nimBg="1" autoUpdateAnimBg="0"/>
      <p:bldP spid="24581" grpId="0" animBg="1" autoUpdateAnimBg="0"/>
      <p:bldP spid="2458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62025" y="1295400"/>
            <a:ext cx="72675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Suppose X is normally distributed with </a:t>
            </a:r>
          </a:p>
          <a:p>
            <a:pPr algn="ctr"/>
            <a:r>
              <a:rPr lang="en-US" b="1" dirty="0"/>
              <a:t>mean = 100</a:t>
            </a:r>
          </a:p>
          <a:p>
            <a:pPr algn="ctr"/>
            <a:r>
              <a:rPr lang="en-US" b="1" dirty="0"/>
              <a:t>standard deviation = 10.</a:t>
            </a:r>
          </a:p>
          <a:p>
            <a:pPr algn="l"/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P(X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90)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(90, 100, 10, 1) </a:t>
            </a: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P(X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110)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(110, 100, 10, 1)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ym typeface="Symbol" pitchFamily="18" charset="2"/>
              </a:rPr>
              <a:t>If I want K so that </a:t>
            </a:r>
            <a:r>
              <a:rPr lang="en-US" dirty="0"/>
              <a:t>P(X </a:t>
            </a:r>
            <a:r>
              <a:rPr lang="en-US" dirty="0">
                <a:sym typeface="Symbol" pitchFamily="18" charset="2"/>
              </a:rPr>
              <a:t> K) = 0.95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K =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norminv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(0.95, 100, 10)  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endParaRPr lang="en-US" dirty="0">
              <a:sym typeface="Symbol" pitchFamily="18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46482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2057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19800" y="2362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6600" y="3200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66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578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2400" dirty="0"/>
              <a:t>Where do I have to be to get 95% of the probability to lie to my left?  </a:t>
            </a:r>
            <a:r>
              <a:rPr lang="en-US" sz="2400" b="1" dirty="0"/>
              <a:t>Use </a:t>
            </a:r>
            <a:r>
              <a:rPr lang="en-US" sz="2400" b="1" dirty="0">
                <a:solidFill>
                  <a:schemeClr val="accent2"/>
                </a:solidFill>
                <a:sym typeface="Symbol" pitchFamily="18" charset="2"/>
              </a:rPr>
              <a:t>k = </a:t>
            </a:r>
            <a:r>
              <a:rPr lang="en-US" sz="2400" b="1" dirty="0" err="1">
                <a:solidFill>
                  <a:schemeClr val="accent2"/>
                </a:solidFill>
                <a:sym typeface="Symbol" pitchFamily="18" charset="2"/>
              </a:rPr>
              <a:t>norminv</a:t>
            </a:r>
            <a:r>
              <a:rPr lang="en-US" sz="2400" b="1" dirty="0">
                <a:solidFill>
                  <a:schemeClr val="accent2"/>
                </a:solidFill>
                <a:sym typeface="Symbol" pitchFamily="18" charset="2"/>
              </a:rPr>
              <a:t>(0.95, 100, 10)  </a:t>
            </a:r>
            <a:br>
              <a:rPr lang="en-US" sz="2400" dirty="0">
                <a:solidFill>
                  <a:srgbClr val="FF0000"/>
                </a:solidFill>
                <a:sym typeface="Symbol" pitchFamily="18" charset="2"/>
              </a:rPr>
            </a:br>
            <a:br>
              <a:rPr lang="en-US" sz="2400" dirty="0"/>
            </a:br>
            <a:r>
              <a:rPr lang="en-US" sz="2400" dirty="0"/>
              <a:t>Remember:  X is centered at 100 &amp; has </a:t>
            </a:r>
            <a:r>
              <a:rPr lang="en-US" sz="2400" dirty="0" err="1"/>
              <a:t>stdev</a:t>
            </a:r>
            <a:r>
              <a:rPr lang="en-US" sz="2400" dirty="0"/>
              <a:t> = 10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600200" y="23622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562600" y="4267200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486400" y="4572000"/>
            <a:ext cx="1143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5%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5%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715000" y="4953000"/>
            <a:ext cx="457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209800" y="4343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95%</a:t>
            </a: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 bwMode="auto">
          <a:xfrm flipH="1">
            <a:off x="2819400" y="1295400"/>
            <a:ext cx="2590800" cy="3048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4876800" y="1295400"/>
            <a:ext cx="1219200" cy="457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705600" y="1295400"/>
            <a:ext cx="457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0" y="594360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or Expected Value </a:t>
            </a:r>
          </a:p>
          <a:p>
            <a:endParaRPr lang="en-US" dirty="0"/>
          </a:p>
          <a:p>
            <a:r>
              <a:rPr lang="en-US" sz="1800" b="1" dirty="0"/>
              <a:t>Mean = a * P{X = a} + b * P{X = b} + … </a:t>
            </a:r>
          </a:p>
          <a:p>
            <a:endParaRPr lang="en-US" dirty="0"/>
          </a:p>
          <a:p>
            <a:r>
              <a:rPr lang="en-US" dirty="0"/>
              <a:t>Variance &amp; Standard Deviation = </a:t>
            </a:r>
          </a:p>
          <a:p>
            <a:endParaRPr lang="en-US" dirty="0"/>
          </a:p>
          <a:p>
            <a:r>
              <a:rPr lang="en-US" sz="1800" b="1" dirty="0"/>
              <a:t>Variance = [a – E(X)]</a:t>
            </a:r>
            <a:r>
              <a:rPr lang="en-US" sz="1800" b="1" baseline="30000" dirty="0"/>
              <a:t>2</a:t>
            </a:r>
            <a:r>
              <a:rPr lang="en-US" sz="1800" b="1" dirty="0"/>
              <a:t> * P{X = a} + [b – E(X)]</a:t>
            </a:r>
            <a:r>
              <a:rPr lang="en-US" sz="1800" b="1" baseline="30000" dirty="0"/>
              <a:t>2</a:t>
            </a:r>
            <a:r>
              <a:rPr lang="en-US" sz="1800" b="1" dirty="0"/>
              <a:t> * P{X = b} + …</a:t>
            </a:r>
          </a:p>
          <a:p>
            <a:endParaRPr lang="en-US" sz="1800" b="1" dirty="0"/>
          </a:p>
          <a:p>
            <a:r>
              <a:rPr lang="en-US" sz="1800" b="1" dirty="0"/>
              <a:t>Std. Deviation = SQRT(Variance)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Standardized Normal Distribution</a:t>
            </a:r>
          </a:p>
        </p:txBody>
      </p:sp>
      <p:pic>
        <p:nvPicPr>
          <p:cNvPr id="27651" name="Picture 3" descr="m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23368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114800" y="3098800"/>
            <a:ext cx="4267200" cy="132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Z is N( 0, 1 )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The standardized normal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blackWhite">
          <a:xfrm>
            <a:off x="4934571" y="1955800"/>
            <a:ext cx="2629245" cy="584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X is N( </a:t>
            </a:r>
            <a:r>
              <a:rPr lang="en-US" sz="3200" dirty="0">
                <a:sym typeface="Symbol" pitchFamily="18" charset="2"/>
              </a:rPr>
              <a:t> ,  )</a:t>
            </a:r>
            <a:r>
              <a:rPr lang="en-US" sz="3200" dirty="0"/>
              <a:t>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371600" y="4975225"/>
            <a:ext cx="64008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30000"/>
              </a:spcBef>
              <a:buFontTx/>
              <a:buAutoNum type="arabicPeriod"/>
            </a:pPr>
            <a:r>
              <a:rPr lang="en-US" sz="2800"/>
              <a:t>Frequently used in statistics</a:t>
            </a:r>
          </a:p>
          <a:p>
            <a:pPr marL="457200" indent="-457200" algn="l">
              <a:spcBef>
                <a:spcPct val="30000"/>
              </a:spcBef>
              <a:buFontTx/>
              <a:buAutoNum type="arabicPeriod"/>
            </a:pPr>
            <a:r>
              <a:rPr lang="en-US" sz="2800"/>
              <a:t>For calculations without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Excel’s </a:t>
            </a:r>
            <a:r>
              <a:rPr lang="en-US" sz="3600" i="1" dirty="0">
                <a:solidFill>
                  <a:schemeClr val="tx2"/>
                </a:solidFill>
              </a:rPr>
              <a:t>Standard</a:t>
            </a:r>
            <a:r>
              <a:rPr lang="en-US" sz="3600" dirty="0">
                <a:solidFill>
                  <a:schemeClr val="tx2"/>
                </a:solidFill>
              </a:rPr>
              <a:t> Normal Functions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303588" y="1631950"/>
            <a:ext cx="25603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If Z is N( </a:t>
            </a:r>
            <a:r>
              <a:rPr lang="en-US" sz="2800" dirty="0">
                <a:sym typeface="Symbol" pitchFamily="18" charset="2"/>
              </a:rPr>
              <a:t>0 , 1 ):</a:t>
            </a:r>
            <a:endParaRPr lang="en-US" sz="2800" dirty="0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blackWhite">
          <a:xfrm>
            <a:off x="2319338" y="2362200"/>
            <a:ext cx="452755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P(Z </a:t>
            </a:r>
            <a:r>
              <a:rPr lang="en-US" sz="2800" dirty="0">
                <a:sym typeface="Symbol" pitchFamily="18" charset="2"/>
              </a:rPr>
              <a:t> k) =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NORMSDIST</a:t>
            </a:r>
            <a:r>
              <a:rPr lang="en-US" sz="2800" dirty="0">
                <a:sym typeface="Symbol" pitchFamily="18" charset="2"/>
              </a:rPr>
              <a:t>(k</a:t>
            </a:r>
            <a:r>
              <a:rPr lang="en-US" sz="3200" dirty="0">
                <a:sym typeface="Symbol" pitchFamily="18" charset="2"/>
              </a:rPr>
              <a:t>)</a:t>
            </a:r>
            <a:r>
              <a:rPr lang="en-US" sz="2800" dirty="0"/>
              <a:t> 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blackWhite">
          <a:xfrm>
            <a:off x="228600" y="3276600"/>
            <a:ext cx="853440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NORMSINV</a:t>
            </a:r>
            <a:r>
              <a:rPr lang="en-US" sz="2800" dirty="0"/>
              <a:t>( </a:t>
            </a:r>
            <a:r>
              <a:rPr lang="en-US" sz="2800" i="1" dirty="0" err="1"/>
              <a:t>prob</a:t>
            </a:r>
            <a:r>
              <a:rPr lang="en-US" sz="2800" dirty="0">
                <a:sym typeface="Symbol" pitchFamily="18" charset="2"/>
              </a:rPr>
              <a:t>) gives the value of k so that </a:t>
            </a:r>
          </a:p>
          <a:p>
            <a:pPr algn="ctr"/>
            <a:r>
              <a:rPr lang="en-US" sz="2800" dirty="0">
                <a:sym typeface="Symbol" pitchFamily="18" charset="2"/>
              </a:rPr>
              <a:t>P(Z  k) = </a:t>
            </a:r>
            <a:r>
              <a:rPr lang="en-US" sz="2800" i="1" dirty="0" err="1">
                <a:sym typeface="Symbol" pitchFamily="18" charset="2"/>
              </a:rPr>
              <a:t>prob</a:t>
            </a:r>
            <a:r>
              <a:rPr lang="en-US" sz="2800" i="1" dirty="0">
                <a:sym typeface="Symbol" pitchFamily="18" charset="2"/>
              </a:rPr>
              <a:t>---</a:t>
            </a:r>
            <a:r>
              <a:rPr lang="en-US" sz="2800" dirty="0">
                <a:sym typeface="Symbol" pitchFamily="18" charset="2"/>
              </a:rPr>
              <a:t>in other words, how many standard deviations, k, from the mean we have to be so that </a:t>
            </a:r>
          </a:p>
          <a:p>
            <a:pPr algn="ctr"/>
            <a:r>
              <a:rPr lang="en-US" sz="2800" dirty="0">
                <a:sym typeface="Symbol" pitchFamily="18" charset="2"/>
              </a:rPr>
              <a:t>P(Z  k) = </a:t>
            </a:r>
            <a:r>
              <a:rPr lang="en-US" sz="2800" i="1" dirty="0" err="1">
                <a:sym typeface="Symbol" pitchFamily="18" charset="2"/>
              </a:rPr>
              <a:t>prob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398838" y="5603875"/>
            <a:ext cx="236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“normal inverse”</a:t>
            </a:r>
          </a:p>
        </p:txBody>
      </p:sp>
      <p:pic>
        <p:nvPicPr>
          <p:cNvPr id="7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2" grpId="0" animBg="1" autoUpdateAnimBg="0"/>
      <p:bldP spid="34823" grpId="0" animBg="1" autoUpdateAnimBg="0"/>
      <p:bldP spid="3482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62025" y="1295400"/>
            <a:ext cx="72675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Suppose Z is normally distributed with </a:t>
            </a:r>
          </a:p>
          <a:p>
            <a:pPr algn="ctr"/>
            <a:r>
              <a:rPr lang="en-US" b="1" dirty="0"/>
              <a:t>mean = 0</a:t>
            </a:r>
          </a:p>
          <a:p>
            <a:pPr algn="ctr"/>
            <a:r>
              <a:rPr lang="en-US" b="1" dirty="0"/>
              <a:t>standard deviation = 1.</a:t>
            </a:r>
          </a:p>
          <a:p>
            <a:pPr algn="l"/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P(Z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0.5)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normsdist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(0.5) </a:t>
            </a: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P(Z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4)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normsdist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(4)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ym typeface="Symbol" pitchFamily="18" charset="2"/>
              </a:rPr>
              <a:t>If I want K so that </a:t>
            </a:r>
            <a:r>
              <a:rPr lang="en-US" dirty="0"/>
              <a:t>P(Z </a:t>
            </a:r>
            <a:r>
              <a:rPr lang="en-US" dirty="0">
                <a:sym typeface="Symbol" pitchFamily="18" charset="2"/>
              </a:rPr>
              <a:t> K) = 0.975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K =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normsinv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(0.975)  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endParaRPr lang="en-US" dirty="0">
              <a:sym typeface="Symbol" pitchFamily="18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6400" y="46482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3200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0" y="3429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198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2400" dirty="0"/>
              <a:t>Where do I have to be to get 97.5% of the probability to lie to my left?  Use 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K = </a:t>
            </a:r>
            <a:r>
              <a:rPr lang="en-US" sz="2400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normsinv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(0.975)  </a:t>
            </a:r>
            <a:br>
              <a:rPr lang="en-US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Remember:  Z is a STANDARD normal (mean = 0, </a:t>
            </a:r>
            <a:r>
              <a:rPr lang="en-US" sz="2400" dirty="0" err="1"/>
              <a:t>stdev</a:t>
            </a:r>
            <a:r>
              <a:rPr lang="en-US" sz="2400" dirty="0"/>
              <a:t> = 1)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600200" y="23622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715000" y="4572000"/>
            <a:ext cx="0" cy="1447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533400"/>
            <a:ext cx="7924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dirty="0">
                <a:solidFill>
                  <a:prstClr val="black"/>
                </a:solidFill>
              </a:rPr>
              <a:t>Suppose X is Normal with </a:t>
            </a:r>
          </a:p>
          <a:p>
            <a:pPr lvl="0" algn="ctr"/>
            <a:r>
              <a:rPr lang="en-US" sz="3600" dirty="0">
                <a:solidFill>
                  <a:schemeClr val="accent4">
                    <a:lumMod val="10000"/>
                  </a:schemeClr>
                </a:solidFill>
              </a:rPr>
              <a:t>mean </a:t>
            </a:r>
            <a:r>
              <a:rPr lang="en-US" sz="3600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 and </a:t>
            </a:r>
          </a:p>
          <a:p>
            <a:pPr lvl="0" algn="ctr"/>
            <a:r>
              <a:rPr lang="en-US" sz="3600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standard deviation </a:t>
            </a:r>
          </a:p>
          <a:p>
            <a:pPr lvl="0" algn="ctr"/>
            <a:endParaRPr lang="en-US" sz="3600" dirty="0">
              <a:solidFill>
                <a:srgbClr val="FF0000"/>
              </a:solidFill>
              <a:sym typeface="Symbol" pitchFamily="18" charset="2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If we define </a:t>
            </a:r>
          </a:p>
          <a:p>
            <a:pPr algn="ctr"/>
            <a:r>
              <a:rPr lang="en-US" sz="3600" dirty="0"/>
              <a:t>Z = ( X - </a:t>
            </a:r>
            <a:r>
              <a:rPr lang="en-US" sz="3600" dirty="0">
                <a:sym typeface="Symbol" pitchFamily="18" charset="2"/>
              </a:rPr>
              <a:t> ) / </a:t>
            </a:r>
          </a:p>
          <a:p>
            <a:pPr algn="ctr"/>
            <a:endParaRPr lang="en-US" sz="3600" dirty="0">
              <a:sym typeface="Symbol" pitchFamily="18" charset="2"/>
            </a:endParaRPr>
          </a:p>
          <a:p>
            <a:pPr algn="ctr"/>
            <a:r>
              <a:rPr lang="en-US" sz="3600" dirty="0">
                <a:sym typeface="Symbol" pitchFamily="18" charset="2"/>
              </a:rPr>
              <a:t>Z is Normal with </a:t>
            </a:r>
          </a:p>
          <a:p>
            <a:pPr algn="ctr"/>
            <a:r>
              <a:rPr lang="en-US" sz="3600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mean = 0 and</a:t>
            </a:r>
          </a:p>
          <a:p>
            <a:pPr lvl="0" algn="ctr"/>
            <a:r>
              <a:rPr lang="en-US" sz="3600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standard deviation 1</a:t>
            </a:r>
          </a:p>
          <a:p>
            <a:pPr algn="ctr"/>
            <a:endParaRPr lang="en-US" sz="3600" dirty="0"/>
          </a:p>
          <a:p>
            <a:pPr lvl="0"/>
            <a:endParaRPr lang="en-US" sz="3600" dirty="0">
              <a:solidFill>
                <a:prstClr val="black"/>
              </a:solidFill>
              <a:sym typeface="Symbol" pitchFamily="18" charset="2"/>
            </a:endParaRPr>
          </a:p>
          <a:p>
            <a:pPr lvl="0"/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Example of Converting to Standard Normal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62025" y="1295400"/>
            <a:ext cx="72675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Suppose X is normally distributed with </a:t>
            </a:r>
          </a:p>
          <a:p>
            <a:pPr algn="ctr"/>
            <a:r>
              <a:rPr lang="en-US" dirty="0"/>
              <a:t>mean 20 and </a:t>
            </a:r>
          </a:p>
          <a:p>
            <a:pPr algn="ctr"/>
            <a:r>
              <a:rPr lang="en-US" dirty="0"/>
              <a:t>standard deviation 4.3.</a:t>
            </a:r>
          </a:p>
          <a:p>
            <a:pPr algn="l"/>
            <a:endParaRPr lang="en-US" dirty="0"/>
          </a:p>
          <a:p>
            <a:pPr algn="ctr"/>
            <a:r>
              <a:rPr lang="en-US" dirty="0"/>
              <a:t>P(X </a:t>
            </a:r>
            <a:r>
              <a:rPr lang="en-US" dirty="0">
                <a:sym typeface="Symbol" pitchFamily="18" charset="2"/>
              </a:rPr>
              <a:t> 23)  =  </a:t>
            </a:r>
            <a:r>
              <a:rPr lang="en-US" dirty="0" err="1">
                <a:sym typeface="Symbol" pitchFamily="18" charset="2"/>
              </a:rPr>
              <a:t>normdist</a:t>
            </a:r>
            <a:r>
              <a:rPr lang="en-US" dirty="0">
                <a:sym typeface="Symbol" pitchFamily="18" charset="2"/>
              </a:rPr>
              <a:t>(23, 20, 4.3, 1)  =   0.7573</a:t>
            </a:r>
          </a:p>
          <a:p>
            <a:pPr algn="ctr"/>
            <a:r>
              <a:rPr lang="en-US" i="1" dirty="0">
                <a:sym typeface="Symbol" pitchFamily="18" charset="2"/>
              </a:rPr>
              <a:t>What if you have access only to probabilities about the standard normal?</a:t>
            </a:r>
          </a:p>
          <a:p>
            <a:r>
              <a:rPr lang="en-US" dirty="0">
                <a:sym typeface="Symbol" pitchFamily="18" charset="2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41148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Z = (X - </a:t>
            </a:r>
            <a:r>
              <a:rPr lang="en-US" dirty="0">
                <a:sym typeface="Symbol" pitchFamily="18" charset="2"/>
              </a:rPr>
              <a:t> ) / </a:t>
            </a:r>
          </a:p>
          <a:p>
            <a:pPr algn="ctr"/>
            <a:r>
              <a:rPr lang="en-US" dirty="0"/>
              <a:t>(23 – 20) / 4.3 = 0.698</a:t>
            </a:r>
          </a:p>
          <a:p>
            <a:pPr algn="ctr"/>
            <a:r>
              <a:rPr lang="en-US" dirty="0"/>
              <a:t>(23 lies 0.698 std. deviations to the right of the mean, 20)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P(X </a:t>
            </a:r>
            <a:r>
              <a:rPr lang="en-US" dirty="0">
                <a:sym typeface="Symbol" pitchFamily="18" charset="2"/>
              </a:rPr>
              <a:t> 23)  = P(Z  0.698)  = </a:t>
            </a:r>
            <a:r>
              <a:rPr lang="en-US" dirty="0" err="1">
                <a:sym typeface="Symbol" pitchFamily="18" charset="2"/>
              </a:rPr>
              <a:t>normsdist</a:t>
            </a:r>
            <a:r>
              <a:rPr lang="en-US" dirty="0">
                <a:sym typeface="Symbol" pitchFamily="18" charset="2"/>
              </a:rPr>
              <a:t>(0.698) = 0.7573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25700" y="1397000"/>
          <a:ext cx="4291584" cy="4064004"/>
        </p:xfrm>
        <a:graphic>
          <a:graphicData uri="http://schemas.openxmlformats.org/drawingml/2006/table">
            <a:tbl>
              <a:tblPr/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z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0.00000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0.00399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0.00798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0.01197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0.01595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0.01994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0.02392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0.02790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0.03188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0.03586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0.03983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0.04380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0.04776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0.05172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0.05567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0.05962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0.06356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0.06749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0.07142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0.07535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0.07926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0.08317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0.08706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0.09095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0.09483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0.09871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0.10257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0.10642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0.11026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0.11409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0.11791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0.12172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0.12552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0.12930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0.13307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0.13683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0.14058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0.14431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0.14803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0.15173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0.15542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0.15910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0.16276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0.16640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0.17003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0.17364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0.17724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0.18082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0.18439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0.18793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0.19146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0.19497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0.19847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0.20194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0.20540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0.20884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0.21226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0.21566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0.21904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0.22240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0.22575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0.22907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0.23237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0.23565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0.23891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0.24215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0.24537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0.24857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0.25175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0.25490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0.25804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0.26115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0.26424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0.26730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0.27035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0.27337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0.27637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0.27935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0.28230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0.28524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0.28814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0.29103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0.29389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0.29673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0.29955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0.30234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0.30511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0.30785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0.31057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0.31327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0.31594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0.31859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0.32121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0.32381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0.32639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0.32894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0.33147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0.33398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0.33646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0.33891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0.34134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0.34375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0.34614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0.34849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0.35083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0.35314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0.35543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0.35769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0.35993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0.36214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0.36433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0.36650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0.36864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0.37076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0.37286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0.37493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0.37698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0.37900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0.38100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0.38298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0.38493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0.38686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0.38877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0.39065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0.39251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0.39435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0.39617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0.39796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0.39973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0.40147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0.40320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0.40490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0.40658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0.40824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0.40988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0.41149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0.41308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0.41466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0.41621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0.41774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0.41924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0.42073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0.42220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0.42364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0.42507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0.42647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0.42785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0.42922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0.43056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0.43189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0.43319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0.43448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0.43574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0.43699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0.43822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0.43943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0.44062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0.44179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0.44295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0.44408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0.44520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0.44630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0.44738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0.44845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0.44950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0.45053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0.45154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0.45254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0.45352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0.45449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0.45543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0.45637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0.45728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0.45818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0.45907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0.45994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0.46080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0.46164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0.46246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0.46327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0.46407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0.46485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0.46562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0.46638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0.46712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0.46784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0.46856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0.46926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0.46995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0.47062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0.47128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0.47193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0.47257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0.47320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0.47381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0.47441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0.47500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0.47558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0.47615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0.47670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0.47725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0.47778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0.47831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0.47882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0.47932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0.47982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0.48030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0.48077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0.48124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0.48169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0.48214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0.48257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0.48300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0.48341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0.48382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0.48422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0.48461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0.48500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0.48537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0.48574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0.48610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0.48645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0.48679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0.48713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0.48745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0.48778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0.48809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0.48840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0.48870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0.48899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0.48928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0.48956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0.48983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0.49010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0.49036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0.49061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0.49086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0.49111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0.49134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0.49158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0.49180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0.49202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0.49224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0.49245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0.49266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0.49286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0.49305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0.49324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0.49343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0.49361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0.49379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0.49396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0.49413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0.49430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0.49446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0.49461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0.49477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0.49492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0.49506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0.49520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0.49534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0.49547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0.49560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0.49573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0.49585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0.49609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0.49621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0.49632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0.49643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0.49653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0.49664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0.49674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0.49693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0.49702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0.49711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0.49720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0.49728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0.49736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0.49744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0.49752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0.49760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0.49767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0.49774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0.49781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0.49788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0.49795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0.49801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0.49807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0.49813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0.49819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0.49825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0.49831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0.49836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0.49841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0.49846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0.49851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0.49856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0.49861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0.49865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0.49869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0.49874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0.49878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0.49882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0.49889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0.49900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0.49903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0.49906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0.49910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0.49913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0.49916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0.49918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0.49921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0.49924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0.49926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0.49929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0.49931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0.49934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0.49936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0.49938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0.49940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0.49942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0.49944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0.49946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0.49948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0.49950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0.49952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0.49953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0.49955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0.49957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0.49958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0.49969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0.49979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0.49989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0.49990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0.49991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0.49992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0.49993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3.9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0.49995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0.49996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0.49997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0.49998</a:t>
                      </a:r>
                      <a:endParaRPr lang="en-US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0.49998</a:t>
                      </a:r>
                      <a:endParaRPr lang="en-US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611" marR="116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</a:tbl>
          </a:graphicData>
        </a:graphic>
      </p:graphicFrame>
      <p:sp>
        <p:nvSpPr>
          <p:cNvPr id="30172" name="Rectangle 1"/>
          <p:cNvSpPr>
            <a:spLocks noChangeArrowheads="1"/>
          </p:cNvSpPr>
          <p:nvPr/>
        </p:nvSpPr>
        <p:spPr bwMode="auto">
          <a:xfrm>
            <a:off x="358594" y="243285"/>
            <a:ext cx="837601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200" b="1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Standard Normal Table</a:t>
            </a:r>
            <a:endParaRPr lang="en-US" sz="900" dirty="0">
              <a:solidFill>
                <a:schemeClr val="accent4">
                  <a:lumMod val="10000"/>
                </a:schemeClr>
              </a:solidFill>
            </a:endParaRPr>
          </a:p>
          <a:p>
            <a:pPr eaLnBrk="0" hangingPunct="0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Reading down the column gives the 1</a:t>
            </a:r>
            <a:r>
              <a:rPr lang="en-US" sz="1400" baseline="300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st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 decimal place in z, reading across the row gives the 2</a:t>
            </a:r>
            <a:r>
              <a:rPr lang="en-US" sz="1400" baseline="300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nd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 decimal place in z.</a:t>
            </a:r>
            <a:endParaRPr lang="en-US" sz="1400" dirty="0">
              <a:solidFill>
                <a:schemeClr val="accent4">
                  <a:lumMod val="10000"/>
                </a:schemeClr>
              </a:solidFill>
            </a:endParaRPr>
          </a:p>
          <a:p>
            <a:pPr eaLnBrk="0" hangingPunct="0"/>
            <a:r>
              <a:rPr lang="en-US" sz="1400" dirty="0">
                <a:solidFill>
                  <a:schemeClr val="accent4">
                    <a:lumMod val="10000"/>
                  </a:schemeClr>
                </a:solidFill>
                <a:cs typeface="Times New Roman" pitchFamily="18" charset="0"/>
              </a:rPr>
              <a:t>The table entries are probabilities that the standard normal is between 0 and z.  </a:t>
            </a:r>
            <a:endParaRPr lang="en-US" sz="1400" dirty="0">
              <a:solidFill>
                <a:schemeClr val="accent4">
                  <a:lumMod val="10000"/>
                </a:schemeClr>
              </a:solidFill>
            </a:endParaRPr>
          </a:p>
          <a:p>
            <a:pPr eaLnBrk="0" hangingPunct="0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 Example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14400" y="2044700"/>
            <a:ext cx="7315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Otis Elevator in Bloomington, Indiana, reported that the number of hours lost per week last year due to employees’ illnesses was approximately normally distributed, with a mean of 60 hours and a standard deviation of 15 hours. Determine, for a given week, the following probabilities: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9200" y="4495800"/>
            <a:ext cx="6629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The number of hours lost will exceed 85 hours.</a:t>
            </a:r>
          </a:p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The number of hours lost will be between 45 and 55 hours.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Normal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66800" y="2028825"/>
            <a:ext cx="7086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 mail-order company has estimated one-year orders for a popular item to be normally distributed with a mean of 180,000 units and a standard deviation of 15,000 units.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3995738"/>
            <a:ext cx="70866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What is the probability of selling all of the stock on hand if inventory equals 200,000 units?</a:t>
            </a:r>
          </a:p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What inventory should the company have on hand if they want the probability of running out of stock to be 5%?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 3 Problems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Series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Expected Value of the Coin Flip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a coin until it turns up tails</a:t>
            </a:r>
          </a:p>
          <a:p>
            <a:pPr lvl="1"/>
            <a:r>
              <a:rPr lang="en-US" dirty="0"/>
              <a:t>If first tail is on first flip win $0  - probability = 1/2</a:t>
            </a:r>
          </a:p>
          <a:p>
            <a:pPr lvl="1"/>
            <a:r>
              <a:rPr lang="en-US" dirty="0"/>
              <a:t>If  first tail is on second flip win $2 – probability = 1/4</a:t>
            </a:r>
          </a:p>
          <a:p>
            <a:pPr lvl="1"/>
            <a:r>
              <a:rPr lang="en-US" dirty="0"/>
              <a:t>If first tail is on third flip win $4  -  probability = 1/8</a:t>
            </a:r>
          </a:p>
          <a:p>
            <a:pPr lvl="1"/>
            <a:r>
              <a:rPr lang="en-US" dirty="0"/>
              <a:t>If first tail is on 4</a:t>
            </a:r>
            <a:r>
              <a:rPr lang="en-US" baseline="30000" dirty="0"/>
              <a:t>th</a:t>
            </a:r>
            <a:r>
              <a:rPr lang="en-US" dirty="0"/>
              <a:t> flip win $8 – probability = 1/16</a:t>
            </a:r>
          </a:p>
          <a:p>
            <a:pPr lvl="1"/>
            <a:r>
              <a:rPr lang="en-US" dirty="0"/>
              <a:t>If first tail is on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flip win $2</a:t>
            </a:r>
            <a:r>
              <a:rPr lang="en-US" baseline="30000" dirty="0"/>
              <a:t>k-1 </a:t>
            </a:r>
            <a:r>
              <a:rPr lang="en-US" dirty="0"/>
              <a:t>– probability = 1/2</a:t>
            </a:r>
            <a:r>
              <a:rPr lang="en-US" baseline="30000" dirty="0"/>
              <a:t>k</a:t>
            </a:r>
          </a:p>
          <a:p>
            <a:pPr lvl="1"/>
            <a:endParaRPr lang="en-US" dirty="0"/>
          </a:p>
          <a:p>
            <a:r>
              <a:rPr lang="en-US" dirty="0"/>
              <a:t>Let X = winnings.  What is E(X)?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Examples of Standard Deviation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blackWhite">
          <a:xfrm>
            <a:off x="730250" y="914400"/>
            <a:ext cx="772795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As with expected value, we will learn some tricks for calculating standard deviation for certain situations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990600" y="2362200"/>
            <a:ext cx="190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Investment A</a:t>
            </a:r>
          </a:p>
        </p:txBody>
      </p:sp>
      <p:graphicFrame>
        <p:nvGraphicFramePr>
          <p:cNvPr id="28730" name="Group 58"/>
          <p:cNvGraphicFramePr>
            <a:graphicFrameLocks noGrp="1"/>
          </p:cNvGraphicFramePr>
          <p:nvPr/>
        </p:nvGraphicFramePr>
        <p:xfrm>
          <a:off x="3886200" y="1905000"/>
          <a:ext cx="5029200" cy="23774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Payoff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-$2000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-$1000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6096000" y="4800600"/>
            <a:ext cx="190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Investment B</a:t>
            </a:r>
          </a:p>
        </p:txBody>
      </p:sp>
      <p:graphicFrame>
        <p:nvGraphicFramePr>
          <p:cNvPr id="28729" name="Group 57"/>
          <p:cNvGraphicFramePr>
            <a:graphicFrameLocks noGrp="1"/>
          </p:cNvGraphicFramePr>
          <p:nvPr/>
        </p:nvGraphicFramePr>
        <p:xfrm>
          <a:off x="304800" y="4343400"/>
          <a:ext cx="5029200" cy="23774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Payoff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-$2000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-$1000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31" name="Text Box 59"/>
          <p:cNvSpPr txBox="1">
            <a:spLocks noChangeArrowheads="1"/>
          </p:cNvSpPr>
          <p:nvPr/>
        </p:nvSpPr>
        <p:spPr bwMode="blackWhite">
          <a:xfrm>
            <a:off x="5927725" y="5638800"/>
            <a:ext cx="242728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Same EV, but</a:t>
            </a:r>
          </a:p>
          <a:p>
            <a:r>
              <a:rPr lang="en-US"/>
              <a:t>B is riskier than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  <p:bldP spid="28680" grpId="0" animBg="1" autoUpdateAnimBg="0"/>
      <p:bldP spid="28704" grpId="0" animBg="1" autoUpdateAnimBg="0"/>
      <p:bldP spid="287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Compute the Standard Deviation of Both Investments?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 demonstration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 to the Coin Flip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standard deviation of your winnings?</a:t>
            </a:r>
          </a:p>
          <a:p>
            <a:endParaRPr lang="en-US" dirty="0"/>
          </a:p>
          <a:p>
            <a:r>
              <a:rPr lang="en-US" dirty="0"/>
              <a:t>Remember:</a:t>
            </a:r>
          </a:p>
          <a:p>
            <a:endParaRPr lang="en-US" dirty="0"/>
          </a:p>
          <a:p>
            <a:pPr lvl="1"/>
            <a:r>
              <a:rPr lang="en-US" sz="2000" b="1" dirty="0"/>
              <a:t>Variance = [a – E(X)]</a:t>
            </a:r>
            <a:r>
              <a:rPr lang="en-US" sz="2000" b="1" baseline="30000" dirty="0"/>
              <a:t>2</a:t>
            </a:r>
            <a:r>
              <a:rPr lang="en-US" sz="2000" b="1" dirty="0"/>
              <a:t> * P{X = a} + [b – E(X)]</a:t>
            </a:r>
            <a:r>
              <a:rPr lang="en-US" sz="2000" b="1" baseline="30000" dirty="0"/>
              <a:t>2</a:t>
            </a:r>
            <a:r>
              <a:rPr lang="en-US" sz="2000" b="1" dirty="0"/>
              <a:t> * P{X = b} + …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Std. Deviation = SQRT(Variance)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6N216 Design Template">
  <a:themeElements>
    <a:clrScheme name="06N216 Design Template 8">
      <a:dk1>
        <a:srgbClr val="808080"/>
      </a:dk1>
      <a:lt1>
        <a:srgbClr val="FFFFFF"/>
      </a:lt1>
      <a:dk2>
        <a:srgbClr val="3A6EA5"/>
      </a:dk2>
      <a:lt2>
        <a:srgbClr val="FFFFFF"/>
      </a:lt2>
      <a:accent1>
        <a:srgbClr val="CC3300"/>
      </a:accent1>
      <a:accent2>
        <a:srgbClr val="FFFF99"/>
      </a:accent2>
      <a:accent3>
        <a:srgbClr val="AEBACF"/>
      </a:accent3>
      <a:accent4>
        <a:srgbClr val="DADADA"/>
      </a:accent4>
      <a:accent5>
        <a:srgbClr val="E2ADAA"/>
      </a:accent5>
      <a:accent6>
        <a:srgbClr val="E7E78A"/>
      </a:accent6>
      <a:hlink>
        <a:srgbClr val="CCCCFF"/>
      </a:hlink>
      <a:folHlink>
        <a:srgbClr val="B2B2B2"/>
      </a:folHlink>
    </a:clrScheme>
    <a:fontScheme name="06N216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6N216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N216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8">
        <a:dk1>
          <a:srgbClr val="808080"/>
        </a:dk1>
        <a:lt1>
          <a:srgbClr val="FFFFFF"/>
        </a:lt1>
        <a:dk2>
          <a:srgbClr val="3A6EA5"/>
        </a:dk2>
        <a:lt2>
          <a:srgbClr val="FFFFFF"/>
        </a:lt2>
        <a:accent1>
          <a:srgbClr val="CC3300"/>
        </a:accent1>
        <a:accent2>
          <a:srgbClr val="FFFF99"/>
        </a:accent2>
        <a:accent3>
          <a:srgbClr val="AEBACF"/>
        </a:accent3>
        <a:accent4>
          <a:srgbClr val="DADADA"/>
        </a:accent4>
        <a:accent5>
          <a:srgbClr val="E2ADAA"/>
        </a:accent5>
        <a:accent6>
          <a:srgbClr val="E7E78A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N216 Design Template 9">
        <a:dk1>
          <a:srgbClr val="808080"/>
        </a:dk1>
        <a:lt1>
          <a:srgbClr val="FFFFFF"/>
        </a:lt1>
        <a:dk2>
          <a:srgbClr val="3A6EA5"/>
        </a:dk2>
        <a:lt2>
          <a:srgbClr val="FFFFFF"/>
        </a:lt2>
        <a:accent1>
          <a:srgbClr val="CC3300"/>
        </a:accent1>
        <a:accent2>
          <a:srgbClr val="FFFF99"/>
        </a:accent2>
        <a:accent3>
          <a:srgbClr val="AEBACF"/>
        </a:accent3>
        <a:accent4>
          <a:srgbClr val="DADADA"/>
        </a:accent4>
        <a:accent5>
          <a:srgbClr val="E2ADAA"/>
        </a:accent5>
        <a:accent6>
          <a:srgbClr val="E7E78A"/>
        </a:accent6>
        <a:hlink>
          <a:srgbClr val="00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Settings\sburer\My Documents\06N216EXDF01\06N216 Design Template.pot</Template>
  <TotalTime>1083</TotalTime>
  <Words>3076</Words>
  <Application>Microsoft Office PowerPoint</Application>
  <PresentationFormat>On-screen Show (4:3)</PresentationFormat>
  <Paragraphs>854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Symbol</vt:lpstr>
      <vt:lpstr>Times New Roman</vt:lpstr>
      <vt:lpstr>06N216 Design Template</vt:lpstr>
      <vt:lpstr>Chart</vt:lpstr>
      <vt:lpstr>Business Analytics:  Week 3</vt:lpstr>
      <vt:lpstr>For Next Week – Week #4</vt:lpstr>
      <vt:lpstr>Two-Child Simulation</vt:lpstr>
      <vt:lpstr>Review</vt:lpstr>
      <vt:lpstr>Calculate the Expected Value of the Coin Flip Game</vt:lpstr>
      <vt:lpstr>Examples of Standard Deviation</vt:lpstr>
      <vt:lpstr>Can you Compute the Standard Deviation of Both Investments?</vt:lpstr>
      <vt:lpstr>Back to the Coin Flip Game</vt:lpstr>
      <vt:lpstr>Binomial Distribution</vt:lpstr>
      <vt:lpstr>The Binomial Distribution</vt:lpstr>
      <vt:lpstr>Binomial Distribution Example  -  A trick coin that comes up “heads” 90% of the time.   </vt:lpstr>
      <vt:lpstr>How to Compute the Binomial Probabilities</vt:lpstr>
      <vt:lpstr>Mean and Standard Deviation of the Binomial Distribution</vt:lpstr>
      <vt:lpstr>Binomial Distribution</vt:lpstr>
      <vt:lpstr>Cumulative Binomial Probabilities</vt:lpstr>
      <vt:lpstr>Automobile Example for Binomial Distribution </vt:lpstr>
      <vt:lpstr>Automobile Example—part A</vt:lpstr>
      <vt:lpstr>Hospital Nurses  Example for Binomial Distribution </vt:lpstr>
      <vt:lpstr>Binomial Example, Hospital Nurses</vt:lpstr>
      <vt:lpstr>Be Careful!</vt:lpstr>
      <vt:lpstr>PowerPoint Presentation</vt:lpstr>
      <vt:lpstr>Review of Binomial Concepts</vt:lpstr>
      <vt:lpstr>PowerPoint Presentation</vt:lpstr>
      <vt:lpstr>PowerPoint Presentation</vt:lpstr>
      <vt:lpstr>Continuous Random Variables</vt:lpstr>
      <vt:lpstr>Continuous Random Variables</vt:lpstr>
      <vt:lpstr>Example: A Delivery Truck</vt:lpstr>
      <vt:lpstr>Examples of Continuous Random Variables</vt:lpstr>
      <vt:lpstr>How to Talk about Continuous Random Variables</vt:lpstr>
      <vt:lpstr>Continuous or Discrete? Or Both?</vt:lpstr>
      <vt:lpstr>Continuous Random Variables</vt:lpstr>
      <vt:lpstr>The Normal Distribution</vt:lpstr>
      <vt:lpstr>The Normal Distribution (cont’d)</vt:lpstr>
      <vt:lpstr>The Normal Distribution (cont’d)</vt:lpstr>
      <vt:lpstr>The Normal Distribution (cont’d)</vt:lpstr>
      <vt:lpstr>The Normal Distribution (summary)</vt:lpstr>
      <vt:lpstr>Excel’s Normal Functions</vt:lpstr>
      <vt:lpstr>PowerPoint Presentation</vt:lpstr>
      <vt:lpstr>Where do I have to be to get 95% of the probability to lie to my left?  Use k = norminv(0.95, 100, 10)    Remember:  X is centered at 100 &amp; has stdev = 10</vt:lpstr>
      <vt:lpstr>The Standardized Normal Distribution</vt:lpstr>
      <vt:lpstr>PowerPoint Presentation</vt:lpstr>
      <vt:lpstr>PowerPoint Presentation</vt:lpstr>
      <vt:lpstr>Where do I have to be to get 97.5% of the probability to lie to my left?  Use K = normsinv(0.975)     Remember:  Z is a STANDARD normal (mean = 0, stdev = 1)</vt:lpstr>
      <vt:lpstr>PowerPoint Presentation</vt:lpstr>
      <vt:lpstr>PowerPoint Presentation</vt:lpstr>
      <vt:lpstr>PowerPoint Presentation</vt:lpstr>
      <vt:lpstr>Normal Example</vt:lpstr>
      <vt:lpstr>Normal Example</vt:lpstr>
      <vt:lpstr>Problem Set 3 Problems</vt:lpstr>
    </vt:vector>
  </TitlesOfParts>
  <Company>Tippie College of Business, The Univ.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Burer</dc:creator>
  <cp:lastModifiedBy>jones</cp:lastModifiedBy>
  <cp:revision>194</cp:revision>
  <dcterms:created xsi:type="dcterms:W3CDTF">2001-09-11T16:33:56Z</dcterms:created>
  <dcterms:modified xsi:type="dcterms:W3CDTF">2016-09-05T14:53:44Z</dcterms:modified>
</cp:coreProperties>
</file>