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79" r:id="rId8"/>
    <p:sldId id="263" r:id="rId9"/>
    <p:sldId id="264" r:id="rId10"/>
    <p:sldId id="265" r:id="rId11"/>
    <p:sldId id="280" r:id="rId12"/>
    <p:sldId id="282" r:id="rId13"/>
    <p:sldId id="281" r:id="rId14"/>
    <p:sldId id="283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H:\216\Spring%202011\Week%204\Week%204%20Handouts\normal%20demo.xls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H:\216\Spring%202011\Week%204\Week%204%20Handouts\normal%20demo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The random variable H</a:t>
            </a:r>
            <a:r>
              <a:rPr lang="en-US" baseline="0" dirty="0"/>
              <a:t> follows a </a:t>
            </a:r>
            <a:r>
              <a:rPr lang="en-US" dirty="0"/>
              <a:t>Normal Distribution:  </a:t>
            </a:r>
          </a:p>
          <a:p>
            <a:pPr>
              <a:defRPr/>
            </a:pPr>
            <a:r>
              <a:rPr lang="en-US" dirty="0"/>
              <a:t>mean = 12, </a:t>
            </a:r>
            <a:r>
              <a:rPr lang="en-US" dirty="0" err="1"/>
              <a:t>std</a:t>
            </a:r>
            <a:r>
              <a:rPr lang="en-US" dirty="0"/>
              <a:t> dev = 2</a:t>
            </a:r>
          </a:p>
        </c:rich>
      </c:tx>
      <c:layout>
        <c:manualLayout>
          <c:xMode val="edge"/>
          <c:yMode val="edge"/>
          <c:x val="0.14634146341463414"/>
          <c:y val="1.99247083353490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7454799857334907E-2"/>
          <c:y val="0.2345900433954145"/>
          <c:w val="0.88934544877242461"/>
          <c:h val="0.67652556438955791"/>
        </c:manualLayout>
      </c:layout>
      <c:scatterChart>
        <c:scatterStyle val="lineMarker"/>
        <c:varyColors val="0"/>
        <c:ser>
          <c:idx val="0"/>
          <c:order val="0"/>
          <c:tx>
            <c:v>Normal Distribution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Sheet1!$A$4:$A$324</c:f>
              <c:numCache>
                <c:formatCode>0.00</c:formatCode>
                <c:ptCount val="321"/>
                <c:pt idx="0">
                  <c:v>-8</c:v>
                </c:pt>
                <c:pt idx="1">
                  <c:v>-7.95</c:v>
                </c:pt>
                <c:pt idx="2">
                  <c:v>-7.9</c:v>
                </c:pt>
                <c:pt idx="3">
                  <c:v>-7.85</c:v>
                </c:pt>
                <c:pt idx="4">
                  <c:v>-7.8</c:v>
                </c:pt>
                <c:pt idx="5">
                  <c:v>-7.75</c:v>
                </c:pt>
                <c:pt idx="6">
                  <c:v>-7.7</c:v>
                </c:pt>
                <c:pt idx="7">
                  <c:v>-7.6499999999999995</c:v>
                </c:pt>
                <c:pt idx="8">
                  <c:v>-7.6</c:v>
                </c:pt>
                <c:pt idx="9">
                  <c:v>-7.55</c:v>
                </c:pt>
                <c:pt idx="10">
                  <c:v>-7.5</c:v>
                </c:pt>
                <c:pt idx="11">
                  <c:v>-7.45</c:v>
                </c:pt>
                <c:pt idx="12">
                  <c:v>-7.4</c:v>
                </c:pt>
                <c:pt idx="13">
                  <c:v>-7.35</c:v>
                </c:pt>
                <c:pt idx="14">
                  <c:v>-7.3</c:v>
                </c:pt>
                <c:pt idx="15">
                  <c:v>-7.25</c:v>
                </c:pt>
                <c:pt idx="16">
                  <c:v>-7.2</c:v>
                </c:pt>
                <c:pt idx="17">
                  <c:v>-7.1499999999999995</c:v>
                </c:pt>
                <c:pt idx="18">
                  <c:v>-7.1</c:v>
                </c:pt>
                <c:pt idx="19">
                  <c:v>-7.05</c:v>
                </c:pt>
                <c:pt idx="20">
                  <c:v>-7</c:v>
                </c:pt>
                <c:pt idx="21">
                  <c:v>-6.95</c:v>
                </c:pt>
                <c:pt idx="22">
                  <c:v>-6.9</c:v>
                </c:pt>
                <c:pt idx="23">
                  <c:v>-6.85</c:v>
                </c:pt>
                <c:pt idx="24">
                  <c:v>-6.8</c:v>
                </c:pt>
                <c:pt idx="25">
                  <c:v>-6.75</c:v>
                </c:pt>
                <c:pt idx="26">
                  <c:v>-6.7</c:v>
                </c:pt>
                <c:pt idx="27">
                  <c:v>-6.6499999999999995</c:v>
                </c:pt>
                <c:pt idx="28">
                  <c:v>-6.6</c:v>
                </c:pt>
                <c:pt idx="29">
                  <c:v>-6.5500000000000096</c:v>
                </c:pt>
                <c:pt idx="30">
                  <c:v>-6.5000000000000098</c:v>
                </c:pt>
                <c:pt idx="31">
                  <c:v>-6.4500000000000099</c:v>
                </c:pt>
                <c:pt idx="32">
                  <c:v>-6.4000000000000101</c:v>
                </c:pt>
                <c:pt idx="33">
                  <c:v>-6.3500000000000085</c:v>
                </c:pt>
                <c:pt idx="34">
                  <c:v>-6.3000000000000096</c:v>
                </c:pt>
                <c:pt idx="35">
                  <c:v>-6.2500000000000098</c:v>
                </c:pt>
                <c:pt idx="36">
                  <c:v>-6.2000000000000099</c:v>
                </c:pt>
                <c:pt idx="37">
                  <c:v>-6.1500000000000075</c:v>
                </c:pt>
                <c:pt idx="38">
                  <c:v>-6.1000000000000085</c:v>
                </c:pt>
                <c:pt idx="39">
                  <c:v>-6.0500000000000096</c:v>
                </c:pt>
                <c:pt idx="40">
                  <c:v>-6.0000000000000098</c:v>
                </c:pt>
                <c:pt idx="41">
                  <c:v>-5.9500000000000099</c:v>
                </c:pt>
                <c:pt idx="42">
                  <c:v>-5.9000000000000101</c:v>
                </c:pt>
                <c:pt idx="43">
                  <c:v>-5.8500000000000085</c:v>
                </c:pt>
                <c:pt idx="44">
                  <c:v>-5.8000000000000096</c:v>
                </c:pt>
                <c:pt idx="45">
                  <c:v>-5.7500000000000098</c:v>
                </c:pt>
                <c:pt idx="46">
                  <c:v>-5.7000000000000099</c:v>
                </c:pt>
                <c:pt idx="47">
                  <c:v>-5.6500000000000075</c:v>
                </c:pt>
                <c:pt idx="48">
                  <c:v>-5.6000000000000085</c:v>
                </c:pt>
                <c:pt idx="49">
                  <c:v>-5.5500000000000096</c:v>
                </c:pt>
                <c:pt idx="50">
                  <c:v>-5.5000000000000098</c:v>
                </c:pt>
                <c:pt idx="51">
                  <c:v>-5.4500000000000099</c:v>
                </c:pt>
                <c:pt idx="52">
                  <c:v>-5.4000000000000101</c:v>
                </c:pt>
                <c:pt idx="53">
                  <c:v>-5.3500000000000085</c:v>
                </c:pt>
                <c:pt idx="54">
                  <c:v>-5.3000000000000096</c:v>
                </c:pt>
                <c:pt idx="55">
                  <c:v>-5.2500000000000098</c:v>
                </c:pt>
                <c:pt idx="56">
                  <c:v>-5.2000000000000099</c:v>
                </c:pt>
                <c:pt idx="57">
                  <c:v>-5.1500000000000075</c:v>
                </c:pt>
                <c:pt idx="58">
                  <c:v>-5.1000000000000085</c:v>
                </c:pt>
                <c:pt idx="59">
                  <c:v>-5.0500000000000096</c:v>
                </c:pt>
                <c:pt idx="60">
                  <c:v>-5.0000000000000098</c:v>
                </c:pt>
                <c:pt idx="61">
                  <c:v>-4.9500000000000099</c:v>
                </c:pt>
                <c:pt idx="62">
                  <c:v>-4.9000000000000101</c:v>
                </c:pt>
                <c:pt idx="63">
                  <c:v>-4.8500000000000085</c:v>
                </c:pt>
                <c:pt idx="64">
                  <c:v>-4.8000000000000096</c:v>
                </c:pt>
                <c:pt idx="65">
                  <c:v>-4.7500000000000098</c:v>
                </c:pt>
                <c:pt idx="66">
                  <c:v>-4.7000000000000099</c:v>
                </c:pt>
                <c:pt idx="67">
                  <c:v>-4.6500000000000075</c:v>
                </c:pt>
                <c:pt idx="68">
                  <c:v>-4.6000000000000085</c:v>
                </c:pt>
                <c:pt idx="69">
                  <c:v>-4.5500000000000096</c:v>
                </c:pt>
                <c:pt idx="70">
                  <c:v>-4.5000000000000098</c:v>
                </c:pt>
                <c:pt idx="71">
                  <c:v>-4.4500000000000099</c:v>
                </c:pt>
                <c:pt idx="72">
                  <c:v>-4.4000000000000101</c:v>
                </c:pt>
                <c:pt idx="73">
                  <c:v>-4.3500000000000085</c:v>
                </c:pt>
                <c:pt idx="74">
                  <c:v>-4.3000000000000096</c:v>
                </c:pt>
                <c:pt idx="75">
                  <c:v>-4.2500000000000098</c:v>
                </c:pt>
                <c:pt idx="76">
                  <c:v>-4.2000000000000099</c:v>
                </c:pt>
                <c:pt idx="77">
                  <c:v>-4.1500000000000075</c:v>
                </c:pt>
                <c:pt idx="78">
                  <c:v>-4.1000000000000085</c:v>
                </c:pt>
                <c:pt idx="79">
                  <c:v>-4.0500000000000096</c:v>
                </c:pt>
                <c:pt idx="80">
                  <c:v>-4.0000000000000098</c:v>
                </c:pt>
                <c:pt idx="81">
                  <c:v>-3.9500000000000077</c:v>
                </c:pt>
                <c:pt idx="82">
                  <c:v>-3.9000000000000101</c:v>
                </c:pt>
                <c:pt idx="83">
                  <c:v>-3.8500000000000068</c:v>
                </c:pt>
                <c:pt idx="84">
                  <c:v>-3.80000000000001</c:v>
                </c:pt>
                <c:pt idx="85">
                  <c:v>-3.75000000000002</c:v>
                </c:pt>
                <c:pt idx="86">
                  <c:v>-3.7000000000000202</c:v>
                </c:pt>
                <c:pt idx="87">
                  <c:v>-3.6500000000000199</c:v>
                </c:pt>
                <c:pt idx="88">
                  <c:v>-3.6000000000000201</c:v>
                </c:pt>
                <c:pt idx="89">
                  <c:v>-3.5500000000000198</c:v>
                </c:pt>
                <c:pt idx="90">
                  <c:v>-3.50000000000002</c:v>
                </c:pt>
                <c:pt idx="91">
                  <c:v>-3.4500000000000197</c:v>
                </c:pt>
                <c:pt idx="92">
                  <c:v>-3.4000000000000199</c:v>
                </c:pt>
                <c:pt idx="93">
                  <c:v>-3.3500000000000187</c:v>
                </c:pt>
                <c:pt idx="94">
                  <c:v>-3.3000000000000198</c:v>
                </c:pt>
                <c:pt idx="95">
                  <c:v>-3.25000000000002</c:v>
                </c:pt>
                <c:pt idx="96">
                  <c:v>-3.2000000000000202</c:v>
                </c:pt>
                <c:pt idx="97">
                  <c:v>-3.1500000000000199</c:v>
                </c:pt>
                <c:pt idx="98">
                  <c:v>-3.1000000000000201</c:v>
                </c:pt>
                <c:pt idx="99">
                  <c:v>-3.0500000000000198</c:v>
                </c:pt>
                <c:pt idx="100">
                  <c:v>-3.00000000000002</c:v>
                </c:pt>
                <c:pt idx="101">
                  <c:v>-2.9500000000000197</c:v>
                </c:pt>
                <c:pt idx="102">
                  <c:v>-2.9000000000000199</c:v>
                </c:pt>
                <c:pt idx="103">
                  <c:v>-2.8500000000000187</c:v>
                </c:pt>
                <c:pt idx="104">
                  <c:v>-2.8000000000000198</c:v>
                </c:pt>
                <c:pt idx="105">
                  <c:v>-2.75000000000002</c:v>
                </c:pt>
                <c:pt idx="106">
                  <c:v>-2.7000000000000202</c:v>
                </c:pt>
                <c:pt idx="107">
                  <c:v>-2.6500000000000199</c:v>
                </c:pt>
                <c:pt idx="108">
                  <c:v>-2.6000000000000201</c:v>
                </c:pt>
                <c:pt idx="109">
                  <c:v>-2.5500000000000198</c:v>
                </c:pt>
                <c:pt idx="110">
                  <c:v>-2.50000000000002</c:v>
                </c:pt>
                <c:pt idx="111">
                  <c:v>-2.4500000000000197</c:v>
                </c:pt>
                <c:pt idx="112">
                  <c:v>-2.4000000000000199</c:v>
                </c:pt>
                <c:pt idx="113">
                  <c:v>-2.3500000000000187</c:v>
                </c:pt>
                <c:pt idx="114">
                  <c:v>-2.3000000000000198</c:v>
                </c:pt>
                <c:pt idx="115">
                  <c:v>-2.25000000000002</c:v>
                </c:pt>
                <c:pt idx="116">
                  <c:v>-2.2000000000000202</c:v>
                </c:pt>
                <c:pt idx="117">
                  <c:v>-2.1500000000000199</c:v>
                </c:pt>
                <c:pt idx="118">
                  <c:v>-2.1000000000000201</c:v>
                </c:pt>
                <c:pt idx="119">
                  <c:v>-2.0500000000000198</c:v>
                </c:pt>
                <c:pt idx="120">
                  <c:v>-2.00000000000002</c:v>
                </c:pt>
                <c:pt idx="121">
                  <c:v>-1.9500000000000248</c:v>
                </c:pt>
                <c:pt idx="122">
                  <c:v>-1.9000000000000199</c:v>
                </c:pt>
                <c:pt idx="123">
                  <c:v>-1.8500000000000201</c:v>
                </c:pt>
                <c:pt idx="124">
                  <c:v>-1.80000000000002</c:v>
                </c:pt>
                <c:pt idx="125">
                  <c:v>-1.7500000000000224</c:v>
                </c:pt>
                <c:pt idx="126">
                  <c:v>-1.7000000000000222</c:v>
                </c:pt>
                <c:pt idx="127">
                  <c:v>-1.6500000000000201</c:v>
                </c:pt>
                <c:pt idx="128">
                  <c:v>-1.6000000000000201</c:v>
                </c:pt>
                <c:pt idx="129">
                  <c:v>-1.55000000000002</c:v>
                </c:pt>
                <c:pt idx="130">
                  <c:v>-1.50000000000002</c:v>
                </c:pt>
                <c:pt idx="131">
                  <c:v>-1.4500000000000199</c:v>
                </c:pt>
                <c:pt idx="132">
                  <c:v>-1.4000000000000199</c:v>
                </c:pt>
                <c:pt idx="133">
                  <c:v>-1.3500000000000201</c:v>
                </c:pt>
                <c:pt idx="134">
                  <c:v>-1.30000000000002</c:v>
                </c:pt>
                <c:pt idx="135">
                  <c:v>-1.25000000000002</c:v>
                </c:pt>
                <c:pt idx="136">
                  <c:v>-1.2000000000000199</c:v>
                </c:pt>
                <c:pt idx="137">
                  <c:v>-1.1500000000000201</c:v>
                </c:pt>
                <c:pt idx="138">
                  <c:v>-1.1000000000000201</c:v>
                </c:pt>
                <c:pt idx="139">
                  <c:v>-1.05000000000002</c:v>
                </c:pt>
                <c:pt idx="140">
                  <c:v>-1.00000000000002</c:v>
                </c:pt>
                <c:pt idx="141">
                  <c:v>-0.95000000000003004</c:v>
                </c:pt>
                <c:pt idx="142">
                  <c:v>-0.90000000000003</c:v>
                </c:pt>
                <c:pt idx="143">
                  <c:v>-0.85000000000002995</c:v>
                </c:pt>
                <c:pt idx="144">
                  <c:v>-0.80000000000003002</c:v>
                </c:pt>
                <c:pt idx="145">
                  <c:v>-0.75000000000003064</c:v>
                </c:pt>
                <c:pt idx="146">
                  <c:v>-0.70000000000003004</c:v>
                </c:pt>
                <c:pt idx="147">
                  <c:v>-0.65000000000003355</c:v>
                </c:pt>
                <c:pt idx="148">
                  <c:v>-0.60000000000002995</c:v>
                </c:pt>
                <c:pt idx="149">
                  <c:v>-0.55000000000003002</c:v>
                </c:pt>
                <c:pt idx="150">
                  <c:v>-0.50000000000002998</c:v>
                </c:pt>
                <c:pt idx="151">
                  <c:v>-0.45000000000002999</c:v>
                </c:pt>
                <c:pt idx="152">
                  <c:v>-0.40000000000003</c:v>
                </c:pt>
                <c:pt idx="153">
                  <c:v>-0.35000000000003001</c:v>
                </c:pt>
                <c:pt idx="154">
                  <c:v>-0.30000000000003002</c:v>
                </c:pt>
                <c:pt idx="155">
                  <c:v>-0.25000000000002975</c:v>
                </c:pt>
                <c:pt idx="156">
                  <c:v>-0.20000000000002999</c:v>
                </c:pt>
                <c:pt idx="157">
                  <c:v>-0.15000000000003041</c:v>
                </c:pt>
                <c:pt idx="158">
                  <c:v>-0.10000000000003002</c:v>
                </c:pt>
                <c:pt idx="159">
                  <c:v>-5.000000000003018E-2</c:v>
                </c:pt>
                <c:pt idx="160">
                  <c:v>-3.0198066269804965E-14</c:v>
                </c:pt>
                <c:pt idx="161">
                  <c:v>4.9999999999970901E-2</c:v>
                </c:pt>
                <c:pt idx="162">
                  <c:v>9.9999999999970404E-2</c:v>
                </c:pt>
                <c:pt idx="163">
                  <c:v>0.14999999999997146</c:v>
                </c:pt>
                <c:pt idx="164">
                  <c:v>0.19999999999997237</c:v>
                </c:pt>
                <c:pt idx="165">
                  <c:v>0.24999999999997163</c:v>
                </c:pt>
                <c:pt idx="166">
                  <c:v>0.29999999999997501</c:v>
                </c:pt>
                <c:pt idx="167">
                  <c:v>0.34999999999997311</c:v>
                </c:pt>
                <c:pt idx="168">
                  <c:v>0.39999999999997526</c:v>
                </c:pt>
                <c:pt idx="169">
                  <c:v>0.4499999999999742</c:v>
                </c:pt>
                <c:pt idx="170">
                  <c:v>0.49999999999997402</c:v>
                </c:pt>
                <c:pt idx="171">
                  <c:v>0.54999999999997162</c:v>
                </c:pt>
                <c:pt idx="172">
                  <c:v>0.59999999999996867</c:v>
                </c:pt>
                <c:pt idx="173">
                  <c:v>0.64999999999997471</c:v>
                </c:pt>
                <c:pt idx="174">
                  <c:v>0.69999999999997431</c:v>
                </c:pt>
                <c:pt idx="175">
                  <c:v>0.74999999999997435</c:v>
                </c:pt>
                <c:pt idx="176">
                  <c:v>0.79999999999997162</c:v>
                </c:pt>
                <c:pt idx="177">
                  <c:v>0.849999999999969</c:v>
                </c:pt>
                <c:pt idx="178">
                  <c:v>0.89999999999997171</c:v>
                </c:pt>
                <c:pt idx="179">
                  <c:v>0.94999999999997164</c:v>
                </c:pt>
                <c:pt idx="180">
                  <c:v>0.99999999999997002</c:v>
                </c:pt>
                <c:pt idx="181">
                  <c:v>1.049999999999961</c:v>
                </c:pt>
                <c:pt idx="182">
                  <c:v>1.0999999999999619</c:v>
                </c:pt>
                <c:pt idx="183">
                  <c:v>1.1499999999999628</c:v>
                </c:pt>
                <c:pt idx="184">
                  <c:v>1.1999999999999698</c:v>
                </c:pt>
                <c:pt idx="185">
                  <c:v>1.2499999999999594</c:v>
                </c:pt>
                <c:pt idx="186">
                  <c:v>1.299999999999961</c:v>
                </c:pt>
                <c:pt idx="187">
                  <c:v>1.3499999999999619</c:v>
                </c:pt>
                <c:pt idx="188">
                  <c:v>1.3999999999999628</c:v>
                </c:pt>
                <c:pt idx="189">
                  <c:v>1.4499999999999571</c:v>
                </c:pt>
                <c:pt idx="190">
                  <c:v>1.4999999999999594</c:v>
                </c:pt>
                <c:pt idx="191">
                  <c:v>1.549999999999961</c:v>
                </c:pt>
                <c:pt idx="192">
                  <c:v>1.5999999999999619</c:v>
                </c:pt>
                <c:pt idx="193">
                  <c:v>1.6499999999999628</c:v>
                </c:pt>
                <c:pt idx="194">
                  <c:v>1.6999999999999698</c:v>
                </c:pt>
                <c:pt idx="195">
                  <c:v>1.7499999999999518</c:v>
                </c:pt>
                <c:pt idx="196">
                  <c:v>1.7999999999999632</c:v>
                </c:pt>
                <c:pt idx="197">
                  <c:v>1.8499999999999619</c:v>
                </c:pt>
                <c:pt idx="198">
                  <c:v>1.8999999999999528</c:v>
                </c:pt>
                <c:pt idx="199">
                  <c:v>1.949999999999954</c:v>
                </c:pt>
                <c:pt idx="200">
                  <c:v>1.9999999999999556</c:v>
                </c:pt>
                <c:pt idx="201">
                  <c:v>2.0499999999999998</c:v>
                </c:pt>
                <c:pt idx="202">
                  <c:v>2.1</c:v>
                </c:pt>
                <c:pt idx="203">
                  <c:v>2.15</c:v>
                </c:pt>
                <c:pt idx="204">
                  <c:v>2.2000000000000002</c:v>
                </c:pt>
                <c:pt idx="205">
                  <c:v>2.25</c:v>
                </c:pt>
                <c:pt idx="206">
                  <c:v>2.2999999999999998</c:v>
                </c:pt>
                <c:pt idx="207">
                  <c:v>2.3499999999999988</c:v>
                </c:pt>
                <c:pt idx="208">
                  <c:v>2.4</c:v>
                </c:pt>
                <c:pt idx="209">
                  <c:v>2.4499999999999997</c:v>
                </c:pt>
                <c:pt idx="210">
                  <c:v>2.5</c:v>
                </c:pt>
                <c:pt idx="211">
                  <c:v>2.5499999999999998</c:v>
                </c:pt>
                <c:pt idx="212">
                  <c:v>2.6</c:v>
                </c:pt>
                <c:pt idx="213">
                  <c:v>2.65</c:v>
                </c:pt>
                <c:pt idx="214">
                  <c:v>2.7</c:v>
                </c:pt>
                <c:pt idx="215">
                  <c:v>2.75</c:v>
                </c:pt>
                <c:pt idx="216">
                  <c:v>2.8</c:v>
                </c:pt>
                <c:pt idx="217">
                  <c:v>2.8499999999999988</c:v>
                </c:pt>
                <c:pt idx="218">
                  <c:v>2.9</c:v>
                </c:pt>
                <c:pt idx="219">
                  <c:v>2.9499999999999997</c:v>
                </c:pt>
                <c:pt idx="220">
                  <c:v>3</c:v>
                </c:pt>
                <c:pt idx="221">
                  <c:v>3.05</c:v>
                </c:pt>
                <c:pt idx="222">
                  <c:v>3.1</c:v>
                </c:pt>
                <c:pt idx="223">
                  <c:v>3.15</c:v>
                </c:pt>
                <c:pt idx="224">
                  <c:v>3.2</c:v>
                </c:pt>
                <c:pt idx="225">
                  <c:v>3.25</c:v>
                </c:pt>
                <c:pt idx="226">
                  <c:v>3.3</c:v>
                </c:pt>
                <c:pt idx="227">
                  <c:v>3.3499999999999988</c:v>
                </c:pt>
                <c:pt idx="228">
                  <c:v>3.4</c:v>
                </c:pt>
                <c:pt idx="229">
                  <c:v>3.4499999999999997</c:v>
                </c:pt>
                <c:pt idx="230">
                  <c:v>3.5</c:v>
                </c:pt>
                <c:pt idx="231">
                  <c:v>3.55</c:v>
                </c:pt>
                <c:pt idx="232">
                  <c:v>3.6</c:v>
                </c:pt>
                <c:pt idx="233">
                  <c:v>3.65</c:v>
                </c:pt>
                <c:pt idx="234">
                  <c:v>3.7</c:v>
                </c:pt>
                <c:pt idx="235">
                  <c:v>3.75</c:v>
                </c:pt>
                <c:pt idx="236">
                  <c:v>3.8</c:v>
                </c:pt>
                <c:pt idx="237">
                  <c:v>3.8499999999999988</c:v>
                </c:pt>
                <c:pt idx="238">
                  <c:v>3.9</c:v>
                </c:pt>
                <c:pt idx="239">
                  <c:v>3.9499999999999997</c:v>
                </c:pt>
                <c:pt idx="240">
                  <c:v>4</c:v>
                </c:pt>
                <c:pt idx="241">
                  <c:v>4.05</c:v>
                </c:pt>
                <c:pt idx="242">
                  <c:v>4.0999999999999996</c:v>
                </c:pt>
                <c:pt idx="243">
                  <c:v>4.1499999999999995</c:v>
                </c:pt>
                <c:pt idx="244">
                  <c:v>4.2</c:v>
                </c:pt>
                <c:pt idx="245">
                  <c:v>4.25</c:v>
                </c:pt>
                <c:pt idx="246">
                  <c:v>4.3</c:v>
                </c:pt>
                <c:pt idx="247">
                  <c:v>4.3499999999999996</c:v>
                </c:pt>
                <c:pt idx="248">
                  <c:v>4.4000000000000004</c:v>
                </c:pt>
                <c:pt idx="249">
                  <c:v>4.45</c:v>
                </c:pt>
                <c:pt idx="250">
                  <c:v>4.5</c:v>
                </c:pt>
                <c:pt idx="251">
                  <c:v>4.55</c:v>
                </c:pt>
                <c:pt idx="252">
                  <c:v>4.5999999999999996</c:v>
                </c:pt>
                <c:pt idx="253">
                  <c:v>4.6499999999999995</c:v>
                </c:pt>
                <c:pt idx="254">
                  <c:v>4.7</c:v>
                </c:pt>
                <c:pt idx="255">
                  <c:v>4.75</c:v>
                </c:pt>
                <c:pt idx="256">
                  <c:v>4.8</c:v>
                </c:pt>
                <c:pt idx="257">
                  <c:v>4.8499999999999996</c:v>
                </c:pt>
                <c:pt idx="258">
                  <c:v>4.9000000000000004</c:v>
                </c:pt>
                <c:pt idx="259">
                  <c:v>4.95</c:v>
                </c:pt>
                <c:pt idx="260">
                  <c:v>5</c:v>
                </c:pt>
                <c:pt idx="261">
                  <c:v>5.05</c:v>
                </c:pt>
                <c:pt idx="262">
                  <c:v>5.0999999999999996</c:v>
                </c:pt>
                <c:pt idx="263">
                  <c:v>5.1499999999999995</c:v>
                </c:pt>
                <c:pt idx="264">
                  <c:v>5.2</c:v>
                </c:pt>
                <c:pt idx="265">
                  <c:v>5.25</c:v>
                </c:pt>
                <c:pt idx="266">
                  <c:v>5.3</c:v>
                </c:pt>
                <c:pt idx="267">
                  <c:v>5.35</c:v>
                </c:pt>
                <c:pt idx="268">
                  <c:v>5.4</c:v>
                </c:pt>
                <c:pt idx="269">
                  <c:v>5.45</c:v>
                </c:pt>
                <c:pt idx="270">
                  <c:v>5.5</c:v>
                </c:pt>
                <c:pt idx="271">
                  <c:v>5.55</c:v>
                </c:pt>
                <c:pt idx="272">
                  <c:v>5.6</c:v>
                </c:pt>
                <c:pt idx="273">
                  <c:v>5.6499999999999995</c:v>
                </c:pt>
                <c:pt idx="274">
                  <c:v>5.7</c:v>
                </c:pt>
                <c:pt idx="275">
                  <c:v>5.75</c:v>
                </c:pt>
                <c:pt idx="276">
                  <c:v>5.8</c:v>
                </c:pt>
                <c:pt idx="277">
                  <c:v>5.85</c:v>
                </c:pt>
                <c:pt idx="278">
                  <c:v>5.9</c:v>
                </c:pt>
                <c:pt idx="279">
                  <c:v>5.9499999999999034</c:v>
                </c:pt>
                <c:pt idx="280">
                  <c:v>6</c:v>
                </c:pt>
                <c:pt idx="281">
                  <c:v>6.05</c:v>
                </c:pt>
                <c:pt idx="282">
                  <c:v>6.0999999999999002</c:v>
                </c:pt>
                <c:pt idx="283">
                  <c:v>6.1499999999999</c:v>
                </c:pt>
                <c:pt idx="284">
                  <c:v>6.1999999999998998</c:v>
                </c:pt>
                <c:pt idx="285">
                  <c:v>6.25</c:v>
                </c:pt>
                <c:pt idx="286">
                  <c:v>6.2999999999999003</c:v>
                </c:pt>
                <c:pt idx="287">
                  <c:v>6.3499999999999002</c:v>
                </c:pt>
                <c:pt idx="288">
                  <c:v>6.3999999999999</c:v>
                </c:pt>
                <c:pt idx="289">
                  <c:v>6.4499999999999034</c:v>
                </c:pt>
                <c:pt idx="290">
                  <c:v>6.4999999999999014</c:v>
                </c:pt>
                <c:pt idx="291">
                  <c:v>6.5499999999999003</c:v>
                </c:pt>
                <c:pt idx="292">
                  <c:v>6.5999999999999002</c:v>
                </c:pt>
                <c:pt idx="293">
                  <c:v>6.6499999999999</c:v>
                </c:pt>
                <c:pt idx="294">
                  <c:v>6.6999999999998998</c:v>
                </c:pt>
                <c:pt idx="295">
                  <c:v>6.7499999999999014</c:v>
                </c:pt>
                <c:pt idx="296">
                  <c:v>6.7999999999999003</c:v>
                </c:pt>
                <c:pt idx="297">
                  <c:v>6.8499999999999002</c:v>
                </c:pt>
                <c:pt idx="298">
                  <c:v>6.8999999999999</c:v>
                </c:pt>
                <c:pt idx="299">
                  <c:v>6.9499999999999034</c:v>
                </c:pt>
                <c:pt idx="300">
                  <c:v>6.9999999999999014</c:v>
                </c:pt>
                <c:pt idx="301">
                  <c:v>7.0499999999999003</c:v>
                </c:pt>
                <c:pt idx="302">
                  <c:v>7.0999999999999002</c:v>
                </c:pt>
                <c:pt idx="303">
                  <c:v>7.1499999999999</c:v>
                </c:pt>
                <c:pt idx="304">
                  <c:v>7.1999999999998998</c:v>
                </c:pt>
                <c:pt idx="305">
                  <c:v>7.2499999999999014</c:v>
                </c:pt>
                <c:pt idx="306">
                  <c:v>7.2999999999999003</c:v>
                </c:pt>
                <c:pt idx="307">
                  <c:v>7.3499999999999002</c:v>
                </c:pt>
                <c:pt idx="308">
                  <c:v>7.3999999999999</c:v>
                </c:pt>
                <c:pt idx="309">
                  <c:v>7.4499999999999034</c:v>
                </c:pt>
                <c:pt idx="310">
                  <c:v>7.4999999999999014</c:v>
                </c:pt>
                <c:pt idx="311">
                  <c:v>7.5499999999999003</c:v>
                </c:pt>
                <c:pt idx="312">
                  <c:v>7.5999999999999002</c:v>
                </c:pt>
                <c:pt idx="313">
                  <c:v>7.6499999999999</c:v>
                </c:pt>
                <c:pt idx="314">
                  <c:v>7.6999999999998998</c:v>
                </c:pt>
                <c:pt idx="315">
                  <c:v>7.7499999999999014</c:v>
                </c:pt>
                <c:pt idx="316">
                  <c:v>7.7999999999999003</c:v>
                </c:pt>
                <c:pt idx="317">
                  <c:v>7.8499999999999002</c:v>
                </c:pt>
                <c:pt idx="318">
                  <c:v>7.8999999999999</c:v>
                </c:pt>
                <c:pt idx="319">
                  <c:v>7.9499999999999034</c:v>
                </c:pt>
                <c:pt idx="320">
                  <c:v>7.9999999999999014</c:v>
                </c:pt>
              </c:numCache>
            </c:numRef>
          </c:xVal>
          <c:yVal>
            <c:numRef>
              <c:f>Sheet1!$B$4:$B$324</c:f>
              <c:numCache>
                <c:formatCode>0.000000</c:formatCode>
                <c:ptCount val="321"/>
                <c:pt idx="0">
                  <c:v>5.0522710835370426E-15</c:v>
                </c:pt>
                <c:pt idx="1">
                  <c:v>7.5276872890311766E-15</c:v>
                </c:pt>
                <c:pt idx="2">
                  <c:v>1.1187956214352117E-14</c:v>
                </c:pt>
                <c:pt idx="3">
                  <c:v>1.6586479270623664E-14</c:v>
                </c:pt>
                <c:pt idx="4">
                  <c:v>2.4528552856964772E-14</c:v>
                </c:pt>
                <c:pt idx="5">
                  <c:v>3.6182944511126202E-14</c:v>
                </c:pt>
                <c:pt idx="6">
                  <c:v>5.3241483722530458E-14</c:v>
                </c:pt>
                <c:pt idx="7">
                  <c:v>7.8146702517701683E-14</c:v>
                </c:pt>
                <c:pt idx="8">
                  <c:v>1.1441564901801632E-13</c:v>
                </c:pt>
                <c:pt idx="9">
                  <c:v>1.6709923570384069E-13</c:v>
                </c:pt>
                <c:pt idx="10">
                  <c:v>2.4343205330290566E-13</c:v>
                </c:pt>
                <c:pt idx="11">
                  <c:v>3.537490847609977E-13</c:v>
                </c:pt>
                <c:pt idx="12">
                  <c:v>5.1277536367967255E-13</c:v>
                </c:pt>
                <c:pt idx="13">
                  <c:v>7.4143526997045432E-13</c:v>
                </c:pt>
                <c:pt idx="14">
                  <c:v>1.0693837871541745E-12</c:v>
                </c:pt>
                <c:pt idx="15">
                  <c:v>1.5385379505613118E-12</c:v>
                </c:pt>
                <c:pt idx="16">
                  <c:v>2.207989963137197E-12</c:v>
                </c:pt>
                <c:pt idx="17">
                  <c:v>3.1608234614691308E-12</c:v>
                </c:pt>
                <c:pt idx="18">
                  <c:v>4.5135436772055845E-12</c:v>
                </c:pt>
                <c:pt idx="19">
                  <c:v>6.4290872907537901E-12</c:v>
                </c:pt>
                <c:pt idx="20">
                  <c:v>9.1347204083647358E-12</c:v>
                </c:pt>
                <c:pt idx="21">
                  <c:v>1.2946591938319463E-11</c:v>
                </c:pt>
                <c:pt idx="22">
                  <c:v>1.8303322170156017E-11</c:v>
                </c:pt>
                <c:pt idx="23">
                  <c:v>2.5811821449987226E-11</c:v>
                </c:pt>
                <c:pt idx="24">
                  <c:v>3.6309615017918812E-11</c:v>
                </c:pt>
                <c:pt idx="25">
                  <c:v>5.0949379588437372E-11</c:v>
                </c:pt>
                <c:pt idx="26">
                  <c:v>7.131328123996247E-11</c:v>
                </c:pt>
                <c:pt idx="27">
                  <c:v>9.956717905497227E-11</c:v>
                </c:pt>
                <c:pt idx="28">
                  <c:v>1.3866799941653454E-10</c:v>
                </c:pt>
                <c:pt idx="29">
                  <c:v>1.9264181479358309E-10</c:v>
                </c:pt>
                <c:pt idx="30">
                  <c:v>2.6695566147627284E-10</c:v>
                </c:pt>
                <c:pt idx="31">
                  <c:v>3.6901326161244059E-10</c:v>
                </c:pt>
                <c:pt idx="32">
                  <c:v>5.0881402816448424E-10</c:v>
                </c:pt>
                <c:pt idx="33">
                  <c:v>6.9982659485794608E-10</c:v>
                </c:pt>
                <c:pt idx="34">
                  <c:v>9.6014333703118958E-10</c:v>
                </c:pt>
                <c:pt idx="35">
                  <c:v>1.3140018181558253E-9</c:v>
                </c:pt>
                <c:pt idx="36">
                  <c:v>1.7937839079639998E-9</c:v>
                </c:pt>
                <c:pt idx="37">
                  <c:v>2.442634826806946E-9</c:v>
                </c:pt>
                <c:pt idx="38">
                  <c:v>3.3178842435471407E-9</c:v>
                </c:pt>
                <c:pt idx="39">
                  <c:v>4.495501831013042E-9</c:v>
                </c:pt>
                <c:pt idx="40">
                  <c:v>6.0758828498230106E-9</c:v>
                </c:pt>
                <c:pt idx="41">
                  <c:v>8.1913384034787567E-9</c:v>
                </c:pt>
                <c:pt idx="42">
                  <c:v>1.1015763624681792E-8</c:v>
                </c:pt>
                <c:pt idx="43">
                  <c:v>1.4777079586479332E-8</c:v>
                </c:pt>
                <c:pt idx="44">
                  <c:v>1.9773196406243759E-8</c:v>
                </c:pt>
                <c:pt idx="45">
                  <c:v>2.6392432035704524E-8</c:v>
                </c:pt>
                <c:pt idx="46">
                  <c:v>3.5139550948202726E-8</c:v>
                </c:pt>
                <c:pt idx="47">
                  <c:v>4.6668867975940588E-8</c:v>
                </c:pt>
                <c:pt idx="48">
                  <c:v>6.1826205001655516E-8</c:v>
                </c:pt>
                <c:pt idx="49">
                  <c:v>8.1701903785429278E-8</c:v>
                </c:pt>
                <c:pt idx="50">
                  <c:v>1.0769760042542851E-7</c:v>
                </c:pt>
                <c:pt idx="51">
                  <c:v>1.416100713016058E-7</c:v>
                </c:pt>
                <c:pt idx="52">
                  <c:v>1.857361844555215E-7</c:v>
                </c:pt>
                <c:pt idx="53">
                  <c:v>2.4300385410804397E-7</c:v>
                </c:pt>
                <c:pt idx="54">
                  <c:v>3.1713492167158494E-7</c:v>
                </c:pt>
                <c:pt idx="55">
                  <c:v>4.1284709886297924E-7</c:v>
                </c:pt>
                <c:pt idx="56">
                  <c:v>5.3610353446973964E-7</c:v>
                </c:pt>
                <c:pt idx="57">
                  <c:v>6.9442023538550926E-7</c:v>
                </c:pt>
                <c:pt idx="58">
                  <c:v>8.9724351623830526E-7</c:v>
                </c:pt>
                <c:pt idx="59">
                  <c:v>1.1564119035797474E-6</c:v>
                </c:pt>
                <c:pt idx="60">
                  <c:v>1.4867195147342422E-6</c:v>
                </c:pt>
                <c:pt idx="61">
                  <c:v>1.9066009031227472E-6</c:v>
                </c:pt>
                <c:pt idx="62">
                  <c:v>2.4389607458932649E-6</c:v>
                </c:pt>
                <c:pt idx="63">
                  <c:v>3.1121755791487852E-6</c:v>
                </c:pt>
                <c:pt idx="64">
                  <c:v>3.9612990910319432E-6</c:v>
                </c:pt>
                <c:pt idx="65">
                  <c:v>5.0295072885922573E-6</c:v>
                </c:pt>
                <c:pt idx="66">
                  <c:v>6.369825178866851E-6</c:v>
                </c:pt>
                <c:pt idx="67">
                  <c:v>8.0471824564919767E-6</c:v>
                </c:pt>
                <c:pt idx="68">
                  <c:v>1.0140852065486409E-5</c:v>
                </c:pt>
                <c:pt idx="69">
                  <c:v>1.2747332381832998E-5</c:v>
                </c:pt>
                <c:pt idx="70">
                  <c:v>1.5983741106904888E-5</c:v>
                </c:pt>
                <c:pt idx="71">
                  <c:v>1.999179670692211E-5</c:v>
                </c:pt>
                <c:pt idx="72">
                  <c:v>2.4942471290052471E-5</c:v>
                </c:pt>
                <c:pt idx="73">
                  <c:v>3.104140705784925E-5</c:v>
                </c:pt>
                <c:pt idx="74">
                  <c:v>3.8535196742085706E-5</c:v>
                </c:pt>
                <c:pt idx="75">
                  <c:v>4.7718636541203976E-5</c:v>
                </c:pt>
                <c:pt idx="76">
                  <c:v>5.8943067756537964E-5</c:v>
                </c:pt>
                <c:pt idx="77">
                  <c:v>7.262593030225002E-5</c:v>
                </c:pt>
                <c:pt idx="78">
                  <c:v>8.9261657177129919E-5</c:v>
                </c:pt>
                <c:pt idx="79">
                  <c:v>1.0943404343979773E-4</c:v>
                </c:pt>
                <c:pt idx="80">
                  <c:v>1.33830225764881E-4</c:v>
                </c:pt>
                <c:pt idx="81">
                  <c:v>1.6325640876623603E-4</c:v>
                </c:pt>
                <c:pt idx="82">
                  <c:v>1.9865547139276646E-4</c:v>
                </c:pt>
                <c:pt idx="83">
                  <c:v>2.4112658022598421E-4</c:v>
                </c:pt>
                <c:pt idx="84">
                  <c:v>2.9194692579145095E-4</c:v>
                </c:pt>
                <c:pt idx="85">
                  <c:v>3.5259568236742009E-4</c:v>
                </c:pt>
                <c:pt idx="86">
                  <c:v>4.2478027055072471E-4</c:v>
                </c:pt>
                <c:pt idx="87">
                  <c:v>5.1046497434415372E-4</c:v>
                </c:pt>
                <c:pt idx="88">
                  <c:v>6.1190193011372972E-4</c:v>
                </c:pt>
                <c:pt idx="89">
                  <c:v>7.3166446283026514E-4</c:v>
                </c:pt>
                <c:pt idx="90">
                  <c:v>8.7268269504570247E-4</c:v>
                </c:pt>
                <c:pt idx="91">
                  <c:v>1.0382812956613401E-3</c:v>
                </c:pt>
                <c:pt idx="92">
                  <c:v>1.2322191684729419E-3</c:v>
                </c:pt>
                <c:pt idx="93">
                  <c:v>1.4587308046666596E-3</c:v>
                </c:pt>
                <c:pt idx="94">
                  <c:v>1.722568939053585E-3</c:v>
                </c:pt>
                <c:pt idx="95">
                  <c:v>2.0290480572996402E-3</c:v>
                </c:pt>
                <c:pt idx="96">
                  <c:v>2.3840882014646882E-3</c:v>
                </c:pt>
                <c:pt idx="97">
                  <c:v>2.7942584148792707E-3</c:v>
                </c:pt>
                <c:pt idx="98">
                  <c:v>3.2668190561997326E-3</c:v>
                </c:pt>
                <c:pt idx="99">
                  <c:v>3.8097620982215927E-3</c:v>
                </c:pt>
                <c:pt idx="100">
                  <c:v>4.4318484119378046E-3</c:v>
                </c:pt>
                <c:pt idx="101">
                  <c:v>5.142640923053686E-3</c:v>
                </c:pt>
                <c:pt idx="102">
                  <c:v>5.9525324197755103E-3</c:v>
                </c:pt>
                <c:pt idx="103">
                  <c:v>6.872766690613658E-3</c:v>
                </c:pt>
                <c:pt idx="104">
                  <c:v>7.9154515829795626E-3</c:v>
                </c:pt>
                <c:pt idx="105">
                  <c:v>9.0935625015905568E-3</c:v>
                </c:pt>
                <c:pt idx="106">
                  <c:v>1.0420934814422073E-2</c:v>
                </c:pt>
                <c:pt idx="107">
                  <c:v>1.1912243607604549E-2</c:v>
                </c:pt>
                <c:pt idx="108">
                  <c:v>1.358296923368499E-2</c:v>
                </c:pt>
                <c:pt idx="109">
                  <c:v>1.5449347134394378E-2</c:v>
                </c:pt>
                <c:pt idx="110">
                  <c:v>1.7528300493567808E-2</c:v>
                </c:pt>
                <c:pt idx="111">
                  <c:v>1.9837354391794345E-2</c:v>
                </c:pt>
                <c:pt idx="112">
                  <c:v>2.2394530294841779E-2</c:v>
                </c:pt>
                <c:pt idx="113">
                  <c:v>2.52182199151933E-2</c:v>
                </c:pt>
                <c:pt idx="114">
                  <c:v>2.8327037741599882E-2</c:v>
                </c:pt>
                <c:pt idx="115">
                  <c:v>3.1739651835665995E-2</c:v>
                </c:pt>
                <c:pt idx="116">
                  <c:v>3.5474592846230002E-2</c:v>
                </c:pt>
                <c:pt idx="117">
                  <c:v>3.9550041589368638E-2</c:v>
                </c:pt>
                <c:pt idx="118">
                  <c:v>4.3983595980425519E-2</c:v>
                </c:pt>
                <c:pt idx="119">
                  <c:v>4.8792018579180814E-2</c:v>
                </c:pt>
                <c:pt idx="120">
                  <c:v>5.3990966513185912E-2</c:v>
                </c:pt>
                <c:pt idx="121">
                  <c:v>5.9594706068813973E-2</c:v>
                </c:pt>
                <c:pt idx="122">
                  <c:v>6.5615814774674056E-2</c:v>
                </c:pt>
                <c:pt idx="123">
                  <c:v>7.2064874336215695E-2</c:v>
                </c:pt>
                <c:pt idx="124">
                  <c:v>7.8950158300891304E-2</c:v>
                </c:pt>
                <c:pt idx="125">
                  <c:v>8.6277318826508451E-2</c:v>
                </c:pt>
                <c:pt idx="126">
                  <c:v>9.404907737688431E-2</c:v>
                </c:pt>
                <c:pt idx="127">
                  <c:v>0.10226492456397544</c:v>
                </c:pt>
                <c:pt idx="128">
                  <c:v>0.11092083467945199</c:v>
                </c:pt>
                <c:pt idx="129">
                  <c:v>0.12000900069698189</c:v>
                </c:pt>
                <c:pt idx="130">
                  <c:v>0.12951759566588786</c:v>
                </c:pt>
                <c:pt idx="131">
                  <c:v>0.13943056644535623</c:v>
                </c:pt>
                <c:pt idx="132">
                  <c:v>0.14972746563574071</c:v>
                </c:pt>
                <c:pt idx="133">
                  <c:v>0.16038332734191521</c:v>
                </c:pt>
                <c:pt idx="134">
                  <c:v>0.17136859204780291</c:v>
                </c:pt>
                <c:pt idx="135">
                  <c:v>0.18264908538901828</c:v>
                </c:pt>
                <c:pt idx="136">
                  <c:v>0.19418605498320821</c:v>
                </c:pt>
                <c:pt idx="137">
                  <c:v>0.20593626871997106</c:v>
                </c:pt>
                <c:pt idx="138">
                  <c:v>0.21785217703254572</c:v>
                </c:pt>
                <c:pt idx="139">
                  <c:v>0.22988214068422871</c:v>
                </c:pt>
                <c:pt idx="140">
                  <c:v>0.24197072451913851</c:v>
                </c:pt>
                <c:pt idx="141">
                  <c:v>0.25405905646917953</c:v>
                </c:pt>
                <c:pt idx="142">
                  <c:v>0.26608524989874782</c:v>
                </c:pt>
                <c:pt idx="143">
                  <c:v>0.27798488613099254</c:v>
                </c:pt>
                <c:pt idx="144">
                  <c:v>0.28969155276147579</c:v>
                </c:pt>
                <c:pt idx="145">
                  <c:v>0.3011374321547976</c:v>
                </c:pt>
                <c:pt idx="146">
                  <c:v>0.31225393336675644</c:v>
                </c:pt>
                <c:pt idx="147">
                  <c:v>0.32297235966791116</c:v>
                </c:pt>
                <c:pt idx="148">
                  <c:v>0.33322460289179562</c:v>
                </c:pt>
                <c:pt idx="149">
                  <c:v>0.34294385501937891</c:v>
                </c:pt>
                <c:pt idx="150">
                  <c:v>0.35206532676429431</c:v>
                </c:pt>
                <c:pt idx="151">
                  <c:v>0.360526962461647</c:v>
                </c:pt>
                <c:pt idx="152">
                  <c:v>0.36827014030331884</c:v>
                </c:pt>
                <c:pt idx="153">
                  <c:v>0.37524034691693375</c:v>
                </c:pt>
                <c:pt idx="154">
                  <c:v>0.38138781546052336</c:v>
                </c:pt>
                <c:pt idx="155">
                  <c:v>0.38666811680285029</c:v>
                </c:pt>
                <c:pt idx="156">
                  <c:v>0.39104269397545877</c:v>
                </c:pt>
                <c:pt idx="157">
                  <c:v>0.39447933090789095</c:v>
                </c:pt>
                <c:pt idx="158">
                  <c:v>0.39695254747701325</c:v>
                </c:pt>
                <c:pt idx="159">
                  <c:v>0.39844391409476654</c:v>
                </c:pt>
                <c:pt idx="160">
                  <c:v>0.39894228040143281</c:v>
                </c:pt>
                <c:pt idx="161">
                  <c:v>0.39844391409476776</c:v>
                </c:pt>
                <c:pt idx="162">
                  <c:v>0.39695254747701553</c:v>
                </c:pt>
                <c:pt idx="163">
                  <c:v>0.39447933090789422</c:v>
                </c:pt>
                <c:pt idx="164">
                  <c:v>0.39104269397546343</c:v>
                </c:pt>
                <c:pt idx="165">
                  <c:v>0.38666811680285607</c:v>
                </c:pt>
                <c:pt idx="166">
                  <c:v>0.38138781546052958</c:v>
                </c:pt>
                <c:pt idx="167">
                  <c:v>0.37524034691694191</c:v>
                </c:pt>
                <c:pt idx="168">
                  <c:v>0.36827014030332772</c:v>
                </c:pt>
                <c:pt idx="169">
                  <c:v>0.36052696246165616</c:v>
                </c:pt>
                <c:pt idx="170">
                  <c:v>0.3520653267643048</c:v>
                </c:pt>
                <c:pt idx="171">
                  <c:v>0.34294385501939001</c:v>
                </c:pt>
                <c:pt idx="172">
                  <c:v>0.33322460289180933</c:v>
                </c:pt>
                <c:pt idx="173">
                  <c:v>0.32297235966792376</c:v>
                </c:pt>
                <c:pt idx="174">
                  <c:v>0.31225393336676782</c:v>
                </c:pt>
                <c:pt idx="175">
                  <c:v>0.30113743215481131</c:v>
                </c:pt>
                <c:pt idx="176">
                  <c:v>0.28969155276148773</c:v>
                </c:pt>
                <c:pt idx="177">
                  <c:v>0.27798488613100641</c:v>
                </c:pt>
                <c:pt idx="178">
                  <c:v>0.26608524989876198</c:v>
                </c:pt>
                <c:pt idx="179">
                  <c:v>0.25405905646919325</c:v>
                </c:pt>
                <c:pt idx="180">
                  <c:v>0.24197072451915061</c:v>
                </c:pt>
                <c:pt idx="181">
                  <c:v>0.22988214068424057</c:v>
                </c:pt>
                <c:pt idx="182">
                  <c:v>0.21785217703255769</c:v>
                </c:pt>
                <c:pt idx="183">
                  <c:v>0.20593626871998191</c:v>
                </c:pt>
                <c:pt idx="184">
                  <c:v>0.1941860549832197</c:v>
                </c:pt>
                <c:pt idx="185">
                  <c:v>0.18264908538903019</c:v>
                </c:pt>
                <c:pt idx="186">
                  <c:v>0.17136859204781404</c:v>
                </c:pt>
                <c:pt idx="187">
                  <c:v>0.16038332734192645</c:v>
                </c:pt>
                <c:pt idx="188">
                  <c:v>0.14972746563575121</c:v>
                </c:pt>
                <c:pt idx="189">
                  <c:v>0.13943056644536644</c:v>
                </c:pt>
                <c:pt idx="190">
                  <c:v>0.12951759566589754</c:v>
                </c:pt>
                <c:pt idx="191">
                  <c:v>0.12000900069699115</c:v>
                </c:pt>
                <c:pt idx="192">
                  <c:v>0.11092083467946048</c:v>
                </c:pt>
                <c:pt idx="193">
                  <c:v>0.10226492456398409</c:v>
                </c:pt>
                <c:pt idx="194">
                  <c:v>9.4049077376892484E-2</c:v>
                </c:pt>
                <c:pt idx="195">
                  <c:v>8.6277318826517513E-2</c:v>
                </c:pt>
                <c:pt idx="196">
                  <c:v>7.8950158300898396E-2</c:v>
                </c:pt>
                <c:pt idx="197">
                  <c:v>7.2064874336222468E-2</c:v>
                </c:pt>
                <c:pt idx="198">
                  <c:v>6.5615814774681577E-2</c:v>
                </c:pt>
                <c:pt idx="199">
                  <c:v>5.9594706068820981E-2</c:v>
                </c:pt>
                <c:pt idx="200">
                  <c:v>5.3990966513192414E-2</c:v>
                </c:pt>
                <c:pt idx="201">
                  <c:v>4.8792018579182812E-2</c:v>
                </c:pt>
                <c:pt idx="202">
                  <c:v>4.3983595980427184E-2</c:v>
                </c:pt>
                <c:pt idx="203">
                  <c:v>3.9550041589370463E-2</c:v>
                </c:pt>
                <c:pt idx="204">
                  <c:v>3.5474592846231431E-2</c:v>
                </c:pt>
                <c:pt idx="205">
                  <c:v>3.1739651835667418E-2</c:v>
                </c:pt>
                <c:pt idx="206">
                  <c:v>2.8327037741601186E-2</c:v>
                </c:pt>
                <c:pt idx="207">
                  <c:v>2.5218219915194458E-2</c:v>
                </c:pt>
                <c:pt idx="208">
                  <c:v>2.2394530294842827E-2</c:v>
                </c:pt>
                <c:pt idx="209">
                  <c:v>1.9837354391795421E-2</c:v>
                </c:pt>
                <c:pt idx="210">
                  <c:v>1.7528300493568669E-2</c:v>
                </c:pt>
                <c:pt idx="211">
                  <c:v>1.5449347134395179E-2</c:v>
                </c:pt>
                <c:pt idx="212">
                  <c:v>1.3582969233685759E-2</c:v>
                </c:pt>
                <c:pt idx="213">
                  <c:v>1.1912243607605203E-2</c:v>
                </c:pt>
                <c:pt idx="214">
                  <c:v>1.0420934814422621E-2</c:v>
                </c:pt>
                <c:pt idx="215">
                  <c:v>9.0935625015910859E-3</c:v>
                </c:pt>
                <c:pt idx="216">
                  <c:v>7.9154515829799946E-3</c:v>
                </c:pt>
                <c:pt idx="217">
                  <c:v>6.872766690614038E-3</c:v>
                </c:pt>
                <c:pt idx="218">
                  <c:v>5.9525324197758642E-3</c:v>
                </c:pt>
                <c:pt idx="219">
                  <c:v>5.142640923053954E-3</c:v>
                </c:pt>
                <c:pt idx="220">
                  <c:v>4.4318484119380821E-3</c:v>
                </c:pt>
                <c:pt idx="221">
                  <c:v>3.8097620982218278E-3</c:v>
                </c:pt>
                <c:pt idx="222">
                  <c:v>3.266819056199946E-3</c:v>
                </c:pt>
                <c:pt idx="223">
                  <c:v>2.7942584148794472E-3</c:v>
                </c:pt>
                <c:pt idx="224">
                  <c:v>2.3840882014648452E-3</c:v>
                </c:pt>
                <c:pt idx="225">
                  <c:v>2.0290480572997681E-3</c:v>
                </c:pt>
                <c:pt idx="226">
                  <c:v>1.7225689390536955E-3</c:v>
                </c:pt>
                <c:pt idx="227">
                  <c:v>1.4587308046667626E-3</c:v>
                </c:pt>
                <c:pt idx="228">
                  <c:v>1.2322191684730327E-3</c:v>
                </c:pt>
                <c:pt idx="229">
                  <c:v>1.0382812956614101E-3</c:v>
                </c:pt>
                <c:pt idx="230">
                  <c:v>8.7268269504576384E-4</c:v>
                </c:pt>
                <c:pt idx="231">
                  <c:v>7.3166446283031805E-4</c:v>
                </c:pt>
                <c:pt idx="232">
                  <c:v>6.1190193011377493E-4</c:v>
                </c:pt>
                <c:pt idx="233">
                  <c:v>5.1046497434419134E-4</c:v>
                </c:pt>
                <c:pt idx="234">
                  <c:v>4.2478027055075631E-4</c:v>
                </c:pt>
                <c:pt idx="235">
                  <c:v>3.525956823674472E-4</c:v>
                </c:pt>
                <c:pt idx="236">
                  <c:v>2.9194692579146217E-4</c:v>
                </c:pt>
                <c:pt idx="237">
                  <c:v>2.4112658022599402E-4</c:v>
                </c:pt>
                <c:pt idx="238">
                  <c:v>1.9865547139277486E-4</c:v>
                </c:pt>
                <c:pt idx="239">
                  <c:v>1.6325640876624221E-4</c:v>
                </c:pt>
                <c:pt idx="240">
                  <c:v>1.3383022576488632E-4</c:v>
                </c:pt>
                <c:pt idx="241">
                  <c:v>1.0943404343980251E-4</c:v>
                </c:pt>
                <c:pt idx="242">
                  <c:v>8.9261657177133402E-5</c:v>
                </c:pt>
                <c:pt idx="243">
                  <c:v>7.2625930302252825E-5</c:v>
                </c:pt>
                <c:pt idx="244">
                  <c:v>5.894306775654039E-5</c:v>
                </c:pt>
                <c:pt idx="245">
                  <c:v>4.7718636541205914E-5</c:v>
                </c:pt>
                <c:pt idx="246">
                  <c:v>3.8535196742087299E-5</c:v>
                </c:pt>
                <c:pt idx="247">
                  <c:v>3.1041407057850707E-5</c:v>
                </c:pt>
                <c:pt idx="248">
                  <c:v>2.4942471290053603E-5</c:v>
                </c:pt>
                <c:pt idx="249">
                  <c:v>1.9991796706922991E-5</c:v>
                </c:pt>
                <c:pt idx="250">
                  <c:v>1.5983741106905661E-5</c:v>
                </c:pt>
                <c:pt idx="251">
                  <c:v>1.2747332381833537E-5</c:v>
                </c:pt>
                <c:pt idx="252">
                  <c:v>1.0140852065486892E-5</c:v>
                </c:pt>
                <c:pt idx="253">
                  <c:v>8.0471824564923647E-6</c:v>
                </c:pt>
                <c:pt idx="254">
                  <c:v>6.3698251788671356E-6</c:v>
                </c:pt>
                <c:pt idx="255">
                  <c:v>5.0295072885924852E-6</c:v>
                </c:pt>
                <c:pt idx="256">
                  <c:v>3.9612990910321227E-6</c:v>
                </c:pt>
                <c:pt idx="257">
                  <c:v>3.112175579148969E-6</c:v>
                </c:pt>
                <c:pt idx="258">
                  <c:v>2.4389607458933899E-6</c:v>
                </c:pt>
                <c:pt idx="259">
                  <c:v>1.906600903122836E-6</c:v>
                </c:pt>
                <c:pt idx="260">
                  <c:v>1.4867195147343138E-6</c:v>
                </c:pt>
                <c:pt idx="261">
                  <c:v>1.1564119035798029E-6</c:v>
                </c:pt>
                <c:pt idx="262">
                  <c:v>8.9724351623835163E-7</c:v>
                </c:pt>
                <c:pt idx="263">
                  <c:v>6.9442023538554367E-7</c:v>
                </c:pt>
                <c:pt idx="264">
                  <c:v>5.3610353446976738E-7</c:v>
                </c:pt>
                <c:pt idx="265">
                  <c:v>4.1284709886299984E-7</c:v>
                </c:pt>
                <c:pt idx="266">
                  <c:v>3.1713492167160225E-7</c:v>
                </c:pt>
                <c:pt idx="267">
                  <c:v>2.4300385410805721E-7</c:v>
                </c:pt>
                <c:pt idx="268">
                  <c:v>1.8573618445553148E-7</c:v>
                </c:pt>
                <c:pt idx="269">
                  <c:v>1.4161007130161329E-7</c:v>
                </c:pt>
                <c:pt idx="270">
                  <c:v>1.0769760042543404E-7</c:v>
                </c:pt>
                <c:pt idx="271">
                  <c:v>8.1701903785433897E-8</c:v>
                </c:pt>
                <c:pt idx="272">
                  <c:v>6.1826205001659235E-8</c:v>
                </c:pt>
                <c:pt idx="273">
                  <c:v>4.6668867975943103E-8</c:v>
                </c:pt>
                <c:pt idx="274">
                  <c:v>3.513955094820479E-8</c:v>
                </c:pt>
                <c:pt idx="275">
                  <c:v>2.6392432035706017E-8</c:v>
                </c:pt>
                <c:pt idx="276">
                  <c:v>1.9773196406244877E-8</c:v>
                </c:pt>
                <c:pt idx="277">
                  <c:v>1.4777079586480273E-8</c:v>
                </c:pt>
                <c:pt idx="278">
                  <c:v>1.101576362468248E-8</c:v>
                </c:pt>
                <c:pt idx="279">
                  <c:v>8.1913384034841268E-9</c:v>
                </c:pt>
                <c:pt idx="280">
                  <c:v>6.0758828498233696E-9</c:v>
                </c:pt>
                <c:pt idx="281">
                  <c:v>4.4955018310133001E-9</c:v>
                </c:pt>
                <c:pt idx="282">
                  <c:v>3.3178842435493807E-9</c:v>
                </c:pt>
                <c:pt idx="283">
                  <c:v>2.44263482680859E-9</c:v>
                </c:pt>
                <c:pt idx="284">
                  <c:v>1.793783907965234E-9</c:v>
                </c:pt>
                <c:pt idx="285">
                  <c:v>1.3140018181559032E-9</c:v>
                </c:pt>
                <c:pt idx="286">
                  <c:v>9.6014333703185174E-10</c:v>
                </c:pt>
                <c:pt idx="287">
                  <c:v>6.9982659485843753E-10</c:v>
                </c:pt>
                <c:pt idx="288">
                  <c:v>5.0881402816484107E-10</c:v>
                </c:pt>
                <c:pt idx="289">
                  <c:v>3.6901326161270327E-10</c:v>
                </c:pt>
                <c:pt idx="290">
                  <c:v>2.6695566147646391E-10</c:v>
                </c:pt>
                <c:pt idx="291">
                  <c:v>1.9264181479371983E-10</c:v>
                </c:pt>
                <c:pt idx="292">
                  <c:v>1.386679994166261E-10</c:v>
                </c:pt>
                <c:pt idx="293">
                  <c:v>9.9567179055038936E-11</c:v>
                </c:pt>
                <c:pt idx="294">
                  <c:v>7.1313281240010343E-11</c:v>
                </c:pt>
                <c:pt idx="295">
                  <c:v>5.0949379588471874E-11</c:v>
                </c:pt>
                <c:pt idx="296">
                  <c:v>3.6309615017943311E-11</c:v>
                </c:pt>
                <c:pt idx="297">
                  <c:v>2.5811821450004826E-11</c:v>
                </c:pt>
                <c:pt idx="298">
                  <c:v>1.8303322170168719E-11</c:v>
                </c:pt>
                <c:pt idx="299">
                  <c:v>1.2946591938328456E-11</c:v>
                </c:pt>
                <c:pt idx="300">
                  <c:v>9.1347204083711061E-12</c:v>
                </c:pt>
                <c:pt idx="301">
                  <c:v>6.4290872907582992E-12</c:v>
                </c:pt>
                <c:pt idx="302">
                  <c:v>4.5135436772087801E-12</c:v>
                </c:pt>
                <c:pt idx="303">
                  <c:v>3.1608234614714116E-12</c:v>
                </c:pt>
                <c:pt idx="304">
                  <c:v>2.2079899631387839E-12</c:v>
                </c:pt>
                <c:pt idx="305">
                  <c:v>1.5385379505624261E-12</c:v>
                </c:pt>
                <c:pt idx="306">
                  <c:v>1.0693837871549536E-12</c:v>
                </c:pt>
                <c:pt idx="307">
                  <c:v>7.4143526997099564E-13</c:v>
                </c:pt>
                <c:pt idx="308">
                  <c:v>5.1277536368005414E-13</c:v>
                </c:pt>
                <c:pt idx="309">
                  <c:v>3.5374908476126357E-13</c:v>
                </c:pt>
                <c:pt idx="310">
                  <c:v>2.4343205330308852E-13</c:v>
                </c:pt>
                <c:pt idx="311">
                  <c:v>1.670992357039657E-13</c:v>
                </c:pt>
                <c:pt idx="312">
                  <c:v>1.1441564901810349E-13</c:v>
                </c:pt>
                <c:pt idx="313">
                  <c:v>7.8146702517761485E-14</c:v>
                </c:pt>
                <c:pt idx="314">
                  <c:v>5.3241483722571642E-14</c:v>
                </c:pt>
                <c:pt idx="315">
                  <c:v>3.6182944511154342E-14</c:v>
                </c:pt>
                <c:pt idx="316">
                  <c:v>2.4528552856983704E-14</c:v>
                </c:pt>
                <c:pt idx="317">
                  <c:v>1.6586479270636648E-14</c:v>
                </c:pt>
                <c:pt idx="318">
                  <c:v>1.1187956214361021E-14</c:v>
                </c:pt>
                <c:pt idx="319">
                  <c:v>7.5276872890371514E-15</c:v>
                </c:pt>
                <c:pt idx="320">
                  <c:v>5.0522710835411139E-15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66-4A51-9DF8-D7E14AD3DF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3732992"/>
        <c:axId val="133784704"/>
      </c:scatterChart>
      <c:valAx>
        <c:axId val="133732992"/>
        <c:scaling>
          <c:orientation val="minMax"/>
          <c:max val="5"/>
          <c:min val="-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Mean =12</a:t>
                </a:r>
              </a:p>
            </c:rich>
          </c:tx>
          <c:layout>
            <c:manualLayout>
              <c:xMode val="edge"/>
              <c:yMode val="edge"/>
              <c:x val="0.4303602293615737"/>
              <c:y val="0.905730914996607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784704"/>
        <c:crosses val="autoZero"/>
        <c:crossBetween val="midCat"/>
        <c:majorUnit val="2"/>
        <c:minorUnit val="1"/>
      </c:valAx>
      <c:valAx>
        <c:axId val="133784704"/>
        <c:scaling>
          <c:orientation val="minMax"/>
          <c:max val="0.75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0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732992"/>
        <c:crossesAt val="0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Normal Distribution</a:t>
            </a:r>
          </a:p>
        </c:rich>
      </c:tx>
      <c:layout>
        <c:manualLayout>
          <c:xMode val="edge"/>
          <c:yMode val="edge"/>
          <c:x val="0.34153051028126991"/>
          <c:y val="2.9574888060745496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6.2809039114013546E-2"/>
          <c:y val="0.24424022311418214"/>
          <c:w val="0.88934544877242461"/>
          <c:h val="0.67652556438955791"/>
        </c:manualLayout>
      </c:layout>
      <c:scatterChart>
        <c:scatterStyle val="lineMarker"/>
        <c:varyColors val="0"/>
        <c:ser>
          <c:idx val="0"/>
          <c:order val="0"/>
          <c:tx>
            <c:v>Normal Distribution</c:v>
          </c:tx>
          <c:spPr>
            <a:ln w="28575">
              <a:solidFill>
                <a:schemeClr val="tx1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Sheet1!$A$4:$A$324</c:f>
              <c:numCache>
                <c:formatCode>0.00</c:formatCode>
                <c:ptCount val="321"/>
                <c:pt idx="0">
                  <c:v>-8</c:v>
                </c:pt>
                <c:pt idx="1">
                  <c:v>-7.95</c:v>
                </c:pt>
                <c:pt idx="2">
                  <c:v>-7.9</c:v>
                </c:pt>
                <c:pt idx="3">
                  <c:v>-7.85</c:v>
                </c:pt>
                <c:pt idx="4">
                  <c:v>-7.8</c:v>
                </c:pt>
                <c:pt idx="5">
                  <c:v>-7.75</c:v>
                </c:pt>
                <c:pt idx="6">
                  <c:v>-7.7</c:v>
                </c:pt>
                <c:pt idx="7">
                  <c:v>-7.6499999999999995</c:v>
                </c:pt>
                <c:pt idx="8">
                  <c:v>-7.6</c:v>
                </c:pt>
                <c:pt idx="9">
                  <c:v>-7.55</c:v>
                </c:pt>
                <c:pt idx="10">
                  <c:v>-7.5</c:v>
                </c:pt>
                <c:pt idx="11">
                  <c:v>-7.45</c:v>
                </c:pt>
                <c:pt idx="12">
                  <c:v>-7.4</c:v>
                </c:pt>
                <c:pt idx="13">
                  <c:v>-7.35</c:v>
                </c:pt>
                <c:pt idx="14">
                  <c:v>-7.3</c:v>
                </c:pt>
                <c:pt idx="15">
                  <c:v>-7.25</c:v>
                </c:pt>
                <c:pt idx="16">
                  <c:v>-7.2</c:v>
                </c:pt>
                <c:pt idx="17">
                  <c:v>-7.1499999999999995</c:v>
                </c:pt>
                <c:pt idx="18">
                  <c:v>-7.1</c:v>
                </c:pt>
                <c:pt idx="19">
                  <c:v>-7.05</c:v>
                </c:pt>
                <c:pt idx="20">
                  <c:v>-7</c:v>
                </c:pt>
                <c:pt idx="21">
                  <c:v>-6.95</c:v>
                </c:pt>
                <c:pt idx="22">
                  <c:v>-6.9</c:v>
                </c:pt>
                <c:pt idx="23">
                  <c:v>-6.85</c:v>
                </c:pt>
                <c:pt idx="24">
                  <c:v>-6.8</c:v>
                </c:pt>
                <c:pt idx="25">
                  <c:v>-6.75</c:v>
                </c:pt>
                <c:pt idx="26">
                  <c:v>-6.7</c:v>
                </c:pt>
                <c:pt idx="27">
                  <c:v>-6.6499999999999995</c:v>
                </c:pt>
                <c:pt idx="28">
                  <c:v>-6.6</c:v>
                </c:pt>
                <c:pt idx="29">
                  <c:v>-6.5500000000000096</c:v>
                </c:pt>
                <c:pt idx="30">
                  <c:v>-6.5000000000000098</c:v>
                </c:pt>
                <c:pt idx="31">
                  <c:v>-6.4500000000000099</c:v>
                </c:pt>
                <c:pt idx="32">
                  <c:v>-6.4000000000000101</c:v>
                </c:pt>
                <c:pt idx="33">
                  <c:v>-6.3500000000000085</c:v>
                </c:pt>
                <c:pt idx="34">
                  <c:v>-6.3000000000000096</c:v>
                </c:pt>
                <c:pt idx="35">
                  <c:v>-6.2500000000000098</c:v>
                </c:pt>
                <c:pt idx="36">
                  <c:v>-6.2000000000000099</c:v>
                </c:pt>
                <c:pt idx="37">
                  <c:v>-6.1500000000000075</c:v>
                </c:pt>
                <c:pt idx="38">
                  <c:v>-6.1000000000000085</c:v>
                </c:pt>
                <c:pt idx="39">
                  <c:v>-6.0500000000000096</c:v>
                </c:pt>
                <c:pt idx="40">
                  <c:v>-6.0000000000000098</c:v>
                </c:pt>
                <c:pt idx="41">
                  <c:v>-5.9500000000000099</c:v>
                </c:pt>
                <c:pt idx="42">
                  <c:v>-5.9000000000000101</c:v>
                </c:pt>
                <c:pt idx="43">
                  <c:v>-5.8500000000000085</c:v>
                </c:pt>
                <c:pt idx="44">
                  <c:v>-5.8000000000000096</c:v>
                </c:pt>
                <c:pt idx="45">
                  <c:v>-5.7500000000000098</c:v>
                </c:pt>
                <c:pt idx="46">
                  <c:v>-5.7000000000000099</c:v>
                </c:pt>
                <c:pt idx="47">
                  <c:v>-5.6500000000000075</c:v>
                </c:pt>
                <c:pt idx="48">
                  <c:v>-5.6000000000000085</c:v>
                </c:pt>
                <c:pt idx="49">
                  <c:v>-5.5500000000000096</c:v>
                </c:pt>
                <c:pt idx="50">
                  <c:v>-5.5000000000000098</c:v>
                </c:pt>
                <c:pt idx="51">
                  <c:v>-5.4500000000000099</c:v>
                </c:pt>
                <c:pt idx="52">
                  <c:v>-5.4000000000000101</c:v>
                </c:pt>
                <c:pt idx="53">
                  <c:v>-5.3500000000000085</c:v>
                </c:pt>
                <c:pt idx="54">
                  <c:v>-5.3000000000000096</c:v>
                </c:pt>
                <c:pt idx="55">
                  <c:v>-5.2500000000000098</c:v>
                </c:pt>
                <c:pt idx="56">
                  <c:v>-5.2000000000000099</c:v>
                </c:pt>
                <c:pt idx="57">
                  <c:v>-5.1500000000000075</c:v>
                </c:pt>
                <c:pt idx="58">
                  <c:v>-5.1000000000000085</c:v>
                </c:pt>
                <c:pt idx="59">
                  <c:v>-5.0500000000000096</c:v>
                </c:pt>
                <c:pt idx="60">
                  <c:v>-5.0000000000000098</c:v>
                </c:pt>
                <c:pt idx="61">
                  <c:v>-4.9500000000000099</c:v>
                </c:pt>
                <c:pt idx="62">
                  <c:v>-4.9000000000000101</c:v>
                </c:pt>
                <c:pt idx="63">
                  <c:v>-4.8500000000000085</c:v>
                </c:pt>
                <c:pt idx="64">
                  <c:v>-4.8000000000000096</c:v>
                </c:pt>
                <c:pt idx="65">
                  <c:v>-4.7500000000000098</c:v>
                </c:pt>
                <c:pt idx="66">
                  <c:v>-4.7000000000000099</c:v>
                </c:pt>
                <c:pt idx="67">
                  <c:v>-4.6500000000000075</c:v>
                </c:pt>
                <c:pt idx="68">
                  <c:v>-4.6000000000000085</c:v>
                </c:pt>
                <c:pt idx="69">
                  <c:v>-4.5500000000000096</c:v>
                </c:pt>
                <c:pt idx="70">
                  <c:v>-4.5000000000000098</c:v>
                </c:pt>
                <c:pt idx="71">
                  <c:v>-4.4500000000000099</c:v>
                </c:pt>
                <c:pt idx="72">
                  <c:v>-4.4000000000000101</c:v>
                </c:pt>
                <c:pt idx="73">
                  <c:v>-4.3500000000000085</c:v>
                </c:pt>
                <c:pt idx="74">
                  <c:v>-4.3000000000000096</c:v>
                </c:pt>
                <c:pt idx="75">
                  <c:v>-4.2500000000000098</c:v>
                </c:pt>
                <c:pt idx="76">
                  <c:v>-4.2000000000000099</c:v>
                </c:pt>
                <c:pt idx="77">
                  <c:v>-4.1500000000000075</c:v>
                </c:pt>
                <c:pt idx="78">
                  <c:v>-4.1000000000000085</c:v>
                </c:pt>
                <c:pt idx="79">
                  <c:v>-4.0500000000000096</c:v>
                </c:pt>
                <c:pt idx="80">
                  <c:v>-4.0000000000000098</c:v>
                </c:pt>
                <c:pt idx="81">
                  <c:v>-3.9500000000000077</c:v>
                </c:pt>
                <c:pt idx="82">
                  <c:v>-3.9000000000000101</c:v>
                </c:pt>
                <c:pt idx="83">
                  <c:v>-3.8500000000000068</c:v>
                </c:pt>
                <c:pt idx="84">
                  <c:v>-3.80000000000001</c:v>
                </c:pt>
                <c:pt idx="85">
                  <c:v>-3.75000000000002</c:v>
                </c:pt>
                <c:pt idx="86">
                  <c:v>-3.7000000000000202</c:v>
                </c:pt>
                <c:pt idx="87">
                  <c:v>-3.6500000000000199</c:v>
                </c:pt>
                <c:pt idx="88">
                  <c:v>-3.6000000000000201</c:v>
                </c:pt>
                <c:pt idx="89">
                  <c:v>-3.5500000000000198</c:v>
                </c:pt>
                <c:pt idx="90">
                  <c:v>-3.50000000000002</c:v>
                </c:pt>
                <c:pt idx="91">
                  <c:v>-3.4500000000000197</c:v>
                </c:pt>
                <c:pt idx="92">
                  <c:v>-3.4000000000000199</c:v>
                </c:pt>
                <c:pt idx="93">
                  <c:v>-3.3500000000000187</c:v>
                </c:pt>
                <c:pt idx="94">
                  <c:v>-3.3000000000000198</c:v>
                </c:pt>
                <c:pt idx="95">
                  <c:v>-3.25000000000002</c:v>
                </c:pt>
                <c:pt idx="96">
                  <c:v>-3.2000000000000202</c:v>
                </c:pt>
                <c:pt idx="97">
                  <c:v>-3.1500000000000199</c:v>
                </c:pt>
                <c:pt idx="98">
                  <c:v>-3.1000000000000201</c:v>
                </c:pt>
                <c:pt idx="99">
                  <c:v>-3.0500000000000198</c:v>
                </c:pt>
                <c:pt idx="100">
                  <c:v>-3.00000000000002</c:v>
                </c:pt>
                <c:pt idx="101">
                  <c:v>-2.9500000000000197</c:v>
                </c:pt>
                <c:pt idx="102">
                  <c:v>-2.9000000000000199</c:v>
                </c:pt>
                <c:pt idx="103">
                  <c:v>-2.8500000000000187</c:v>
                </c:pt>
                <c:pt idx="104">
                  <c:v>-2.8000000000000198</c:v>
                </c:pt>
                <c:pt idx="105">
                  <c:v>-2.75000000000002</c:v>
                </c:pt>
                <c:pt idx="106">
                  <c:v>-2.7000000000000202</c:v>
                </c:pt>
                <c:pt idx="107">
                  <c:v>-2.6500000000000199</c:v>
                </c:pt>
                <c:pt idx="108">
                  <c:v>-2.6000000000000201</c:v>
                </c:pt>
                <c:pt idx="109">
                  <c:v>-2.5500000000000198</c:v>
                </c:pt>
                <c:pt idx="110">
                  <c:v>-2.50000000000002</c:v>
                </c:pt>
                <c:pt idx="111">
                  <c:v>-2.4500000000000197</c:v>
                </c:pt>
                <c:pt idx="112">
                  <c:v>-2.4000000000000199</c:v>
                </c:pt>
                <c:pt idx="113">
                  <c:v>-2.3500000000000187</c:v>
                </c:pt>
                <c:pt idx="114">
                  <c:v>-2.3000000000000198</c:v>
                </c:pt>
                <c:pt idx="115">
                  <c:v>-2.25000000000002</c:v>
                </c:pt>
                <c:pt idx="116">
                  <c:v>-2.2000000000000202</c:v>
                </c:pt>
                <c:pt idx="117">
                  <c:v>-2.1500000000000199</c:v>
                </c:pt>
                <c:pt idx="118">
                  <c:v>-2.1000000000000201</c:v>
                </c:pt>
                <c:pt idx="119">
                  <c:v>-2.0500000000000198</c:v>
                </c:pt>
                <c:pt idx="120">
                  <c:v>-2.00000000000002</c:v>
                </c:pt>
                <c:pt idx="121">
                  <c:v>-1.9500000000000248</c:v>
                </c:pt>
                <c:pt idx="122">
                  <c:v>-1.9000000000000199</c:v>
                </c:pt>
                <c:pt idx="123">
                  <c:v>-1.8500000000000201</c:v>
                </c:pt>
                <c:pt idx="124">
                  <c:v>-1.80000000000002</c:v>
                </c:pt>
                <c:pt idx="125">
                  <c:v>-1.7500000000000224</c:v>
                </c:pt>
                <c:pt idx="126">
                  <c:v>-1.7000000000000222</c:v>
                </c:pt>
                <c:pt idx="127">
                  <c:v>-1.6500000000000201</c:v>
                </c:pt>
                <c:pt idx="128">
                  <c:v>-1.6000000000000201</c:v>
                </c:pt>
                <c:pt idx="129">
                  <c:v>-1.55000000000002</c:v>
                </c:pt>
                <c:pt idx="130">
                  <c:v>-1.50000000000002</c:v>
                </c:pt>
                <c:pt idx="131">
                  <c:v>-1.4500000000000199</c:v>
                </c:pt>
                <c:pt idx="132">
                  <c:v>-1.4000000000000199</c:v>
                </c:pt>
                <c:pt idx="133">
                  <c:v>-1.3500000000000201</c:v>
                </c:pt>
                <c:pt idx="134">
                  <c:v>-1.30000000000002</c:v>
                </c:pt>
                <c:pt idx="135">
                  <c:v>-1.25000000000002</c:v>
                </c:pt>
                <c:pt idx="136">
                  <c:v>-1.2000000000000199</c:v>
                </c:pt>
                <c:pt idx="137">
                  <c:v>-1.1500000000000201</c:v>
                </c:pt>
                <c:pt idx="138">
                  <c:v>-1.1000000000000201</c:v>
                </c:pt>
                <c:pt idx="139">
                  <c:v>-1.05000000000002</c:v>
                </c:pt>
                <c:pt idx="140">
                  <c:v>-1.00000000000002</c:v>
                </c:pt>
                <c:pt idx="141">
                  <c:v>-0.95000000000003004</c:v>
                </c:pt>
                <c:pt idx="142">
                  <c:v>-0.90000000000003</c:v>
                </c:pt>
                <c:pt idx="143">
                  <c:v>-0.85000000000002995</c:v>
                </c:pt>
                <c:pt idx="144">
                  <c:v>-0.80000000000003002</c:v>
                </c:pt>
                <c:pt idx="145">
                  <c:v>-0.75000000000003064</c:v>
                </c:pt>
                <c:pt idx="146">
                  <c:v>-0.70000000000003004</c:v>
                </c:pt>
                <c:pt idx="147">
                  <c:v>-0.65000000000003355</c:v>
                </c:pt>
                <c:pt idx="148">
                  <c:v>-0.60000000000002995</c:v>
                </c:pt>
                <c:pt idx="149">
                  <c:v>-0.55000000000003002</c:v>
                </c:pt>
                <c:pt idx="150">
                  <c:v>-0.50000000000002998</c:v>
                </c:pt>
                <c:pt idx="151">
                  <c:v>-0.45000000000002999</c:v>
                </c:pt>
                <c:pt idx="152">
                  <c:v>-0.40000000000003</c:v>
                </c:pt>
                <c:pt idx="153">
                  <c:v>-0.35000000000003001</c:v>
                </c:pt>
                <c:pt idx="154">
                  <c:v>-0.30000000000003002</c:v>
                </c:pt>
                <c:pt idx="155">
                  <c:v>-0.25000000000002975</c:v>
                </c:pt>
                <c:pt idx="156">
                  <c:v>-0.20000000000002999</c:v>
                </c:pt>
                <c:pt idx="157">
                  <c:v>-0.15000000000003041</c:v>
                </c:pt>
                <c:pt idx="158">
                  <c:v>-0.10000000000003002</c:v>
                </c:pt>
                <c:pt idx="159">
                  <c:v>-5.000000000003018E-2</c:v>
                </c:pt>
                <c:pt idx="160">
                  <c:v>-3.0198066269804965E-14</c:v>
                </c:pt>
                <c:pt idx="161">
                  <c:v>4.9999999999970901E-2</c:v>
                </c:pt>
                <c:pt idx="162">
                  <c:v>9.9999999999970404E-2</c:v>
                </c:pt>
                <c:pt idx="163">
                  <c:v>0.14999999999997146</c:v>
                </c:pt>
                <c:pt idx="164">
                  <c:v>0.19999999999997237</c:v>
                </c:pt>
                <c:pt idx="165">
                  <c:v>0.24999999999997163</c:v>
                </c:pt>
                <c:pt idx="166">
                  <c:v>0.29999999999997501</c:v>
                </c:pt>
                <c:pt idx="167">
                  <c:v>0.34999999999997311</c:v>
                </c:pt>
                <c:pt idx="168">
                  <c:v>0.39999999999997526</c:v>
                </c:pt>
                <c:pt idx="169">
                  <c:v>0.4499999999999742</c:v>
                </c:pt>
                <c:pt idx="170">
                  <c:v>0.49999999999997402</c:v>
                </c:pt>
                <c:pt idx="171">
                  <c:v>0.54999999999997162</c:v>
                </c:pt>
                <c:pt idx="172">
                  <c:v>0.59999999999996867</c:v>
                </c:pt>
                <c:pt idx="173">
                  <c:v>0.64999999999997471</c:v>
                </c:pt>
                <c:pt idx="174">
                  <c:v>0.69999999999997431</c:v>
                </c:pt>
                <c:pt idx="175">
                  <c:v>0.74999999999997435</c:v>
                </c:pt>
                <c:pt idx="176">
                  <c:v>0.79999999999997162</c:v>
                </c:pt>
                <c:pt idx="177">
                  <c:v>0.849999999999969</c:v>
                </c:pt>
                <c:pt idx="178">
                  <c:v>0.89999999999997171</c:v>
                </c:pt>
                <c:pt idx="179">
                  <c:v>0.94999999999997164</c:v>
                </c:pt>
                <c:pt idx="180">
                  <c:v>0.99999999999997002</c:v>
                </c:pt>
                <c:pt idx="181">
                  <c:v>1.049999999999961</c:v>
                </c:pt>
                <c:pt idx="182">
                  <c:v>1.0999999999999619</c:v>
                </c:pt>
                <c:pt idx="183">
                  <c:v>1.1499999999999628</c:v>
                </c:pt>
                <c:pt idx="184">
                  <c:v>1.1999999999999698</c:v>
                </c:pt>
                <c:pt idx="185">
                  <c:v>1.2499999999999594</c:v>
                </c:pt>
                <c:pt idx="186">
                  <c:v>1.299999999999961</c:v>
                </c:pt>
                <c:pt idx="187">
                  <c:v>1.3499999999999619</c:v>
                </c:pt>
                <c:pt idx="188">
                  <c:v>1.3999999999999628</c:v>
                </c:pt>
                <c:pt idx="189">
                  <c:v>1.4499999999999571</c:v>
                </c:pt>
                <c:pt idx="190">
                  <c:v>1.4999999999999594</c:v>
                </c:pt>
                <c:pt idx="191">
                  <c:v>1.549999999999961</c:v>
                </c:pt>
                <c:pt idx="192">
                  <c:v>1.5999999999999619</c:v>
                </c:pt>
                <c:pt idx="193">
                  <c:v>1.6499999999999628</c:v>
                </c:pt>
                <c:pt idx="194">
                  <c:v>1.6999999999999698</c:v>
                </c:pt>
                <c:pt idx="195">
                  <c:v>1.7499999999999518</c:v>
                </c:pt>
                <c:pt idx="196">
                  <c:v>1.7999999999999632</c:v>
                </c:pt>
                <c:pt idx="197">
                  <c:v>1.8499999999999619</c:v>
                </c:pt>
                <c:pt idx="198">
                  <c:v>1.8999999999999528</c:v>
                </c:pt>
                <c:pt idx="199">
                  <c:v>1.949999999999954</c:v>
                </c:pt>
                <c:pt idx="200">
                  <c:v>1.9999999999999556</c:v>
                </c:pt>
                <c:pt idx="201">
                  <c:v>2.0499999999999998</c:v>
                </c:pt>
                <c:pt idx="202">
                  <c:v>2.1</c:v>
                </c:pt>
                <c:pt idx="203">
                  <c:v>2.15</c:v>
                </c:pt>
                <c:pt idx="204">
                  <c:v>2.2000000000000002</c:v>
                </c:pt>
                <c:pt idx="205">
                  <c:v>2.25</c:v>
                </c:pt>
                <c:pt idx="206">
                  <c:v>2.2999999999999998</c:v>
                </c:pt>
                <c:pt idx="207">
                  <c:v>2.3499999999999988</c:v>
                </c:pt>
                <c:pt idx="208">
                  <c:v>2.4</c:v>
                </c:pt>
                <c:pt idx="209">
                  <c:v>2.4499999999999997</c:v>
                </c:pt>
                <c:pt idx="210">
                  <c:v>2.5</c:v>
                </c:pt>
                <c:pt idx="211">
                  <c:v>2.5499999999999998</c:v>
                </c:pt>
                <c:pt idx="212">
                  <c:v>2.6</c:v>
                </c:pt>
                <c:pt idx="213">
                  <c:v>2.65</c:v>
                </c:pt>
                <c:pt idx="214">
                  <c:v>2.7</c:v>
                </c:pt>
                <c:pt idx="215">
                  <c:v>2.75</c:v>
                </c:pt>
                <c:pt idx="216">
                  <c:v>2.8</c:v>
                </c:pt>
                <c:pt idx="217">
                  <c:v>2.8499999999999988</c:v>
                </c:pt>
                <c:pt idx="218">
                  <c:v>2.9</c:v>
                </c:pt>
                <c:pt idx="219">
                  <c:v>2.9499999999999997</c:v>
                </c:pt>
                <c:pt idx="220">
                  <c:v>3</c:v>
                </c:pt>
                <c:pt idx="221">
                  <c:v>3.05</c:v>
                </c:pt>
                <c:pt idx="222">
                  <c:v>3.1</c:v>
                </c:pt>
                <c:pt idx="223">
                  <c:v>3.15</c:v>
                </c:pt>
                <c:pt idx="224">
                  <c:v>3.2</c:v>
                </c:pt>
                <c:pt idx="225">
                  <c:v>3.25</c:v>
                </c:pt>
                <c:pt idx="226">
                  <c:v>3.3</c:v>
                </c:pt>
                <c:pt idx="227">
                  <c:v>3.3499999999999988</c:v>
                </c:pt>
                <c:pt idx="228">
                  <c:v>3.4</c:v>
                </c:pt>
                <c:pt idx="229">
                  <c:v>3.4499999999999997</c:v>
                </c:pt>
                <c:pt idx="230">
                  <c:v>3.5</c:v>
                </c:pt>
                <c:pt idx="231">
                  <c:v>3.55</c:v>
                </c:pt>
                <c:pt idx="232">
                  <c:v>3.6</c:v>
                </c:pt>
                <c:pt idx="233">
                  <c:v>3.65</c:v>
                </c:pt>
                <c:pt idx="234">
                  <c:v>3.7</c:v>
                </c:pt>
                <c:pt idx="235">
                  <c:v>3.75</c:v>
                </c:pt>
                <c:pt idx="236">
                  <c:v>3.8</c:v>
                </c:pt>
                <c:pt idx="237">
                  <c:v>3.8499999999999988</c:v>
                </c:pt>
                <c:pt idx="238">
                  <c:v>3.9</c:v>
                </c:pt>
                <c:pt idx="239">
                  <c:v>3.9499999999999997</c:v>
                </c:pt>
                <c:pt idx="240">
                  <c:v>4</c:v>
                </c:pt>
                <c:pt idx="241">
                  <c:v>4.05</c:v>
                </c:pt>
                <c:pt idx="242">
                  <c:v>4.0999999999999996</c:v>
                </c:pt>
                <c:pt idx="243">
                  <c:v>4.1499999999999995</c:v>
                </c:pt>
                <c:pt idx="244">
                  <c:v>4.2</c:v>
                </c:pt>
                <c:pt idx="245">
                  <c:v>4.25</c:v>
                </c:pt>
                <c:pt idx="246">
                  <c:v>4.3</c:v>
                </c:pt>
                <c:pt idx="247">
                  <c:v>4.3499999999999996</c:v>
                </c:pt>
                <c:pt idx="248">
                  <c:v>4.4000000000000004</c:v>
                </c:pt>
                <c:pt idx="249">
                  <c:v>4.45</c:v>
                </c:pt>
                <c:pt idx="250">
                  <c:v>4.5</c:v>
                </c:pt>
                <c:pt idx="251">
                  <c:v>4.55</c:v>
                </c:pt>
                <c:pt idx="252">
                  <c:v>4.5999999999999996</c:v>
                </c:pt>
                <c:pt idx="253">
                  <c:v>4.6499999999999995</c:v>
                </c:pt>
                <c:pt idx="254">
                  <c:v>4.7</c:v>
                </c:pt>
                <c:pt idx="255">
                  <c:v>4.75</c:v>
                </c:pt>
                <c:pt idx="256">
                  <c:v>4.8</c:v>
                </c:pt>
                <c:pt idx="257">
                  <c:v>4.8499999999999996</c:v>
                </c:pt>
                <c:pt idx="258">
                  <c:v>4.9000000000000004</c:v>
                </c:pt>
                <c:pt idx="259">
                  <c:v>4.95</c:v>
                </c:pt>
                <c:pt idx="260">
                  <c:v>5</c:v>
                </c:pt>
                <c:pt idx="261">
                  <c:v>5.05</c:v>
                </c:pt>
                <c:pt idx="262">
                  <c:v>5.0999999999999996</c:v>
                </c:pt>
                <c:pt idx="263">
                  <c:v>5.1499999999999995</c:v>
                </c:pt>
                <c:pt idx="264">
                  <c:v>5.2</c:v>
                </c:pt>
                <c:pt idx="265">
                  <c:v>5.25</c:v>
                </c:pt>
                <c:pt idx="266">
                  <c:v>5.3</c:v>
                </c:pt>
                <c:pt idx="267">
                  <c:v>5.35</c:v>
                </c:pt>
                <c:pt idx="268">
                  <c:v>5.4</c:v>
                </c:pt>
                <c:pt idx="269">
                  <c:v>5.45</c:v>
                </c:pt>
                <c:pt idx="270">
                  <c:v>5.5</c:v>
                </c:pt>
                <c:pt idx="271">
                  <c:v>5.55</c:v>
                </c:pt>
                <c:pt idx="272">
                  <c:v>5.6</c:v>
                </c:pt>
                <c:pt idx="273">
                  <c:v>5.6499999999999995</c:v>
                </c:pt>
                <c:pt idx="274">
                  <c:v>5.7</c:v>
                </c:pt>
                <c:pt idx="275">
                  <c:v>5.75</c:v>
                </c:pt>
                <c:pt idx="276">
                  <c:v>5.8</c:v>
                </c:pt>
                <c:pt idx="277">
                  <c:v>5.85</c:v>
                </c:pt>
                <c:pt idx="278">
                  <c:v>5.9</c:v>
                </c:pt>
                <c:pt idx="279">
                  <c:v>5.9499999999999034</c:v>
                </c:pt>
                <c:pt idx="280">
                  <c:v>6</c:v>
                </c:pt>
                <c:pt idx="281">
                  <c:v>6.05</c:v>
                </c:pt>
                <c:pt idx="282">
                  <c:v>6.0999999999999002</c:v>
                </c:pt>
                <c:pt idx="283">
                  <c:v>6.1499999999999</c:v>
                </c:pt>
                <c:pt idx="284">
                  <c:v>6.1999999999998998</c:v>
                </c:pt>
                <c:pt idx="285">
                  <c:v>6.25</c:v>
                </c:pt>
                <c:pt idx="286">
                  <c:v>6.2999999999999003</c:v>
                </c:pt>
                <c:pt idx="287">
                  <c:v>6.3499999999999002</c:v>
                </c:pt>
                <c:pt idx="288">
                  <c:v>6.3999999999999</c:v>
                </c:pt>
                <c:pt idx="289">
                  <c:v>6.4499999999999034</c:v>
                </c:pt>
                <c:pt idx="290">
                  <c:v>6.4999999999999014</c:v>
                </c:pt>
                <c:pt idx="291">
                  <c:v>6.5499999999999003</c:v>
                </c:pt>
                <c:pt idx="292">
                  <c:v>6.5999999999999002</c:v>
                </c:pt>
                <c:pt idx="293">
                  <c:v>6.6499999999999</c:v>
                </c:pt>
                <c:pt idx="294">
                  <c:v>6.6999999999998998</c:v>
                </c:pt>
                <c:pt idx="295">
                  <c:v>6.7499999999999014</c:v>
                </c:pt>
                <c:pt idx="296">
                  <c:v>6.7999999999999003</c:v>
                </c:pt>
                <c:pt idx="297">
                  <c:v>6.8499999999999002</c:v>
                </c:pt>
                <c:pt idx="298">
                  <c:v>6.8999999999999</c:v>
                </c:pt>
                <c:pt idx="299">
                  <c:v>6.9499999999999034</c:v>
                </c:pt>
                <c:pt idx="300">
                  <c:v>6.9999999999999014</c:v>
                </c:pt>
                <c:pt idx="301">
                  <c:v>7.0499999999999003</c:v>
                </c:pt>
                <c:pt idx="302">
                  <c:v>7.0999999999999002</c:v>
                </c:pt>
                <c:pt idx="303">
                  <c:v>7.1499999999999</c:v>
                </c:pt>
                <c:pt idx="304">
                  <c:v>7.1999999999998998</c:v>
                </c:pt>
                <c:pt idx="305">
                  <c:v>7.2499999999999014</c:v>
                </c:pt>
                <c:pt idx="306">
                  <c:v>7.2999999999999003</c:v>
                </c:pt>
                <c:pt idx="307">
                  <c:v>7.3499999999999002</c:v>
                </c:pt>
                <c:pt idx="308">
                  <c:v>7.3999999999999</c:v>
                </c:pt>
                <c:pt idx="309">
                  <c:v>7.4499999999999034</c:v>
                </c:pt>
                <c:pt idx="310">
                  <c:v>7.4999999999999014</c:v>
                </c:pt>
                <c:pt idx="311">
                  <c:v>7.5499999999999003</c:v>
                </c:pt>
                <c:pt idx="312">
                  <c:v>7.5999999999999002</c:v>
                </c:pt>
                <c:pt idx="313">
                  <c:v>7.6499999999999</c:v>
                </c:pt>
                <c:pt idx="314">
                  <c:v>7.6999999999998998</c:v>
                </c:pt>
                <c:pt idx="315">
                  <c:v>7.7499999999999014</c:v>
                </c:pt>
                <c:pt idx="316">
                  <c:v>7.7999999999999003</c:v>
                </c:pt>
                <c:pt idx="317">
                  <c:v>7.8499999999999002</c:v>
                </c:pt>
                <c:pt idx="318">
                  <c:v>7.8999999999999</c:v>
                </c:pt>
                <c:pt idx="319">
                  <c:v>7.9499999999999034</c:v>
                </c:pt>
                <c:pt idx="320">
                  <c:v>7.9999999999999014</c:v>
                </c:pt>
              </c:numCache>
            </c:numRef>
          </c:xVal>
          <c:yVal>
            <c:numRef>
              <c:f>Sheet1!$B$4:$B$324</c:f>
              <c:numCache>
                <c:formatCode>0.000000</c:formatCode>
                <c:ptCount val="321"/>
                <c:pt idx="0">
                  <c:v>5.0522710835370426E-15</c:v>
                </c:pt>
                <c:pt idx="1">
                  <c:v>7.5276872890311766E-15</c:v>
                </c:pt>
                <c:pt idx="2">
                  <c:v>1.1187956214352117E-14</c:v>
                </c:pt>
                <c:pt idx="3">
                  <c:v>1.6586479270623664E-14</c:v>
                </c:pt>
                <c:pt idx="4">
                  <c:v>2.4528552856964772E-14</c:v>
                </c:pt>
                <c:pt idx="5">
                  <c:v>3.6182944511126202E-14</c:v>
                </c:pt>
                <c:pt idx="6">
                  <c:v>5.3241483722530458E-14</c:v>
                </c:pt>
                <c:pt idx="7">
                  <c:v>7.8146702517701683E-14</c:v>
                </c:pt>
                <c:pt idx="8">
                  <c:v>1.1441564901801632E-13</c:v>
                </c:pt>
                <c:pt idx="9">
                  <c:v>1.6709923570384069E-13</c:v>
                </c:pt>
                <c:pt idx="10">
                  <c:v>2.4343205330290566E-13</c:v>
                </c:pt>
                <c:pt idx="11">
                  <c:v>3.537490847609977E-13</c:v>
                </c:pt>
                <c:pt idx="12">
                  <c:v>5.1277536367967255E-13</c:v>
                </c:pt>
                <c:pt idx="13">
                  <c:v>7.4143526997045432E-13</c:v>
                </c:pt>
                <c:pt idx="14">
                  <c:v>1.0693837871541745E-12</c:v>
                </c:pt>
                <c:pt idx="15">
                  <c:v>1.5385379505613118E-12</c:v>
                </c:pt>
                <c:pt idx="16">
                  <c:v>2.207989963137197E-12</c:v>
                </c:pt>
                <c:pt idx="17">
                  <c:v>3.1608234614691308E-12</c:v>
                </c:pt>
                <c:pt idx="18">
                  <c:v>4.5135436772055845E-12</c:v>
                </c:pt>
                <c:pt idx="19">
                  <c:v>6.4290872907537901E-12</c:v>
                </c:pt>
                <c:pt idx="20">
                  <c:v>9.1347204083647358E-12</c:v>
                </c:pt>
                <c:pt idx="21">
                  <c:v>1.2946591938319463E-11</c:v>
                </c:pt>
                <c:pt idx="22">
                  <c:v>1.8303322170156017E-11</c:v>
                </c:pt>
                <c:pt idx="23">
                  <c:v>2.5811821449987226E-11</c:v>
                </c:pt>
                <c:pt idx="24">
                  <c:v>3.6309615017918812E-11</c:v>
                </c:pt>
                <c:pt idx="25">
                  <c:v>5.0949379588437372E-11</c:v>
                </c:pt>
                <c:pt idx="26">
                  <c:v>7.131328123996247E-11</c:v>
                </c:pt>
                <c:pt idx="27">
                  <c:v>9.956717905497227E-11</c:v>
                </c:pt>
                <c:pt idx="28">
                  <c:v>1.3866799941653454E-10</c:v>
                </c:pt>
                <c:pt idx="29">
                  <c:v>1.9264181479358309E-10</c:v>
                </c:pt>
                <c:pt idx="30">
                  <c:v>2.6695566147627284E-10</c:v>
                </c:pt>
                <c:pt idx="31">
                  <c:v>3.6901326161244059E-10</c:v>
                </c:pt>
                <c:pt idx="32">
                  <c:v>5.0881402816448424E-10</c:v>
                </c:pt>
                <c:pt idx="33">
                  <c:v>6.9982659485794608E-10</c:v>
                </c:pt>
                <c:pt idx="34">
                  <c:v>9.6014333703118958E-10</c:v>
                </c:pt>
                <c:pt idx="35">
                  <c:v>1.3140018181558253E-9</c:v>
                </c:pt>
                <c:pt idx="36">
                  <c:v>1.7937839079639998E-9</c:v>
                </c:pt>
                <c:pt idx="37">
                  <c:v>2.442634826806946E-9</c:v>
                </c:pt>
                <c:pt idx="38">
                  <c:v>3.3178842435471407E-9</c:v>
                </c:pt>
                <c:pt idx="39">
                  <c:v>4.495501831013042E-9</c:v>
                </c:pt>
                <c:pt idx="40">
                  <c:v>6.0758828498230106E-9</c:v>
                </c:pt>
                <c:pt idx="41">
                  <c:v>8.1913384034787567E-9</c:v>
                </c:pt>
                <c:pt idx="42">
                  <c:v>1.1015763624681792E-8</c:v>
                </c:pt>
                <c:pt idx="43">
                  <c:v>1.4777079586479332E-8</c:v>
                </c:pt>
                <c:pt idx="44">
                  <c:v>1.9773196406243759E-8</c:v>
                </c:pt>
                <c:pt idx="45">
                  <c:v>2.6392432035704524E-8</c:v>
                </c:pt>
                <c:pt idx="46">
                  <c:v>3.5139550948202726E-8</c:v>
                </c:pt>
                <c:pt idx="47">
                  <c:v>4.6668867975940588E-8</c:v>
                </c:pt>
                <c:pt idx="48">
                  <c:v>6.1826205001655516E-8</c:v>
                </c:pt>
                <c:pt idx="49">
                  <c:v>8.1701903785429278E-8</c:v>
                </c:pt>
                <c:pt idx="50">
                  <c:v>1.0769760042542851E-7</c:v>
                </c:pt>
                <c:pt idx="51">
                  <c:v>1.416100713016058E-7</c:v>
                </c:pt>
                <c:pt idx="52">
                  <c:v>1.857361844555215E-7</c:v>
                </c:pt>
                <c:pt idx="53">
                  <c:v>2.4300385410804397E-7</c:v>
                </c:pt>
                <c:pt idx="54">
                  <c:v>3.1713492167158494E-7</c:v>
                </c:pt>
                <c:pt idx="55">
                  <c:v>4.1284709886297924E-7</c:v>
                </c:pt>
                <c:pt idx="56">
                  <c:v>5.3610353446973964E-7</c:v>
                </c:pt>
                <c:pt idx="57">
                  <c:v>6.9442023538550926E-7</c:v>
                </c:pt>
                <c:pt idx="58">
                  <c:v>8.9724351623830526E-7</c:v>
                </c:pt>
                <c:pt idx="59">
                  <c:v>1.1564119035797474E-6</c:v>
                </c:pt>
                <c:pt idx="60">
                  <c:v>1.4867195147342422E-6</c:v>
                </c:pt>
                <c:pt idx="61">
                  <c:v>1.9066009031227472E-6</c:v>
                </c:pt>
                <c:pt idx="62">
                  <c:v>2.4389607458932649E-6</c:v>
                </c:pt>
                <c:pt idx="63">
                  <c:v>3.1121755791487852E-6</c:v>
                </c:pt>
                <c:pt idx="64">
                  <c:v>3.9612990910319432E-6</c:v>
                </c:pt>
                <c:pt idx="65">
                  <c:v>5.0295072885922573E-6</c:v>
                </c:pt>
                <c:pt idx="66">
                  <c:v>6.369825178866851E-6</c:v>
                </c:pt>
                <c:pt idx="67">
                  <c:v>8.0471824564919767E-6</c:v>
                </c:pt>
                <c:pt idx="68">
                  <c:v>1.0140852065486409E-5</c:v>
                </c:pt>
                <c:pt idx="69">
                  <c:v>1.2747332381832998E-5</c:v>
                </c:pt>
                <c:pt idx="70">
                  <c:v>1.5983741106904888E-5</c:v>
                </c:pt>
                <c:pt idx="71">
                  <c:v>1.999179670692211E-5</c:v>
                </c:pt>
                <c:pt idx="72">
                  <c:v>2.4942471290052471E-5</c:v>
                </c:pt>
                <c:pt idx="73">
                  <c:v>3.104140705784925E-5</c:v>
                </c:pt>
                <c:pt idx="74">
                  <c:v>3.8535196742085706E-5</c:v>
                </c:pt>
                <c:pt idx="75">
                  <c:v>4.7718636541203976E-5</c:v>
                </c:pt>
                <c:pt idx="76">
                  <c:v>5.8943067756537964E-5</c:v>
                </c:pt>
                <c:pt idx="77">
                  <c:v>7.262593030225002E-5</c:v>
                </c:pt>
                <c:pt idx="78">
                  <c:v>8.9261657177129919E-5</c:v>
                </c:pt>
                <c:pt idx="79">
                  <c:v>1.0943404343979773E-4</c:v>
                </c:pt>
                <c:pt idx="80">
                  <c:v>1.33830225764881E-4</c:v>
                </c:pt>
                <c:pt idx="81">
                  <c:v>1.6325640876623603E-4</c:v>
                </c:pt>
                <c:pt idx="82">
                  <c:v>1.9865547139276646E-4</c:v>
                </c:pt>
                <c:pt idx="83">
                  <c:v>2.4112658022598421E-4</c:v>
                </c:pt>
                <c:pt idx="84">
                  <c:v>2.9194692579145095E-4</c:v>
                </c:pt>
                <c:pt idx="85">
                  <c:v>3.5259568236742009E-4</c:v>
                </c:pt>
                <c:pt idx="86">
                  <c:v>4.2478027055072471E-4</c:v>
                </c:pt>
                <c:pt idx="87">
                  <c:v>5.1046497434415372E-4</c:v>
                </c:pt>
                <c:pt idx="88">
                  <c:v>6.1190193011372972E-4</c:v>
                </c:pt>
                <c:pt idx="89">
                  <c:v>7.3166446283026514E-4</c:v>
                </c:pt>
                <c:pt idx="90">
                  <c:v>8.7268269504570247E-4</c:v>
                </c:pt>
                <c:pt idx="91">
                  <c:v>1.0382812956613401E-3</c:v>
                </c:pt>
                <c:pt idx="92">
                  <c:v>1.2322191684729419E-3</c:v>
                </c:pt>
                <c:pt idx="93">
                  <c:v>1.4587308046666596E-3</c:v>
                </c:pt>
                <c:pt idx="94">
                  <c:v>1.722568939053585E-3</c:v>
                </c:pt>
                <c:pt idx="95">
                  <c:v>2.0290480572996402E-3</c:v>
                </c:pt>
                <c:pt idx="96">
                  <c:v>2.3840882014646882E-3</c:v>
                </c:pt>
                <c:pt idx="97">
                  <c:v>2.7942584148792707E-3</c:v>
                </c:pt>
                <c:pt idx="98">
                  <c:v>3.2668190561997326E-3</c:v>
                </c:pt>
                <c:pt idx="99">
                  <c:v>3.8097620982215927E-3</c:v>
                </c:pt>
                <c:pt idx="100">
                  <c:v>4.4318484119378046E-3</c:v>
                </c:pt>
                <c:pt idx="101">
                  <c:v>5.142640923053686E-3</c:v>
                </c:pt>
                <c:pt idx="102">
                  <c:v>5.9525324197755103E-3</c:v>
                </c:pt>
                <c:pt idx="103">
                  <c:v>6.872766690613658E-3</c:v>
                </c:pt>
                <c:pt idx="104">
                  <c:v>7.9154515829795626E-3</c:v>
                </c:pt>
                <c:pt idx="105">
                  <c:v>9.0935625015905568E-3</c:v>
                </c:pt>
                <c:pt idx="106">
                  <c:v>1.0420934814422073E-2</c:v>
                </c:pt>
                <c:pt idx="107">
                  <c:v>1.1912243607604549E-2</c:v>
                </c:pt>
                <c:pt idx="108">
                  <c:v>1.358296923368499E-2</c:v>
                </c:pt>
                <c:pt idx="109">
                  <c:v>1.5449347134394378E-2</c:v>
                </c:pt>
                <c:pt idx="110">
                  <c:v>1.7528300493567808E-2</c:v>
                </c:pt>
                <c:pt idx="111">
                  <c:v>1.9837354391794345E-2</c:v>
                </c:pt>
                <c:pt idx="112">
                  <c:v>2.2394530294841779E-2</c:v>
                </c:pt>
                <c:pt idx="113">
                  <c:v>2.52182199151933E-2</c:v>
                </c:pt>
                <c:pt idx="114">
                  <c:v>2.8327037741599882E-2</c:v>
                </c:pt>
                <c:pt idx="115">
                  <c:v>3.1739651835665995E-2</c:v>
                </c:pt>
                <c:pt idx="116">
                  <c:v>3.5474592846230002E-2</c:v>
                </c:pt>
                <c:pt idx="117">
                  <c:v>3.9550041589368638E-2</c:v>
                </c:pt>
                <c:pt idx="118">
                  <c:v>4.3983595980425519E-2</c:v>
                </c:pt>
                <c:pt idx="119">
                  <c:v>4.8792018579180814E-2</c:v>
                </c:pt>
                <c:pt idx="120">
                  <c:v>5.3990966513185912E-2</c:v>
                </c:pt>
                <c:pt idx="121">
                  <c:v>5.9594706068813973E-2</c:v>
                </c:pt>
                <c:pt idx="122">
                  <c:v>6.5615814774674056E-2</c:v>
                </c:pt>
                <c:pt idx="123">
                  <c:v>7.2064874336215695E-2</c:v>
                </c:pt>
                <c:pt idx="124">
                  <c:v>7.8950158300891304E-2</c:v>
                </c:pt>
                <c:pt idx="125">
                  <c:v>8.6277318826508451E-2</c:v>
                </c:pt>
                <c:pt idx="126">
                  <c:v>9.404907737688431E-2</c:v>
                </c:pt>
                <c:pt idx="127">
                  <c:v>0.10226492456397544</c:v>
                </c:pt>
                <c:pt idx="128">
                  <c:v>0.11092083467945199</c:v>
                </c:pt>
                <c:pt idx="129">
                  <c:v>0.12000900069698189</c:v>
                </c:pt>
                <c:pt idx="130">
                  <c:v>0.12951759566588786</c:v>
                </c:pt>
                <c:pt idx="131">
                  <c:v>0.13943056644535623</c:v>
                </c:pt>
                <c:pt idx="132">
                  <c:v>0.14972746563574071</c:v>
                </c:pt>
                <c:pt idx="133">
                  <c:v>0.16038332734191521</c:v>
                </c:pt>
                <c:pt idx="134">
                  <c:v>0.17136859204780291</c:v>
                </c:pt>
                <c:pt idx="135">
                  <c:v>0.18264908538901828</c:v>
                </c:pt>
                <c:pt idx="136">
                  <c:v>0.19418605498320821</c:v>
                </c:pt>
                <c:pt idx="137">
                  <c:v>0.20593626871997106</c:v>
                </c:pt>
                <c:pt idx="138">
                  <c:v>0.21785217703254572</c:v>
                </c:pt>
                <c:pt idx="139">
                  <c:v>0.22988214068422871</c:v>
                </c:pt>
                <c:pt idx="140">
                  <c:v>0.24197072451913851</c:v>
                </c:pt>
                <c:pt idx="141">
                  <c:v>0.25405905646917953</c:v>
                </c:pt>
                <c:pt idx="142">
                  <c:v>0.26608524989874782</c:v>
                </c:pt>
                <c:pt idx="143">
                  <c:v>0.27798488613099254</c:v>
                </c:pt>
                <c:pt idx="144">
                  <c:v>0.28969155276147579</c:v>
                </c:pt>
                <c:pt idx="145">
                  <c:v>0.3011374321547976</c:v>
                </c:pt>
                <c:pt idx="146">
                  <c:v>0.31225393336675644</c:v>
                </c:pt>
                <c:pt idx="147">
                  <c:v>0.32297235966791116</c:v>
                </c:pt>
                <c:pt idx="148">
                  <c:v>0.33322460289179562</c:v>
                </c:pt>
                <c:pt idx="149">
                  <c:v>0.34294385501937891</c:v>
                </c:pt>
                <c:pt idx="150">
                  <c:v>0.35206532676429431</c:v>
                </c:pt>
                <c:pt idx="151">
                  <c:v>0.360526962461647</c:v>
                </c:pt>
                <c:pt idx="152">
                  <c:v>0.36827014030331884</c:v>
                </c:pt>
                <c:pt idx="153">
                  <c:v>0.37524034691693375</c:v>
                </c:pt>
                <c:pt idx="154">
                  <c:v>0.38138781546052336</c:v>
                </c:pt>
                <c:pt idx="155">
                  <c:v>0.38666811680285029</c:v>
                </c:pt>
                <c:pt idx="156">
                  <c:v>0.39104269397545877</c:v>
                </c:pt>
                <c:pt idx="157">
                  <c:v>0.39447933090789095</c:v>
                </c:pt>
                <c:pt idx="158">
                  <c:v>0.39695254747701325</c:v>
                </c:pt>
                <c:pt idx="159">
                  <c:v>0.39844391409476654</c:v>
                </c:pt>
                <c:pt idx="160">
                  <c:v>0.39894228040143281</c:v>
                </c:pt>
                <c:pt idx="161">
                  <c:v>0.39844391409476776</c:v>
                </c:pt>
                <c:pt idx="162">
                  <c:v>0.39695254747701553</c:v>
                </c:pt>
                <c:pt idx="163">
                  <c:v>0.39447933090789422</c:v>
                </c:pt>
                <c:pt idx="164">
                  <c:v>0.39104269397546343</c:v>
                </c:pt>
                <c:pt idx="165">
                  <c:v>0.38666811680285607</c:v>
                </c:pt>
                <c:pt idx="166">
                  <c:v>0.38138781546052958</c:v>
                </c:pt>
                <c:pt idx="167">
                  <c:v>0.37524034691694191</c:v>
                </c:pt>
                <c:pt idx="168">
                  <c:v>0.36827014030332772</c:v>
                </c:pt>
                <c:pt idx="169">
                  <c:v>0.36052696246165616</c:v>
                </c:pt>
                <c:pt idx="170">
                  <c:v>0.3520653267643048</c:v>
                </c:pt>
                <c:pt idx="171">
                  <c:v>0.34294385501939001</c:v>
                </c:pt>
                <c:pt idx="172">
                  <c:v>0.33322460289180933</c:v>
                </c:pt>
                <c:pt idx="173">
                  <c:v>0.32297235966792376</c:v>
                </c:pt>
                <c:pt idx="174">
                  <c:v>0.31225393336676782</c:v>
                </c:pt>
                <c:pt idx="175">
                  <c:v>0.30113743215481131</c:v>
                </c:pt>
                <c:pt idx="176">
                  <c:v>0.28969155276148773</c:v>
                </c:pt>
                <c:pt idx="177">
                  <c:v>0.27798488613100641</c:v>
                </c:pt>
                <c:pt idx="178">
                  <c:v>0.26608524989876198</c:v>
                </c:pt>
                <c:pt idx="179">
                  <c:v>0.25405905646919325</c:v>
                </c:pt>
                <c:pt idx="180">
                  <c:v>0.24197072451915061</c:v>
                </c:pt>
                <c:pt idx="181">
                  <c:v>0.22988214068424057</c:v>
                </c:pt>
                <c:pt idx="182">
                  <c:v>0.21785217703255769</c:v>
                </c:pt>
                <c:pt idx="183">
                  <c:v>0.20593626871998191</c:v>
                </c:pt>
                <c:pt idx="184">
                  <c:v>0.1941860549832197</c:v>
                </c:pt>
                <c:pt idx="185">
                  <c:v>0.18264908538903019</c:v>
                </c:pt>
                <c:pt idx="186">
                  <c:v>0.17136859204781404</c:v>
                </c:pt>
                <c:pt idx="187">
                  <c:v>0.16038332734192645</c:v>
                </c:pt>
                <c:pt idx="188">
                  <c:v>0.14972746563575121</c:v>
                </c:pt>
                <c:pt idx="189">
                  <c:v>0.13943056644536644</c:v>
                </c:pt>
                <c:pt idx="190">
                  <c:v>0.12951759566589754</c:v>
                </c:pt>
                <c:pt idx="191">
                  <c:v>0.12000900069699115</c:v>
                </c:pt>
                <c:pt idx="192">
                  <c:v>0.11092083467946048</c:v>
                </c:pt>
                <c:pt idx="193">
                  <c:v>0.10226492456398409</c:v>
                </c:pt>
                <c:pt idx="194">
                  <c:v>9.4049077376892484E-2</c:v>
                </c:pt>
                <c:pt idx="195">
                  <c:v>8.6277318826517513E-2</c:v>
                </c:pt>
                <c:pt idx="196">
                  <c:v>7.8950158300898396E-2</c:v>
                </c:pt>
                <c:pt idx="197">
                  <c:v>7.2064874336222468E-2</c:v>
                </c:pt>
                <c:pt idx="198">
                  <c:v>6.5615814774681577E-2</c:v>
                </c:pt>
                <c:pt idx="199">
                  <c:v>5.9594706068820981E-2</c:v>
                </c:pt>
                <c:pt idx="200">
                  <c:v>5.3990966513192414E-2</c:v>
                </c:pt>
                <c:pt idx="201">
                  <c:v>4.8792018579182812E-2</c:v>
                </c:pt>
                <c:pt idx="202">
                  <c:v>4.3983595980427184E-2</c:v>
                </c:pt>
                <c:pt idx="203">
                  <c:v>3.9550041589370463E-2</c:v>
                </c:pt>
                <c:pt idx="204">
                  <c:v>3.5474592846231431E-2</c:v>
                </c:pt>
                <c:pt idx="205">
                  <c:v>3.1739651835667418E-2</c:v>
                </c:pt>
                <c:pt idx="206">
                  <c:v>2.8327037741601186E-2</c:v>
                </c:pt>
                <c:pt idx="207">
                  <c:v>2.5218219915194458E-2</c:v>
                </c:pt>
                <c:pt idx="208">
                  <c:v>2.2394530294842827E-2</c:v>
                </c:pt>
                <c:pt idx="209">
                  <c:v>1.9837354391795421E-2</c:v>
                </c:pt>
                <c:pt idx="210">
                  <c:v>1.7528300493568669E-2</c:v>
                </c:pt>
                <c:pt idx="211">
                  <c:v>1.5449347134395179E-2</c:v>
                </c:pt>
                <c:pt idx="212">
                  <c:v>1.3582969233685759E-2</c:v>
                </c:pt>
                <c:pt idx="213">
                  <c:v>1.1912243607605203E-2</c:v>
                </c:pt>
                <c:pt idx="214">
                  <c:v>1.0420934814422621E-2</c:v>
                </c:pt>
                <c:pt idx="215">
                  <c:v>9.0935625015910859E-3</c:v>
                </c:pt>
                <c:pt idx="216">
                  <c:v>7.9154515829799946E-3</c:v>
                </c:pt>
                <c:pt idx="217">
                  <c:v>6.872766690614038E-3</c:v>
                </c:pt>
                <c:pt idx="218">
                  <c:v>5.9525324197758642E-3</c:v>
                </c:pt>
                <c:pt idx="219">
                  <c:v>5.142640923053954E-3</c:v>
                </c:pt>
                <c:pt idx="220">
                  <c:v>4.4318484119380821E-3</c:v>
                </c:pt>
                <c:pt idx="221">
                  <c:v>3.8097620982218278E-3</c:v>
                </c:pt>
                <c:pt idx="222">
                  <c:v>3.266819056199946E-3</c:v>
                </c:pt>
                <c:pt idx="223">
                  <c:v>2.7942584148794472E-3</c:v>
                </c:pt>
                <c:pt idx="224">
                  <c:v>2.3840882014648452E-3</c:v>
                </c:pt>
                <c:pt idx="225">
                  <c:v>2.0290480572997681E-3</c:v>
                </c:pt>
                <c:pt idx="226">
                  <c:v>1.7225689390536955E-3</c:v>
                </c:pt>
                <c:pt idx="227">
                  <c:v>1.4587308046667626E-3</c:v>
                </c:pt>
                <c:pt idx="228">
                  <c:v>1.2322191684730327E-3</c:v>
                </c:pt>
                <c:pt idx="229">
                  <c:v>1.0382812956614101E-3</c:v>
                </c:pt>
                <c:pt idx="230">
                  <c:v>8.7268269504576384E-4</c:v>
                </c:pt>
                <c:pt idx="231">
                  <c:v>7.3166446283031805E-4</c:v>
                </c:pt>
                <c:pt idx="232">
                  <c:v>6.1190193011377493E-4</c:v>
                </c:pt>
                <c:pt idx="233">
                  <c:v>5.1046497434419134E-4</c:v>
                </c:pt>
                <c:pt idx="234">
                  <c:v>4.2478027055075631E-4</c:v>
                </c:pt>
                <c:pt idx="235">
                  <c:v>3.525956823674472E-4</c:v>
                </c:pt>
                <c:pt idx="236">
                  <c:v>2.9194692579146217E-4</c:v>
                </c:pt>
                <c:pt idx="237">
                  <c:v>2.4112658022599402E-4</c:v>
                </c:pt>
                <c:pt idx="238">
                  <c:v>1.9865547139277486E-4</c:v>
                </c:pt>
                <c:pt idx="239">
                  <c:v>1.6325640876624221E-4</c:v>
                </c:pt>
                <c:pt idx="240">
                  <c:v>1.3383022576488632E-4</c:v>
                </c:pt>
                <c:pt idx="241">
                  <c:v>1.0943404343980251E-4</c:v>
                </c:pt>
                <c:pt idx="242">
                  <c:v>8.9261657177133402E-5</c:v>
                </c:pt>
                <c:pt idx="243">
                  <c:v>7.2625930302252825E-5</c:v>
                </c:pt>
                <c:pt idx="244">
                  <c:v>5.894306775654039E-5</c:v>
                </c:pt>
                <c:pt idx="245">
                  <c:v>4.7718636541205914E-5</c:v>
                </c:pt>
                <c:pt idx="246">
                  <c:v>3.8535196742087299E-5</c:v>
                </c:pt>
                <c:pt idx="247">
                  <c:v>3.1041407057850707E-5</c:v>
                </c:pt>
                <c:pt idx="248">
                  <c:v>2.4942471290053603E-5</c:v>
                </c:pt>
                <c:pt idx="249">
                  <c:v>1.9991796706922991E-5</c:v>
                </c:pt>
                <c:pt idx="250">
                  <c:v>1.5983741106905661E-5</c:v>
                </c:pt>
                <c:pt idx="251">
                  <c:v>1.2747332381833537E-5</c:v>
                </c:pt>
                <c:pt idx="252">
                  <c:v>1.0140852065486892E-5</c:v>
                </c:pt>
                <c:pt idx="253">
                  <c:v>8.0471824564923647E-6</c:v>
                </c:pt>
                <c:pt idx="254">
                  <c:v>6.3698251788671356E-6</c:v>
                </c:pt>
                <c:pt idx="255">
                  <c:v>5.0295072885924852E-6</c:v>
                </c:pt>
                <c:pt idx="256">
                  <c:v>3.9612990910321227E-6</c:v>
                </c:pt>
                <c:pt idx="257">
                  <c:v>3.112175579148969E-6</c:v>
                </c:pt>
                <c:pt idx="258">
                  <c:v>2.4389607458933899E-6</c:v>
                </c:pt>
                <c:pt idx="259">
                  <c:v>1.906600903122836E-6</c:v>
                </c:pt>
                <c:pt idx="260">
                  <c:v>1.4867195147343138E-6</c:v>
                </c:pt>
                <c:pt idx="261">
                  <c:v>1.1564119035798029E-6</c:v>
                </c:pt>
                <c:pt idx="262">
                  <c:v>8.9724351623835163E-7</c:v>
                </c:pt>
                <c:pt idx="263">
                  <c:v>6.9442023538554367E-7</c:v>
                </c:pt>
                <c:pt idx="264">
                  <c:v>5.3610353446976738E-7</c:v>
                </c:pt>
                <c:pt idx="265">
                  <c:v>4.1284709886299984E-7</c:v>
                </c:pt>
                <c:pt idx="266">
                  <c:v>3.1713492167160225E-7</c:v>
                </c:pt>
                <c:pt idx="267">
                  <c:v>2.4300385410805721E-7</c:v>
                </c:pt>
                <c:pt idx="268">
                  <c:v>1.8573618445553148E-7</c:v>
                </c:pt>
                <c:pt idx="269">
                  <c:v>1.4161007130161329E-7</c:v>
                </c:pt>
                <c:pt idx="270">
                  <c:v>1.0769760042543404E-7</c:v>
                </c:pt>
                <c:pt idx="271">
                  <c:v>8.1701903785433897E-8</c:v>
                </c:pt>
                <c:pt idx="272">
                  <c:v>6.1826205001659235E-8</c:v>
                </c:pt>
                <c:pt idx="273">
                  <c:v>4.6668867975943103E-8</c:v>
                </c:pt>
                <c:pt idx="274">
                  <c:v>3.513955094820479E-8</c:v>
                </c:pt>
                <c:pt idx="275">
                  <c:v>2.6392432035706017E-8</c:v>
                </c:pt>
                <c:pt idx="276">
                  <c:v>1.9773196406244877E-8</c:v>
                </c:pt>
                <c:pt idx="277">
                  <c:v>1.4777079586480273E-8</c:v>
                </c:pt>
                <c:pt idx="278">
                  <c:v>1.101576362468248E-8</c:v>
                </c:pt>
                <c:pt idx="279">
                  <c:v>8.1913384034841268E-9</c:v>
                </c:pt>
                <c:pt idx="280">
                  <c:v>6.0758828498233696E-9</c:v>
                </c:pt>
                <c:pt idx="281">
                  <c:v>4.4955018310133001E-9</c:v>
                </c:pt>
                <c:pt idx="282">
                  <c:v>3.3178842435493807E-9</c:v>
                </c:pt>
                <c:pt idx="283">
                  <c:v>2.44263482680859E-9</c:v>
                </c:pt>
                <c:pt idx="284">
                  <c:v>1.793783907965234E-9</c:v>
                </c:pt>
                <c:pt idx="285">
                  <c:v>1.3140018181559032E-9</c:v>
                </c:pt>
                <c:pt idx="286">
                  <c:v>9.6014333703185174E-10</c:v>
                </c:pt>
                <c:pt idx="287">
                  <c:v>6.9982659485843753E-10</c:v>
                </c:pt>
                <c:pt idx="288">
                  <c:v>5.0881402816484107E-10</c:v>
                </c:pt>
                <c:pt idx="289">
                  <c:v>3.6901326161270327E-10</c:v>
                </c:pt>
                <c:pt idx="290">
                  <c:v>2.6695566147646391E-10</c:v>
                </c:pt>
                <c:pt idx="291">
                  <c:v>1.9264181479371983E-10</c:v>
                </c:pt>
                <c:pt idx="292">
                  <c:v>1.386679994166261E-10</c:v>
                </c:pt>
                <c:pt idx="293">
                  <c:v>9.9567179055038936E-11</c:v>
                </c:pt>
                <c:pt idx="294">
                  <c:v>7.1313281240010343E-11</c:v>
                </c:pt>
                <c:pt idx="295">
                  <c:v>5.0949379588471874E-11</c:v>
                </c:pt>
                <c:pt idx="296">
                  <c:v>3.6309615017943311E-11</c:v>
                </c:pt>
                <c:pt idx="297">
                  <c:v>2.5811821450004826E-11</c:v>
                </c:pt>
                <c:pt idx="298">
                  <c:v>1.8303322170168719E-11</c:v>
                </c:pt>
                <c:pt idx="299">
                  <c:v>1.2946591938328456E-11</c:v>
                </c:pt>
                <c:pt idx="300">
                  <c:v>9.1347204083711061E-12</c:v>
                </c:pt>
                <c:pt idx="301">
                  <c:v>6.4290872907582992E-12</c:v>
                </c:pt>
                <c:pt idx="302">
                  <c:v>4.5135436772087801E-12</c:v>
                </c:pt>
                <c:pt idx="303">
                  <c:v>3.1608234614714116E-12</c:v>
                </c:pt>
                <c:pt idx="304">
                  <c:v>2.2079899631387839E-12</c:v>
                </c:pt>
                <c:pt idx="305">
                  <c:v>1.5385379505624261E-12</c:v>
                </c:pt>
                <c:pt idx="306">
                  <c:v>1.0693837871549536E-12</c:v>
                </c:pt>
                <c:pt idx="307">
                  <c:v>7.4143526997099564E-13</c:v>
                </c:pt>
                <c:pt idx="308">
                  <c:v>5.1277536368005414E-13</c:v>
                </c:pt>
                <c:pt idx="309">
                  <c:v>3.5374908476126357E-13</c:v>
                </c:pt>
                <c:pt idx="310">
                  <c:v>2.4343205330308852E-13</c:v>
                </c:pt>
                <c:pt idx="311">
                  <c:v>1.670992357039657E-13</c:v>
                </c:pt>
                <c:pt idx="312">
                  <c:v>1.1441564901810349E-13</c:v>
                </c:pt>
                <c:pt idx="313">
                  <c:v>7.8146702517761485E-14</c:v>
                </c:pt>
                <c:pt idx="314">
                  <c:v>5.3241483722571642E-14</c:v>
                </c:pt>
                <c:pt idx="315">
                  <c:v>3.6182944511154342E-14</c:v>
                </c:pt>
                <c:pt idx="316">
                  <c:v>2.4528552856983704E-14</c:v>
                </c:pt>
                <c:pt idx="317">
                  <c:v>1.6586479270636648E-14</c:v>
                </c:pt>
                <c:pt idx="318">
                  <c:v>1.1187956214361021E-14</c:v>
                </c:pt>
                <c:pt idx="319">
                  <c:v>7.5276872890371514E-15</c:v>
                </c:pt>
                <c:pt idx="320">
                  <c:v>5.0522710835411139E-15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841-4A4D-9AE6-577385B56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3732992"/>
        <c:axId val="133784704"/>
      </c:scatterChart>
      <c:valAx>
        <c:axId val="133732992"/>
        <c:scaling>
          <c:orientation val="minMax"/>
          <c:max val="5"/>
          <c:min val="-5"/>
        </c:scaling>
        <c:delete val="1"/>
        <c:axPos val="b"/>
        <c:title>
          <c:tx>
            <c:rich>
              <a:bodyPr/>
              <a:lstStyle/>
              <a:p>
                <a:pPr>
                  <a:defRPr sz="15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dirty="0"/>
                  <a:t>Mean = 0</a:t>
                </a:r>
              </a:p>
            </c:rich>
          </c:tx>
          <c:layout>
            <c:manualLayout>
              <c:xMode val="edge"/>
              <c:yMode val="edge"/>
              <c:x val="0.43036022936157414"/>
              <c:y val="0.7738451255067933"/>
            </c:manualLayout>
          </c:layout>
          <c:overlay val="0"/>
          <c:spPr>
            <a:noFill/>
            <a:ln w="25400">
              <a:noFill/>
            </a:ln>
          </c:spPr>
        </c:title>
        <c:numFmt formatCode="0.00" sourceLinked="1"/>
        <c:majorTickMark val="out"/>
        <c:minorTickMark val="none"/>
        <c:tickLblPos val="none"/>
        <c:crossAx val="133784704"/>
        <c:crosses val="autoZero"/>
        <c:crossBetween val="midCat"/>
        <c:majorUnit val="2"/>
        <c:minorUnit val="1"/>
      </c:valAx>
      <c:valAx>
        <c:axId val="133784704"/>
        <c:scaling>
          <c:orientation val="minMax"/>
          <c:max val="0.750000000000004"/>
        </c:scaling>
        <c:delete val="0"/>
        <c:axPos val="l"/>
        <c:numFmt formatCode="0.000000" sourceLinked="1"/>
        <c:majorTickMark val="none"/>
        <c:minorTickMark val="none"/>
        <c:tickLblPos val="none"/>
        <c:spPr>
          <a:ln w="3175">
            <a:solidFill>
              <a:srgbClr val="000000"/>
            </a:solidFill>
            <a:prstDash val="solid"/>
          </a:ln>
        </c:spPr>
        <c:crossAx val="133732992"/>
        <c:crossesAt val="0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5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0.41812</cdr:x>
      <cdr:y>0.54041</cdr:y>
    </cdr:from>
    <cdr:to>
      <cdr:x>0.41812</cdr:x>
      <cdr:y>0.86852</cdr:y>
    </cdr:to>
    <cdr:cxnSp macro="">
      <cdr:nvCxnSpPr>
        <cdr:cNvPr id="5" name="Straight Connector 4"/>
        <cdr:cNvCxnSpPr/>
      </cdr:nvCxnSpPr>
      <cdr:spPr>
        <a:xfrm xmlns:a="http://schemas.openxmlformats.org/drawingml/2006/main">
          <a:off x="2286000" y="2133600"/>
          <a:ext cx="0" cy="129540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0.37631</cdr:x>
      <cdr:y>0.46321</cdr:y>
    </cdr:from>
    <cdr:to>
      <cdr:x>0.4878</cdr:x>
      <cdr:y>0.58082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2057400" y="1828800"/>
          <a:ext cx="609600" cy="4643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400" dirty="0"/>
            <a:t>10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0.19512</cdr:x>
      <cdr:y>0.59831</cdr:y>
    </cdr:from>
    <cdr:to>
      <cdr:x>0.36237</cdr:x>
      <cdr:y>0.71411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066800" y="2362200"/>
          <a:ext cx="91440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400" b="1" dirty="0"/>
            <a:t>97.5%</a:t>
          </a:r>
        </a:p>
      </cdr:txBody>
    </cdr:sp>
  </cdr:relSizeAnchor>
  <cdr:relSizeAnchor xmlns:cdr="http://schemas.openxmlformats.org/drawingml/2006/chartDrawing">
    <cdr:from>
      <cdr:x>0.27875</cdr:x>
      <cdr:y>0.71411</cdr:y>
    </cdr:from>
    <cdr:to>
      <cdr:x>0.40418</cdr:x>
      <cdr:y>0.84922</cdr:y>
    </cdr:to>
    <cdr:sp macro="" textlink="">
      <cdr:nvSpPr>
        <cdr:cNvPr id="4" name="Straight Arrow Connector 3"/>
        <cdr:cNvSpPr/>
      </cdr:nvSpPr>
      <cdr:spPr>
        <a:xfrm xmlns:a="http://schemas.openxmlformats.org/drawingml/2006/main">
          <a:off x="1524000" y="2819400"/>
          <a:ext cx="685800" cy="533400"/>
        </a:xfrm>
        <a:prstGeom xmlns:a="http://schemas.openxmlformats.org/drawingml/2006/main" prst="straightConnector1">
          <a:avLst/>
        </a:prstGeom>
        <a:ln xmlns:a="http://schemas.openxmlformats.org/drawingml/2006/main" w="38100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96A32-FFB8-45B7-B788-548AF75FE97B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43FAC-1FA3-4215-BA2C-A836ED66C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8E2C56C-7AA6-4B29-B44F-C0ED0C6DA7BB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862394-6DA3-4653-AB13-D8E736A68C00}" type="slidenum">
              <a:rPr lang="en-US" smtClean="0">
                <a:latin typeface="Times New Roman" pitchFamily="18" charset="0"/>
              </a:rPr>
              <a:pPr/>
              <a:t>11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386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862394-6DA3-4653-AB13-D8E736A68C00}" type="slidenum">
              <a:rPr lang="en-US" smtClean="0">
                <a:latin typeface="Times New Roman" pitchFamily="18" charset="0"/>
              </a:rPr>
              <a:pPr/>
              <a:t>12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310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953D692-7019-4975-AB43-AAB6C906FD14}" type="slidenum">
              <a:rPr lang="en-US" smtClean="0">
                <a:latin typeface="Times New Roman" pitchFamily="18" charset="0"/>
              </a:rPr>
              <a:pPr/>
              <a:t>13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481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953D692-7019-4975-AB43-AAB6C906FD14}" type="slidenum">
              <a:rPr lang="en-US" smtClean="0">
                <a:latin typeface="Times New Roman" pitchFamily="18" charset="0"/>
              </a:rPr>
              <a:pPr/>
              <a:t>14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964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FAA4CF9-2C01-40C5-B985-5199FC9A3A67}" type="slidenum">
              <a:rPr lang="en-US" smtClean="0">
                <a:latin typeface="Times New Roman" pitchFamily="18" charset="0"/>
              </a:rPr>
              <a:pPr/>
              <a:t>15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2047652-6BFA-4A4D-A85A-D3D68536BD87}" type="slidenum">
              <a:rPr lang="en-US" smtClean="0">
                <a:latin typeface="Times New Roman" pitchFamily="18" charset="0"/>
              </a:rPr>
              <a:pPr/>
              <a:t>16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7F861FE-14BD-4099-9664-F5E07E743986}" type="slidenum">
              <a:rPr lang="en-US" smtClean="0">
                <a:latin typeface="Times New Roman" pitchFamily="18" charset="0"/>
              </a:rPr>
              <a:pPr/>
              <a:t>17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19851AF-9596-4C19-B079-D5880D5CB398}" type="slidenum">
              <a:rPr lang="en-US" smtClean="0">
                <a:latin typeface="Times New Roman" pitchFamily="18" charset="0"/>
              </a:rPr>
              <a:pPr/>
              <a:t>18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B852604-8953-413E-9400-E541BC5AB97A}" type="slidenum">
              <a:rPr lang="en-US" smtClean="0">
                <a:latin typeface="Times New Roman" pitchFamily="18" charset="0"/>
              </a:rPr>
              <a:pPr/>
              <a:t>19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55C0E09-0949-4A54-802F-E7639005BAE8}" type="slidenum">
              <a:rPr lang="en-US" smtClean="0">
                <a:latin typeface="Times New Roman" pitchFamily="18" charset="0"/>
              </a:rPr>
              <a:pPr/>
              <a:t>2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9AAD6F0-FB00-485D-B833-7322EBF15F58}" type="slidenum">
              <a:rPr lang="en-US" smtClean="0">
                <a:latin typeface="Times New Roman" pitchFamily="18" charset="0"/>
              </a:rPr>
              <a:pPr/>
              <a:t>21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AC64C8A-B955-4FF9-8289-7D25A4022A1D}" type="slidenum">
              <a:rPr lang="en-US" smtClean="0">
                <a:latin typeface="Times New Roman" pitchFamily="18" charset="0"/>
              </a:rPr>
              <a:pPr/>
              <a:t>22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AC64C8A-B955-4FF9-8289-7D25A4022A1D}" type="slidenum">
              <a:rPr lang="en-US" smtClean="0">
                <a:latin typeface="Times New Roman" pitchFamily="18" charset="0"/>
              </a:rPr>
              <a:pPr/>
              <a:t>23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FA929B6-EA74-40E9-969D-C92F618BCC40}" type="slidenum">
              <a:rPr lang="en-US" smtClean="0">
                <a:latin typeface="Times New Roman" pitchFamily="18" charset="0"/>
              </a:rPr>
              <a:pPr/>
              <a:t>3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F3B722E-3AA7-4BB8-9631-942BFDA23C61}" type="slidenum">
              <a:rPr lang="en-US" smtClean="0">
                <a:latin typeface="Times New Roman" pitchFamily="18" charset="0"/>
              </a:rPr>
              <a:pPr/>
              <a:t>4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B488B19-0732-4A50-8EFD-648D06D3187B}" type="slidenum">
              <a:rPr lang="en-US" smtClean="0">
                <a:latin typeface="Times New Roman" pitchFamily="18" charset="0"/>
              </a:rPr>
              <a:pPr/>
              <a:t>5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1AE8919-CF1F-4A89-9698-992714E761AA}" type="slidenum">
              <a:rPr lang="en-US" smtClean="0">
                <a:latin typeface="Times New Roman" pitchFamily="18" charset="0"/>
              </a:rPr>
              <a:pPr/>
              <a:t>6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E154301-04F4-42E8-A20A-9BF76E4DAC9B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1AE8919-CF1F-4A89-9698-992714E761AA}" type="slidenum">
              <a:rPr lang="en-US" smtClean="0">
                <a:latin typeface="Times New Roman" pitchFamily="18" charset="0"/>
              </a:rPr>
              <a:pPr/>
              <a:t>9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C64B-D660-4945-8F30-1C6D4C8BA831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339B-1FAE-4D16-999F-3DAE58F72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C64B-D660-4945-8F30-1C6D4C8BA831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339B-1FAE-4D16-999F-3DAE58F72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C64B-D660-4945-8F30-1C6D4C8BA831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339B-1FAE-4D16-999F-3DAE58F72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C64B-D660-4945-8F30-1C6D4C8BA831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339B-1FAE-4D16-999F-3DAE58F72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C64B-D660-4945-8F30-1C6D4C8BA831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339B-1FAE-4D16-999F-3DAE58F72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C64B-D660-4945-8F30-1C6D4C8BA831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339B-1FAE-4D16-999F-3DAE58F72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C64B-D660-4945-8F30-1C6D4C8BA831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339B-1FAE-4D16-999F-3DAE58F72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C64B-D660-4945-8F30-1C6D4C8BA831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339B-1FAE-4D16-999F-3DAE58F72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C64B-D660-4945-8F30-1C6D4C8BA831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339B-1FAE-4D16-999F-3DAE58F72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C64B-D660-4945-8F30-1C6D4C8BA831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339B-1FAE-4D16-999F-3DAE58F72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C64B-D660-4945-8F30-1C6D4C8BA831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339B-1FAE-4D16-999F-3DAE58F72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2C64B-D660-4945-8F30-1C6D4C8BA831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8339B-1FAE-4D16-999F-3DAE58F72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jpe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Week 4: Business Analytics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Review of Binomial &amp; Normal Distributions</a:t>
            </a:r>
          </a:p>
          <a:p>
            <a:pPr eaLnBrk="1" hangingPunct="1"/>
            <a:r>
              <a:rPr lang="en-US" dirty="0"/>
              <a:t>Normal Probability Problems</a:t>
            </a:r>
          </a:p>
          <a:p>
            <a:pPr eaLnBrk="1" hangingPunct="1"/>
            <a:r>
              <a:rPr lang="en-US" dirty="0"/>
              <a:t>New Material:  Adding Normal Distributions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Break then go into:</a:t>
            </a:r>
          </a:p>
          <a:p>
            <a:pPr eaLnBrk="1" hangingPunct="1"/>
            <a:r>
              <a:rPr lang="en-US" dirty="0"/>
              <a:t>Group work on Exam #1</a:t>
            </a:r>
          </a:p>
          <a:p>
            <a:pPr marL="0" indent="0" eaLnBrk="1" hangingPunct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250"/>
            <a:ext cx="8229600" cy="2011362"/>
          </a:xfrm>
        </p:spPr>
        <p:txBody>
          <a:bodyPr>
            <a:normAutofit/>
          </a:bodyPr>
          <a:lstStyle/>
          <a:p>
            <a:r>
              <a:rPr lang="en-US" sz="2400" dirty="0"/>
              <a:t>Where do I have to be to get 97.5% of the probability to lie to my left?  Find K so that P{X &lt;= K} = 0.975</a:t>
            </a:r>
            <a:br>
              <a:rPr lang="en-US" sz="2400" dirty="0"/>
            </a:b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  <a:sym typeface="Symbol" pitchFamily="18" charset="2"/>
              </a:rPr>
              <a:t>K = </a:t>
            </a:r>
            <a:r>
              <a:rPr lang="en-US" sz="2400" b="1" dirty="0" err="1">
                <a:solidFill>
                  <a:srgbClr val="FF0000"/>
                </a:solidFill>
                <a:sym typeface="Symbol" pitchFamily="18" charset="2"/>
              </a:rPr>
              <a:t>normsinv</a:t>
            </a:r>
            <a:r>
              <a:rPr lang="en-US" sz="2400" b="1" dirty="0">
                <a:solidFill>
                  <a:srgbClr val="FF0000"/>
                </a:solidFill>
                <a:sym typeface="Symbol" pitchFamily="18" charset="2"/>
              </a:rPr>
              <a:t>(0.975)  </a:t>
            </a:r>
            <a:br>
              <a:rPr lang="en-US" sz="2400" dirty="0">
                <a:solidFill>
                  <a:srgbClr val="FF0000"/>
                </a:solidFill>
                <a:sym typeface="Symbol" pitchFamily="18" charset="2"/>
              </a:rPr>
            </a:b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Remember:  Z is a STANDARD normal (mean = 0, </a:t>
            </a:r>
            <a:r>
              <a:rPr lang="en-US" sz="2400" dirty="0" err="1"/>
              <a:t>stdev</a:t>
            </a:r>
            <a:r>
              <a:rPr lang="en-US" sz="2400" dirty="0"/>
              <a:t> = 1)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1600200" y="2514600"/>
          <a:ext cx="5467350" cy="3948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5486400" y="4343400"/>
            <a:ext cx="0" cy="190500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81600" y="6019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itchFamily="34" charset="0"/>
              </a:rPr>
              <a:t>K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048000" y="1447800"/>
            <a:ext cx="2362200" cy="350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05200" y="1447800"/>
            <a:ext cx="1905000" cy="472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Normal Example:  Otis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914400" y="2044700"/>
            <a:ext cx="73152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Otis Elevator in Bloomington, Indiana, reported that the number of hours lost per week last year due to employees’ illnesses was approximately normally distributed, with a mean of 60 hours and a standard deviation of 15 hours. Determine, for a given week, the following probabilities: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219200" y="4495800"/>
            <a:ext cx="66294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buFontTx/>
              <a:buAutoNum type="alphaLcParenR"/>
            </a:pPr>
            <a:r>
              <a:rPr lang="en-US"/>
              <a:t>The number of hours lost will exceed 85 hours.</a:t>
            </a:r>
          </a:p>
          <a:p>
            <a:pPr marL="457200" indent="-457200" algn="l">
              <a:spcBef>
                <a:spcPct val="50000"/>
              </a:spcBef>
              <a:buFontTx/>
              <a:buAutoNum type="alphaLcParenR"/>
            </a:pPr>
            <a:r>
              <a:rPr lang="en-US"/>
              <a:t>The number of hours lost will be between 45 and 55 hours.</a:t>
            </a:r>
          </a:p>
        </p:txBody>
      </p:sp>
    </p:spTree>
    <p:extLst>
      <p:ext uri="{BB962C8B-B14F-4D97-AF65-F5344CB8AC3E}">
        <p14:creationId xmlns:p14="http://schemas.microsoft.com/office/powerpoint/2010/main" val="122215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244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Normal Example: Otis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990600" y="2044700"/>
            <a:ext cx="7239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Otis Elevator in Bloomington, Indiana, reported that the number of hours lost per week last year due to employees’ illnesses was approximately normally distributed, with a mean of 60 hours and a standard deviation of 15 hours. Determine, for a given week, the following probabilities: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219200" y="3429000"/>
            <a:ext cx="6629400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buFontTx/>
              <a:buAutoNum type="alphaLcParenR"/>
            </a:pPr>
            <a:r>
              <a:rPr lang="en-US" dirty="0"/>
              <a:t>The number of hours lost will exceed 85 hours.</a:t>
            </a:r>
          </a:p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P{HL &gt; = 85}  = 1 – P{HL &lt;= 85} = 1 – </a:t>
            </a:r>
            <a:r>
              <a:rPr lang="en-US" dirty="0" err="1">
                <a:solidFill>
                  <a:srgbClr val="FF0000"/>
                </a:solidFill>
              </a:rPr>
              <a:t>normdist</a:t>
            </a:r>
            <a:r>
              <a:rPr lang="en-US" dirty="0">
                <a:solidFill>
                  <a:srgbClr val="FF0000"/>
                </a:solidFill>
              </a:rPr>
              <a:t>(85,60, 15, 1)  =  0.048</a:t>
            </a:r>
          </a:p>
          <a:p>
            <a:pPr marL="457200" indent="-457200" algn="l">
              <a:spcBef>
                <a:spcPct val="50000"/>
              </a:spcBef>
              <a:buFontTx/>
              <a:buAutoNum type="alphaLcParenR"/>
            </a:pPr>
            <a:r>
              <a:rPr lang="en-US" dirty="0"/>
              <a:t>The number of hours lost will be between 45 and 55 hours</a:t>
            </a:r>
          </a:p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P{45 &lt;= HL &lt;= 55}  = P{HL &lt;= 55}  -  P{HL &lt;= 45}  = </a:t>
            </a:r>
            <a:r>
              <a:rPr lang="en-US" dirty="0" err="1">
                <a:solidFill>
                  <a:srgbClr val="FF0000"/>
                </a:solidFill>
              </a:rPr>
              <a:t>normdist</a:t>
            </a:r>
            <a:r>
              <a:rPr lang="en-US" dirty="0">
                <a:solidFill>
                  <a:srgbClr val="FF0000"/>
                </a:solidFill>
              </a:rPr>
              <a:t>(55,60,15,1) -  </a:t>
            </a:r>
            <a:r>
              <a:rPr lang="en-US" dirty="0" err="1">
                <a:solidFill>
                  <a:srgbClr val="FF0000"/>
                </a:solidFill>
              </a:rPr>
              <a:t>normdist</a:t>
            </a:r>
            <a:r>
              <a:rPr lang="en-US" dirty="0">
                <a:solidFill>
                  <a:srgbClr val="FF0000"/>
                </a:solidFill>
              </a:rPr>
              <a:t>(45, 60,15,1)  =  0.211</a:t>
            </a:r>
          </a:p>
        </p:txBody>
      </p:sp>
    </p:spTree>
    <p:extLst>
      <p:ext uri="{BB962C8B-B14F-4D97-AF65-F5344CB8AC3E}">
        <p14:creationId xmlns:p14="http://schemas.microsoft.com/office/powerpoint/2010/main" val="223635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244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Normal Example:  mail order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066800" y="2028825"/>
            <a:ext cx="7086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A mail-order company has estimated one-year orders for a popular item to be normally distributed with a mean of 180,000 units and a standard deviation of 15,000 units.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066800" y="3995738"/>
            <a:ext cx="708660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buFontTx/>
              <a:buAutoNum type="alphaLcParenR"/>
            </a:pPr>
            <a:r>
              <a:rPr lang="en-US"/>
              <a:t>What is the probability of selling all of the stock on hand if inventory equals 200,000 units?</a:t>
            </a:r>
          </a:p>
          <a:p>
            <a:pPr marL="457200" indent="-457200" algn="l">
              <a:spcBef>
                <a:spcPct val="50000"/>
              </a:spcBef>
              <a:buFontTx/>
              <a:buAutoNum type="alphaLcParenR"/>
            </a:pPr>
            <a:r>
              <a:rPr lang="en-US"/>
              <a:t>What inventory should the company have on hand if they want the probability of running out of stock to be 5%?</a:t>
            </a:r>
          </a:p>
        </p:txBody>
      </p:sp>
    </p:spTree>
    <p:extLst>
      <p:ext uri="{BB962C8B-B14F-4D97-AF65-F5344CB8AC3E}">
        <p14:creationId xmlns:p14="http://schemas.microsoft.com/office/powerpoint/2010/main" val="272922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1126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Normal Example:  mail order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028700" y="1524000"/>
            <a:ext cx="7086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A mail-order company has estimated one-year orders for a popular item to be normally distributed with a mean of 180,000 units and a standard deviation of 15,000 units.   </a:t>
            </a:r>
            <a:r>
              <a:rPr lang="en-US" dirty="0">
                <a:solidFill>
                  <a:srgbClr val="FF0000"/>
                </a:solidFill>
              </a:rPr>
              <a:t>Let D = annual demand.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028700" y="2514600"/>
            <a:ext cx="7086600" cy="4108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buFontTx/>
              <a:buAutoNum type="alphaLcParenR"/>
            </a:pPr>
            <a:r>
              <a:rPr lang="en-US" dirty="0"/>
              <a:t>What is the probability of selling all of the stock on hand if inventory equals 200,000 units?</a:t>
            </a:r>
          </a:p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P{D &gt;= 200,000}  = 1 – P{D &lt;= 200,000}  </a:t>
            </a:r>
          </a:p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=  1 – </a:t>
            </a:r>
            <a:r>
              <a:rPr lang="en-US" dirty="0" err="1">
                <a:solidFill>
                  <a:srgbClr val="FF0000"/>
                </a:solidFill>
              </a:rPr>
              <a:t>normdist</a:t>
            </a:r>
            <a:r>
              <a:rPr lang="en-US" dirty="0">
                <a:solidFill>
                  <a:srgbClr val="FF0000"/>
                </a:solidFill>
              </a:rPr>
              <a:t>(200,000, 180,000, 15,000, 1)  =  0.091</a:t>
            </a:r>
          </a:p>
          <a:p>
            <a:pPr marL="457200" indent="-457200" algn="l">
              <a:spcBef>
                <a:spcPct val="50000"/>
              </a:spcBef>
              <a:buFontTx/>
              <a:buAutoNum type="alphaLcParenR"/>
            </a:pPr>
            <a:r>
              <a:rPr lang="en-US" dirty="0"/>
              <a:t>What inventory should the company have on hand if they want the probability of running out of stock to be 5%?</a:t>
            </a:r>
          </a:p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We seek k so that P{D &gt; = k}  = 0.05  but if 5% of the probability lies above k, then 95% lies below k---so this is the same as:</a:t>
            </a:r>
          </a:p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Find k so that P{D &lt;= k} = 0.95</a:t>
            </a:r>
          </a:p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We can use </a:t>
            </a:r>
            <a:r>
              <a:rPr lang="en-US" dirty="0" err="1">
                <a:solidFill>
                  <a:srgbClr val="FF0000"/>
                </a:solidFill>
              </a:rPr>
              <a:t>norminv</a:t>
            </a:r>
            <a:r>
              <a:rPr lang="en-US" dirty="0">
                <a:solidFill>
                  <a:srgbClr val="FF0000"/>
                </a:solidFill>
              </a:rPr>
              <a:t> function:  k = </a:t>
            </a:r>
            <a:r>
              <a:rPr lang="en-US" dirty="0" err="1">
                <a:solidFill>
                  <a:srgbClr val="FF0000"/>
                </a:solidFill>
              </a:rPr>
              <a:t>norminv</a:t>
            </a:r>
            <a:r>
              <a:rPr lang="en-US" dirty="0">
                <a:solidFill>
                  <a:srgbClr val="FF0000"/>
                </a:solidFill>
              </a:rPr>
              <a:t>(0.95, 180000, 15000) or</a:t>
            </a:r>
          </a:p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K  =  204672.8</a:t>
            </a:r>
          </a:p>
        </p:txBody>
      </p:sp>
    </p:spTree>
    <p:extLst>
      <p:ext uri="{BB962C8B-B14F-4D97-AF65-F5344CB8AC3E}">
        <p14:creationId xmlns:p14="http://schemas.microsoft.com/office/powerpoint/2010/main" val="275353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1126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1371600" y="6858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Adding Normal Distributions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838200" y="1219200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cs typeface="Times New Roman" pitchFamily="18" charset="0"/>
              </a:rPr>
              <a:t>If W is the weighted sum of independent, normally distributed random variables, then W is normally distributed.</a:t>
            </a:r>
            <a:endParaRPr lang="en-US" sz="180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1905000"/>
            <a:ext cx="6019800" cy="2057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1400">
                <a:cs typeface="Times New Roman" pitchFamily="18" charset="0"/>
              </a:rPr>
              <a:t>More precisely, if</a:t>
            </a:r>
            <a:br>
              <a:rPr lang="en-US" sz="1400">
                <a:cs typeface="Times New Roman" pitchFamily="18" charset="0"/>
              </a:rPr>
            </a:br>
            <a:r>
              <a:rPr lang="en-US" sz="1400" i="1">
                <a:cs typeface="Times New Roman" pitchFamily="18" charset="0"/>
              </a:rPr>
              <a:t>X is normally distributed with mean </a:t>
            </a:r>
            <a:r>
              <a:rPr lang="el-GR" sz="1400" i="1">
                <a:cs typeface="Times New Roman" pitchFamily="18" charset="0"/>
              </a:rPr>
              <a:t>μ</a:t>
            </a:r>
            <a:r>
              <a:rPr lang="en-US" sz="1400" i="1" baseline="-25000">
                <a:cs typeface="Times New Roman" pitchFamily="18" charset="0"/>
              </a:rPr>
              <a:t>x</a:t>
            </a:r>
            <a:r>
              <a:rPr lang="en-US" sz="1400" i="1">
                <a:cs typeface="Times New Roman" pitchFamily="18" charset="0"/>
              </a:rPr>
              <a:t> and variation </a:t>
            </a:r>
            <a:r>
              <a:rPr lang="el-GR" sz="1400"/>
              <a:t>σ</a:t>
            </a:r>
            <a:r>
              <a:rPr lang="en-US" sz="1400" baseline="-25000"/>
              <a:t>x</a:t>
            </a:r>
            <a:r>
              <a:rPr lang="en-US" sz="1400" baseline="30000"/>
              <a:t>2</a:t>
            </a:r>
            <a:r>
              <a:rPr lang="en-US" sz="3200"/>
              <a:t> </a:t>
            </a:r>
            <a:br>
              <a:rPr lang="en-US" sz="1400">
                <a:cs typeface="Times New Roman" pitchFamily="18" charset="0"/>
              </a:rPr>
            </a:br>
            <a:r>
              <a:rPr lang="en-US" sz="1400" i="1">
                <a:cs typeface="Times New Roman" pitchFamily="18" charset="0"/>
              </a:rPr>
              <a:t>Y is normally distributed with mean </a:t>
            </a:r>
            <a:r>
              <a:rPr lang="el-GR" sz="1400" i="1">
                <a:cs typeface="Times New Roman" pitchFamily="18" charset="0"/>
              </a:rPr>
              <a:t>μ</a:t>
            </a:r>
            <a:r>
              <a:rPr lang="en-US" sz="1400" i="1" baseline="-25000">
                <a:cs typeface="Times New Roman" pitchFamily="18" charset="0"/>
              </a:rPr>
              <a:t>y</a:t>
            </a:r>
            <a:r>
              <a:rPr lang="en-US" sz="1400" i="1">
                <a:cs typeface="Times New Roman" pitchFamily="18" charset="0"/>
              </a:rPr>
              <a:t> and variation </a:t>
            </a:r>
            <a:r>
              <a:rPr lang="el-GR" sz="1400"/>
              <a:t>σ</a:t>
            </a:r>
            <a:r>
              <a:rPr lang="en-US" sz="1400" baseline="-25000"/>
              <a:t>y</a:t>
            </a:r>
            <a:r>
              <a:rPr lang="en-US" sz="1400" baseline="30000"/>
              <a:t>2</a:t>
            </a:r>
            <a:r>
              <a:rPr lang="en-US" sz="3200"/>
              <a:t> </a:t>
            </a:r>
            <a:br>
              <a:rPr lang="en-US" sz="1400">
                <a:cs typeface="Times New Roman" pitchFamily="18" charset="0"/>
              </a:rPr>
            </a:br>
            <a:r>
              <a:rPr lang="en-US" sz="1400" i="1">
                <a:cs typeface="Times New Roman" pitchFamily="18" charset="0"/>
              </a:rPr>
              <a:t>Z is normally distributed with mean </a:t>
            </a:r>
            <a:r>
              <a:rPr lang="el-GR" sz="1400" i="1">
                <a:cs typeface="Times New Roman" pitchFamily="18" charset="0"/>
              </a:rPr>
              <a:t>μ</a:t>
            </a:r>
            <a:r>
              <a:rPr lang="en-US" sz="1400" i="1" baseline="-25000">
                <a:cs typeface="Times New Roman" pitchFamily="18" charset="0"/>
              </a:rPr>
              <a:t>z</a:t>
            </a:r>
            <a:r>
              <a:rPr lang="en-US" sz="1400" i="1">
                <a:cs typeface="Times New Roman" pitchFamily="18" charset="0"/>
              </a:rPr>
              <a:t> and variation </a:t>
            </a:r>
            <a:r>
              <a:rPr lang="el-GR" sz="1400"/>
              <a:t>σ</a:t>
            </a:r>
            <a:r>
              <a:rPr lang="en-US" sz="1400" baseline="-25000"/>
              <a:t>z</a:t>
            </a:r>
            <a:r>
              <a:rPr lang="en-US" sz="1400" baseline="30000"/>
              <a:t>2</a:t>
            </a:r>
            <a:r>
              <a:rPr lang="en-US" sz="3200"/>
              <a:t> </a:t>
            </a:r>
            <a:br>
              <a:rPr lang="en-US" sz="1400">
                <a:cs typeface="Times New Roman" pitchFamily="18" charset="0"/>
              </a:rPr>
            </a:br>
            <a:r>
              <a:rPr lang="en-US" sz="1400">
                <a:cs typeface="Times New Roman" pitchFamily="18" charset="0"/>
              </a:rPr>
              <a:t>and if</a:t>
            </a:r>
            <a:br>
              <a:rPr lang="en-US" sz="1400">
                <a:cs typeface="Times New Roman" pitchFamily="18" charset="0"/>
              </a:rPr>
            </a:br>
            <a:endParaRPr lang="en-US" sz="1400">
              <a:cs typeface="Times New Roman" pitchFamily="18" charset="0"/>
            </a:endParaRP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4076700" y="3162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3848100" y="4121150"/>
          <a:ext cx="1524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4" imgW="1523880" imgH="215640" progId="Equation.3">
                  <p:embed/>
                </p:oleObj>
              </mc:Choice>
              <mc:Fallback>
                <p:oleObj name="Equation" r:id="rId4" imgW="152388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4121150"/>
                        <a:ext cx="15240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690938" y="3162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3276600" y="46482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then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447800" y="5105400"/>
            <a:ext cx="6248400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W is normally distributed with </a:t>
            </a:r>
          </a:p>
          <a:p>
            <a:pPr>
              <a:spcBef>
                <a:spcPct val="50000"/>
              </a:spcBef>
            </a:pPr>
            <a:r>
              <a:rPr lang="en-US" sz="1800" b="1" i="1" dirty="0"/>
              <a:t>Mean</a:t>
            </a:r>
            <a:r>
              <a:rPr lang="en-US" sz="1800" b="1" dirty="0"/>
              <a:t> = </a:t>
            </a:r>
            <a:r>
              <a:rPr lang="en-US" sz="1800" b="1" i="1" dirty="0"/>
              <a:t>a</a:t>
            </a:r>
            <a:r>
              <a:rPr lang="el-GR" sz="1800" b="1" i="1" dirty="0">
                <a:cs typeface="Times New Roman" pitchFamily="18" charset="0"/>
              </a:rPr>
              <a:t> μ</a:t>
            </a:r>
            <a:r>
              <a:rPr lang="en-US" sz="1800" b="1" i="1" baseline="-25000" dirty="0">
                <a:cs typeface="Times New Roman" pitchFamily="18" charset="0"/>
              </a:rPr>
              <a:t>x</a:t>
            </a:r>
            <a:r>
              <a:rPr lang="en-US" sz="1800" b="1" i="1" dirty="0"/>
              <a:t> + b</a:t>
            </a:r>
            <a:r>
              <a:rPr lang="el-GR" sz="1800" b="1" i="1" dirty="0">
                <a:cs typeface="Times New Roman" pitchFamily="18" charset="0"/>
              </a:rPr>
              <a:t> μ</a:t>
            </a:r>
            <a:r>
              <a:rPr lang="en-US" sz="1800" b="1" i="1" baseline="-25000" dirty="0">
                <a:cs typeface="Times New Roman" pitchFamily="18" charset="0"/>
              </a:rPr>
              <a:t>y</a:t>
            </a:r>
            <a:r>
              <a:rPr lang="en-US" sz="1800" b="1" i="1" dirty="0"/>
              <a:t> + c</a:t>
            </a:r>
            <a:r>
              <a:rPr lang="el-GR" sz="1800" b="1" i="1" dirty="0">
                <a:cs typeface="Times New Roman" pitchFamily="18" charset="0"/>
              </a:rPr>
              <a:t> μ</a:t>
            </a:r>
            <a:r>
              <a:rPr lang="en-US" sz="1800" b="1" i="1" baseline="-25000" dirty="0">
                <a:cs typeface="Times New Roman" pitchFamily="18" charset="0"/>
              </a:rPr>
              <a:t>z</a:t>
            </a:r>
            <a:r>
              <a:rPr lang="en-US" sz="1800" b="1" i="1" dirty="0"/>
              <a:t> </a:t>
            </a:r>
            <a:r>
              <a:rPr lang="en-US" sz="1800" dirty="0">
                <a:cs typeface="Times New Roman" pitchFamily="18" charset="0"/>
              </a:rPr>
              <a:t>and   </a:t>
            </a:r>
            <a:r>
              <a:rPr lang="en-US" sz="1800" b="1" i="1" dirty="0" err="1">
                <a:cs typeface="Times New Roman" pitchFamily="18" charset="0"/>
              </a:rPr>
              <a:t>Var</a:t>
            </a:r>
            <a:r>
              <a:rPr lang="en-US" sz="1800" b="1" i="1" dirty="0">
                <a:cs typeface="Times New Roman" pitchFamily="18" charset="0"/>
              </a:rPr>
              <a:t> = </a:t>
            </a:r>
            <a:r>
              <a:rPr lang="en-US" sz="1800" b="1" i="1" dirty="0"/>
              <a:t>a</a:t>
            </a:r>
            <a:r>
              <a:rPr lang="en-US" sz="1800" b="1" i="1" baseline="30000" dirty="0"/>
              <a:t>2</a:t>
            </a:r>
            <a:r>
              <a:rPr lang="en-US" sz="1800" b="1" i="1" dirty="0"/>
              <a:t> </a:t>
            </a:r>
            <a:r>
              <a:rPr lang="el-GR" sz="1800" b="1" i="1" dirty="0"/>
              <a:t>σ</a:t>
            </a:r>
            <a:r>
              <a:rPr lang="en-US" sz="1800" b="1" i="1" baseline="-25000" dirty="0"/>
              <a:t>x</a:t>
            </a:r>
            <a:r>
              <a:rPr lang="en-US" sz="1800" b="1" i="1" baseline="30000" dirty="0"/>
              <a:t>2</a:t>
            </a:r>
            <a:r>
              <a:rPr lang="en-US" sz="4000" b="1" i="1" dirty="0"/>
              <a:t> </a:t>
            </a:r>
            <a:r>
              <a:rPr lang="en-US" sz="1800" b="1" i="1" dirty="0"/>
              <a:t>+ b</a:t>
            </a:r>
            <a:r>
              <a:rPr lang="en-US" sz="1800" b="1" i="1" baseline="30000" dirty="0"/>
              <a:t>2</a:t>
            </a:r>
            <a:r>
              <a:rPr lang="en-US" sz="1800" b="1" i="1" dirty="0"/>
              <a:t> </a:t>
            </a:r>
            <a:r>
              <a:rPr lang="el-GR" sz="1800" b="1" i="1" dirty="0"/>
              <a:t>σ</a:t>
            </a:r>
            <a:r>
              <a:rPr lang="en-US" sz="1800" b="1" i="1" baseline="-25000" dirty="0"/>
              <a:t>y</a:t>
            </a:r>
            <a:r>
              <a:rPr lang="en-US" sz="1800" b="1" i="1" baseline="30000" dirty="0"/>
              <a:t>2</a:t>
            </a:r>
            <a:r>
              <a:rPr lang="en-US" sz="1800" b="1" i="1" dirty="0"/>
              <a:t>+ c</a:t>
            </a:r>
            <a:r>
              <a:rPr lang="en-US" sz="1800" b="1" i="1" baseline="30000" dirty="0"/>
              <a:t>2</a:t>
            </a:r>
            <a:r>
              <a:rPr lang="en-US" sz="1800" b="1" i="1" dirty="0"/>
              <a:t> </a:t>
            </a:r>
            <a:r>
              <a:rPr lang="el-GR" sz="1800" b="1" i="1" dirty="0"/>
              <a:t>σ</a:t>
            </a:r>
            <a:r>
              <a:rPr lang="en-US" sz="1800" b="1" i="1" baseline="-25000" dirty="0"/>
              <a:t>z</a:t>
            </a:r>
            <a:r>
              <a:rPr lang="en-US" sz="1800" b="1" i="1" baseline="30000" dirty="0"/>
              <a:t>2</a:t>
            </a:r>
            <a:endParaRPr lang="el-GR" sz="1800" b="1" i="1" dirty="0"/>
          </a:p>
        </p:txBody>
      </p:sp>
      <p:pic>
        <p:nvPicPr>
          <p:cNvPr id="1034" name="Picture 7" descr="C:\Users\pcjones\AppData\Local\Microsoft\Windows\Temporary Internet Files\Content.IE5\VBO8756Q\MP900442489[1]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381000"/>
            <a:ext cx="762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990600" y="1581150"/>
            <a:ext cx="6096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1600" dirty="0">
              <a:cs typeface="Times New Roman" pitchFamily="18" charset="0"/>
            </a:endParaRPr>
          </a:p>
          <a:p>
            <a:pPr algn="ctr"/>
            <a:r>
              <a:rPr lang="en-US" sz="1600" dirty="0">
                <a:cs typeface="Times New Roman" pitchFamily="18" charset="0"/>
              </a:rPr>
              <a:t>X is normally distributed with a mean of 2 and a </a:t>
            </a:r>
            <a:r>
              <a:rPr lang="en-US" sz="1600" dirty="0" err="1">
                <a:cs typeface="Times New Roman" pitchFamily="18" charset="0"/>
              </a:rPr>
              <a:t>stdev</a:t>
            </a:r>
            <a:r>
              <a:rPr lang="en-US" sz="1600" dirty="0">
                <a:cs typeface="Times New Roman" pitchFamily="18" charset="0"/>
              </a:rPr>
              <a:t> of 4 </a:t>
            </a:r>
          </a:p>
          <a:p>
            <a:pPr algn="ctr"/>
            <a:r>
              <a:rPr lang="en-US" sz="1600" dirty="0">
                <a:cs typeface="Times New Roman" pitchFamily="18" charset="0"/>
              </a:rPr>
              <a:t>(variance of 16). </a:t>
            </a:r>
          </a:p>
          <a:p>
            <a:pPr algn="ctr"/>
            <a:r>
              <a:rPr lang="en-US" sz="1600" dirty="0">
                <a:cs typeface="Times New Roman" pitchFamily="18" charset="0"/>
              </a:rPr>
              <a:t>Y is normally distributed with a mean of -1 and a </a:t>
            </a:r>
            <a:r>
              <a:rPr lang="en-US" sz="1600" dirty="0" err="1">
                <a:cs typeface="Times New Roman" pitchFamily="18" charset="0"/>
              </a:rPr>
              <a:t>stdev</a:t>
            </a:r>
            <a:r>
              <a:rPr lang="en-US" sz="1600" dirty="0">
                <a:cs typeface="Times New Roman" pitchFamily="18" charset="0"/>
              </a:rPr>
              <a:t> of 8 </a:t>
            </a:r>
          </a:p>
          <a:p>
            <a:pPr algn="ctr"/>
            <a:r>
              <a:rPr lang="en-US" sz="1600" dirty="0">
                <a:cs typeface="Times New Roman" pitchFamily="18" charset="0"/>
              </a:rPr>
              <a:t>(variance of 64).</a:t>
            </a:r>
          </a:p>
          <a:p>
            <a:pPr algn="ctr"/>
            <a:r>
              <a:rPr lang="en-US" sz="1600" dirty="0">
                <a:cs typeface="Times New Roman" pitchFamily="18" charset="0"/>
              </a:rPr>
              <a:t>Z = 3X + 2Y.  What is the mean and standard deviation of Z?</a:t>
            </a:r>
            <a:endParaRPr lang="en-US" sz="1000" dirty="0">
              <a:cs typeface="Times New Roman" pitchFamily="18" charset="0"/>
            </a:endParaRPr>
          </a:p>
          <a:p>
            <a:pPr eaLnBrk="0" hangingPunct="0"/>
            <a:r>
              <a:rPr lang="en-US" sz="1600" dirty="0">
                <a:cs typeface="Times New Roman" pitchFamily="18" charset="0"/>
              </a:rPr>
              <a:t> 	</a:t>
            </a:r>
          </a:p>
          <a:p>
            <a:pPr algn="ctr" eaLnBrk="0" hangingPunct="0"/>
            <a:r>
              <a:rPr lang="en-US" sz="1600" dirty="0">
                <a:cs typeface="Times New Roman" pitchFamily="18" charset="0"/>
              </a:rPr>
              <a:t>The weight on X is </a:t>
            </a:r>
            <a:r>
              <a:rPr lang="en-US" sz="1600" dirty="0">
                <a:solidFill>
                  <a:srgbClr val="FF0000"/>
                </a:solidFill>
                <a:cs typeface="Times New Roman" pitchFamily="18" charset="0"/>
              </a:rPr>
              <a:t>3</a:t>
            </a:r>
            <a:r>
              <a:rPr lang="en-US" sz="1600" dirty="0">
                <a:cs typeface="Times New Roman" pitchFamily="18" charset="0"/>
              </a:rPr>
              <a:t>, and the weight on Y is </a:t>
            </a:r>
            <a:r>
              <a:rPr lang="en-US" sz="1600" dirty="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1600" dirty="0">
                <a:cs typeface="Times New Roman" pitchFamily="18" charset="0"/>
              </a:rPr>
              <a:t>.  </a:t>
            </a:r>
            <a:endParaRPr lang="en-US" sz="1000" dirty="0">
              <a:cs typeface="Times New Roman" pitchFamily="18" charset="0"/>
            </a:endParaRPr>
          </a:p>
          <a:p>
            <a:pPr algn="ctr" eaLnBrk="0" hangingPunct="0"/>
            <a:r>
              <a:rPr lang="en-US" sz="1600" dirty="0">
                <a:cs typeface="Times New Roman" pitchFamily="18" charset="0"/>
              </a:rPr>
              <a:t> </a:t>
            </a:r>
            <a:endParaRPr lang="en-US" sz="1000" dirty="0">
              <a:cs typeface="Times New Roman" pitchFamily="18" charset="0"/>
            </a:endParaRPr>
          </a:p>
          <a:p>
            <a:pPr algn="ctr" eaLnBrk="0" hangingPunct="0"/>
            <a:r>
              <a:rPr lang="en-US" sz="1600" dirty="0">
                <a:cs typeface="Times New Roman" pitchFamily="18" charset="0"/>
              </a:rPr>
              <a:t>The mean of Z is given by </a:t>
            </a:r>
            <a:endParaRPr lang="en-US" sz="1000" dirty="0">
              <a:cs typeface="Times New Roman" pitchFamily="18" charset="0"/>
            </a:endParaRPr>
          </a:p>
          <a:p>
            <a:pPr algn="ctr" eaLnBrk="0" hangingPunct="0"/>
            <a:r>
              <a:rPr lang="en-US" sz="1600" dirty="0">
                <a:cs typeface="Times New Roman" pitchFamily="18" charset="0"/>
              </a:rPr>
              <a:t> </a:t>
            </a:r>
            <a:endParaRPr lang="en-US" sz="1000" dirty="0">
              <a:cs typeface="Times New Roman" pitchFamily="18" charset="0"/>
            </a:endParaRPr>
          </a:p>
          <a:p>
            <a:pPr algn="ctr" eaLnBrk="0" hangingPunct="0"/>
            <a:r>
              <a:rPr lang="en-US" sz="1600" dirty="0">
                <a:solidFill>
                  <a:srgbClr val="FF0000"/>
                </a:solidFill>
                <a:cs typeface="Times New Roman" pitchFamily="18" charset="0"/>
              </a:rPr>
              <a:t>3</a:t>
            </a:r>
            <a:r>
              <a:rPr lang="en-US" sz="1600" dirty="0">
                <a:cs typeface="Times New Roman" pitchFamily="18" charset="0"/>
              </a:rPr>
              <a:t>*(2) + </a:t>
            </a:r>
            <a:r>
              <a:rPr lang="en-US" sz="1600" dirty="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1600" dirty="0">
                <a:cs typeface="Times New Roman" pitchFamily="18" charset="0"/>
              </a:rPr>
              <a:t>*(-1) = 4.</a:t>
            </a:r>
            <a:endParaRPr lang="en-US" sz="1000" dirty="0">
              <a:cs typeface="Times New Roman" pitchFamily="18" charset="0"/>
            </a:endParaRPr>
          </a:p>
          <a:p>
            <a:pPr algn="ctr" eaLnBrk="0" hangingPunct="0"/>
            <a:r>
              <a:rPr lang="en-US" sz="1600" dirty="0">
                <a:cs typeface="Times New Roman" pitchFamily="18" charset="0"/>
              </a:rPr>
              <a:t> </a:t>
            </a:r>
            <a:endParaRPr lang="en-US" sz="1000" dirty="0">
              <a:cs typeface="Times New Roman" pitchFamily="18" charset="0"/>
            </a:endParaRPr>
          </a:p>
          <a:p>
            <a:pPr algn="ctr" eaLnBrk="0" hangingPunct="0"/>
            <a:r>
              <a:rPr lang="en-US" sz="1600" dirty="0">
                <a:cs typeface="Times New Roman" pitchFamily="18" charset="0"/>
              </a:rPr>
              <a:t>The variance of Z is given by</a:t>
            </a:r>
            <a:endParaRPr lang="en-US" sz="1000" dirty="0">
              <a:cs typeface="Times New Roman" pitchFamily="18" charset="0"/>
            </a:endParaRPr>
          </a:p>
          <a:p>
            <a:pPr algn="ctr" eaLnBrk="0" hangingPunct="0"/>
            <a:r>
              <a:rPr lang="en-US" sz="1600" dirty="0">
                <a:cs typeface="Times New Roman" pitchFamily="18" charset="0"/>
              </a:rPr>
              <a:t> </a:t>
            </a:r>
            <a:endParaRPr lang="en-US" sz="1000" dirty="0">
              <a:cs typeface="Times New Roman" pitchFamily="18" charset="0"/>
            </a:endParaRPr>
          </a:p>
          <a:p>
            <a:pPr algn="ctr" eaLnBrk="0" hangingPunct="0"/>
            <a:r>
              <a:rPr lang="en-US" sz="1800" dirty="0"/>
              <a:t>Variance of Z = </a:t>
            </a:r>
            <a:r>
              <a:rPr lang="en-US" sz="1800" dirty="0">
                <a:solidFill>
                  <a:srgbClr val="FF0000"/>
                </a:solidFill>
              </a:rPr>
              <a:t>3</a:t>
            </a:r>
            <a:r>
              <a:rPr lang="en-US" sz="1800" baseline="30000" dirty="0"/>
              <a:t>2</a:t>
            </a:r>
            <a:r>
              <a:rPr lang="en-US" sz="1800" dirty="0"/>
              <a:t>*16 +</a:t>
            </a:r>
            <a:r>
              <a:rPr lang="en-US" sz="1800" dirty="0">
                <a:solidFill>
                  <a:srgbClr val="FF0000"/>
                </a:solidFill>
              </a:rPr>
              <a:t>2</a:t>
            </a:r>
            <a:r>
              <a:rPr lang="en-US" sz="1800" baseline="30000" dirty="0"/>
              <a:t>2</a:t>
            </a:r>
            <a:r>
              <a:rPr lang="en-US" sz="1800" dirty="0"/>
              <a:t>*64</a:t>
            </a:r>
            <a:r>
              <a:rPr lang="en-US" sz="1800" baseline="30000" dirty="0"/>
              <a:t> </a:t>
            </a:r>
            <a:r>
              <a:rPr lang="en-US" sz="1800" dirty="0"/>
              <a:t> = 400, so</a:t>
            </a:r>
          </a:p>
          <a:p>
            <a:pPr algn="ctr" eaLnBrk="0" hangingPunct="0"/>
            <a:endParaRPr lang="en-US" dirty="0"/>
          </a:p>
          <a:p>
            <a:pPr algn="ctr" eaLnBrk="0" hangingPunct="0"/>
            <a:r>
              <a:rPr lang="en-US" sz="1800" dirty="0"/>
              <a:t>Standard Deviation of Z = </a:t>
            </a:r>
            <a:r>
              <a:rPr lang="en-US" sz="1800" dirty="0" err="1"/>
              <a:t>Sqrt</a:t>
            </a:r>
            <a:r>
              <a:rPr lang="en-US" sz="1800" dirty="0"/>
              <a:t>(400) = 20</a:t>
            </a:r>
            <a:endParaRPr lang="en-US" sz="1800" baseline="30000" dirty="0"/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981200" y="4648200"/>
            <a:ext cx="525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891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 Example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3200400" y="36576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 flipV="1">
            <a:off x="3962400" y="3505200"/>
            <a:ext cx="1905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2857500" y="4381500"/>
            <a:ext cx="1828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4381500" y="3771900"/>
            <a:ext cx="16764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Adding Normals – Relay Example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Bob and Greg run a two-man relay in which the total team time is the sum of </a:t>
            </a:r>
            <a:r>
              <a:rPr lang="en-US" sz="2400" u="sng" dirty="0"/>
              <a:t>Bob’s time + Greg’s time</a:t>
            </a:r>
            <a:r>
              <a:rPr lang="en-US" sz="2400" dirty="0"/>
              <a:t>.  Based on past history, </a:t>
            </a:r>
          </a:p>
          <a:p>
            <a:pPr lvl="1" eaLnBrk="1" hangingPunct="1"/>
            <a:r>
              <a:rPr lang="en-US" sz="2000" u="sng" dirty="0"/>
              <a:t>Bob’s time </a:t>
            </a:r>
            <a:r>
              <a:rPr lang="en-US" sz="2000" dirty="0"/>
              <a:t>is normally distributed with a mean of 10 and a standard deviation of 2.  </a:t>
            </a:r>
          </a:p>
          <a:p>
            <a:pPr lvl="1" eaLnBrk="1" hangingPunct="1"/>
            <a:r>
              <a:rPr lang="en-US" sz="2000" u="sng" dirty="0"/>
              <a:t>Greg’s time </a:t>
            </a:r>
            <a:r>
              <a:rPr lang="en-US" sz="2000" dirty="0"/>
              <a:t>is normally distributed with a mean of 11 and a standard deviation of 0.5. </a:t>
            </a:r>
          </a:p>
          <a:p>
            <a:pPr lvl="1" eaLnBrk="1" hangingPunct="1">
              <a:buNone/>
            </a:pPr>
            <a:r>
              <a:rPr lang="en-US" sz="2000" dirty="0"/>
              <a:t> </a:t>
            </a:r>
          </a:p>
          <a:p>
            <a:pPr eaLnBrk="1" hangingPunct="1"/>
            <a:r>
              <a:rPr lang="en-US" sz="2400" b="1" dirty="0"/>
              <a:t>What is the probability that their total time on a specific race is less than or equal to 20?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Adding Normals – Relay Example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dirty="0"/>
              <a:t>Let B = Bob’s time and G = Greg’s time</a:t>
            </a:r>
          </a:p>
          <a:p>
            <a:pPr eaLnBrk="1" hangingPunct="1"/>
            <a:r>
              <a:rPr lang="en-US" sz="2400" dirty="0"/>
              <a:t>Their total time, T = B + G.</a:t>
            </a:r>
          </a:p>
          <a:p>
            <a:pPr eaLnBrk="1" hangingPunct="1"/>
            <a:r>
              <a:rPr lang="en-US" sz="2400" dirty="0"/>
              <a:t>T is a weighted sum of </a:t>
            </a:r>
            <a:r>
              <a:rPr lang="en-US" sz="2400" dirty="0" err="1"/>
              <a:t>normals</a:t>
            </a:r>
            <a:r>
              <a:rPr lang="en-US" sz="2400" dirty="0"/>
              <a:t> &amp; the weights are both +1, hence T is normally distributed with </a:t>
            </a:r>
          </a:p>
          <a:p>
            <a:pPr lvl="1" eaLnBrk="1" hangingPunct="1"/>
            <a:r>
              <a:rPr lang="en-US" sz="2000" dirty="0"/>
              <a:t>mean of 10 + 11 = 21 and </a:t>
            </a:r>
          </a:p>
          <a:p>
            <a:pPr lvl="1" eaLnBrk="1" hangingPunct="1"/>
            <a:r>
              <a:rPr lang="en-US" sz="2000" dirty="0"/>
              <a:t>variance of 1 x 2</a:t>
            </a:r>
            <a:r>
              <a:rPr lang="en-US" sz="2000" baseline="30000" dirty="0"/>
              <a:t>2</a:t>
            </a:r>
            <a:r>
              <a:rPr lang="en-US" sz="2000" dirty="0"/>
              <a:t>   +   1 x (0.5)</a:t>
            </a:r>
            <a:r>
              <a:rPr lang="en-US" sz="2000" baseline="30000" dirty="0"/>
              <a:t>2</a:t>
            </a:r>
            <a:r>
              <a:rPr lang="en-US" sz="2000" dirty="0"/>
              <a:t> = 4 + ¼  =  4.25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We can compute P{T &lt;= 20}  = </a:t>
            </a:r>
            <a:r>
              <a:rPr lang="en-US" sz="2400" dirty="0" err="1"/>
              <a:t>normdist</a:t>
            </a:r>
            <a:r>
              <a:rPr lang="en-US" sz="2400" dirty="0"/>
              <a:t>(20, 21, </a:t>
            </a:r>
            <a:r>
              <a:rPr lang="en-US" sz="2400" dirty="0" err="1"/>
              <a:t>sqrt</a:t>
            </a:r>
            <a:r>
              <a:rPr lang="en-US" sz="2400" dirty="0"/>
              <a:t>(4.25), 1)  =  0.314 (approximately)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Why </a:t>
            </a:r>
            <a:r>
              <a:rPr lang="en-US" sz="2400" dirty="0" err="1"/>
              <a:t>sqrt</a:t>
            </a:r>
            <a:r>
              <a:rPr lang="en-US" sz="2400" dirty="0"/>
              <a:t>(4.25)?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Adding Normals – Race Example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dirty="0"/>
              <a:t>Sarah and Naomi compete in a particular race in which the competitor with the fastest time wins.  Based on past history: </a:t>
            </a:r>
          </a:p>
          <a:p>
            <a:pPr lvl="1" eaLnBrk="1" hangingPunct="1"/>
            <a:r>
              <a:rPr lang="en-US" sz="2000" u="sng" dirty="0"/>
              <a:t>Sarah’s time </a:t>
            </a:r>
            <a:r>
              <a:rPr lang="en-US" sz="2000" dirty="0"/>
              <a:t>is normally distributed with a mean of 10 and a standard deviation of 2.  </a:t>
            </a:r>
          </a:p>
          <a:p>
            <a:pPr lvl="1" eaLnBrk="1" hangingPunct="1"/>
            <a:r>
              <a:rPr lang="en-US" sz="2000" u="sng" dirty="0"/>
              <a:t>Naomi’s time </a:t>
            </a:r>
            <a:r>
              <a:rPr lang="en-US" sz="2000" dirty="0"/>
              <a:t>is normally distributed with a mean of 10.5 and a standard deviation of 1.  </a:t>
            </a:r>
          </a:p>
          <a:p>
            <a:pPr lvl="1" eaLnBrk="1" hangingPunct="1"/>
            <a:endParaRPr lang="en-US" sz="2000" dirty="0"/>
          </a:p>
          <a:p>
            <a:pPr eaLnBrk="1" hangingPunct="1"/>
            <a:r>
              <a:rPr lang="en-US" sz="2400" b="1" dirty="0"/>
              <a:t>What is the probability that Sarah wins?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Hint:  Let S denote Sarah’s time and N denote Naomi’s time.  Define a random variable, W (in terms of S and N), so that Sarah wins if and only if W &gt;= 0</a:t>
            </a:r>
          </a:p>
          <a:p>
            <a:pPr eaLnBrk="1" hangingPunct="1">
              <a:buFont typeface="Arial" charset="0"/>
              <a:buNone/>
            </a:pPr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Upcoming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dirty="0"/>
          </a:p>
          <a:p>
            <a:pPr eaLnBrk="1" hangingPunct="1"/>
            <a:r>
              <a:rPr lang="en-US" dirty="0"/>
              <a:t>For Next Week (week 5)</a:t>
            </a:r>
          </a:p>
          <a:p>
            <a:pPr lvl="1" eaLnBrk="1" hangingPunct="1"/>
            <a:r>
              <a:rPr lang="en-US" dirty="0"/>
              <a:t>Group Exam #1 Due</a:t>
            </a:r>
          </a:p>
          <a:p>
            <a:pPr lvl="1" eaLnBrk="1" hangingPunct="1"/>
            <a:r>
              <a:rPr lang="en-US" dirty="0"/>
              <a:t>Note: homework #4 moved to week 6</a:t>
            </a:r>
          </a:p>
          <a:p>
            <a:pPr eaLnBrk="1" hangingPunct="1">
              <a:buNone/>
            </a:pPr>
            <a:endParaRPr lang="en-US" dirty="0"/>
          </a:p>
          <a:p>
            <a:pPr algn="ctr" eaLnBrk="1" hangingPunct="1">
              <a:buFontTx/>
              <a:buNone/>
            </a:pPr>
            <a:endParaRPr lang="en-US" dirty="0"/>
          </a:p>
          <a:p>
            <a:pPr lvl="1" eaLnBrk="1" hangingPunct="1"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Sarah and Naomi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 = N – S  ----if W &gt; 0 then N &gt; S and hence Sarah will have the lesser (faster) time </a:t>
            </a:r>
          </a:p>
          <a:p>
            <a:r>
              <a:rPr lang="en-US" sz="2400" dirty="0"/>
              <a:t>We Seek:  P{ W </a:t>
            </a:r>
            <a:r>
              <a:rPr lang="en-US" sz="2400" u="sng" dirty="0"/>
              <a:t>&gt;</a:t>
            </a:r>
            <a:r>
              <a:rPr lang="en-US" sz="2400" dirty="0"/>
              <a:t> 0}  =  1 – P{W </a:t>
            </a:r>
            <a:r>
              <a:rPr lang="en-US" sz="2400" u="sng" dirty="0"/>
              <a:t>&lt; </a:t>
            </a:r>
            <a:r>
              <a:rPr lang="en-US" sz="2400" dirty="0"/>
              <a:t>0} </a:t>
            </a:r>
          </a:p>
          <a:p>
            <a:endParaRPr lang="en-US" sz="2400" dirty="0"/>
          </a:p>
          <a:p>
            <a:r>
              <a:rPr lang="en-US" sz="2400" dirty="0"/>
              <a:t>W is normally distributed with a mean of 1/2 and </a:t>
            </a:r>
            <a:r>
              <a:rPr lang="en-US" sz="2400" dirty="0" err="1"/>
              <a:t>stdev</a:t>
            </a:r>
            <a:r>
              <a:rPr lang="en-US" sz="2400" dirty="0"/>
              <a:t> of </a:t>
            </a:r>
            <a:r>
              <a:rPr lang="en-US" sz="2400" dirty="0" err="1"/>
              <a:t>sqrt</a:t>
            </a:r>
            <a:r>
              <a:rPr lang="en-US" sz="2400" dirty="0"/>
              <a:t>[2</a:t>
            </a:r>
            <a:r>
              <a:rPr lang="en-US" sz="2400" baseline="30000" dirty="0"/>
              <a:t>2</a:t>
            </a:r>
            <a:r>
              <a:rPr lang="en-US" sz="2400" dirty="0"/>
              <a:t> + 1</a:t>
            </a:r>
            <a:r>
              <a:rPr lang="en-US" sz="2400" baseline="30000" dirty="0"/>
              <a:t>2</a:t>
            </a:r>
            <a:r>
              <a:rPr lang="en-US" sz="2400" dirty="0"/>
              <a:t>] = </a:t>
            </a:r>
            <a:r>
              <a:rPr lang="en-US" sz="2400" dirty="0" err="1"/>
              <a:t>sqrt</a:t>
            </a:r>
            <a:r>
              <a:rPr lang="en-US" sz="2400" dirty="0"/>
              <a:t>[4 + 1] = </a:t>
            </a:r>
            <a:r>
              <a:rPr lang="en-US" sz="2400" dirty="0" err="1"/>
              <a:t>sqrt</a:t>
            </a:r>
            <a:r>
              <a:rPr lang="en-US" sz="2400" dirty="0"/>
              <a:t>[5]</a:t>
            </a:r>
          </a:p>
          <a:p>
            <a:endParaRPr lang="en-US" sz="2400" dirty="0"/>
          </a:p>
          <a:p>
            <a:r>
              <a:rPr lang="en-US" sz="2400" dirty="0"/>
              <a:t>P{W </a:t>
            </a:r>
            <a:r>
              <a:rPr lang="en-US" sz="2400" u="sng" dirty="0"/>
              <a:t>&gt;</a:t>
            </a:r>
            <a:r>
              <a:rPr lang="en-US" sz="2400" dirty="0"/>
              <a:t> 0} = 1 – P{W </a:t>
            </a:r>
            <a:r>
              <a:rPr lang="en-US" sz="2400" u="sng" dirty="0"/>
              <a:t>&lt; </a:t>
            </a:r>
            <a:r>
              <a:rPr lang="en-US" sz="2400" dirty="0"/>
              <a:t>0} = 1 – </a:t>
            </a:r>
            <a:r>
              <a:rPr lang="en-US" sz="2400" dirty="0" err="1"/>
              <a:t>normdist</a:t>
            </a:r>
            <a:r>
              <a:rPr lang="en-US" sz="2400" dirty="0"/>
              <a:t>(0, 1/2, </a:t>
            </a:r>
            <a:r>
              <a:rPr lang="en-US" sz="2400" dirty="0" err="1"/>
              <a:t>sqrt</a:t>
            </a:r>
            <a:r>
              <a:rPr lang="en-US" sz="2400" dirty="0"/>
              <a:t>[5], 1)           = 1 – 0.412 = 0.588 (decimal numbers are rounded and hence are approximate)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248400" y="36576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648200" y="4114800"/>
            <a:ext cx="2362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581400" y="43434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81400" y="43434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81600" y="4343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Adding Normals – Sarah and Naomi Re-visited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u="sng" dirty="0"/>
              <a:t>Sarah’s time:  </a:t>
            </a:r>
            <a:r>
              <a:rPr lang="en-US" sz="2400" dirty="0"/>
              <a:t>mean = 10, </a:t>
            </a:r>
            <a:r>
              <a:rPr lang="en-US" sz="2400" dirty="0" err="1"/>
              <a:t>stdev</a:t>
            </a:r>
            <a:r>
              <a:rPr lang="en-US" sz="2400" dirty="0"/>
              <a:t> = 2</a:t>
            </a:r>
          </a:p>
          <a:p>
            <a:pPr eaLnBrk="1" hangingPunct="1"/>
            <a:r>
              <a:rPr lang="en-US" sz="2400" u="sng" dirty="0"/>
              <a:t>Naomi’s time:  </a:t>
            </a:r>
            <a:r>
              <a:rPr lang="en-US" sz="2400" dirty="0"/>
              <a:t>mean = 10.5, </a:t>
            </a:r>
            <a:r>
              <a:rPr lang="en-US" sz="2400" dirty="0" err="1"/>
              <a:t>stdev</a:t>
            </a:r>
            <a:r>
              <a:rPr lang="en-US" sz="2400" dirty="0"/>
              <a:t> = 1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b="1" dirty="0"/>
              <a:t>What is the probability that their AVERAGE time on a specific race is &lt; = 10?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Hint:  Let S denote Sarah’s time and N denote Naomi’s time.  Define a random variable, A (in terms of S and N), that gives the average time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Adding </a:t>
            </a:r>
            <a:r>
              <a:rPr lang="en-US" sz="3200" dirty="0" err="1"/>
              <a:t>Normals</a:t>
            </a:r>
            <a:r>
              <a:rPr lang="en-US" sz="3200" dirty="0"/>
              <a:t> – Sarah and Naomi Re-visited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Sarah’s time:  mean = 10, </a:t>
            </a:r>
            <a:r>
              <a:rPr lang="en-US" sz="2400" dirty="0" err="1"/>
              <a:t>stdev</a:t>
            </a:r>
            <a:r>
              <a:rPr lang="en-US" sz="2400" dirty="0"/>
              <a:t> = 2</a:t>
            </a:r>
          </a:p>
          <a:p>
            <a:pPr eaLnBrk="1" hangingPunct="1"/>
            <a:r>
              <a:rPr lang="en-US" sz="2400" dirty="0"/>
              <a:t>Naomi’s time:  mean = 10.5, </a:t>
            </a:r>
            <a:r>
              <a:rPr lang="en-US" sz="2400" dirty="0" err="1"/>
              <a:t>stdev</a:t>
            </a:r>
            <a:r>
              <a:rPr lang="en-US" sz="2400" dirty="0"/>
              <a:t> = 1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What is the probability that their AVERAGE time, A,  on a specific race is &lt; = 10?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A = ½ S  +  ½ N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Sarah and Naomi’s Average, A </a:t>
            </a:r>
            <a:br>
              <a:rPr lang="en-US" sz="3200" dirty="0"/>
            </a:br>
            <a:r>
              <a:rPr lang="en-US" sz="3200" dirty="0"/>
              <a:t>P{A </a:t>
            </a:r>
            <a:r>
              <a:rPr lang="en-US" sz="3200" u="sng" dirty="0"/>
              <a:t>&lt;</a:t>
            </a:r>
            <a:r>
              <a:rPr lang="en-US" sz="3200" dirty="0"/>
              <a:t> 10}   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Sarah’s time, S:  mean = 10, </a:t>
            </a:r>
            <a:r>
              <a:rPr lang="en-US" sz="2400" dirty="0" err="1"/>
              <a:t>stdev</a:t>
            </a:r>
            <a:r>
              <a:rPr lang="en-US" sz="2400" dirty="0"/>
              <a:t> = 2</a:t>
            </a:r>
          </a:p>
          <a:p>
            <a:pPr eaLnBrk="1" hangingPunct="1"/>
            <a:r>
              <a:rPr lang="en-US" sz="2400" dirty="0"/>
              <a:t>Naomi’s time, N:  mean = 10.5, </a:t>
            </a:r>
            <a:r>
              <a:rPr lang="en-US" sz="2400" dirty="0" err="1"/>
              <a:t>stdev</a:t>
            </a:r>
            <a:r>
              <a:rPr lang="en-US" sz="2400" dirty="0"/>
              <a:t> = 1</a:t>
            </a:r>
          </a:p>
          <a:p>
            <a:pPr eaLnBrk="1" hangingPunct="1"/>
            <a:r>
              <a:rPr lang="en-US" sz="2400" dirty="0"/>
              <a:t>A = ½ S  +  ½ N</a:t>
            </a:r>
          </a:p>
          <a:p>
            <a:pPr lvl="1"/>
            <a:r>
              <a:rPr lang="en-US" sz="2000" dirty="0"/>
              <a:t>A is the weighted sum of two </a:t>
            </a:r>
            <a:r>
              <a:rPr lang="en-US" sz="2000" dirty="0" err="1"/>
              <a:t>normals</a:t>
            </a:r>
            <a:r>
              <a:rPr lang="en-US" sz="2000" dirty="0"/>
              <a:t> where the weight on N is  </a:t>
            </a:r>
            <a:r>
              <a:rPr lang="en-US" sz="2000" dirty="0">
                <a:solidFill>
                  <a:srgbClr val="FF0000"/>
                </a:solidFill>
              </a:rPr>
              <a:t>½ </a:t>
            </a:r>
            <a:r>
              <a:rPr lang="en-US" sz="2000" dirty="0"/>
              <a:t> and the weight on S is  </a:t>
            </a:r>
            <a:r>
              <a:rPr lang="en-US" sz="2000" dirty="0">
                <a:solidFill>
                  <a:srgbClr val="FF0000"/>
                </a:solidFill>
              </a:rPr>
              <a:t>½ </a:t>
            </a:r>
            <a:r>
              <a:rPr lang="en-US" sz="2000" dirty="0"/>
              <a:t>.</a:t>
            </a:r>
          </a:p>
          <a:p>
            <a:r>
              <a:rPr lang="en-US" sz="2400" dirty="0"/>
              <a:t>A is normally distributed with </a:t>
            </a:r>
          </a:p>
          <a:p>
            <a:pPr lvl="1"/>
            <a:r>
              <a:rPr lang="en-US" sz="2000" dirty="0"/>
              <a:t>a mean of  </a:t>
            </a:r>
            <a:r>
              <a:rPr lang="en-US" sz="2000" dirty="0">
                <a:solidFill>
                  <a:srgbClr val="FF0000"/>
                </a:solidFill>
              </a:rPr>
              <a:t>½ </a:t>
            </a:r>
            <a:r>
              <a:rPr lang="en-US" sz="2000" dirty="0"/>
              <a:t> x 10.5 + </a:t>
            </a:r>
            <a:r>
              <a:rPr lang="en-US" sz="2000" dirty="0">
                <a:solidFill>
                  <a:srgbClr val="FF0000"/>
                </a:solidFill>
              </a:rPr>
              <a:t>½ </a:t>
            </a:r>
            <a:r>
              <a:rPr lang="en-US" sz="2000" dirty="0"/>
              <a:t>x 10 = 10.25</a:t>
            </a:r>
          </a:p>
          <a:p>
            <a:pPr lvl="1"/>
            <a:r>
              <a:rPr lang="en-US" sz="2000" dirty="0"/>
              <a:t>a variance of  (</a:t>
            </a:r>
            <a:r>
              <a:rPr lang="en-US" sz="2000" dirty="0">
                <a:solidFill>
                  <a:srgbClr val="FF0000"/>
                </a:solidFill>
              </a:rPr>
              <a:t>½</a:t>
            </a:r>
            <a:r>
              <a:rPr lang="en-US" sz="2000" dirty="0"/>
              <a:t>) </a:t>
            </a:r>
            <a:r>
              <a:rPr lang="en-US" sz="2000" baseline="30000" dirty="0"/>
              <a:t>2</a:t>
            </a:r>
            <a:r>
              <a:rPr lang="en-US" sz="2000" dirty="0"/>
              <a:t> x 2</a:t>
            </a:r>
            <a:r>
              <a:rPr lang="en-US" sz="2000" baseline="30000" dirty="0"/>
              <a:t>2</a:t>
            </a:r>
            <a:r>
              <a:rPr lang="en-US" sz="2000" dirty="0"/>
              <a:t>   + (</a:t>
            </a:r>
            <a:r>
              <a:rPr lang="en-US" sz="2000" dirty="0">
                <a:solidFill>
                  <a:srgbClr val="FF0000"/>
                </a:solidFill>
              </a:rPr>
              <a:t>½</a:t>
            </a:r>
            <a:r>
              <a:rPr lang="en-US" sz="2000" dirty="0"/>
              <a:t>) </a:t>
            </a:r>
            <a:r>
              <a:rPr lang="en-US" sz="2000" baseline="30000" dirty="0"/>
              <a:t>2</a:t>
            </a:r>
            <a:r>
              <a:rPr lang="en-US" sz="2000" dirty="0"/>
              <a:t> x 1</a:t>
            </a:r>
            <a:r>
              <a:rPr lang="en-US" sz="2000" baseline="30000" dirty="0"/>
              <a:t>2</a:t>
            </a:r>
            <a:r>
              <a:rPr lang="en-US" sz="2000" dirty="0"/>
              <a:t> =  1  + ¼  = 1.25</a:t>
            </a:r>
          </a:p>
          <a:p>
            <a:r>
              <a:rPr lang="en-US" sz="2400" dirty="0"/>
              <a:t>P{A </a:t>
            </a:r>
            <a:r>
              <a:rPr lang="en-US" sz="2400" u="sng" dirty="0"/>
              <a:t>&lt;</a:t>
            </a:r>
            <a:r>
              <a:rPr lang="en-US" sz="2400" dirty="0"/>
              <a:t> 10} = </a:t>
            </a:r>
            <a:r>
              <a:rPr lang="en-US" sz="2400" dirty="0" err="1"/>
              <a:t>normdist</a:t>
            </a:r>
            <a:r>
              <a:rPr lang="en-US" sz="2400" dirty="0"/>
              <a:t>(10, 10.25, </a:t>
            </a:r>
            <a:r>
              <a:rPr lang="en-US" sz="2400" dirty="0" err="1"/>
              <a:t>sqrt</a:t>
            </a:r>
            <a:r>
              <a:rPr lang="en-US" sz="2400" dirty="0"/>
              <a:t>(1.25), 1) </a:t>
            </a:r>
          </a:p>
          <a:p>
            <a:pPr algn="ctr">
              <a:buNone/>
            </a:pPr>
            <a:r>
              <a:rPr lang="en-US" sz="2400" dirty="0"/>
              <a:t>= 0.412 (approximately)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Sarah’s </a:t>
            </a:r>
            <a:r>
              <a:rPr lang="en-US" u="sng" dirty="0"/>
              <a:t>Average </a:t>
            </a:r>
            <a:r>
              <a:rPr lang="en-US" dirty="0"/>
              <a:t>Race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dirty="0"/>
              <a:t>What happens if we take a sample of 3 of Sarah’s race times and compute the average:  </a:t>
            </a:r>
          </a:p>
          <a:p>
            <a:pPr lvl="2"/>
            <a:r>
              <a:rPr lang="en-US" dirty="0"/>
              <a:t>Average = 1/3 x T1 + 1/3 x T2 + 1/3 x T3</a:t>
            </a:r>
          </a:p>
          <a:p>
            <a:pPr lvl="2"/>
            <a:r>
              <a:rPr lang="en-US" dirty="0"/>
              <a:t>Each time, Ti, is normally distributed with a mean of 10 and a standard deviation of 2</a:t>
            </a:r>
          </a:p>
          <a:p>
            <a:pPr lvl="2"/>
            <a:r>
              <a:rPr lang="en-US" dirty="0"/>
              <a:t>So the Average is normally distributed with a mean of 10 (= 1/3 x 10 + 1/3 x 10 + 1/3 x 10) and a standard deviation</a:t>
            </a:r>
          </a:p>
          <a:p>
            <a:pPr lvl="3">
              <a:buNone/>
            </a:pPr>
            <a:r>
              <a:rPr lang="en-US" dirty="0"/>
              <a:t>= </a:t>
            </a:r>
            <a:r>
              <a:rPr lang="en-US" dirty="0" err="1"/>
              <a:t>sqrt</a:t>
            </a:r>
            <a:r>
              <a:rPr lang="en-US" dirty="0"/>
              <a:t>[(1/3)</a:t>
            </a:r>
            <a:r>
              <a:rPr lang="en-US" baseline="30000" dirty="0"/>
              <a:t>2</a:t>
            </a:r>
            <a:r>
              <a:rPr lang="en-US" dirty="0"/>
              <a:t> x 2</a:t>
            </a:r>
            <a:r>
              <a:rPr lang="en-US" baseline="30000" dirty="0"/>
              <a:t>2</a:t>
            </a:r>
            <a:r>
              <a:rPr lang="en-US" dirty="0"/>
              <a:t> + (1/3)</a:t>
            </a:r>
            <a:r>
              <a:rPr lang="en-US" baseline="30000" dirty="0"/>
              <a:t>2</a:t>
            </a:r>
            <a:r>
              <a:rPr lang="en-US" dirty="0"/>
              <a:t> x 2</a:t>
            </a:r>
            <a:r>
              <a:rPr lang="en-US" baseline="30000" dirty="0"/>
              <a:t>2 </a:t>
            </a:r>
            <a:r>
              <a:rPr lang="en-US" dirty="0"/>
              <a:t> </a:t>
            </a:r>
            <a:r>
              <a:rPr lang="en-US" baseline="-25000" dirty="0"/>
              <a:t> </a:t>
            </a:r>
            <a:r>
              <a:rPr lang="en-US" dirty="0"/>
              <a:t>+ (1/3)</a:t>
            </a:r>
            <a:r>
              <a:rPr lang="en-US" baseline="30000" dirty="0"/>
              <a:t>2</a:t>
            </a:r>
            <a:r>
              <a:rPr lang="en-US" dirty="0"/>
              <a:t> x 2</a:t>
            </a:r>
            <a:r>
              <a:rPr lang="en-US" baseline="30000" dirty="0"/>
              <a:t>2</a:t>
            </a:r>
            <a:r>
              <a:rPr lang="en-US" dirty="0"/>
              <a:t>]</a:t>
            </a:r>
          </a:p>
          <a:p>
            <a:pPr lvl="3">
              <a:buNone/>
            </a:pPr>
            <a:r>
              <a:rPr lang="en-US" dirty="0"/>
              <a:t>= </a:t>
            </a:r>
            <a:r>
              <a:rPr lang="en-US" dirty="0" err="1"/>
              <a:t>sqrt</a:t>
            </a:r>
            <a:r>
              <a:rPr lang="en-US" dirty="0"/>
              <a:t>[3 x (1/3)</a:t>
            </a:r>
            <a:r>
              <a:rPr lang="en-US" baseline="30000" dirty="0"/>
              <a:t>2</a:t>
            </a:r>
            <a:r>
              <a:rPr lang="en-US" dirty="0"/>
              <a:t> x 2</a:t>
            </a:r>
            <a:r>
              <a:rPr lang="en-US" baseline="30000" dirty="0"/>
              <a:t>2</a:t>
            </a:r>
            <a:r>
              <a:rPr lang="en-US" dirty="0"/>
              <a:t>] = </a:t>
            </a:r>
            <a:r>
              <a:rPr lang="en-US" dirty="0" err="1"/>
              <a:t>sqrt</a:t>
            </a:r>
            <a:r>
              <a:rPr lang="en-US" dirty="0"/>
              <a:t>[1/3 x 4] </a:t>
            </a:r>
          </a:p>
          <a:p>
            <a:pPr lvl="3">
              <a:buNone/>
            </a:pPr>
            <a:r>
              <a:rPr lang="en-US" dirty="0"/>
              <a:t>= 2/</a:t>
            </a:r>
            <a:r>
              <a:rPr lang="en-US" dirty="0" err="1"/>
              <a:t>sqrt</a:t>
            </a:r>
            <a:r>
              <a:rPr lang="en-US" dirty="0"/>
              <a:t>(3)</a:t>
            </a:r>
          </a:p>
          <a:p>
            <a:pPr lvl="1">
              <a:buNone/>
            </a:pPr>
            <a:r>
              <a:rPr lang="en-US" dirty="0"/>
              <a:t>What if we take a sample of 4?  Of 16?  Of n?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Generalizing from Sarah’s Average to Averages in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Times New Roman" pitchFamily="18" charset="0"/>
              </a:rPr>
              <a:t>Suppose X</a:t>
            </a:r>
            <a:r>
              <a:rPr lang="en-US" sz="2400" baseline="-25000" dirty="0">
                <a:cs typeface="Times New Roman" pitchFamily="18" charset="0"/>
              </a:rPr>
              <a:t>i   </a:t>
            </a:r>
            <a:r>
              <a:rPr lang="en-US" sz="2400" dirty="0">
                <a:cs typeface="Times New Roman" pitchFamily="18" charset="0"/>
              </a:rPr>
              <a:t>for </a:t>
            </a:r>
            <a:r>
              <a:rPr lang="en-US" sz="2400" dirty="0" err="1">
                <a:cs typeface="Times New Roman" pitchFamily="18" charset="0"/>
              </a:rPr>
              <a:t>i</a:t>
            </a:r>
            <a:r>
              <a:rPr lang="en-US" sz="2400" dirty="0">
                <a:cs typeface="Times New Roman" pitchFamily="18" charset="0"/>
              </a:rPr>
              <a:t> = 1 through n are independent and </a:t>
            </a:r>
            <a:r>
              <a:rPr lang="en-US" sz="2400" b="1" u="sng" dirty="0">
                <a:cs typeface="Times New Roman" pitchFamily="18" charset="0"/>
              </a:rPr>
              <a:t>normally</a:t>
            </a:r>
            <a:r>
              <a:rPr lang="en-US" sz="2400" dirty="0">
                <a:cs typeface="Times New Roman" pitchFamily="18" charset="0"/>
              </a:rPr>
              <a:t> distributed random variables, each having mean </a:t>
            </a:r>
            <a:r>
              <a:rPr lang="el-GR" sz="2400" dirty="0">
                <a:cs typeface="Times New Roman" pitchFamily="18" charset="0"/>
              </a:rPr>
              <a:t>μ</a:t>
            </a:r>
            <a:r>
              <a:rPr lang="en-US" sz="2400" dirty="0">
                <a:cs typeface="Times New Roman" pitchFamily="18" charset="0"/>
              </a:rPr>
              <a:t> and standard deviation </a:t>
            </a:r>
            <a:r>
              <a:rPr lang="el-GR" sz="2400" dirty="0">
                <a:cs typeface="Times New Roman" pitchFamily="18" charset="0"/>
              </a:rPr>
              <a:t>σ</a:t>
            </a:r>
            <a:r>
              <a:rPr lang="en-US" sz="2400" dirty="0">
                <a:cs typeface="Times New Roman" pitchFamily="18" charset="0"/>
              </a:rPr>
              <a:t> (identically distributed).</a:t>
            </a:r>
            <a:endParaRPr lang="en-US" sz="2000" dirty="0">
              <a:cs typeface="Times New Roman" pitchFamily="18" charset="0"/>
            </a:endParaRPr>
          </a:p>
          <a:p>
            <a:r>
              <a:rPr lang="en-US" sz="2400" dirty="0">
                <a:cs typeface="Times New Roman" pitchFamily="18" charset="0"/>
              </a:rPr>
              <a:t>Suppose   </a:t>
            </a:r>
            <a:r>
              <a:rPr lang="en-US" sz="2400" b="1" dirty="0" err="1">
                <a:solidFill>
                  <a:srgbClr val="FF0000"/>
                </a:solidFill>
                <a:cs typeface="Times New Roman" pitchFamily="18" charset="0"/>
              </a:rPr>
              <a:t>W</a:t>
            </a:r>
            <a:r>
              <a:rPr lang="en-US" sz="2400" b="1" baseline="-25000" dirty="0" err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400" b="1" baseline="-25000" dirty="0">
                <a:solidFill>
                  <a:srgbClr val="FF0000"/>
                </a:solidFill>
                <a:cs typeface="Times New Roman" pitchFamily="18" charset="0"/>
              </a:rPr>
              <a:t>   </a:t>
            </a: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= (X</a:t>
            </a:r>
            <a:r>
              <a:rPr lang="en-US" sz="2400" b="1" baseline="-25000" dirty="0">
                <a:solidFill>
                  <a:srgbClr val="FF0000"/>
                </a:solidFill>
                <a:cs typeface="Times New Roman" pitchFamily="18" charset="0"/>
              </a:rPr>
              <a:t>1  </a:t>
            </a: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+  X</a:t>
            </a:r>
            <a:r>
              <a:rPr lang="en-US" sz="2400" b="1" baseline="-25000" dirty="0">
                <a:solidFill>
                  <a:srgbClr val="FF0000"/>
                </a:solidFill>
                <a:cs typeface="Times New Roman" pitchFamily="18" charset="0"/>
              </a:rPr>
              <a:t>2   </a:t>
            </a: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+ ….. + </a:t>
            </a:r>
            <a:r>
              <a:rPr lang="en-US" sz="2400" b="1" dirty="0" err="1">
                <a:solidFill>
                  <a:srgbClr val="FF0000"/>
                </a:solidFill>
                <a:cs typeface="Times New Roman" pitchFamily="18" charset="0"/>
              </a:rPr>
              <a:t>X</a:t>
            </a:r>
            <a:r>
              <a:rPr lang="en-US" sz="2400" b="1" baseline="-25000" dirty="0" err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sz="2400" b="1" baseline="-25000" dirty="0">
                <a:solidFill>
                  <a:srgbClr val="FF0000"/>
                </a:solidFill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)/n</a:t>
            </a:r>
            <a:r>
              <a:rPr lang="en-US" sz="2400" dirty="0">
                <a:cs typeface="Times New Roman" pitchFamily="18" charset="0"/>
              </a:rPr>
              <a:t>, then </a:t>
            </a:r>
            <a:r>
              <a:rPr lang="en-US" sz="2400" dirty="0" err="1">
                <a:cs typeface="Times New Roman" pitchFamily="18" charset="0"/>
              </a:rPr>
              <a:t>W</a:t>
            </a:r>
            <a:r>
              <a:rPr lang="en-US" sz="2400" baseline="-25000" dirty="0" err="1">
                <a:cs typeface="Times New Roman" pitchFamily="18" charset="0"/>
              </a:rPr>
              <a:t>n</a:t>
            </a:r>
            <a:r>
              <a:rPr lang="en-US" sz="2400" baseline="-25000" dirty="0">
                <a:cs typeface="Times New Roman" pitchFamily="18" charset="0"/>
              </a:rPr>
              <a:t>   </a:t>
            </a:r>
            <a:r>
              <a:rPr lang="en-US" sz="2400" dirty="0">
                <a:cs typeface="Times New Roman" pitchFamily="18" charset="0"/>
              </a:rPr>
              <a:t>is normally distributed with 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  <a:cs typeface="Times New Roman" pitchFamily="18" charset="0"/>
              </a:rPr>
              <a:t>Mean = </a:t>
            </a:r>
            <a:r>
              <a:rPr lang="el-GR" sz="1800" b="1" dirty="0">
                <a:solidFill>
                  <a:srgbClr val="FF0000"/>
                </a:solidFill>
                <a:cs typeface="Times New Roman" pitchFamily="18" charset="0"/>
              </a:rPr>
              <a:t>μ</a:t>
            </a:r>
            <a:r>
              <a:rPr lang="en-US" sz="1800" b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</a:p>
          <a:p>
            <a:pPr lvl="1">
              <a:buNone/>
            </a:pPr>
            <a:endParaRPr lang="en-US" sz="1800" dirty="0">
              <a:cs typeface="Times New Roman" pitchFamily="18" charset="0"/>
            </a:endParaRPr>
          </a:p>
          <a:p>
            <a:pPr lvl="1"/>
            <a:r>
              <a:rPr lang="en-US" sz="1800" dirty="0">
                <a:cs typeface="Times New Roman" pitchFamily="18" charset="0"/>
              </a:rPr>
              <a:t>Variance = [(1/n)</a:t>
            </a:r>
            <a:r>
              <a:rPr lang="en-US" sz="1800" baseline="30000" dirty="0">
                <a:cs typeface="Times New Roman" pitchFamily="18" charset="0"/>
              </a:rPr>
              <a:t>2</a:t>
            </a:r>
            <a:r>
              <a:rPr lang="en-US" sz="1800" dirty="0">
                <a:cs typeface="Times New Roman" pitchFamily="18" charset="0"/>
              </a:rPr>
              <a:t>  x  </a:t>
            </a:r>
            <a:r>
              <a:rPr lang="el-GR" sz="1800" dirty="0">
                <a:cs typeface="Times New Roman" pitchFamily="18" charset="0"/>
              </a:rPr>
              <a:t>σ</a:t>
            </a:r>
            <a:r>
              <a:rPr lang="en-US" sz="1800" baseline="30000" dirty="0">
                <a:cs typeface="Times New Roman" pitchFamily="18" charset="0"/>
              </a:rPr>
              <a:t>2</a:t>
            </a:r>
            <a:r>
              <a:rPr lang="en-US" sz="1800" dirty="0">
                <a:cs typeface="Times New Roman" pitchFamily="18" charset="0"/>
              </a:rPr>
              <a:t>   +   (1/n) </a:t>
            </a:r>
            <a:r>
              <a:rPr lang="en-US" sz="1800" baseline="30000" dirty="0">
                <a:cs typeface="Times New Roman" pitchFamily="18" charset="0"/>
              </a:rPr>
              <a:t>2</a:t>
            </a:r>
            <a:r>
              <a:rPr lang="en-US" sz="1800" dirty="0">
                <a:cs typeface="Times New Roman" pitchFamily="18" charset="0"/>
              </a:rPr>
              <a:t>  x  </a:t>
            </a:r>
            <a:r>
              <a:rPr lang="el-GR" sz="1800" dirty="0">
                <a:cs typeface="Times New Roman" pitchFamily="18" charset="0"/>
              </a:rPr>
              <a:t>σ</a:t>
            </a:r>
            <a:r>
              <a:rPr lang="en-US" sz="1800" baseline="30000" dirty="0">
                <a:cs typeface="Times New Roman" pitchFamily="18" charset="0"/>
              </a:rPr>
              <a:t>2</a:t>
            </a:r>
            <a:r>
              <a:rPr lang="en-US" sz="1800" dirty="0">
                <a:cs typeface="Times New Roman" pitchFamily="18" charset="0"/>
              </a:rPr>
              <a:t>   + ….   + (1/n)</a:t>
            </a:r>
            <a:r>
              <a:rPr lang="en-US" sz="1800" baseline="30000" dirty="0">
                <a:cs typeface="Times New Roman" pitchFamily="18" charset="0"/>
              </a:rPr>
              <a:t>2</a:t>
            </a:r>
            <a:r>
              <a:rPr lang="en-US" sz="1800" dirty="0">
                <a:cs typeface="Times New Roman" pitchFamily="18" charset="0"/>
              </a:rPr>
              <a:t>  x  </a:t>
            </a:r>
            <a:r>
              <a:rPr lang="el-GR" sz="1800" dirty="0">
                <a:cs typeface="Times New Roman" pitchFamily="18" charset="0"/>
              </a:rPr>
              <a:t>σ</a:t>
            </a:r>
            <a:r>
              <a:rPr lang="en-US" sz="1800" baseline="30000" dirty="0">
                <a:cs typeface="Times New Roman" pitchFamily="18" charset="0"/>
              </a:rPr>
              <a:t>2</a:t>
            </a:r>
            <a:r>
              <a:rPr lang="en-US" sz="1800" dirty="0">
                <a:cs typeface="Times New Roman" pitchFamily="18" charset="0"/>
              </a:rPr>
              <a:t>] = </a:t>
            </a:r>
            <a:r>
              <a:rPr lang="el-GR" sz="1800" dirty="0">
                <a:cs typeface="Times New Roman" pitchFamily="18" charset="0"/>
              </a:rPr>
              <a:t>σ</a:t>
            </a:r>
            <a:r>
              <a:rPr lang="en-US" sz="1800" baseline="30000" dirty="0">
                <a:cs typeface="Times New Roman" pitchFamily="18" charset="0"/>
              </a:rPr>
              <a:t>2 </a:t>
            </a:r>
            <a:r>
              <a:rPr lang="en-US" sz="1800" dirty="0">
                <a:cs typeface="Times New Roman" pitchFamily="18" charset="0"/>
              </a:rPr>
              <a:t>/n </a:t>
            </a:r>
            <a:r>
              <a:rPr lang="en-US" sz="1800" dirty="0">
                <a:cs typeface="Times New Roman" pitchFamily="18" charset="0"/>
                <a:sym typeface="Wingdings" pitchFamily="2" charset="2"/>
              </a:rPr>
              <a:t></a:t>
            </a:r>
            <a:endParaRPr lang="en-US" sz="1800" dirty="0">
              <a:cs typeface="Times New Roman" pitchFamily="18" charset="0"/>
            </a:endParaRPr>
          </a:p>
          <a:p>
            <a:pPr lvl="1">
              <a:buNone/>
            </a:pPr>
            <a:endParaRPr lang="en-US" sz="1800" dirty="0">
              <a:cs typeface="Times New Roman" pitchFamily="18" charset="0"/>
            </a:endParaRPr>
          </a:p>
          <a:p>
            <a:pPr lvl="1"/>
            <a:r>
              <a:rPr lang="en-US" sz="1800" b="1" dirty="0">
                <a:solidFill>
                  <a:srgbClr val="FF0000"/>
                </a:solidFill>
                <a:cs typeface="Times New Roman" pitchFamily="18" charset="0"/>
              </a:rPr>
              <a:t>standard deviation = </a:t>
            </a:r>
            <a:r>
              <a:rPr lang="el-GR" sz="1800" b="1" dirty="0">
                <a:solidFill>
                  <a:srgbClr val="FF0000"/>
                </a:solidFill>
                <a:cs typeface="Times New Roman" pitchFamily="18" charset="0"/>
              </a:rPr>
              <a:t>σ</a:t>
            </a:r>
            <a:r>
              <a:rPr lang="en-US" sz="1800" b="1" dirty="0">
                <a:solidFill>
                  <a:srgbClr val="FF0000"/>
                </a:solidFill>
                <a:cs typeface="Times New Roman" pitchFamily="18" charset="0"/>
              </a:rPr>
              <a:t>/</a:t>
            </a:r>
            <a:r>
              <a:rPr lang="en-US" sz="1800" b="1" dirty="0" err="1">
                <a:solidFill>
                  <a:srgbClr val="FF0000"/>
                </a:solidFill>
                <a:cs typeface="Times New Roman" pitchFamily="18" charset="0"/>
              </a:rPr>
              <a:t>sqrt</a:t>
            </a:r>
            <a:r>
              <a:rPr lang="en-US" sz="1800" b="1" dirty="0">
                <a:solidFill>
                  <a:srgbClr val="FF0000"/>
                </a:solidFill>
                <a:cs typeface="Times New Roman" pitchFamily="18" charset="0"/>
              </a:rPr>
              <a:t>(n)</a:t>
            </a:r>
          </a:p>
          <a:p>
            <a:r>
              <a:rPr lang="en-US" sz="2200" b="1" dirty="0">
                <a:cs typeface="Times New Roman" pitchFamily="18" charset="0"/>
              </a:rPr>
              <a:t>What happens as n</a:t>
            </a:r>
            <a:r>
              <a:rPr lang="en-US" sz="2200" b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200" b="1" dirty="0">
                <a:cs typeface="Times New Roman" pitchFamily="18" charset="0"/>
              </a:rPr>
              <a:t>gets large?</a:t>
            </a:r>
          </a:p>
          <a:p>
            <a:pPr lvl="1">
              <a:buNone/>
            </a:pPr>
            <a:endParaRPr lang="en-US" sz="1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Weight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Suppose men’s weights in the United States are normally distributed with a </a:t>
            </a:r>
            <a:r>
              <a:rPr lang="en-US" sz="2400" b="1" dirty="0"/>
              <a:t>mean of 180</a:t>
            </a:r>
            <a:r>
              <a:rPr lang="en-US" sz="2400" dirty="0"/>
              <a:t> and a </a:t>
            </a:r>
            <a:r>
              <a:rPr lang="en-US" sz="2400" b="1" dirty="0"/>
              <a:t>standard deviation of 15.</a:t>
            </a:r>
          </a:p>
          <a:p>
            <a:pPr>
              <a:buNone/>
            </a:pPr>
            <a:endParaRPr lang="en-US" sz="2400" b="1" dirty="0"/>
          </a:p>
          <a:p>
            <a:r>
              <a:rPr lang="en-US" sz="2400" dirty="0"/>
              <a:t>Suppose we want to know the probability that a randomly chosen man has a weight of 170 or less.  </a:t>
            </a:r>
          </a:p>
          <a:p>
            <a:pPr lvl="1"/>
            <a:r>
              <a:rPr lang="en-US" sz="2000" dirty="0"/>
              <a:t>We would calculate </a:t>
            </a:r>
            <a:r>
              <a:rPr lang="en-US" sz="2000" dirty="0" err="1"/>
              <a:t>normdist</a:t>
            </a:r>
            <a:r>
              <a:rPr lang="en-US" sz="2000" dirty="0"/>
              <a:t>(170, 180, 15, 1) = 0.2525 (approximately)</a:t>
            </a:r>
          </a:p>
          <a:p>
            <a:pPr lvl="1"/>
            <a:endParaRPr lang="en-US" sz="2000" dirty="0"/>
          </a:p>
          <a:p>
            <a:r>
              <a:rPr lang="en-US" sz="2400" dirty="0"/>
              <a:t>But what if we don’t know the distribution of men’s weights?</a:t>
            </a:r>
          </a:p>
          <a:p>
            <a:pPr lvl="1"/>
            <a:r>
              <a:rPr lang="en-US" sz="2000" dirty="0"/>
              <a:t>It may not be a normal distribution.</a:t>
            </a:r>
          </a:p>
          <a:p>
            <a:pPr lvl="1"/>
            <a:r>
              <a:rPr lang="en-US" sz="2000" dirty="0"/>
              <a:t>We may not even know the mean and standard deviation</a:t>
            </a:r>
          </a:p>
          <a:p>
            <a:pPr lvl="1"/>
            <a:r>
              <a:rPr lang="en-US" sz="2000" dirty="0"/>
              <a:t>What shall we do?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To Be Continued……..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43400" y="2209800"/>
            <a:ext cx="533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334000" y="2286000"/>
            <a:ext cx="2514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657600" y="32004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Weight Example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Suppose now, we draw a random sample of 9 men and compute their average weight. </a:t>
            </a:r>
          </a:p>
          <a:p>
            <a:r>
              <a:rPr lang="en-US" sz="2400" dirty="0"/>
              <a:t>Questions—to be answered later.</a:t>
            </a:r>
          </a:p>
          <a:p>
            <a:pPr lvl="1"/>
            <a:r>
              <a:rPr lang="en-US" sz="2000" dirty="0"/>
              <a:t>Rhetorical Question:  What if we draw a second random sample of 9 men and compute their average weight.  Will we necessarily get the same answer as before?  Obviously not.</a:t>
            </a:r>
          </a:p>
          <a:p>
            <a:pPr lvl="1"/>
            <a:r>
              <a:rPr lang="en-US" sz="2000" dirty="0"/>
              <a:t>Thus, the </a:t>
            </a:r>
            <a:r>
              <a:rPr lang="en-US" sz="2000" b="1" u="sng" dirty="0"/>
              <a:t>average weight of a sample of size 9 </a:t>
            </a:r>
            <a:r>
              <a:rPr lang="en-US" sz="2000" dirty="0"/>
              <a:t>is itself a random variable.  What is its distribution?  (If the underlying distribution is normal, then the average must be normally distributed.)  But what if the underlying distribution is NOT normal?</a:t>
            </a:r>
          </a:p>
          <a:p>
            <a:pPr lvl="1"/>
            <a:r>
              <a:rPr lang="en-US" sz="2000" dirty="0"/>
              <a:t>Further, what are its mean, and its standard deviation?</a:t>
            </a:r>
          </a:p>
          <a:p>
            <a:pPr lvl="1"/>
            <a:r>
              <a:rPr lang="en-US" sz="2000" dirty="0"/>
              <a:t>How can we compute, for example, the probability that the </a:t>
            </a:r>
            <a:r>
              <a:rPr lang="en-US" sz="2000" b="1" u="sng" dirty="0"/>
              <a:t>average weight of a sample of size 9 </a:t>
            </a:r>
            <a:r>
              <a:rPr lang="en-US" sz="2000" dirty="0"/>
              <a:t>is 170 or less?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/>
              <a:t>Review of Binomial Concepts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blackWhite">
          <a:xfrm>
            <a:off x="1676400" y="1835150"/>
            <a:ext cx="5638800" cy="1563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A single experiment, with probability of success p, is repeated n independent times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454275" y="4016375"/>
            <a:ext cx="4254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X = number of successes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093788" y="4724400"/>
            <a:ext cx="3062287" cy="1284288"/>
            <a:chOff x="689" y="2976"/>
            <a:chExt cx="1929" cy="809"/>
          </a:xfrm>
        </p:grpSpPr>
        <p:sp>
          <p:nvSpPr>
            <p:cNvPr id="5126" name="Text Box 7"/>
            <p:cNvSpPr txBox="1">
              <a:spLocks noChangeArrowheads="1"/>
            </p:cNvSpPr>
            <p:nvPr/>
          </p:nvSpPr>
          <p:spPr bwMode="auto">
            <a:xfrm>
              <a:off x="689" y="3535"/>
              <a:ext cx="19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the discrete random variable</a:t>
              </a:r>
            </a:p>
          </p:txBody>
        </p:sp>
        <p:sp>
          <p:nvSpPr>
            <p:cNvPr id="5127" name="Line 8"/>
            <p:cNvSpPr>
              <a:spLocks noChangeShapeType="1"/>
            </p:cNvSpPr>
            <p:nvPr/>
          </p:nvSpPr>
          <p:spPr bwMode="auto">
            <a:xfrm flipV="1">
              <a:off x="1152" y="2976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 autoUpdateAnimBg="0"/>
      <p:bldP spid="410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blackWhite">
          <a:xfrm>
            <a:off x="2057400" y="2133600"/>
            <a:ext cx="5091113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800"/>
              <a:t>P(X = k): BINOMDIST(k, n, p, 0)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blackWhite">
          <a:xfrm>
            <a:off x="2076450" y="3048000"/>
            <a:ext cx="508635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P(X </a:t>
            </a:r>
            <a:r>
              <a:rPr lang="en-US" sz="2800">
                <a:sym typeface="Symbol" pitchFamily="18" charset="2"/>
              </a:rPr>
              <a:t> k)</a:t>
            </a:r>
            <a:r>
              <a:rPr lang="en-US" sz="2800"/>
              <a:t>: BINOMDIST(k, n, p, 1)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879475" y="323850"/>
            <a:ext cx="74088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Excel Commands for Binomial Probabilities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247900" y="1031875"/>
            <a:ext cx="46863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X is a binomial random variable with binomial parameters n and p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27038" y="4495800"/>
            <a:ext cx="46783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Important Formulas for</a:t>
            </a:r>
          </a:p>
          <a:p>
            <a:r>
              <a:rPr lang="en-US" sz="3200"/>
              <a:t>Binomial Random Variable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5748338" y="5019675"/>
            <a:ext cx="19859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800"/>
              <a:t>E[X] = n * p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4605338" y="5946775"/>
            <a:ext cx="4005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800">
                <a:sym typeface="Symbol" pitchFamily="18" charset="2"/>
              </a:rPr>
              <a:t></a:t>
            </a:r>
            <a:r>
              <a:rPr lang="en-US" sz="2800" baseline="-25000">
                <a:sym typeface="Symbol" pitchFamily="18" charset="2"/>
              </a:rPr>
              <a:t>X</a:t>
            </a:r>
            <a:r>
              <a:rPr lang="en-US" sz="2800">
                <a:sym typeface="Symbol" pitchFamily="18" charset="2"/>
              </a:rPr>
              <a:t> = sqrt [ n * p * (1 – p) ]</a:t>
            </a:r>
            <a:endParaRPr lang="en-US" sz="2800"/>
          </a:p>
        </p:txBody>
      </p:sp>
      <p:pic>
        <p:nvPicPr>
          <p:cNvPr id="9" name="Picture 7" descr="C:\Users\pcjones\AppData\Local\Microsoft\Windows\Temporary Internet Files\Content.IE5\VBO8756Q\MP900442489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14400"/>
            <a:ext cx="762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nimBg="1" autoUpdateAnimBg="0"/>
      <p:bldP spid="8196" grpId="0" animBg="1" autoUpdateAnimBg="0"/>
      <p:bldP spid="8198" grpId="0" autoUpdateAnimBg="0"/>
      <p:bldP spid="8199" grpId="0" autoUpdateAnimBg="0"/>
      <p:bldP spid="8200" grpId="0" autoUpdateAnimBg="0"/>
      <p:bldP spid="820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Excel’s Normal Functions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213100" y="1625600"/>
            <a:ext cx="2760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If X is N( </a:t>
            </a:r>
            <a:r>
              <a:rPr lang="en-US" sz="2800">
                <a:sym typeface="Symbol" pitchFamily="18" charset="2"/>
              </a:rPr>
              <a:t> , </a:t>
            </a:r>
            <a:r>
              <a:rPr lang="en-US" sz="2800" baseline="30000">
                <a:sym typeface="Symbol" pitchFamily="18" charset="2"/>
              </a:rPr>
              <a:t>2</a:t>
            </a:r>
            <a:r>
              <a:rPr lang="en-US" sz="2800">
                <a:sym typeface="Symbol" pitchFamily="18" charset="2"/>
              </a:rPr>
              <a:t> ):</a:t>
            </a:r>
            <a:endParaRPr lang="en-US" sz="2800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blackWhite">
          <a:xfrm>
            <a:off x="1851025" y="2916238"/>
            <a:ext cx="5462588" cy="588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P(X </a:t>
            </a:r>
            <a:r>
              <a:rPr lang="en-US" sz="2800">
                <a:sym typeface="Symbol" pitchFamily="18" charset="2"/>
              </a:rPr>
              <a:t> k) = NORMDIST(k, </a:t>
            </a:r>
            <a:r>
              <a:rPr lang="en-US" sz="3200">
                <a:sym typeface="Symbol" pitchFamily="18" charset="2"/>
              </a:rPr>
              <a:t>, , 1)</a:t>
            </a:r>
            <a:r>
              <a:rPr lang="en-US" sz="2800"/>
              <a:t> 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blackWhite">
          <a:xfrm>
            <a:off x="1695450" y="4530725"/>
            <a:ext cx="5772150" cy="955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NORMINV( </a:t>
            </a:r>
            <a:r>
              <a:rPr lang="en-US" sz="2800" i="1"/>
              <a:t>prob</a:t>
            </a:r>
            <a:r>
              <a:rPr lang="en-US" sz="2800"/>
              <a:t>, </a:t>
            </a:r>
            <a:r>
              <a:rPr lang="en-US" sz="2800">
                <a:sym typeface="Symbol" pitchFamily="18" charset="2"/>
              </a:rPr>
              <a:t>,  ) gives the value of k so that P(X  k) = </a:t>
            </a:r>
            <a:r>
              <a:rPr lang="en-US" sz="2800" i="1">
                <a:sym typeface="Symbol" pitchFamily="18" charset="2"/>
              </a:rPr>
              <a:t>prob</a:t>
            </a:r>
            <a:endParaRPr lang="en-US" sz="2800">
              <a:sym typeface="Symbol" pitchFamily="18" charset="2"/>
            </a:endParaRP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3398838" y="5603875"/>
            <a:ext cx="236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“normal inverse”</a:t>
            </a:r>
          </a:p>
        </p:txBody>
      </p:sp>
      <p:pic>
        <p:nvPicPr>
          <p:cNvPr id="24583" name="Picture 7" descr="C:\Users\pcjones\AppData\Local\Microsoft\Windows\Temporary Internet Files\Content.IE5\VBO8756Q\MP900442489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81000"/>
            <a:ext cx="762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/>
      <p:bldP spid="24580" grpId="0" animBg="1" autoUpdateAnimBg="0"/>
      <p:bldP spid="24581" grpId="0" animBg="1" autoUpdateAnimBg="0"/>
      <p:bldP spid="2458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914400" y="533400"/>
            <a:ext cx="731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Example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962025" y="1295400"/>
            <a:ext cx="726757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Suppose X is normally distributed with </a:t>
            </a:r>
          </a:p>
          <a:p>
            <a:pPr algn="ctr"/>
            <a:r>
              <a:rPr lang="en-US" b="1" dirty="0"/>
              <a:t>mean = 100</a:t>
            </a:r>
          </a:p>
          <a:p>
            <a:pPr algn="ctr"/>
            <a:r>
              <a:rPr lang="en-US" b="1" dirty="0"/>
              <a:t>standard deviation = 10.</a:t>
            </a:r>
          </a:p>
          <a:p>
            <a:pPr algn="l"/>
            <a:endParaRPr lang="en-US" dirty="0"/>
          </a:p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P(X 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sym typeface="Symbol" pitchFamily="18" charset="2"/>
              </a:rPr>
              <a:t> 90)  = 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  <a:sym typeface="Symbol" pitchFamily="18" charset="2"/>
              </a:rPr>
              <a:t>normdist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sym typeface="Symbol" pitchFamily="18" charset="2"/>
              </a:rPr>
              <a:t>(90, 100, 10, 1) </a:t>
            </a:r>
          </a:p>
          <a:p>
            <a:pPr algn="ctr"/>
            <a:endParaRPr lang="en-US" dirty="0">
              <a:solidFill>
                <a:schemeClr val="accent4">
                  <a:lumMod val="10000"/>
                </a:schemeClr>
              </a:solidFill>
              <a:sym typeface="Symbol" pitchFamily="18" charset="2"/>
            </a:endParaRPr>
          </a:p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P(X 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sym typeface="Symbol" pitchFamily="18" charset="2"/>
              </a:rPr>
              <a:t> 110)  = 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  <a:sym typeface="Symbol" pitchFamily="18" charset="2"/>
              </a:rPr>
              <a:t>normdist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sym typeface="Symbol" pitchFamily="18" charset="2"/>
              </a:rPr>
              <a:t>(110, 100, 10, 1)</a:t>
            </a:r>
          </a:p>
          <a:p>
            <a:pPr algn="ctr"/>
            <a:endParaRPr lang="en-US" dirty="0">
              <a:sym typeface="Symbol" pitchFamily="18" charset="2"/>
            </a:endParaRPr>
          </a:p>
          <a:p>
            <a:pPr algn="ctr"/>
            <a:r>
              <a:rPr lang="en-US" dirty="0">
                <a:sym typeface="Symbol" pitchFamily="18" charset="2"/>
              </a:rPr>
              <a:t>If I want K so that </a:t>
            </a:r>
            <a:r>
              <a:rPr lang="en-US" dirty="0"/>
              <a:t>P(X </a:t>
            </a:r>
            <a:r>
              <a:rPr lang="en-US" dirty="0">
                <a:sym typeface="Symbol" pitchFamily="18" charset="2"/>
              </a:rPr>
              <a:t> K) = 0.95</a:t>
            </a:r>
          </a:p>
          <a:p>
            <a:pPr algn="ctr"/>
            <a:endParaRPr lang="en-US" dirty="0">
              <a:sym typeface="Symbol" pitchFamily="18" charset="2"/>
            </a:endParaRPr>
          </a:p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  <a:sym typeface="Symbol" pitchFamily="18" charset="2"/>
              </a:rPr>
              <a:t>K =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  <a:sym typeface="Symbol" pitchFamily="18" charset="2"/>
              </a:rPr>
              <a:t>norminv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sym typeface="Symbol" pitchFamily="18" charset="2"/>
              </a:rPr>
              <a:t>(0.95, 100, 10)  </a:t>
            </a:r>
          </a:p>
          <a:p>
            <a:pPr algn="ctr"/>
            <a:endParaRPr lang="en-US" dirty="0">
              <a:sym typeface="Symbol" pitchFamily="18" charset="2"/>
            </a:endParaRPr>
          </a:p>
          <a:p>
            <a:pPr algn="ctr"/>
            <a:endParaRPr lang="en-US" dirty="0">
              <a:sym typeface="Symbol" pitchFamily="18" charset="2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53000" y="4648200"/>
            <a:ext cx="1447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181600" y="2057400"/>
            <a:ext cx="685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019800" y="23622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76600" y="32004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76600" y="3429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257800" y="3200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7846558"/>
              </p:ext>
            </p:extLst>
          </p:nvPr>
        </p:nvGraphicFramePr>
        <p:xfrm>
          <a:off x="1600200" y="2514600"/>
          <a:ext cx="5467350" cy="3948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 of Normal</a:t>
            </a:r>
          </a:p>
        </p:txBody>
      </p:sp>
      <p:cxnSp>
        <p:nvCxnSpPr>
          <p:cNvPr id="5" name="Straight Arrow Connector 4"/>
          <p:cNvCxnSpPr>
            <a:stCxn id="7" idx="1"/>
          </p:cNvCxnSpPr>
          <p:nvPr/>
        </p:nvCxnSpPr>
        <p:spPr>
          <a:xfrm flipH="1">
            <a:off x="4419600" y="4043065"/>
            <a:ext cx="990600" cy="136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10200" y="35814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 under curve to right of 10 = P{H </a:t>
            </a:r>
            <a:r>
              <a:rPr lang="en-US" u="sng" dirty="0"/>
              <a:t>&gt;</a:t>
            </a:r>
            <a:r>
              <a:rPr lang="en-US" dirty="0"/>
              <a:t> 10}  = 1 – P{ H </a:t>
            </a:r>
            <a:r>
              <a:rPr lang="en-US" u="sng" dirty="0"/>
              <a:t>&lt;</a:t>
            </a:r>
            <a:r>
              <a:rPr lang="en-US" dirty="0"/>
              <a:t> 10} =</a:t>
            </a:r>
          </a:p>
          <a:p>
            <a:pPr algn="ctr"/>
            <a:r>
              <a:rPr lang="en-US" dirty="0"/>
              <a:t>1 – </a:t>
            </a:r>
            <a:r>
              <a:rPr lang="en-US" dirty="0" err="1"/>
              <a:t>normdist</a:t>
            </a:r>
            <a:r>
              <a:rPr lang="en-US" dirty="0"/>
              <a:t>(10, 12, 2, 1)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355496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 under curve to left of 10 = P{ H </a:t>
            </a:r>
            <a:r>
              <a:rPr lang="en-US" u="sng" dirty="0"/>
              <a:t>&lt;</a:t>
            </a:r>
            <a:r>
              <a:rPr lang="en-US" dirty="0"/>
              <a:t> 10} = </a:t>
            </a:r>
            <a:r>
              <a:rPr lang="en-US" dirty="0" err="1"/>
              <a:t>normdist</a:t>
            </a:r>
            <a:r>
              <a:rPr lang="en-US" dirty="0"/>
              <a:t>(10, 12, 2, 1)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400300" y="5029200"/>
            <a:ext cx="13335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38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600">
                <a:solidFill>
                  <a:schemeClr val="tx2"/>
                </a:solidFill>
              </a:rPr>
              <a:t>Excel’s </a:t>
            </a:r>
            <a:r>
              <a:rPr lang="en-US" sz="3600" i="1">
                <a:solidFill>
                  <a:schemeClr val="tx2"/>
                </a:solidFill>
              </a:rPr>
              <a:t>Standard</a:t>
            </a:r>
            <a:r>
              <a:rPr lang="en-US" sz="3600">
                <a:solidFill>
                  <a:schemeClr val="tx2"/>
                </a:solidFill>
              </a:rPr>
              <a:t> Normal Functions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303588" y="1631950"/>
            <a:ext cx="25765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If X is N( </a:t>
            </a:r>
            <a:r>
              <a:rPr lang="en-US" sz="2800">
                <a:sym typeface="Symbol" pitchFamily="18" charset="2"/>
              </a:rPr>
              <a:t>0 , 1 ):</a:t>
            </a:r>
            <a:endParaRPr lang="en-US" sz="2800"/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blackWhite">
          <a:xfrm>
            <a:off x="2319338" y="2924175"/>
            <a:ext cx="4527550" cy="58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P(X </a:t>
            </a:r>
            <a:r>
              <a:rPr lang="en-US" sz="2800">
                <a:sym typeface="Symbol" pitchFamily="18" charset="2"/>
              </a:rPr>
              <a:t> k) = NORMSDIST(k</a:t>
            </a:r>
            <a:r>
              <a:rPr lang="en-US" sz="3200">
                <a:sym typeface="Symbol" pitchFamily="18" charset="2"/>
              </a:rPr>
              <a:t>)</a:t>
            </a:r>
            <a:r>
              <a:rPr lang="en-US" sz="2800"/>
              <a:t> 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blackWhite">
          <a:xfrm>
            <a:off x="1695450" y="4530725"/>
            <a:ext cx="5772150" cy="955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NORMSINV( </a:t>
            </a:r>
            <a:r>
              <a:rPr lang="en-US" sz="2800" i="1"/>
              <a:t>prob</a:t>
            </a:r>
            <a:r>
              <a:rPr lang="en-US" sz="2800">
                <a:sym typeface="Symbol" pitchFamily="18" charset="2"/>
              </a:rPr>
              <a:t>) gives the value of k so that P(X  k) = </a:t>
            </a:r>
            <a:r>
              <a:rPr lang="en-US" sz="2800" i="1">
                <a:sym typeface="Symbol" pitchFamily="18" charset="2"/>
              </a:rPr>
              <a:t>prob</a:t>
            </a:r>
            <a:endParaRPr lang="en-US" sz="2800">
              <a:sym typeface="Symbol" pitchFamily="18" charset="2"/>
            </a:endParaRP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3398838" y="5603875"/>
            <a:ext cx="236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“normal inverse”</a:t>
            </a:r>
          </a:p>
        </p:txBody>
      </p:sp>
      <p:pic>
        <p:nvPicPr>
          <p:cNvPr id="26631" name="Picture 7" descr="C:\Users\pcjones\AppData\Local\Microsoft\Windows\Temporary Internet Files\Content.IE5\VBO8756Q\MP900442489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81000"/>
            <a:ext cx="762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utoUpdateAnimBg="0"/>
      <p:bldP spid="34822" grpId="0" animBg="1" autoUpdateAnimBg="0"/>
      <p:bldP spid="34823" grpId="0" animBg="1" autoUpdateAnimBg="0"/>
      <p:bldP spid="3482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914400" y="533400"/>
            <a:ext cx="731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Example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962025" y="1295400"/>
            <a:ext cx="726757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Suppose Z is normally distributed with </a:t>
            </a:r>
          </a:p>
          <a:p>
            <a:pPr algn="ctr"/>
            <a:r>
              <a:rPr lang="en-US" b="1" dirty="0"/>
              <a:t>mean = 0</a:t>
            </a:r>
          </a:p>
          <a:p>
            <a:pPr algn="ctr"/>
            <a:r>
              <a:rPr lang="en-US" b="1" dirty="0"/>
              <a:t>standard deviation = 1.</a:t>
            </a:r>
          </a:p>
          <a:p>
            <a:pPr algn="l"/>
            <a:endParaRPr lang="en-US" dirty="0"/>
          </a:p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P(Z 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sym typeface="Symbol" pitchFamily="18" charset="2"/>
              </a:rPr>
              <a:t> 0.5)  = 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  <a:sym typeface="Symbol" pitchFamily="18" charset="2"/>
              </a:rPr>
              <a:t>normsdist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sym typeface="Symbol" pitchFamily="18" charset="2"/>
              </a:rPr>
              <a:t>(0.5) </a:t>
            </a:r>
          </a:p>
          <a:p>
            <a:pPr algn="ctr"/>
            <a:endParaRPr lang="en-US" dirty="0">
              <a:solidFill>
                <a:schemeClr val="accent4">
                  <a:lumMod val="10000"/>
                </a:schemeClr>
              </a:solidFill>
              <a:sym typeface="Symbol" pitchFamily="18" charset="2"/>
            </a:endParaRPr>
          </a:p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P(Z 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sym typeface="Symbol" pitchFamily="18" charset="2"/>
              </a:rPr>
              <a:t> 4)  = 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  <a:sym typeface="Symbol" pitchFamily="18" charset="2"/>
              </a:rPr>
              <a:t>normsdist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sym typeface="Symbol" pitchFamily="18" charset="2"/>
              </a:rPr>
              <a:t>(4)</a:t>
            </a:r>
          </a:p>
          <a:p>
            <a:pPr algn="ctr"/>
            <a:endParaRPr lang="en-US" dirty="0">
              <a:sym typeface="Symbol" pitchFamily="18" charset="2"/>
            </a:endParaRPr>
          </a:p>
          <a:p>
            <a:pPr algn="ctr"/>
            <a:r>
              <a:rPr lang="en-US" dirty="0">
                <a:sym typeface="Symbol" pitchFamily="18" charset="2"/>
              </a:rPr>
              <a:t>If I want K so that </a:t>
            </a:r>
            <a:r>
              <a:rPr lang="en-US" dirty="0"/>
              <a:t>P(Z </a:t>
            </a:r>
            <a:r>
              <a:rPr lang="en-US" dirty="0">
                <a:sym typeface="Symbol" pitchFamily="18" charset="2"/>
              </a:rPr>
              <a:t> K) = 0.975</a:t>
            </a:r>
          </a:p>
          <a:p>
            <a:pPr algn="ctr"/>
            <a:endParaRPr lang="en-US" dirty="0">
              <a:sym typeface="Symbol" pitchFamily="18" charset="2"/>
            </a:endParaRPr>
          </a:p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  <a:sym typeface="Symbol" pitchFamily="18" charset="2"/>
              </a:rPr>
              <a:t>K =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  <a:sym typeface="Symbol" pitchFamily="18" charset="2"/>
              </a:rPr>
              <a:t>normsinv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sym typeface="Symbol" pitchFamily="18" charset="2"/>
              </a:rPr>
              <a:t>(0.975)  </a:t>
            </a:r>
          </a:p>
          <a:p>
            <a:pPr algn="ctr"/>
            <a:endParaRPr lang="en-US" dirty="0">
              <a:sym typeface="Symbol" pitchFamily="18" charset="2"/>
            </a:endParaRPr>
          </a:p>
          <a:p>
            <a:pPr algn="ctr"/>
            <a:endParaRPr lang="en-US" dirty="0">
              <a:sym typeface="Symbol" pitchFamily="18" charset="2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486400" y="46482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10000" y="32004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810000" y="34290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019800" y="3200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2170</Words>
  <Application>Microsoft Office PowerPoint</Application>
  <PresentationFormat>On-screen Show (4:3)</PresentationFormat>
  <Paragraphs>244</Paragraphs>
  <Slides>27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Symbol</vt:lpstr>
      <vt:lpstr>Times New Roman</vt:lpstr>
      <vt:lpstr>Wingdings</vt:lpstr>
      <vt:lpstr>Office Theme</vt:lpstr>
      <vt:lpstr>Equation</vt:lpstr>
      <vt:lpstr>Week 4: Business Analytics</vt:lpstr>
      <vt:lpstr>Upcoming</vt:lpstr>
      <vt:lpstr>Review of Binomial Concepts</vt:lpstr>
      <vt:lpstr>PowerPoint Presentation</vt:lpstr>
      <vt:lpstr>Excel’s Normal Functions</vt:lpstr>
      <vt:lpstr>PowerPoint Presentation</vt:lpstr>
      <vt:lpstr>Probabilities of Normal</vt:lpstr>
      <vt:lpstr>PowerPoint Presentation</vt:lpstr>
      <vt:lpstr>PowerPoint Presentation</vt:lpstr>
      <vt:lpstr>Where do I have to be to get 97.5% of the probability to lie to my left?  Find K so that P{X &lt;= K} = 0.975  K = normsinv(0.975)     Remember:  Z is a STANDARD normal (mean = 0, stdev = 1)</vt:lpstr>
      <vt:lpstr>Normal Example:  Otis</vt:lpstr>
      <vt:lpstr>Normal Example: Otis</vt:lpstr>
      <vt:lpstr>Normal Example:  mail order</vt:lpstr>
      <vt:lpstr>Normal Example:  mail order</vt:lpstr>
      <vt:lpstr>More precisely, if X is normally distributed with mean μx and variation σx2  Y is normally distributed with mean μy and variation σy2  Z is normally distributed with mean μz and variation σz2  and if </vt:lpstr>
      <vt:lpstr>An Example</vt:lpstr>
      <vt:lpstr>Adding Normals – Relay Example</vt:lpstr>
      <vt:lpstr>Adding Normals – Relay Example</vt:lpstr>
      <vt:lpstr>Adding Normals – Race Example</vt:lpstr>
      <vt:lpstr>Sarah and Naomi</vt:lpstr>
      <vt:lpstr>Adding Normals – Sarah and Naomi Re-visited</vt:lpstr>
      <vt:lpstr>Adding Normals – Sarah and Naomi Re-visited</vt:lpstr>
      <vt:lpstr>Sarah and Naomi’s Average, A  P{A &lt; 10}   </vt:lpstr>
      <vt:lpstr>Sarah’s Average Race Time</vt:lpstr>
      <vt:lpstr>Generalizing from Sarah’s Average to Averages in General</vt:lpstr>
      <vt:lpstr>Weight Example</vt:lpstr>
      <vt:lpstr>Weight Example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4: Business Analytics</dc:title>
  <dc:creator>pcjones</dc:creator>
  <cp:lastModifiedBy>jones</cp:lastModifiedBy>
  <cp:revision>8</cp:revision>
  <dcterms:created xsi:type="dcterms:W3CDTF">2015-09-11T17:43:22Z</dcterms:created>
  <dcterms:modified xsi:type="dcterms:W3CDTF">2016-09-12T16:37:33Z</dcterms:modified>
</cp:coreProperties>
</file>