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16.xml" ContentType="application/vnd.openxmlformats-officedocument.presentationml.notesSlide+xml"/>
  <Override PartName="/ppt/charts/chart2.xml" ContentType="application/vnd.openxmlformats-officedocument.drawingml.chart+xml"/>
  <Override PartName="/ppt/notesSlides/notesSlide17.xml" ContentType="application/vnd.openxmlformats-officedocument.presentationml.notesSlide+xml"/>
  <Override PartName="/ppt/charts/chart3.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4.xml" ContentType="application/vnd.openxmlformats-officedocument.drawingml.chart+xml"/>
  <Override PartName="/ppt/drawings/drawing2.xml" ContentType="application/vnd.openxmlformats-officedocument.drawingml.chartshapes+xml"/>
  <Override PartName="/ppt/notesSlides/notesSlide21.xml" ContentType="application/vnd.openxmlformats-officedocument.presentationml.notesSlide+xml"/>
  <Override PartName="/ppt/charts/chart5.xml" ContentType="application/vnd.openxmlformats-officedocument.drawingml.chart+xml"/>
  <Override PartName="/ppt/drawings/drawing3.xml" ContentType="application/vnd.openxmlformats-officedocument.drawingml.chartshape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6.xml" ContentType="application/vnd.openxmlformats-officedocument.drawingml.chart+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rts/chart7.xml" ContentType="application/vnd.openxmlformats-officedocument.drawingml.chart+xml"/>
  <Override PartName="/ppt/notesSlides/notesSlide43.xml" ContentType="application/vnd.openxmlformats-officedocument.presentationml.notesSlide+xml"/>
  <Override PartName="/ppt/charts/chart8.xml" ContentType="application/vnd.openxmlformats-officedocument.drawingml.chart+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30" r:id="rId2"/>
    <p:sldId id="331" r:id="rId3"/>
    <p:sldId id="332" r:id="rId4"/>
    <p:sldId id="385" r:id="rId5"/>
    <p:sldId id="333" r:id="rId6"/>
    <p:sldId id="368" r:id="rId7"/>
    <p:sldId id="369" r:id="rId8"/>
    <p:sldId id="370" r:id="rId9"/>
    <p:sldId id="295" r:id="rId10"/>
    <p:sldId id="381" r:id="rId11"/>
    <p:sldId id="382" r:id="rId12"/>
    <p:sldId id="299" r:id="rId13"/>
    <p:sldId id="360" r:id="rId14"/>
    <p:sldId id="297" r:id="rId15"/>
    <p:sldId id="338" r:id="rId16"/>
    <p:sldId id="300" r:id="rId17"/>
    <p:sldId id="388" r:id="rId18"/>
    <p:sldId id="336" r:id="rId19"/>
    <p:sldId id="303" r:id="rId20"/>
    <p:sldId id="335" r:id="rId21"/>
    <p:sldId id="304" r:id="rId22"/>
    <p:sldId id="386" r:id="rId23"/>
    <p:sldId id="387" r:id="rId24"/>
    <p:sldId id="339" r:id="rId25"/>
    <p:sldId id="306" r:id="rId26"/>
    <p:sldId id="307" r:id="rId27"/>
    <p:sldId id="327" r:id="rId28"/>
    <p:sldId id="308" r:id="rId29"/>
    <p:sldId id="340" r:id="rId30"/>
    <p:sldId id="310" r:id="rId31"/>
    <p:sldId id="341" r:id="rId32"/>
    <p:sldId id="342" r:id="rId33"/>
    <p:sldId id="319" r:id="rId34"/>
    <p:sldId id="326" r:id="rId35"/>
    <p:sldId id="352" r:id="rId36"/>
    <p:sldId id="350" r:id="rId37"/>
    <p:sldId id="343" r:id="rId38"/>
    <p:sldId id="344" r:id="rId39"/>
    <p:sldId id="345" r:id="rId40"/>
    <p:sldId id="346" r:id="rId41"/>
    <p:sldId id="347" r:id="rId42"/>
    <p:sldId id="348" r:id="rId43"/>
    <p:sldId id="351" r:id="rId44"/>
    <p:sldId id="349" r:id="rId4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20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14" autoAdjust="0"/>
    <p:restoredTop sz="90898" autoAdjust="0"/>
  </p:normalViewPr>
  <p:slideViewPr>
    <p:cSldViewPr>
      <p:cViewPr varScale="1">
        <p:scale>
          <a:sx n="104" d="100"/>
          <a:sy n="104" d="100"/>
        </p:scale>
        <p:origin x="780" y="102"/>
      </p:cViewPr>
      <p:guideLst>
        <p:guide orient="horz" pos="2208"/>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H:\216\Spring%202011\Week%208\chidist%20exampl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H:\216\Spring%202011\Week%208\chidist%20exampl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H:\216\Spring%202011\Week%208\chidist%20example.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H:\216\Spring%202011\Week%208\chidist%20example.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H:\216\Spring%202011\Week%208\chidist%20example.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H:\216\Spring%202011\Week%208\Week%208%20Handouts\chidist%20example.xlsx" TargetMode="Externa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885189308662981"/>
          <c:y val="0.13227581574392228"/>
          <c:w val="0.63305495299083592"/>
          <c:h val="0.65079701346010332"/>
        </c:manualLayout>
      </c:layout>
      <c:scatterChart>
        <c:scatterStyle val="lineMarker"/>
        <c:varyColors val="0"/>
        <c:ser>
          <c:idx val="2"/>
          <c:order val="0"/>
          <c:spPr>
            <a:ln w="28575">
              <a:noFill/>
            </a:ln>
          </c:spPr>
          <c:marker>
            <c:symbol val="triangle"/>
            <c:size val="5"/>
            <c:spPr>
              <a:solidFill>
                <a:srgbClr val="FFFF00"/>
              </a:solidFill>
              <a:ln>
                <a:solidFill>
                  <a:srgbClr val="FFFF00"/>
                </a:solidFill>
                <a:prstDash val="solid"/>
              </a:ln>
            </c:spPr>
          </c:marker>
          <c:xVal>
            <c:numRef>
              <c:f>'data + chart'!$A$4:$A$53</c:f>
              <c:numCache>
                <c:formatCode>General</c:formatCode>
                <c:ptCount val="50"/>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pt idx="14">
                  <c:v>30</c:v>
                </c:pt>
                <c:pt idx="15">
                  <c:v>32</c:v>
                </c:pt>
                <c:pt idx="16">
                  <c:v>34</c:v>
                </c:pt>
                <c:pt idx="17">
                  <c:v>36</c:v>
                </c:pt>
                <c:pt idx="18">
                  <c:v>38</c:v>
                </c:pt>
                <c:pt idx="19">
                  <c:v>40</c:v>
                </c:pt>
                <c:pt idx="20">
                  <c:v>42</c:v>
                </c:pt>
                <c:pt idx="21">
                  <c:v>44</c:v>
                </c:pt>
                <c:pt idx="22">
                  <c:v>46</c:v>
                </c:pt>
                <c:pt idx="23">
                  <c:v>48</c:v>
                </c:pt>
                <c:pt idx="24">
                  <c:v>50</c:v>
                </c:pt>
                <c:pt idx="25">
                  <c:v>52</c:v>
                </c:pt>
                <c:pt idx="26">
                  <c:v>54</c:v>
                </c:pt>
                <c:pt idx="27">
                  <c:v>56</c:v>
                </c:pt>
                <c:pt idx="28">
                  <c:v>58</c:v>
                </c:pt>
                <c:pt idx="29">
                  <c:v>60</c:v>
                </c:pt>
                <c:pt idx="30">
                  <c:v>62</c:v>
                </c:pt>
                <c:pt idx="31">
                  <c:v>64</c:v>
                </c:pt>
                <c:pt idx="32">
                  <c:v>66</c:v>
                </c:pt>
                <c:pt idx="33">
                  <c:v>68</c:v>
                </c:pt>
                <c:pt idx="34">
                  <c:v>70</c:v>
                </c:pt>
                <c:pt idx="35">
                  <c:v>72</c:v>
                </c:pt>
                <c:pt idx="36">
                  <c:v>74</c:v>
                </c:pt>
                <c:pt idx="37">
                  <c:v>76</c:v>
                </c:pt>
                <c:pt idx="38">
                  <c:v>78</c:v>
                </c:pt>
                <c:pt idx="39">
                  <c:v>80</c:v>
                </c:pt>
                <c:pt idx="40">
                  <c:v>82</c:v>
                </c:pt>
                <c:pt idx="41">
                  <c:v>84</c:v>
                </c:pt>
                <c:pt idx="42">
                  <c:v>86</c:v>
                </c:pt>
                <c:pt idx="43">
                  <c:v>88</c:v>
                </c:pt>
                <c:pt idx="44">
                  <c:v>90</c:v>
                </c:pt>
                <c:pt idx="45">
                  <c:v>92</c:v>
                </c:pt>
                <c:pt idx="46">
                  <c:v>94</c:v>
                </c:pt>
                <c:pt idx="47">
                  <c:v>96</c:v>
                </c:pt>
                <c:pt idx="48">
                  <c:v>98</c:v>
                </c:pt>
                <c:pt idx="49">
                  <c:v>100</c:v>
                </c:pt>
              </c:numCache>
            </c:numRef>
          </c:xVal>
          <c:yVal>
            <c:numRef>
              <c:f>'data + chart'!$D$4:$D$53</c:f>
              <c:numCache>
                <c:formatCode>General</c:formatCode>
                <c:ptCount val="50"/>
              </c:numCache>
            </c:numRef>
          </c:yVal>
          <c:smooth val="0"/>
          <c:extLst>
            <c:ext xmlns:c16="http://schemas.microsoft.com/office/drawing/2014/chart" uri="{C3380CC4-5D6E-409C-BE32-E72D297353CC}">
              <c16:uniqueId val="{00000000-DD58-4AB7-A465-3F737B1CD75B}"/>
            </c:ext>
          </c:extLst>
        </c:ser>
        <c:ser>
          <c:idx val="3"/>
          <c:order val="1"/>
          <c:spPr>
            <a:ln w="38100">
              <a:solidFill>
                <a:srgbClr val="FF0000"/>
              </a:solidFill>
              <a:prstDash val="solid"/>
            </a:ln>
          </c:spPr>
          <c:marker>
            <c:symbol val="x"/>
            <c:size val="2"/>
            <c:spPr>
              <a:noFill/>
              <a:ln>
                <a:solidFill>
                  <a:srgbClr val="00FFFF"/>
                </a:solidFill>
                <a:prstDash val="solid"/>
              </a:ln>
            </c:spPr>
          </c:marker>
          <c:xVal>
            <c:numRef>
              <c:f>'data + chart'!$A$4:$A$53</c:f>
              <c:numCache>
                <c:formatCode>General</c:formatCode>
                <c:ptCount val="50"/>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pt idx="14">
                  <c:v>30</c:v>
                </c:pt>
                <c:pt idx="15">
                  <c:v>32</c:v>
                </c:pt>
                <c:pt idx="16">
                  <c:v>34</c:v>
                </c:pt>
                <c:pt idx="17">
                  <c:v>36</c:v>
                </c:pt>
                <c:pt idx="18">
                  <c:v>38</c:v>
                </c:pt>
                <c:pt idx="19">
                  <c:v>40</c:v>
                </c:pt>
                <c:pt idx="20">
                  <c:v>42</c:v>
                </c:pt>
                <c:pt idx="21">
                  <c:v>44</c:v>
                </c:pt>
                <c:pt idx="22">
                  <c:v>46</c:v>
                </c:pt>
                <c:pt idx="23">
                  <c:v>48</c:v>
                </c:pt>
                <c:pt idx="24">
                  <c:v>50</c:v>
                </c:pt>
                <c:pt idx="25">
                  <c:v>52</c:v>
                </c:pt>
                <c:pt idx="26">
                  <c:v>54</c:v>
                </c:pt>
                <c:pt idx="27">
                  <c:v>56</c:v>
                </c:pt>
                <c:pt idx="28">
                  <c:v>58</c:v>
                </c:pt>
                <c:pt idx="29">
                  <c:v>60</c:v>
                </c:pt>
                <c:pt idx="30">
                  <c:v>62</c:v>
                </c:pt>
                <c:pt idx="31">
                  <c:v>64</c:v>
                </c:pt>
                <c:pt idx="32">
                  <c:v>66</c:v>
                </c:pt>
                <c:pt idx="33">
                  <c:v>68</c:v>
                </c:pt>
                <c:pt idx="34">
                  <c:v>70</c:v>
                </c:pt>
                <c:pt idx="35">
                  <c:v>72</c:v>
                </c:pt>
                <c:pt idx="36">
                  <c:v>74</c:v>
                </c:pt>
                <c:pt idx="37">
                  <c:v>76</c:v>
                </c:pt>
                <c:pt idx="38">
                  <c:v>78</c:v>
                </c:pt>
                <c:pt idx="39">
                  <c:v>80</c:v>
                </c:pt>
                <c:pt idx="40">
                  <c:v>82</c:v>
                </c:pt>
                <c:pt idx="41">
                  <c:v>84</c:v>
                </c:pt>
                <c:pt idx="42">
                  <c:v>86</c:v>
                </c:pt>
                <c:pt idx="43">
                  <c:v>88</c:v>
                </c:pt>
                <c:pt idx="44">
                  <c:v>90</c:v>
                </c:pt>
                <c:pt idx="45">
                  <c:v>92</c:v>
                </c:pt>
                <c:pt idx="46">
                  <c:v>94</c:v>
                </c:pt>
                <c:pt idx="47">
                  <c:v>96</c:v>
                </c:pt>
                <c:pt idx="48">
                  <c:v>98</c:v>
                </c:pt>
                <c:pt idx="49">
                  <c:v>100</c:v>
                </c:pt>
              </c:numCache>
            </c:numRef>
          </c:xVal>
          <c:yVal>
            <c:numRef>
              <c:f>'data + chart'!$E$4:$E$53</c:f>
              <c:numCache>
                <c:formatCode>General</c:formatCode>
                <c:ptCount val="50"/>
                <c:pt idx="0">
                  <c:v>0</c:v>
                </c:pt>
                <c:pt idx="1">
                  <c:v>0</c:v>
                </c:pt>
                <c:pt idx="2">
                  <c:v>8.881784197001377E-15</c:v>
                </c:pt>
                <c:pt idx="3">
                  <c:v>3.9478420532646232E-12</c:v>
                </c:pt>
                <c:pt idx="4">
                  <c:v>3.5715130852765061E-10</c:v>
                </c:pt>
                <c:pt idx="5">
                  <c:v>1.1785765807737037E-8</c:v>
                </c:pt>
                <c:pt idx="6">
                  <c:v>1.9320660726851553E-7</c:v>
                </c:pt>
                <c:pt idx="7">
                  <c:v>1.8944507089724378E-6</c:v>
                </c:pt>
                <c:pt idx="8">
                  <c:v>1.2535768611376986E-5</c:v>
                </c:pt>
                <c:pt idx="9">
                  <c:v>6.0817926007317562E-5</c:v>
                </c:pt>
                <c:pt idx="10">
                  <c:v>2.2957203731000054E-4</c:v>
                </c:pt>
                <c:pt idx="11">
                  <c:v>7.0454575103673508E-4</c:v>
                </c:pt>
                <c:pt idx="12">
                  <c:v>1.8177065755352647E-3</c:v>
                </c:pt>
                <c:pt idx="13">
                  <c:v>4.0462717271578935E-3</c:v>
                </c:pt>
                <c:pt idx="14">
                  <c:v>7.9332706415778109E-3</c:v>
                </c:pt>
                <c:pt idx="15">
                  <c:v>1.3929145966175262E-2</c:v>
                </c:pt>
                <c:pt idx="16">
                  <c:v>2.2200457099024254E-2</c:v>
                </c:pt>
                <c:pt idx="17">
                  <c:v>3.2481612968376879E-2</c:v>
                </c:pt>
                <c:pt idx="18">
                  <c:v>4.4038034491600438E-2</c:v>
                </c:pt>
                <c:pt idx="19">
                  <c:v>5.5766834584103371E-2</c:v>
                </c:pt>
                <c:pt idx="20">
                  <c:v>6.6407454235002411E-2</c:v>
                </c:pt>
                <c:pt idx="21">
                  <c:v>7.4794805496410863E-2</c:v>
                </c:pt>
                <c:pt idx="22">
                  <c:v>8.0079537357372166E-2</c:v>
                </c:pt>
                <c:pt idx="23">
                  <c:v>8.1859005410701582E-2</c:v>
                </c:pt>
                <c:pt idx="24">
                  <c:v>8.0199580143382368E-2</c:v>
                </c:pt>
                <c:pt idx="25">
                  <c:v>7.5562109302463834E-2</c:v>
                </c:pt>
                <c:pt idx="26">
                  <c:v>6.8669227837968513E-2</c:v>
                </c:pt>
                <c:pt idx="27">
                  <c:v>6.0353403844476933E-2</c:v>
                </c:pt>
                <c:pt idx="28">
                  <c:v>5.1422808000219367E-2</c:v>
                </c:pt>
                <c:pt idx="29">
                  <c:v>4.2564815427769263E-2</c:v>
                </c:pt>
                <c:pt idx="30">
                  <c:v>3.4294220666849451E-2</c:v>
                </c:pt>
                <c:pt idx="31">
                  <c:v>2.6941413996921442E-2</c:v>
                </c:pt>
                <c:pt idx="32">
                  <c:v>2.0669644131385043E-2</c:v>
                </c:pt>
                <c:pt idx="33">
                  <c:v>1.5508882380291911E-2</c:v>
                </c:pt>
                <c:pt idx="34">
                  <c:v>1.1395415793708327E-2</c:v>
                </c:pt>
                <c:pt idx="35">
                  <c:v>8.2091970457449908E-3</c:v>
                </c:pt>
                <c:pt idx="36">
                  <c:v>5.804539517994871E-3</c:v>
                </c:pt>
                <c:pt idx="37">
                  <c:v>4.0324464972567708E-3</c:v>
                </c:pt>
                <c:pt idx="38">
                  <c:v>2.7549018498982452E-3</c:v>
                </c:pt>
                <c:pt idx="39">
                  <c:v>1.8524743220880205E-3</c:v>
                </c:pt>
                <c:pt idx="40">
                  <c:v>1.2270179031349541E-3</c:v>
                </c:pt>
                <c:pt idx="41">
                  <c:v>8.0116375218298064E-4</c:v>
                </c:pt>
                <c:pt idx="42">
                  <c:v>5.1601168484927075E-4</c:v>
                </c:pt>
                <c:pt idx="43">
                  <c:v>3.280509508997187E-4</c:v>
                </c:pt>
                <c:pt idx="44">
                  <c:v>2.05979241839072E-4</c:v>
                </c:pt>
                <c:pt idx="45">
                  <c:v>1.278043909436209E-4</c:v>
                </c:pt>
                <c:pt idx="46">
                  <c:v>7.8402956131262976E-5</c:v>
                </c:pt>
                <c:pt idx="47">
                  <c:v>4.7576585875175509E-5</c:v>
                </c:pt>
                <c:pt idx="48">
                  <c:v>2.8570979496711634E-5</c:v>
                </c:pt>
                <c:pt idx="49">
                  <c:v>1.6986845084110515E-5</c:v>
                </c:pt>
              </c:numCache>
            </c:numRef>
          </c:yVal>
          <c:smooth val="0"/>
          <c:extLst>
            <c:ext xmlns:c16="http://schemas.microsoft.com/office/drawing/2014/chart" uri="{C3380CC4-5D6E-409C-BE32-E72D297353CC}">
              <c16:uniqueId val="{00000001-DD58-4AB7-A465-3F737B1CD75B}"/>
            </c:ext>
          </c:extLst>
        </c:ser>
        <c:dLbls>
          <c:showLegendKey val="0"/>
          <c:showVal val="0"/>
          <c:showCatName val="0"/>
          <c:showSerName val="0"/>
          <c:showPercent val="0"/>
          <c:showBubbleSize val="0"/>
        </c:dLbls>
        <c:axId val="94349800"/>
        <c:axId val="157736416"/>
      </c:scatterChart>
      <c:valAx>
        <c:axId val="94349800"/>
        <c:scaling>
          <c:orientation val="minMax"/>
          <c:max val="100"/>
        </c:scaling>
        <c:delete val="0"/>
        <c:axPos val="b"/>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57736416"/>
        <c:crosses val="autoZero"/>
        <c:crossBetween val="midCat"/>
        <c:minorUnit val="5"/>
      </c:valAx>
      <c:valAx>
        <c:axId val="157736416"/>
        <c:scaling>
          <c:orientation val="minMax"/>
        </c:scaling>
        <c:delete val="0"/>
        <c:axPos val="l"/>
        <c:numFmt formatCode="General" sourceLinked="1"/>
        <c:majorTickMark val="out"/>
        <c:minorTickMark val="none"/>
        <c:tickLblPos val="nextTo"/>
        <c:spPr>
          <a:ln w="3175">
            <a:no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94349800"/>
        <c:crosses val="autoZero"/>
        <c:crossBetween val="midCat"/>
      </c:valAx>
      <c:spPr>
        <a:noFill/>
        <a:ln w="25400">
          <a:noFill/>
        </a:ln>
      </c:spPr>
    </c:plotArea>
    <c:plotVisOnly val="1"/>
    <c:dispBlanksAs val="gap"/>
    <c:showDLblsOverMax val="0"/>
  </c:chart>
  <c:spPr>
    <a:noFill/>
    <a:ln w="3175">
      <a:no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885189308662981"/>
          <c:y val="0.13227581574392228"/>
          <c:w val="0.63305495299083592"/>
          <c:h val="0.65079701346010332"/>
        </c:manualLayout>
      </c:layout>
      <c:scatterChart>
        <c:scatterStyle val="lineMarker"/>
        <c:varyColors val="0"/>
        <c:ser>
          <c:idx val="2"/>
          <c:order val="0"/>
          <c:spPr>
            <a:ln w="28575">
              <a:noFill/>
            </a:ln>
          </c:spPr>
          <c:marker>
            <c:symbol val="triangle"/>
            <c:size val="5"/>
            <c:spPr>
              <a:solidFill>
                <a:srgbClr val="FFFF00"/>
              </a:solidFill>
              <a:ln>
                <a:solidFill>
                  <a:srgbClr val="FFFF00"/>
                </a:solidFill>
                <a:prstDash val="solid"/>
              </a:ln>
            </c:spPr>
          </c:marker>
          <c:xVal>
            <c:numRef>
              <c:f>'data + chart'!$A$4:$A$53</c:f>
              <c:numCache>
                <c:formatCode>General</c:formatCode>
                <c:ptCount val="50"/>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pt idx="14">
                  <c:v>30</c:v>
                </c:pt>
                <c:pt idx="15">
                  <c:v>32</c:v>
                </c:pt>
                <c:pt idx="16">
                  <c:v>34</c:v>
                </c:pt>
                <c:pt idx="17">
                  <c:v>36</c:v>
                </c:pt>
                <c:pt idx="18">
                  <c:v>38</c:v>
                </c:pt>
                <c:pt idx="19">
                  <c:v>40</c:v>
                </c:pt>
                <c:pt idx="20">
                  <c:v>42</c:v>
                </c:pt>
                <c:pt idx="21">
                  <c:v>44</c:v>
                </c:pt>
                <c:pt idx="22">
                  <c:v>46</c:v>
                </c:pt>
                <c:pt idx="23">
                  <c:v>48</c:v>
                </c:pt>
                <c:pt idx="24">
                  <c:v>50</c:v>
                </c:pt>
                <c:pt idx="25">
                  <c:v>52</c:v>
                </c:pt>
                <c:pt idx="26">
                  <c:v>54</c:v>
                </c:pt>
                <c:pt idx="27">
                  <c:v>56</c:v>
                </c:pt>
                <c:pt idx="28">
                  <c:v>58</c:v>
                </c:pt>
                <c:pt idx="29">
                  <c:v>60</c:v>
                </c:pt>
                <c:pt idx="30">
                  <c:v>62</c:v>
                </c:pt>
                <c:pt idx="31">
                  <c:v>64</c:v>
                </c:pt>
                <c:pt idx="32">
                  <c:v>66</c:v>
                </c:pt>
                <c:pt idx="33">
                  <c:v>68</c:v>
                </c:pt>
                <c:pt idx="34">
                  <c:v>70</c:v>
                </c:pt>
                <c:pt idx="35">
                  <c:v>72</c:v>
                </c:pt>
                <c:pt idx="36">
                  <c:v>74</c:v>
                </c:pt>
                <c:pt idx="37">
                  <c:v>76</c:v>
                </c:pt>
                <c:pt idx="38">
                  <c:v>78</c:v>
                </c:pt>
                <c:pt idx="39">
                  <c:v>80</c:v>
                </c:pt>
                <c:pt idx="40">
                  <c:v>82</c:v>
                </c:pt>
                <c:pt idx="41">
                  <c:v>84</c:v>
                </c:pt>
                <c:pt idx="42">
                  <c:v>86</c:v>
                </c:pt>
                <c:pt idx="43">
                  <c:v>88</c:v>
                </c:pt>
                <c:pt idx="44">
                  <c:v>90</c:v>
                </c:pt>
                <c:pt idx="45">
                  <c:v>92</c:v>
                </c:pt>
                <c:pt idx="46">
                  <c:v>94</c:v>
                </c:pt>
                <c:pt idx="47">
                  <c:v>96</c:v>
                </c:pt>
                <c:pt idx="48">
                  <c:v>98</c:v>
                </c:pt>
                <c:pt idx="49">
                  <c:v>100</c:v>
                </c:pt>
              </c:numCache>
            </c:numRef>
          </c:xVal>
          <c:yVal>
            <c:numRef>
              <c:f>'data + chart'!$D$4:$D$53</c:f>
              <c:numCache>
                <c:formatCode>General</c:formatCode>
                <c:ptCount val="50"/>
              </c:numCache>
            </c:numRef>
          </c:yVal>
          <c:smooth val="0"/>
          <c:extLst>
            <c:ext xmlns:c16="http://schemas.microsoft.com/office/drawing/2014/chart" uri="{C3380CC4-5D6E-409C-BE32-E72D297353CC}">
              <c16:uniqueId val="{00000000-628E-476D-9E35-C5D018EF5FB9}"/>
            </c:ext>
          </c:extLst>
        </c:ser>
        <c:ser>
          <c:idx val="3"/>
          <c:order val="1"/>
          <c:spPr>
            <a:ln w="38100">
              <a:solidFill>
                <a:srgbClr val="FF0000"/>
              </a:solidFill>
              <a:prstDash val="solid"/>
            </a:ln>
          </c:spPr>
          <c:marker>
            <c:symbol val="x"/>
            <c:size val="2"/>
            <c:spPr>
              <a:noFill/>
              <a:ln>
                <a:solidFill>
                  <a:srgbClr val="00FFFF"/>
                </a:solidFill>
                <a:prstDash val="solid"/>
              </a:ln>
            </c:spPr>
          </c:marker>
          <c:xVal>
            <c:numRef>
              <c:f>'data + chart'!$A$4:$A$53</c:f>
              <c:numCache>
                <c:formatCode>General</c:formatCode>
                <c:ptCount val="50"/>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pt idx="14">
                  <c:v>30</c:v>
                </c:pt>
                <c:pt idx="15">
                  <c:v>32</c:v>
                </c:pt>
                <c:pt idx="16">
                  <c:v>34</c:v>
                </c:pt>
                <c:pt idx="17">
                  <c:v>36</c:v>
                </c:pt>
                <c:pt idx="18">
                  <c:v>38</c:v>
                </c:pt>
                <c:pt idx="19">
                  <c:v>40</c:v>
                </c:pt>
                <c:pt idx="20">
                  <c:v>42</c:v>
                </c:pt>
                <c:pt idx="21">
                  <c:v>44</c:v>
                </c:pt>
                <c:pt idx="22">
                  <c:v>46</c:v>
                </c:pt>
                <c:pt idx="23">
                  <c:v>48</c:v>
                </c:pt>
                <c:pt idx="24">
                  <c:v>50</c:v>
                </c:pt>
                <c:pt idx="25">
                  <c:v>52</c:v>
                </c:pt>
                <c:pt idx="26">
                  <c:v>54</c:v>
                </c:pt>
                <c:pt idx="27">
                  <c:v>56</c:v>
                </c:pt>
                <c:pt idx="28">
                  <c:v>58</c:v>
                </c:pt>
                <c:pt idx="29">
                  <c:v>60</c:v>
                </c:pt>
                <c:pt idx="30">
                  <c:v>62</c:v>
                </c:pt>
                <c:pt idx="31">
                  <c:v>64</c:v>
                </c:pt>
                <c:pt idx="32">
                  <c:v>66</c:v>
                </c:pt>
                <c:pt idx="33">
                  <c:v>68</c:v>
                </c:pt>
                <c:pt idx="34">
                  <c:v>70</c:v>
                </c:pt>
                <c:pt idx="35">
                  <c:v>72</c:v>
                </c:pt>
                <c:pt idx="36">
                  <c:v>74</c:v>
                </c:pt>
                <c:pt idx="37">
                  <c:v>76</c:v>
                </c:pt>
                <c:pt idx="38">
                  <c:v>78</c:v>
                </c:pt>
                <c:pt idx="39">
                  <c:v>80</c:v>
                </c:pt>
                <c:pt idx="40">
                  <c:v>82</c:v>
                </c:pt>
                <c:pt idx="41">
                  <c:v>84</c:v>
                </c:pt>
                <c:pt idx="42">
                  <c:v>86</c:v>
                </c:pt>
                <c:pt idx="43">
                  <c:v>88</c:v>
                </c:pt>
                <c:pt idx="44">
                  <c:v>90</c:v>
                </c:pt>
                <c:pt idx="45">
                  <c:v>92</c:v>
                </c:pt>
                <c:pt idx="46">
                  <c:v>94</c:v>
                </c:pt>
                <c:pt idx="47">
                  <c:v>96</c:v>
                </c:pt>
                <c:pt idx="48">
                  <c:v>98</c:v>
                </c:pt>
                <c:pt idx="49">
                  <c:v>100</c:v>
                </c:pt>
              </c:numCache>
            </c:numRef>
          </c:xVal>
          <c:yVal>
            <c:numRef>
              <c:f>'data + chart'!$E$4:$E$53</c:f>
              <c:numCache>
                <c:formatCode>General</c:formatCode>
                <c:ptCount val="50"/>
                <c:pt idx="0">
                  <c:v>0</c:v>
                </c:pt>
                <c:pt idx="1">
                  <c:v>0</c:v>
                </c:pt>
                <c:pt idx="2">
                  <c:v>8.881784197001377E-15</c:v>
                </c:pt>
                <c:pt idx="3">
                  <c:v>3.9478420532646248E-12</c:v>
                </c:pt>
                <c:pt idx="4">
                  <c:v>3.5715130852765061E-10</c:v>
                </c:pt>
                <c:pt idx="5">
                  <c:v>1.1785765807737032E-8</c:v>
                </c:pt>
                <c:pt idx="6">
                  <c:v>1.9320660726851558E-7</c:v>
                </c:pt>
                <c:pt idx="7">
                  <c:v>1.8944507089724378E-6</c:v>
                </c:pt>
                <c:pt idx="8">
                  <c:v>1.2535768611376984E-5</c:v>
                </c:pt>
                <c:pt idx="9">
                  <c:v>6.0817926007317535E-5</c:v>
                </c:pt>
                <c:pt idx="10">
                  <c:v>2.2957203731000046E-4</c:v>
                </c:pt>
                <c:pt idx="11">
                  <c:v>7.0454575103673432E-4</c:v>
                </c:pt>
                <c:pt idx="12">
                  <c:v>1.8177065755352645E-3</c:v>
                </c:pt>
                <c:pt idx="13">
                  <c:v>4.0462717271578935E-3</c:v>
                </c:pt>
                <c:pt idx="14">
                  <c:v>7.9332706415778109E-3</c:v>
                </c:pt>
                <c:pt idx="15">
                  <c:v>1.3929145966175258E-2</c:v>
                </c:pt>
                <c:pt idx="16">
                  <c:v>2.2200457099024212E-2</c:v>
                </c:pt>
                <c:pt idx="17">
                  <c:v>3.2481612968376872E-2</c:v>
                </c:pt>
                <c:pt idx="18">
                  <c:v>4.4038034491600438E-2</c:v>
                </c:pt>
                <c:pt idx="19">
                  <c:v>5.5766834584103371E-2</c:v>
                </c:pt>
                <c:pt idx="20">
                  <c:v>6.6407454235002314E-2</c:v>
                </c:pt>
                <c:pt idx="21">
                  <c:v>7.4794805496410821E-2</c:v>
                </c:pt>
                <c:pt idx="22">
                  <c:v>8.0079537357372166E-2</c:v>
                </c:pt>
                <c:pt idx="23">
                  <c:v>8.1859005410701569E-2</c:v>
                </c:pt>
                <c:pt idx="24">
                  <c:v>8.0199580143382243E-2</c:v>
                </c:pt>
                <c:pt idx="25">
                  <c:v>7.5562109302463792E-2</c:v>
                </c:pt>
                <c:pt idx="26">
                  <c:v>6.8669227837968513E-2</c:v>
                </c:pt>
                <c:pt idx="27">
                  <c:v>6.0353403844476919E-2</c:v>
                </c:pt>
                <c:pt idx="28">
                  <c:v>5.1422808000219367E-2</c:v>
                </c:pt>
                <c:pt idx="29">
                  <c:v>4.2564815427769243E-2</c:v>
                </c:pt>
                <c:pt idx="30">
                  <c:v>3.4294220666849402E-2</c:v>
                </c:pt>
                <c:pt idx="31">
                  <c:v>2.6941413996921411E-2</c:v>
                </c:pt>
                <c:pt idx="32">
                  <c:v>2.0669644131385043E-2</c:v>
                </c:pt>
                <c:pt idx="33">
                  <c:v>1.5508882380291911E-2</c:v>
                </c:pt>
                <c:pt idx="34">
                  <c:v>1.1395415793708324E-2</c:v>
                </c:pt>
                <c:pt idx="35">
                  <c:v>8.2091970457449908E-3</c:v>
                </c:pt>
                <c:pt idx="36">
                  <c:v>5.8045395179948684E-3</c:v>
                </c:pt>
                <c:pt idx="37">
                  <c:v>4.0324464972567708E-3</c:v>
                </c:pt>
                <c:pt idx="38">
                  <c:v>2.7549018498982448E-3</c:v>
                </c:pt>
                <c:pt idx="39">
                  <c:v>1.8524743220880205E-3</c:v>
                </c:pt>
                <c:pt idx="40">
                  <c:v>1.2270179031349541E-3</c:v>
                </c:pt>
                <c:pt idx="41">
                  <c:v>8.0116375218298042E-4</c:v>
                </c:pt>
                <c:pt idx="42">
                  <c:v>5.1601168484927075E-4</c:v>
                </c:pt>
                <c:pt idx="43">
                  <c:v>3.2805095089971859E-4</c:v>
                </c:pt>
                <c:pt idx="44">
                  <c:v>2.0597924183907192E-4</c:v>
                </c:pt>
                <c:pt idx="45">
                  <c:v>1.278043909436209E-4</c:v>
                </c:pt>
                <c:pt idx="46">
                  <c:v>7.8402956131262949E-5</c:v>
                </c:pt>
                <c:pt idx="47">
                  <c:v>4.7576585875175434E-5</c:v>
                </c:pt>
                <c:pt idx="48">
                  <c:v>2.8570979496711617E-5</c:v>
                </c:pt>
                <c:pt idx="49">
                  <c:v>1.6986845084110508E-5</c:v>
                </c:pt>
              </c:numCache>
            </c:numRef>
          </c:yVal>
          <c:smooth val="0"/>
          <c:extLst>
            <c:ext xmlns:c16="http://schemas.microsoft.com/office/drawing/2014/chart" uri="{C3380CC4-5D6E-409C-BE32-E72D297353CC}">
              <c16:uniqueId val="{00000001-628E-476D-9E35-C5D018EF5FB9}"/>
            </c:ext>
          </c:extLst>
        </c:ser>
        <c:dLbls>
          <c:showLegendKey val="0"/>
          <c:showVal val="0"/>
          <c:showCatName val="0"/>
          <c:showSerName val="0"/>
          <c:showPercent val="0"/>
          <c:showBubbleSize val="0"/>
        </c:dLbls>
        <c:axId val="158089112"/>
        <c:axId val="158089496"/>
      </c:scatterChart>
      <c:valAx>
        <c:axId val="158089112"/>
        <c:scaling>
          <c:orientation val="minMax"/>
          <c:max val="100"/>
        </c:scaling>
        <c:delete val="0"/>
        <c:axPos val="b"/>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58089496"/>
        <c:crosses val="autoZero"/>
        <c:crossBetween val="midCat"/>
        <c:minorUnit val="5"/>
      </c:valAx>
      <c:valAx>
        <c:axId val="158089496"/>
        <c:scaling>
          <c:orientation val="minMax"/>
        </c:scaling>
        <c:delete val="0"/>
        <c:axPos val="l"/>
        <c:numFmt formatCode="General" sourceLinked="1"/>
        <c:majorTickMark val="out"/>
        <c:minorTickMark val="none"/>
        <c:tickLblPos val="nextTo"/>
        <c:spPr>
          <a:ln w="3175">
            <a:no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58089112"/>
        <c:crosses val="autoZero"/>
        <c:crossBetween val="midCat"/>
      </c:valAx>
      <c:spPr>
        <a:noFill/>
        <a:ln w="25400">
          <a:noFill/>
        </a:ln>
      </c:spPr>
    </c:plotArea>
    <c:plotVisOnly val="1"/>
    <c:dispBlanksAs val="gap"/>
    <c:showDLblsOverMax val="0"/>
  </c:chart>
  <c:spPr>
    <a:noFill/>
    <a:ln w="3175">
      <a:no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885189308662981"/>
          <c:y val="0.13227581574392228"/>
          <c:w val="0.63305495299083592"/>
          <c:h val="0.65079701346010332"/>
        </c:manualLayout>
      </c:layout>
      <c:scatterChart>
        <c:scatterStyle val="lineMarker"/>
        <c:varyColors val="0"/>
        <c:ser>
          <c:idx val="2"/>
          <c:order val="0"/>
          <c:spPr>
            <a:ln w="28575">
              <a:noFill/>
            </a:ln>
          </c:spPr>
          <c:marker>
            <c:symbol val="triangle"/>
            <c:size val="5"/>
            <c:spPr>
              <a:solidFill>
                <a:srgbClr val="FFFF00"/>
              </a:solidFill>
              <a:ln>
                <a:solidFill>
                  <a:srgbClr val="FFFF00"/>
                </a:solidFill>
                <a:prstDash val="solid"/>
              </a:ln>
            </c:spPr>
          </c:marker>
          <c:xVal>
            <c:numRef>
              <c:f>'data + chart'!$A$4:$A$53</c:f>
              <c:numCache>
                <c:formatCode>General</c:formatCode>
                <c:ptCount val="50"/>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pt idx="14">
                  <c:v>30</c:v>
                </c:pt>
                <c:pt idx="15">
                  <c:v>32</c:v>
                </c:pt>
                <c:pt idx="16">
                  <c:v>34</c:v>
                </c:pt>
                <c:pt idx="17">
                  <c:v>36</c:v>
                </c:pt>
                <c:pt idx="18">
                  <c:v>38</c:v>
                </c:pt>
                <c:pt idx="19">
                  <c:v>40</c:v>
                </c:pt>
                <c:pt idx="20">
                  <c:v>42</c:v>
                </c:pt>
                <c:pt idx="21">
                  <c:v>44</c:v>
                </c:pt>
                <c:pt idx="22">
                  <c:v>46</c:v>
                </c:pt>
                <c:pt idx="23">
                  <c:v>48</c:v>
                </c:pt>
                <c:pt idx="24">
                  <c:v>50</c:v>
                </c:pt>
                <c:pt idx="25">
                  <c:v>52</c:v>
                </c:pt>
                <c:pt idx="26">
                  <c:v>54</c:v>
                </c:pt>
                <c:pt idx="27">
                  <c:v>56</c:v>
                </c:pt>
                <c:pt idx="28">
                  <c:v>58</c:v>
                </c:pt>
                <c:pt idx="29">
                  <c:v>60</c:v>
                </c:pt>
                <c:pt idx="30">
                  <c:v>62</c:v>
                </c:pt>
                <c:pt idx="31">
                  <c:v>64</c:v>
                </c:pt>
                <c:pt idx="32">
                  <c:v>66</c:v>
                </c:pt>
                <c:pt idx="33">
                  <c:v>68</c:v>
                </c:pt>
                <c:pt idx="34">
                  <c:v>70</c:v>
                </c:pt>
                <c:pt idx="35">
                  <c:v>72</c:v>
                </c:pt>
                <c:pt idx="36">
                  <c:v>74</c:v>
                </c:pt>
                <c:pt idx="37">
                  <c:v>76</c:v>
                </c:pt>
                <c:pt idx="38">
                  <c:v>78</c:v>
                </c:pt>
                <c:pt idx="39">
                  <c:v>80</c:v>
                </c:pt>
                <c:pt idx="40">
                  <c:v>82</c:v>
                </c:pt>
                <c:pt idx="41">
                  <c:v>84</c:v>
                </c:pt>
                <c:pt idx="42">
                  <c:v>86</c:v>
                </c:pt>
                <c:pt idx="43">
                  <c:v>88</c:v>
                </c:pt>
                <c:pt idx="44">
                  <c:v>90</c:v>
                </c:pt>
                <c:pt idx="45">
                  <c:v>92</c:v>
                </c:pt>
                <c:pt idx="46">
                  <c:v>94</c:v>
                </c:pt>
                <c:pt idx="47">
                  <c:v>96</c:v>
                </c:pt>
                <c:pt idx="48">
                  <c:v>98</c:v>
                </c:pt>
                <c:pt idx="49">
                  <c:v>100</c:v>
                </c:pt>
              </c:numCache>
            </c:numRef>
          </c:xVal>
          <c:yVal>
            <c:numRef>
              <c:f>'data + chart'!$D$4:$D$53</c:f>
              <c:numCache>
                <c:formatCode>General</c:formatCode>
                <c:ptCount val="50"/>
              </c:numCache>
            </c:numRef>
          </c:yVal>
          <c:smooth val="0"/>
          <c:extLst>
            <c:ext xmlns:c16="http://schemas.microsoft.com/office/drawing/2014/chart" uri="{C3380CC4-5D6E-409C-BE32-E72D297353CC}">
              <c16:uniqueId val="{00000000-628E-476D-9E35-C5D018EF5FB9}"/>
            </c:ext>
          </c:extLst>
        </c:ser>
        <c:ser>
          <c:idx val="3"/>
          <c:order val="1"/>
          <c:spPr>
            <a:ln w="38100">
              <a:solidFill>
                <a:srgbClr val="FF0000"/>
              </a:solidFill>
              <a:prstDash val="solid"/>
            </a:ln>
          </c:spPr>
          <c:marker>
            <c:symbol val="x"/>
            <c:size val="2"/>
            <c:spPr>
              <a:noFill/>
              <a:ln>
                <a:solidFill>
                  <a:srgbClr val="00FFFF"/>
                </a:solidFill>
                <a:prstDash val="solid"/>
              </a:ln>
            </c:spPr>
          </c:marker>
          <c:xVal>
            <c:numRef>
              <c:f>'data + chart'!$A$4:$A$53</c:f>
              <c:numCache>
                <c:formatCode>General</c:formatCode>
                <c:ptCount val="50"/>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pt idx="14">
                  <c:v>30</c:v>
                </c:pt>
                <c:pt idx="15">
                  <c:v>32</c:v>
                </c:pt>
                <c:pt idx="16">
                  <c:v>34</c:v>
                </c:pt>
                <c:pt idx="17">
                  <c:v>36</c:v>
                </c:pt>
                <c:pt idx="18">
                  <c:v>38</c:v>
                </c:pt>
                <c:pt idx="19">
                  <c:v>40</c:v>
                </c:pt>
                <c:pt idx="20">
                  <c:v>42</c:v>
                </c:pt>
                <c:pt idx="21">
                  <c:v>44</c:v>
                </c:pt>
                <c:pt idx="22">
                  <c:v>46</c:v>
                </c:pt>
                <c:pt idx="23">
                  <c:v>48</c:v>
                </c:pt>
                <c:pt idx="24">
                  <c:v>50</c:v>
                </c:pt>
                <c:pt idx="25">
                  <c:v>52</c:v>
                </c:pt>
                <c:pt idx="26">
                  <c:v>54</c:v>
                </c:pt>
                <c:pt idx="27">
                  <c:v>56</c:v>
                </c:pt>
                <c:pt idx="28">
                  <c:v>58</c:v>
                </c:pt>
                <c:pt idx="29">
                  <c:v>60</c:v>
                </c:pt>
                <c:pt idx="30">
                  <c:v>62</c:v>
                </c:pt>
                <c:pt idx="31">
                  <c:v>64</c:v>
                </c:pt>
                <c:pt idx="32">
                  <c:v>66</c:v>
                </c:pt>
                <c:pt idx="33">
                  <c:v>68</c:v>
                </c:pt>
                <c:pt idx="34">
                  <c:v>70</c:v>
                </c:pt>
                <c:pt idx="35">
                  <c:v>72</c:v>
                </c:pt>
                <c:pt idx="36">
                  <c:v>74</c:v>
                </c:pt>
                <c:pt idx="37">
                  <c:v>76</c:v>
                </c:pt>
                <c:pt idx="38">
                  <c:v>78</c:v>
                </c:pt>
                <c:pt idx="39">
                  <c:v>80</c:v>
                </c:pt>
                <c:pt idx="40">
                  <c:v>82</c:v>
                </c:pt>
                <c:pt idx="41">
                  <c:v>84</c:v>
                </c:pt>
                <c:pt idx="42">
                  <c:v>86</c:v>
                </c:pt>
                <c:pt idx="43">
                  <c:v>88</c:v>
                </c:pt>
                <c:pt idx="44">
                  <c:v>90</c:v>
                </c:pt>
                <c:pt idx="45">
                  <c:v>92</c:v>
                </c:pt>
                <c:pt idx="46">
                  <c:v>94</c:v>
                </c:pt>
                <c:pt idx="47">
                  <c:v>96</c:v>
                </c:pt>
                <c:pt idx="48">
                  <c:v>98</c:v>
                </c:pt>
                <c:pt idx="49">
                  <c:v>100</c:v>
                </c:pt>
              </c:numCache>
            </c:numRef>
          </c:xVal>
          <c:yVal>
            <c:numRef>
              <c:f>'data + chart'!$E$4:$E$53</c:f>
              <c:numCache>
                <c:formatCode>General</c:formatCode>
                <c:ptCount val="50"/>
                <c:pt idx="0">
                  <c:v>0</c:v>
                </c:pt>
                <c:pt idx="1">
                  <c:v>0</c:v>
                </c:pt>
                <c:pt idx="2">
                  <c:v>8.881784197001377E-15</c:v>
                </c:pt>
                <c:pt idx="3">
                  <c:v>3.9478420532646248E-12</c:v>
                </c:pt>
                <c:pt idx="4">
                  <c:v>3.5715130852765061E-10</c:v>
                </c:pt>
                <c:pt idx="5">
                  <c:v>1.1785765807737032E-8</c:v>
                </c:pt>
                <c:pt idx="6">
                  <c:v>1.9320660726851558E-7</c:v>
                </c:pt>
                <c:pt idx="7">
                  <c:v>1.8944507089724378E-6</c:v>
                </c:pt>
                <c:pt idx="8">
                  <c:v>1.2535768611376984E-5</c:v>
                </c:pt>
                <c:pt idx="9">
                  <c:v>6.0817926007317535E-5</c:v>
                </c:pt>
                <c:pt idx="10">
                  <c:v>2.2957203731000046E-4</c:v>
                </c:pt>
                <c:pt idx="11">
                  <c:v>7.0454575103673432E-4</c:v>
                </c:pt>
                <c:pt idx="12">
                  <c:v>1.8177065755352645E-3</c:v>
                </c:pt>
                <c:pt idx="13">
                  <c:v>4.0462717271578935E-3</c:v>
                </c:pt>
                <c:pt idx="14">
                  <c:v>7.9332706415778109E-3</c:v>
                </c:pt>
                <c:pt idx="15">
                  <c:v>1.3929145966175258E-2</c:v>
                </c:pt>
                <c:pt idx="16">
                  <c:v>2.2200457099024212E-2</c:v>
                </c:pt>
                <c:pt idx="17">
                  <c:v>3.2481612968376872E-2</c:v>
                </c:pt>
                <c:pt idx="18">
                  <c:v>4.4038034491600438E-2</c:v>
                </c:pt>
                <c:pt idx="19">
                  <c:v>5.5766834584103371E-2</c:v>
                </c:pt>
                <c:pt idx="20">
                  <c:v>6.6407454235002314E-2</c:v>
                </c:pt>
                <c:pt idx="21">
                  <c:v>7.4794805496410821E-2</c:v>
                </c:pt>
                <c:pt idx="22">
                  <c:v>8.0079537357372166E-2</c:v>
                </c:pt>
                <c:pt idx="23">
                  <c:v>8.1859005410701569E-2</c:v>
                </c:pt>
                <c:pt idx="24">
                  <c:v>8.0199580143382243E-2</c:v>
                </c:pt>
                <c:pt idx="25">
                  <c:v>7.5562109302463792E-2</c:v>
                </c:pt>
                <c:pt idx="26">
                  <c:v>6.8669227837968513E-2</c:v>
                </c:pt>
                <c:pt idx="27">
                  <c:v>6.0353403844476919E-2</c:v>
                </c:pt>
                <c:pt idx="28">
                  <c:v>5.1422808000219367E-2</c:v>
                </c:pt>
                <c:pt idx="29">
                  <c:v>4.2564815427769243E-2</c:v>
                </c:pt>
                <c:pt idx="30">
                  <c:v>3.4294220666849402E-2</c:v>
                </c:pt>
                <c:pt idx="31">
                  <c:v>2.6941413996921411E-2</c:v>
                </c:pt>
                <c:pt idx="32">
                  <c:v>2.0669644131385043E-2</c:v>
                </c:pt>
                <c:pt idx="33">
                  <c:v>1.5508882380291911E-2</c:v>
                </c:pt>
                <c:pt idx="34">
                  <c:v>1.1395415793708324E-2</c:v>
                </c:pt>
                <c:pt idx="35">
                  <c:v>8.2091970457449908E-3</c:v>
                </c:pt>
                <c:pt idx="36">
                  <c:v>5.8045395179948684E-3</c:v>
                </c:pt>
                <c:pt idx="37">
                  <c:v>4.0324464972567708E-3</c:v>
                </c:pt>
                <c:pt idx="38">
                  <c:v>2.7549018498982448E-3</c:v>
                </c:pt>
                <c:pt idx="39">
                  <c:v>1.8524743220880205E-3</c:v>
                </c:pt>
                <c:pt idx="40">
                  <c:v>1.2270179031349541E-3</c:v>
                </c:pt>
                <c:pt idx="41">
                  <c:v>8.0116375218298042E-4</c:v>
                </c:pt>
                <c:pt idx="42">
                  <c:v>5.1601168484927075E-4</c:v>
                </c:pt>
                <c:pt idx="43">
                  <c:v>3.2805095089971859E-4</c:v>
                </c:pt>
                <c:pt idx="44">
                  <c:v>2.0597924183907192E-4</c:v>
                </c:pt>
                <c:pt idx="45">
                  <c:v>1.278043909436209E-4</c:v>
                </c:pt>
                <c:pt idx="46">
                  <c:v>7.8402956131262949E-5</c:v>
                </c:pt>
                <c:pt idx="47">
                  <c:v>4.7576585875175434E-5</c:v>
                </c:pt>
                <c:pt idx="48">
                  <c:v>2.8570979496711617E-5</c:v>
                </c:pt>
                <c:pt idx="49">
                  <c:v>1.6986845084110508E-5</c:v>
                </c:pt>
              </c:numCache>
            </c:numRef>
          </c:yVal>
          <c:smooth val="0"/>
          <c:extLst>
            <c:ext xmlns:c16="http://schemas.microsoft.com/office/drawing/2014/chart" uri="{C3380CC4-5D6E-409C-BE32-E72D297353CC}">
              <c16:uniqueId val="{00000001-628E-476D-9E35-C5D018EF5FB9}"/>
            </c:ext>
          </c:extLst>
        </c:ser>
        <c:dLbls>
          <c:showLegendKey val="0"/>
          <c:showVal val="0"/>
          <c:showCatName val="0"/>
          <c:showSerName val="0"/>
          <c:showPercent val="0"/>
          <c:showBubbleSize val="0"/>
        </c:dLbls>
        <c:axId val="158089112"/>
        <c:axId val="158089496"/>
      </c:scatterChart>
      <c:valAx>
        <c:axId val="158089112"/>
        <c:scaling>
          <c:orientation val="minMax"/>
          <c:max val="100"/>
        </c:scaling>
        <c:delete val="0"/>
        <c:axPos val="b"/>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58089496"/>
        <c:crosses val="autoZero"/>
        <c:crossBetween val="midCat"/>
        <c:minorUnit val="5"/>
      </c:valAx>
      <c:valAx>
        <c:axId val="158089496"/>
        <c:scaling>
          <c:orientation val="minMax"/>
        </c:scaling>
        <c:delete val="0"/>
        <c:axPos val="l"/>
        <c:numFmt formatCode="General" sourceLinked="1"/>
        <c:majorTickMark val="out"/>
        <c:minorTickMark val="none"/>
        <c:tickLblPos val="nextTo"/>
        <c:spPr>
          <a:ln w="3175">
            <a:no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58089112"/>
        <c:crosses val="autoZero"/>
        <c:crossBetween val="midCat"/>
      </c:valAx>
      <c:spPr>
        <a:noFill/>
        <a:ln w="25400">
          <a:noFill/>
        </a:ln>
      </c:spPr>
    </c:plotArea>
    <c:plotVisOnly val="1"/>
    <c:dispBlanksAs val="gap"/>
    <c:showDLblsOverMax val="0"/>
  </c:chart>
  <c:spPr>
    <a:noFill/>
    <a:ln w="3175">
      <a:no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885189308662981"/>
          <c:y val="0.13227581574392228"/>
          <c:w val="0.63305495299083558"/>
          <c:h val="0.65079701346010266"/>
        </c:manualLayout>
      </c:layout>
      <c:scatterChart>
        <c:scatterStyle val="lineMarker"/>
        <c:varyColors val="0"/>
        <c:ser>
          <c:idx val="2"/>
          <c:order val="0"/>
          <c:spPr>
            <a:ln w="28575">
              <a:noFill/>
            </a:ln>
          </c:spPr>
          <c:marker>
            <c:symbol val="triangle"/>
            <c:size val="5"/>
            <c:spPr>
              <a:solidFill>
                <a:srgbClr val="FFFF00"/>
              </a:solidFill>
              <a:ln>
                <a:solidFill>
                  <a:srgbClr val="FFFF00"/>
                </a:solidFill>
                <a:prstDash val="solid"/>
              </a:ln>
            </c:spPr>
          </c:marker>
          <c:xVal>
            <c:numRef>
              <c:f>'data + chart'!$A$4:$A$53</c:f>
              <c:numCache>
                <c:formatCode>General</c:formatCode>
                <c:ptCount val="50"/>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pt idx="14">
                  <c:v>30</c:v>
                </c:pt>
                <c:pt idx="15">
                  <c:v>32</c:v>
                </c:pt>
                <c:pt idx="16">
                  <c:v>34</c:v>
                </c:pt>
                <c:pt idx="17">
                  <c:v>36</c:v>
                </c:pt>
                <c:pt idx="18">
                  <c:v>38</c:v>
                </c:pt>
                <c:pt idx="19">
                  <c:v>40</c:v>
                </c:pt>
                <c:pt idx="20">
                  <c:v>42</c:v>
                </c:pt>
                <c:pt idx="21">
                  <c:v>44</c:v>
                </c:pt>
                <c:pt idx="22">
                  <c:v>46</c:v>
                </c:pt>
                <c:pt idx="23">
                  <c:v>48</c:v>
                </c:pt>
                <c:pt idx="24">
                  <c:v>50</c:v>
                </c:pt>
                <c:pt idx="25">
                  <c:v>52</c:v>
                </c:pt>
                <c:pt idx="26">
                  <c:v>54</c:v>
                </c:pt>
                <c:pt idx="27">
                  <c:v>56</c:v>
                </c:pt>
                <c:pt idx="28">
                  <c:v>58</c:v>
                </c:pt>
                <c:pt idx="29">
                  <c:v>60</c:v>
                </c:pt>
                <c:pt idx="30">
                  <c:v>62</c:v>
                </c:pt>
                <c:pt idx="31">
                  <c:v>64</c:v>
                </c:pt>
                <c:pt idx="32">
                  <c:v>66</c:v>
                </c:pt>
                <c:pt idx="33">
                  <c:v>68</c:v>
                </c:pt>
                <c:pt idx="34">
                  <c:v>70</c:v>
                </c:pt>
                <c:pt idx="35">
                  <c:v>72</c:v>
                </c:pt>
                <c:pt idx="36">
                  <c:v>74</c:v>
                </c:pt>
                <c:pt idx="37">
                  <c:v>76</c:v>
                </c:pt>
                <c:pt idx="38">
                  <c:v>78</c:v>
                </c:pt>
                <c:pt idx="39">
                  <c:v>80</c:v>
                </c:pt>
                <c:pt idx="40">
                  <c:v>82</c:v>
                </c:pt>
                <c:pt idx="41">
                  <c:v>84</c:v>
                </c:pt>
                <c:pt idx="42">
                  <c:v>86</c:v>
                </c:pt>
                <c:pt idx="43">
                  <c:v>88</c:v>
                </c:pt>
                <c:pt idx="44">
                  <c:v>90</c:v>
                </c:pt>
                <c:pt idx="45">
                  <c:v>92</c:v>
                </c:pt>
                <c:pt idx="46">
                  <c:v>94</c:v>
                </c:pt>
                <c:pt idx="47">
                  <c:v>96</c:v>
                </c:pt>
                <c:pt idx="48">
                  <c:v>98</c:v>
                </c:pt>
                <c:pt idx="49">
                  <c:v>100</c:v>
                </c:pt>
              </c:numCache>
            </c:numRef>
          </c:xVal>
          <c:yVal>
            <c:numRef>
              <c:f>'data + chart'!$D$4:$D$53</c:f>
              <c:numCache>
                <c:formatCode>General</c:formatCode>
                <c:ptCount val="50"/>
              </c:numCache>
            </c:numRef>
          </c:yVal>
          <c:smooth val="0"/>
          <c:extLst>
            <c:ext xmlns:c16="http://schemas.microsoft.com/office/drawing/2014/chart" uri="{C3380CC4-5D6E-409C-BE32-E72D297353CC}">
              <c16:uniqueId val="{00000000-3C42-47F1-9842-1914D24A494B}"/>
            </c:ext>
          </c:extLst>
        </c:ser>
        <c:ser>
          <c:idx val="3"/>
          <c:order val="1"/>
          <c:spPr>
            <a:ln w="38100">
              <a:solidFill>
                <a:srgbClr val="FF0000"/>
              </a:solidFill>
              <a:prstDash val="solid"/>
            </a:ln>
          </c:spPr>
          <c:marker>
            <c:symbol val="x"/>
            <c:size val="2"/>
            <c:spPr>
              <a:noFill/>
              <a:ln>
                <a:solidFill>
                  <a:srgbClr val="00FFFF"/>
                </a:solidFill>
                <a:prstDash val="solid"/>
              </a:ln>
            </c:spPr>
          </c:marker>
          <c:xVal>
            <c:numRef>
              <c:f>'data + chart'!$A$4:$A$53</c:f>
              <c:numCache>
                <c:formatCode>General</c:formatCode>
                <c:ptCount val="50"/>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pt idx="14">
                  <c:v>30</c:v>
                </c:pt>
                <c:pt idx="15">
                  <c:v>32</c:v>
                </c:pt>
                <c:pt idx="16">
                  <c:v>34</c:v>
                </c:pt>
                <c:pt idx="17">
                  <c:v>36</c:v>
                </c:pt>
                <c:pt idx="18">
                  <c:v>38</c:v>
                </c:pt>
                <c:pt idx="19">
                  <c:v>40</c:v>
                </c:pt>
                <c:pt idx="20">
                  <c:v>42</c:v>
                </c:pt>
                <c:pt idx="21">
                  <c:v>44</c:v>
                </c:pt>
                <c:pt idx="22">
                  <c:v>46</c:v>
                </c:pt>
                <c:pt idx="23">
                  <c:v>48</c:v>
                </c:pt>
                <c:pt idx="24">
                  <c:v>50</c:v>
                </c:pt>
                <c:pt idx="25">
                  <c:v>52</c:v>
                </c:pt>
                <c:pt idx="26">
                  <c:v>54</c:v>
                </c:pt>
                <c:pt idx="27">
                  <c:v>56</c:v>
                </c:pt>
                <c:pt idx="28">
                  <c:v>58</c:v>
                </c:pt>
                <c:pt idx="29">
                  <c:v>60</c:v>
                </c:pt>
                <c:pt idx="30">
                  <c:v>62</c:v>
                </c:pt>
                <c:pt idx="31">
                  <c:v>64</c:v>
                </c:pt>
                <c:pt idx="32">
                  <c:v>66</c:v>
                </c:pt>
                <c:pt idx="33">
                  <c:v>68</c:v>
                </c:pt>
                <c:pt idx="34">
                  <c:v>70</c:v>
                </c:pt>
                <c:pt idx="35">
                  <c:v>72</c:v>
                </c:pt>
                <c:pt idx="36">
                  <c:v>74</c:v>
                </c:pt>
                <c:pt idx="37">
                  <c:v>76</c:v>
                </c:pt>
                <c:pt idx="38">
                  <c:v>78</c:v>
                </c:pt>
                <c:pt idx="39">
                  <c:v>80</c:v>
                </c:pt>
                <c:pt idx="40">
                  <c:v>82</c:v>
                </c:pt>
                <c:pt idx="41">
                  <c:v>84</c:v>
                </c:pt>
                <c:pt idx="42">
                  <c:v>86</c:v>
                </c:pt>
                <c:pt idx="43">
                  <c:v>88</c:v>
                </c:pt>
                <c:pt idx="44">
                  <c:v>90</c:v>
                </c:pt>
                <c:pt idx="45">
                  <c:v>92</c:v>
                </c:pt>
                <c:pt idx="46">
                  <c:v>94</c:v>
                </c:pt>
                <c:pt idx="47">
                  <c:v>96</c:v>
                </c:pt>
                <c:pt idx="48">
                  <c:v>98</c:v>
                </c:pt>
                <c:pt idx="49">
                  <c:v>100</c:v>
                </c:pt>
              </c:numCache>
            </c:numRef>
          </c:xVal>
          <c:yVal>
            <c:numRef>
              <c:f>'data + chart'!$E$4:$E$53</c:f>
              <c:numCache>
                <c:formatCode>General</c:formatCode>
                <c:ptCount val="50"/>
                <c:pt idx="0">
                  <c:v>0</c:v>
                </c:pt>
                <c:pt idx="1">
                  <c:v>0</c:v>
                </c:pt>
                <c:pt idx="2">
                  <c:v>8.881784197001358E-15</c:v>
                </c:pt>
                <c:pt idx="3">
                  <c:v>3.9478420532646208E-12</c:v>
                </c:pt>
                <c:pt idx="4">
                  <c:v>3.571513085276502E-10</c:v>
                </c:pt>
                <c:pt idx="5">
                  <c:v>1.1785765807737014E-8</c:v>
                </c:pt>
                <c:pt idx="6">
                  <c:v>1.9320660726851542E-7</c:v>
                </c:pt>
                <c:pt idx="7">
                  <c:v>1.8944507089724363E-6</c:v>
                </c:pt>
                <c:pt idx="8">
                  <c:v>1.2535768611376979E-5</c:v>
                </c:pt>
                <c:pt idx="9">
                  <c:v>6.0817926007317481E-5</c:v>
                </c:pt>
                <c:pt idx="10">
                  <c:v>2.2957203731000035E-4</c:v>
                </c:pt>
                <c:pt idx="11">
                  <c:v>7.0454575103673432E-4</c:v>
                </c:pt>
                <c:pt idx="12">
                  <c:v>1.8177065755352639E-3</c:v>
                </c:pt>
                <c:pt idx="13">
                  <c:v>4.0462717271578918E-3</c:v>
                </c:pt>
                <c:pt idx="14">
                  <c:v>7.933270641577804E-3</c:v>
                </c:pt>
                <c:pt idx="15">
                  <c:v>1.3929145966175253E-2</c:v>
                </c:pt>
                <c:pt idx="16">
                  <c:v>2.2200457099024212E-2</c:v>
                </c:pt>
                <c:pt idx="17">
                  <c:v>3.2481612968376851E-2</c:v>
                </c:pt>
                <c:pt idx="18">
                  <c:v>4.4038034491600417E-2</c:v>
                </c:pt>
                <c:pt idx="19">
                  <c:v>5.5766834584103336E-2</c:v>
                </c:pt>
                <c:pt idx="20">
                  <c:v>6.6407454235002314E-2</c:v>
                </c:pt>
                <c:pt idx="21">
                  <c:v>7.4794805496410821E-2</c:v>
                </c:pt>
                <c:pt idx="22">
                  <c:v>8.0079537357372166E-2</c:v>
                </c:pt>
                <c:pt idx="23">
                  <c:v>8.1859005410701569E-2</c:v>
                </c:pt>
                <c:pt idx="24">
                  <c:v>8.0199580143382243E-2</c:v>
                </c:pt>
                <c:pt idx="25">
                  <c:v>7.5562109302463792E-2</c:v>
                </c:pt>
                <c:pt idx="26">
                  <c:v>6.8669227837968513E-2</c:v>
                </c:pt>
                <c:pt idx="27">
                  <c:v>6.0353403844476884E-2</c:v>
                </c:pt>
                <c:pt idx="28">
                  <c:v>5.1422808000219367E-2</c:v>
                </c:pt>
                <c:pt idx="29">
                  <c:v>4.2564815427769243E-2</c:v>
                </c:pt>
                <c:pt idx="30">
                  <c:v>3.4294220666849402E-2</c:v>
                </c:pt>
                <c:pt idx="31">
                  <c:v>2.6941413996921411E-2</c:v>
                </c:pt>
                <c:pt idx="32">
                  <c:v>2.0669644131385043E-2</c:v>
                </c:pt>
                <c:pt idx="33">
                  <c:v>1.5508882380291911E-2</c:v>
                </c:pt>
                <c:pt idx="34">
                  <c:v>1.1395415793708319E-2</c:v>
                </c:pt>
                <c:pt idx="35">
                  <c:v>8.2091970457449873E-3</c:v>
                </c:pt>
                <c:pt idx="36">
                  <c:v>5.8045395179948684E-3</c:v>
                </c:pt>
                <c:pt idx="37">
                  <c:v>4.032446497256769E-3</c:v>
                </c:pt>
                <c:pt idx="38">
                  <c:v>2.7549018498982439E-3</c:v>
                </c:pt>
                <c:pt idx="39">
                  <c:v>1.8524743220880201E-3</c:v>
                </c:pt>
                <c:pt idx="40">
                  <c:v>1.2270179031349541E-3</c:v>
                </c:pt>
                <c:pt idx="41">
                  <c:v>8.0116375218297977E-4</c:v>
                </c:pt>
                <c:pt idx="42">
                  <c:v>5.1601168484927075E-4</c:v>
                </c:pt>
                <c:pt idx="43">
                  <c:v>3.2805095089971826E-4</c:v>
                </c:pt>
                <c:pt idx="44">
                  <c:v>2.0597924183907192E-4</c:v>
                </c:pt>
                <c:pt idx="45">
                  <c:v>1.2780439094362076E-4</c:v>
                </c:pt>
                <c:pt idx="46">
                  <c:v>7.8402956131262921E-5</c:v>
                </c:pt>
                <c:pt idx="47">
                  <c:v>4.7576585875175434E-5</c:v>
                </c:pt>
                <c:pt idx="48">
                  <c:v>2.8570979496711603E-5</c:v>
                </c:pt>
                <c:pt idx="49">
                  <c:v>1.6986845084110495E-5</c:v>
                </c:pt>
              </c:numCache>
            </c:numRef>
          </c:yVal>
          <c:smooth val="0"/>
          <c:extLst>
            <c:ext xmlns:c16="http://schemas.microsoft.com/office/drawing/2014/chart" uri="{C3380CC4-5D6E-409C-BE32-E72D297353CC}">
              <c16:uniqueId val="{00000001-3C42-47F1-9842-1914D24A494B}"/>
            </c:ext>
          </c:extLst>
        </c:ser>
        <c:dLbls>
          <c:showLegendKey val="0"/>
          <c:showVal val="0"/>
          <c:showCatName val="0"/>
          <c:showSerName val="0"/>
          <c:showPercent val="0"/>
          <c:showBubbleSize val="0"/>
        </c:dLbls>
        <c:axId val="158163016"/>
        <c:axId val="158163400"/>
      </c:scatterChart>
      <c:valAx>
        <c:axId val="158163016"/>
        <c:scaling>
          <c:orientation val="minMax"/>
          <c:max val="100"/>
        </c:scaling>
        <c:delete val="0"/>
        <c:axPos val="b"/>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58163400"/>
        <c:crosses val="autoZero"/>
        <c:crossBetween val="midCat"/>
        <c:minorUnit val="5"/>
      </c:valAx>
      <c:valAx>
        <c:axId val="158163400"/>
        <c:scaling>
          <c:orientation val="minMax"/>
        </c:scaling>
        <c:delete val="0"/>
        <c:axPos val="l"/>
        <c:numFmt formatCode="General" sourceLinked="1"/>
        <c:majorTickMark val="out"/>
        <c:minorTickMark val="none"/>
        <c:tickLblPos val="nextTo"/>
        <c:spPr>
          <a:ln w="3175">
            <a:no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58163016"/>
        <c:crosses val="autoZero"/>
        <c:crossBetween val="midCat"/>
      </c:valAx>
      <c:spPr>
        <a:noFill/>
        <a:ln w="25400">
          <a:noFill/>
        </a:ln>
      </c:spPr>
    </c:plotArea>
    <c:plotVisOnly val="1"/>
    <c:dispBlanksAs val="gap"/>
    <c:showDLblsOverMax val="0"/>
  </c:chart>
  <c:spPr>
    <a:noFill/>
    <a:ln w="3175">
      <a:no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885189308662981"/>
          <c:y val="0.13227581574392228"/>
          <c:w val="0.63305495299083525"/>
          <c:h val="0.65079701346010199"/>
        </c:manualLayout>
      </c:layout>
      <c:scatterChart>
        <c:scatterStyle val="lineMarker"/>
        <c:varyColors val="0"/>
        <c:ser>
          <c:idx val="2"/>
          <c:order val="0"/>
          <c:spPr>
            <a:ln w="28575">
              <a:noFill/>
            </a:ln>
          </c:spPr>
          <c:marker>
            <c:symbol val="triangle"/>
            <c:size val="5"/>
            <c:spPr>
              <a:solidFill>
                <a:srgbClr val="FFFF00"/>
              </a:solidFill>
              <a:ln>
                <a:solidFill>
                  <a:srgbClr val="FFFF00"/>
                </a:solidFill>
                <a:prstDash val="solid"/>
              </a:ln>
            </c:spPr>
          </c:marker>
          <c:xVal>
            <c:numRef>
              <c:f>'data + chart'!$A$4:$A$53</c:f>
              <c:numCache>
                <c:formatCode>General</c:formatCode>
                <c:ptCount val="50"/>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pt idx="14">
                  <c:v>30</c:v>
                </c:pt>
                <c:pt idx="15">
                  <c:v>32</c:v>
                </c:pt>
                <c:pt idx="16">
                  <c:v>34</c:v>
                </c:pt>
                <c:pt idx="17">
                  <c:v>36</c:v>
                </c:pt>
                <c:pt idx="18">
                  <c:v>38</c:v>
                </c:pt>
                <c:pt idx="19">
                  <c:v>40</c:v>
                </c:pt>
                <c:pt idx="20">
                  <c:v>42</c:v>
                </c:pt>
                <c:pt idx="21">
                  <c:v>44</c:v>
                </c:pt>
                <c:pt idx="22">
                  <c:v>46</c:v>
                </c:pt>
                <c:pt idx="23">
                  <c:v>48</c:v>
                </c:pt>
                <c:pt idx="24">
                  <c:v>50</c:v>
                </c:pt>
                <c:pt idx="25">
                  <c:v>52</c:v>
                </c:pt>
                <c:pt idx="26">
                  <c:v>54</c:v>
                </c:pt>
                <c:pt idx="27">
                  <c:v>56</c:v>
                </c:pt>
                <c:pt idx="28">
                  <c:v>58</c:v>
                </c:pt>
                <c:pt idx="29">
                  <c:v>60</c:v>
                </c:pt>
                <c:pt idx="30">
                  <c:v>62</c:v>
                </c:pt>
                <c:pt idx="31">
                  <c:v>64</c:v>
                </c:pt>
                <c:pt idx="32">
                  <c:v>66</c:v>
                </c:pt>
                <c:pt idx="33">
                  <c:v>68</c:v>
                </c:pt>
                <c:pt idx="34">
                  <c:v>70</c:v>
                </c:pt>
                <c:pt idx="35">
                  <c:v>72</c:v>
                </c:pt>
                <c:pt idx="36">
                  <c:v>74</c:v>
                </c:pt>
                <c:pt idx="37">
                  <c:v>76</c:v>
                </c:pt>
                <c:pt idx="38">
                  <c:v>78</c:v>
                </c:pt>
                <c:pt idx="39">
                  <c:v>80</c:v>
                </c:pt>
                <c:pt idx="40">
                  <c:v>82</c:v>
                </c:pt>
                <c:pt idx="41">
                  <c:v>84</c:v>
                </c:pt>
                <c:pt idx="42">
                  <c:v>86</c:v>
                </c:pt>
                <c:pt idx="43">
                  <c:v>88</c:v>
                </c:pt>
                <c:pt idx="44">
                  <c:v>90</c:v>
                </c:pt>
                <c:pt idx="45">
                  <c:v>92</c:v>
                </c:pt>
                <c:pt idx="46">
                  <c:v>94</c:v>
                </c:pt>
                <c:pt idx="47">
                  <c:v>96</c:v>
                </c:pt>
                <c:pt idx="48">
                  <c:v>98</c:v>
                </c:pt>
                <c:pt idx="49">
                  <c:v>100</c:v>
                </c:pt>
              </c:numCache>
            </c:numRef>
          </c:xVal>
          <c:yVal>
            <c:numRef>
              <c:f>'data + chart'!$D$4:$D$53</c:f>
              <c:numCache>
                <c:formatCode>General</c:formatCode>
                <c:ptCount val="50"/>
              </c:numCache>
            </c:numRef>
          </c:yVal>
          <c:smooth val="0"/>
          <c:extLst>
            <c:ext xmlns:c16="http://schemas.microsoft.com/office/drawing/2014/chart" uri="{C3380CC4-5D6E-409C-BE32-E72D297353CC}">
              <c16:uniqueId val="{00000000-E95A-45BD-8101-E1125B4B9FAE}"/>
            </c:ext>
          </c:extLst>
        </c:ser>
        <c:ser>
          <c:idx val="3"/>
          <c:order val="1"/>
          <c:spPr>
            <a:ln w="38100">
              <a:solidFill>
                <a:srgbClr val="FF0000"/>
              </a:solidFill>
              <a:prstDash val="solid"/>
            </a:ln>
          </c:spPr>
          <c:marker>
            <c:symbol val="x"/>
            <c:size val="2"/>
            <c:spPr>
              <a:noFill/>
              <a:ln>
                <a:solidFill>
                  <a:srgbClr val="00FFFF"/>
                </a:solidFill>
                <a:prstDash val="solid"/>
              </a:ln>
            </c:spPr>
          </c:marker>
          <c:xVal>
            <c:numRef>
              <c:f>'data + chart'!$A$4:$A$53</c:f>
              <c:numCache>
                <c:formatCode>General</c:formatCode>
                <c:ptCount val="50"/>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pt idx="14">
                  <c:v>30</c:v>
                </c:pt>
                <c:pt idx="15">
                  <c:v>32</c:v>
                </c:pt>
                <c:pt idx="16">
                  <c:v>34</c:v>
                </c:pt>
                <c:pt idx="17">
                  <c:v>36</c:v>
                </c:pt>
                <c:pt idx="18">
                  <c:v>38</c:v>
                </c:pt>
                <c:pt idx="19">
                  <c:v>40</c:v>
                </c:pt>
                <c:pt idx="20">
                  <c:v>42</c:v>
                </c:pt>
                <c:pt idx="21">
                  <c:v>44</c:v>
                </c:pt>
                <c:pt idx="22">
                  <c:v>46</c:v>
                </c:pt>
                <c:pt idx="23">
                  <c:v>48</c:v>
                </c:pt>
                <c:pt idx="24">
                  <c:v>50</c:v>
                </c:pt>
                <c:pt idx="25">
                  <c:v>52</c:v>
                </c:pt>
                <c:pt idx="26">
                  <c:v>54</c:v>
                </c:pt>
                <c:pt idx="27">
                  <c:v>56</c:v>
                </c:pt>
                <c:pt idx="28">
                  <c:v>58</c:v>
                </c:pt>
                <c:pt idx="29">
                  <c:v>60</c:v>
                </c:pt>
                <c:pt idx="30">
                  <c:v>62</c:v>
                </c:pt>
                <c:pt idx="31">
                  <c:v>64</c:v>
                </c:pt>
                <c:pt idx="32">
                  <c:v>66</c:v>
                </c:pt>
                <c:pt idx="33">
                  <c:v>68</c:v>
                </c:pt>
                <c:pt idx="34">
                  <c:v>70</c:v>
                </c:pt>
                <c:pt idx="35">
                  <c:v>72</c:v>
                </c:pt>
                <c:pt idx="36">
                  <c:v>74</c:v>
                </c:pt>
                <c:pt idx="37">
                  <c:v>76</c:v>
                </c:pt>
                <c:pt idx="38">
                  <c:v>78</c:v>
                </c:pt>
                <c:pt idx="39">
                  <c:v>80</c:v>
                </c:pt>
                <c:pt idx="40">
                  <c:v>82</c:v>
                </c:pt>
                <c:pt idx="41">
                  <c:v>84</c:v>
                </c:pt>
                <c:pt idx="42">
                  <c:v>86</c:v>
                </c:pt>
                <c:pt idx="43">
                  <c:v>88</c:v>
                </c:pt>
                <c:pt idx="44">
                  <c:v>90</c:v>
                </c:pt>
                <c:pt idx="45">
                  <c:v>92</c:v>
                </c:pt>
                <c:pt idx="46">
                  <c:v>94</c:v>
                </c:pt>
                <c:pt idx="47">
                  <c:v>96</c:v>
                </c:pt>
                <c:pt idx="48">
                  <c:v>98</c:v>
                </c:pt>
                <c:pt idx="49">
                  <c:v>100</c:v>
                </c:pt>
              </c:numCache>
            </c:numRef>
          </c:xVal>
          <c:yVal>
            <c:numRef>
              <c:f>'data + chart'!$E$4:$E$53</c:f>
              <c:numCache>
                <c:formatCode>General</c:formatCode>
                <c:ptCount val="50"/>
                <c:pt idx="0">
                  <c:v>0</c:v>
                </c:pt>
                <c:pt idx="1">
                  <c:v>0</c:v>
                </c:pt>
                <c:pt idx="2">
                  <c:v>8.881784197001358E-15</c:v>
                </c:pt>
                <c:pt idx="3">
                  <c:v>3.9478420532646208E-12</c:v>
                </c:pt>
                <c:pt idx="4">
                  <c:v>3.571513085276502E-10</c:v>
                </c:pt>
                <c:pt idx="5">
                  <c:v>1.1785765807737014E-8</c:v>
                </c:pt>
                <c:pt idx="6">
                  <c:v>1.9320660726851542E-7</c:v>
                </c:pt>
                <c:pt idx="7">
                  <c:v>1.8944507089724363E-6</c:v>
                </c:pt>
                <c:pt idx="8">
                  <c:v>1.2535768611376979E-5</c:v>
                </c:pt>
                <c:pt idx="9">
                  <c:v>6.0817926007317481E-5</c:v>
                </c:pt>
                <c:pt idx="10">
                  <c:v>2.2957203731000035E-4</c:v>
                </c:pt>
                <c:pt idx="11">
                  <c:v>7.0454575103673432E-4</c:v>
                </c:pt>
                <c:pt idx="12">
                  <c:v>1.8177065755352639E-3</c:v>
                </c:pt>
                <c:pt idx="13">
                  <c:v>4.0462717271578918E-3</c:v>
                </c:pt>
                <c:pt idx="14">
                  <c:v>7.933270641577804E-3</c:v>
                </c:pt>
                <c:pt idx="15">
                  <c:v>1.3929145966175253E-2</c:v>
                </c:pt>
                <c:pt idx="16">
                  <c:v>2.2200457099024212E-2</c:v>
                </c:pt>
                <c:pt idx="17">
                  <c:v>3.2481612968376851E-2</c:v>
                </c:pt>
                <c:pt idx="18">
                  <c:v>4.4038034491600417E-2</c:v>
                </c:pt>
                <c:pt idx="19">
                  <c:v>5.5766834584103336E-2</c:v>
                </c:pt>
                <c:pt idx="20">
                  <c:v>6.6407454235002314E-2</c:v>
                </c:pt>
                <c:pt idx="21">
                  <c:v>7.4794805496410821E-2</c:v>
                </c:pt>
                <c:pt idx="22">
                  <c:v>8.0079537357372166E-2</c:v>
                </c:pt>
                <c:pt idx="23">
                  <c:v>8.1859005410701569E-2</c:v>
                </c:pt>
                <c:pt idx="24">
                  <c:v>8.0199580143382243E-2</c:v>
                </c:pt>
                <c:pt idx="25">
                  <c:v>7.5562109302463792E-2</c:v>
                </c:pt>
                <c:pt idx="26">
                  <c:v>6.8669227837968513E-2</c:v>
                </c:pt>
                <c:pt idx="27">
                  <c:v>6.0353403844476884E-2</c:v>
                </c:pt>
                <c:pt idx="28">
                  <c:v>5.1422808000219367E-2</c:v>
                </c:pt>
                <c:pt idx="29">
                  <c:v>4.2564815427769243E-2</c:v>
                </c:pt>
                <c:pt idx="30">
                  <c:v>3.4294220666849402E-2</c:v>
                </c:pt>
                <c:pt idx="31">
                  <c:v>2.6941413996921411E-2</c:v>
                </c:pt>
                <c:pt idx="32">
                  <c:v>2.0669644131385043E-2</c:v>
                </c:pt>
                <c:pt idx="33">
                  <c:v>1.5508882380291911E-2</c:v>
                </c:pt>
                <c:pt idx="34">
                  <c:v>1.1395415793708319E-2</c:v>
                </c:pt>
                <c:pt idx="35">
                  <c:v>8.2091970457449873E-3</c:v>
                </c:pt>
                <c:pt idx="36">
                  <c:v>5.8045395179948684E-3</c:v>
                </c:pt>
                <c:pt idx="37">
                  <c:v>4.032446497256769E-3</c:v>
                </c:pt>
                <c:pt idx="38">
                  <c:v>2.7549018498982439E-3</c:v>
                </c:pt>
                <c:pt idx="39">
                  <c:v>1.8524743220880201E-3</c:v>
                </c:pt>
                <c:pt idx="40">
                  <c:v>1.2270179031349541E-3</c:v>
                </c:pt>
                <c:pt idx="41">
                  <c:v>8.0116375218297977E-4</c:v>
                </c:pt>
                <c:pt idx="42">
                  <c:v>5.1601168484927075E-4</c:v>
                </c:pt>
                <c:pt idx="43">
                  <c:v>3.2805095089971826E-4</c:v>
                </c:pt>
                <c:pt idx="44">
                  <c:v>2.0597924183907192E-4</c:v>
                </c:pt>
                <c:pt idx="45">
                  <c:v>1.2780439094362076E-4</c:v>
                </c:pt>
                <c:pt idx="46">
                  <c:v>7.8402956131262921E-5</c:v>
                </c:pt>
                <c:pt idx="47">
                  <c:v>4.7576585875175434E-5</c:v>
                </c:pt>
                <c:pt idx="48">
                  <c:v>2.8570979496711603E-5</c:v>
                </c:pt>
                <c:pt idx="49">
                  <c:v>1.6986845084110495E-5</c:v>
                </c:pt>
              </c:numCache>
            </c:numRef>
          </c:yVal>
          <c:smooth val="0"/>
          <c:extLst>
            <c:ext xmlns:c16="http://schemas.microsoft.com/office/drawing/2014/chart" uri="{C3380CC4-5D6E-409C-BE32-E72D297353CC}">
              <c16:uniqueId val="{00000001-E95A-45BD-8101-E1125B4B9FAE}"/>
            </c:ext>
          </c:extLst>
        </c:ser>
        <c:dLbls>
          <c:showLegendKey val="0"/>
          <c:showVal val="0"/>
          <c:showCatName val="0"/>
          <c:showSerName val="0"/>
          <c:showPercent val="0"/>
          <c:showBubbleSize val="0"/>
        </c:dLbls>
        <c:axId val="158230376"/>
        <c:axId val="158230760"/>
      </c:scatterChart>
      <c:valAx>
        <c:axId val="158230376"/>
        <c:scaling>
          <c:orientation val="minMax"/>
          <c:max val="100"/>
        </c:scaling>
        <c:delete val="0"/>
        <c:axPos val="b"/>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58230760"/>
        <c:crosses val="autoZero"/>
        <c:crossBetween val="midCat"/>
        <c:minorUnit val="5"/>
      </c:valAx>
      <c:valAx>
        <c:axId val="158230760"/>
        <c:scaling>
          <c:orientation val="minMax"/>
        </c:scaling>
        <c:delete val="0"/>
        <c:axPos val="l"/>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58230376"/>
        <c:crosses val="autoZero"/>
        <c:crossBetween val="midCat"/>
      </c:valAx>
      <c:spPr>
        <a:noFill/>
        <a:ln w="25400">
          <a:noFill/>
        </a:ln>
      </c:spPr>
    </c:plotArea>
    <c:plotVisOnly val="1"/>
    <c:dispBlanksAs val="gap"/>
    <c:showDLblsOverMax val="0"/>
  </c:chart>
  <c:spPr>
    <a:noFill/>
    <a:ln w="3175">
      <a:no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518036989562351"/>
          <c:y val="0.17559914924427567"/>
          <c:w val="0.63305495299083481"/>
          <c:h val="0.65079701346010066"/>
        </c:manualLayout>
      </c:layout>
      <c:scatterChart>
        <c:scatterStyle val="lineMarker"/>
        <c:varyColors val="0"/>
        <c:ser>
          <c:idx val="2"/>
          <c:order val="0"/>
          <c:spPr>
            <a:ln w="28575">
              <a:noFill/>
            </a:ln>
          </c:spPr>
          <c:marker>
            <c:symbol val="triangle"/>
            <c:size val="5"/>
            <c:spPr>
              <a:solidFill>
                <a:srgbClr val="FFFF00"/>
              </a:solidFill>
              <a:ln>
                <a:solidFill>
                  <a:srgbClr val="FFFF00"/>
                </a:solidFill>
                <a:prstDash val="solid"/>
              </a:ln>
            </c:spPr>
          </c:marker>
          <c:xVal>
            <c:numRef>
              <c:f>'data + chart'!$A$4:$A$53</c:f>
              <c:numCache>
                <c:formatCode>General</c:formatCode>
                <c:ptCount val="50"/>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pt idx="14">
                  <c:v>30</c:v>
                </c:pt>
                <c:pt idx="15">
                  <c:v>32</c:v>
                </c:pt>
                <c:pt idx="16">
                  <c:v>34</c:v>
                </c:pt>
                <c:pt idx="17">
                  <c:v>36</c:v>
                </c:pt>
                <c:pt idx="18">
                  <c:v>38</c:v>
                </c:pt>
                <c:pt idx="19">
                  <c:v>40</c:v>
                </c:pt>
                <c:pt idx="20">
                  <c:v>42</c:v>
                </c:pt>
                <c:pt idx="21">
                  <c:v>44</c:v>
                </c:pt>
                <c:pt idx="22">
                  <c:v>46</c:v>
                </c:pt>
                <c:pt idx="23">
                  <c:v>48</c:v>
                </c:pt>
                <c:pt idx="24">
                  <c:v>50</c:v>
                </c:pt>
                <c:pt idx="25">
                  <c:v>52</c:v>
                </c:pt>
                <c:pt idx="26">
                  <c:v>54</c:v>
                </c:pt>
                <c:pt idx="27">
                  <c:v>56</c:v>
                </c:pt>
                <c:pt idx="28">
                  <c:v>58</c:v>
                </c:pt>
                <c:pt idx="29">
                  <c:v>60</c:v>
                </c:pt>
                <c:pt idx="30">
                  <c:v>62</c:v>
                </c:pt>
                <c:pt idx="31">
                  <c:v>64</c:v>
                </c:pt>
                <c:pt idx="32">
                  <c:v>66</c:v>
                </c:pt>
                <c:pt idx="33">
                  <c:v>68</c:v>
                </c:pt>
                <c:pt idx="34">
                  <c:v>70</c:v>
                </c:pt>
                <c:pt idx="35">
                  <c:v>72</c:v>
                </c:pt>
                <c:pt idx="36">
                  <c:v>74</c:v>
                </c:pt>
                <c:pt idx="37">
                  <c:v>76</c:v>
                </c:pt>
                <c:pt idx="38">
                  <c:v>78</c:v>
                </c:pt>
                <c:pt idx="39">
                  <c:v>80</c:v>
                </c:pt>
                <c:pt idx="40">
                  <c:v>82</c:v>
                </c:pt>
                <c:pt idx="41">
                  <c:v>84</c:v>
                </c:pt>
                <c:pt idx="42">
                  <c:v>86</c:v>
                </c:pt>
                <c:pt idx="43">
                  <c:v>88</c:v>
                </c:pt>
                <c:pt idx="44">
                  <c:v>90</c:v>
                </c:pt>
                <c:pt idx="45">
                  <c:v>92</c:v>
                </c:pt>
                <c:pt idx="46">
                  <c:v>94</c:v>
                </c:pt>
                <c:pt idx="47">
                  <c:v>96</c:v>
                </c:pt>
                <c:pt idx="48">
                  <c:v>98</c:v>
                </c:pt>
                <c:pt idx="49">
                  <c:v>100</c:v>
                </c:pt>
              </c:numCache>
            </c:numRef>
          </c:xVal>
          <c:yVal>
            <c:numRef>
              <c:f>'data + chart'!$D$4:$D$53</c:f>
              <c:numCache>
                <c:formatCode>General</c:formatCode>
                <c:ptCount val="50"/>
              </c:numCache>
            </c:numRef>
          </c:yVal>
          <c:smooth val="0"/>
          <c:extLst>
            <c:ext xmlns:c16="http://schemas.microsoft.com/office/drawing/2014/chart" uri="{C3380CC4-5D6E-409C-BE32-E72D297353CC}">
              <c16:uniqueId val="{00000000-B38E-4D38-8E8B-AEDDA1B96937}"/>
            </c:ext>
          </c:extLst>
        </c:ser>
        <c:ser>
          <c:idx val="3"/>
          <c:order val="1"/>
          <c:spPr>
            <a:ln w="38100">
              <a:solidFill>
                <a:srgbClr val="FF0000"/>
              </a:solidFill>
              <a:prstDash val="solid"/>
            </a:ln>
          </c:spPr>
          <c:marker>
            <c:symbol val="x"/>
            <c:size val="2"/>
            <c:spPr>
              <a:noFill/>
              <a:ln>
                <a:solidFill>
                  <a:srgbClr val="00FFFF"/>
                </a:solidFill>
                <a:prstDash val="solid"/>
              </a:ln>
            </c:spPr>
          </c:marker>
          <c:xVal>
            <c:numRef>
              <c:f>'data + chart'!$A$4:$A$53</c:f>
              <c:numCache>
                <c:formatCode>General</c:formatCode>
                <c:ptCount val="50"/>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pt idx="14">
                  <c:v>30</c:v>
                </c:pt>
                <c:pt idx="15">
                  <c:v>32</c:v>
                </c:pt>
                <c:pt idx="16">
                  <c:v>34</c:v>
                </c:pt>
                <c:pt idx="17">
                  <c:v>36</c:v>
                </c:pt>
                <c:pt idx="18">
                  <c:v>38</c:v>
                </c:pt>
                <c:pt idx="19">
                  <c:v>40</c:v>
                </c:pt>
                <c:pt idx="20">
                  <c:v>42</c:v>
                </c:pt>
                <c:pt idx="21">
                  <c:v>44</c:v>
                </c:pt>
                <c:pt idx="22">
                  <c:v>46</c:v>
                </c:pt>
                <c:pt idx="23">
                  <c:v>48</c:v>
                </c:pt>
                <c:pt idx="24">
                  <c:v>50</c:v>
                </c:pt>
                <c:pt idx="25">
                  <c:v>52</c:v>
                </c:pt>
                <c:pt idx="26">
                  <c:v>54</c:v>
                </c:pt>
                <c:pt idx="27">
                  <c:v>56</c:v>
                </c:pt>
                <c:pt idx="28">
                  <c:v>58</c:v>
                </c:pt>
                <c:pt idx="29">
                  <c:v>60</c:v>
                </c:pt>
                <c:pt idx="30">
                  <c:v>62</c:v>
                </c:pt>
                <c:pt idx="31">
                  <c:v>64</c:v>
                </c:pt>
                <c:pt idx="32">
                  <c:v>66</c:v>
                </c:pt>
                <c:pt idx="33">
                  <c:v>68</c:v>
                </c:pt>
                <c:pt idx="34">
                  <c:v>70</c:v>
                </c:pt>
                <c:pt idx="35">
                  <c:v>72</c:v>
                </c:pt>
                <c:pt idx="36">
                  <c:v>74</c:v>
                </c:pt>
                <c:pt idx="37">
                  <c:v>76</c:v>
                </c:pt>
                <c:pt idx="38">
                  <c:v>78</c:v>
                </c:pt>
                <c:pt idx="39">
                  <c:v>80</c:v>
                </c:pt>
                <c:pt idx="40">
                  <c:v>82</c:v>
                </c:pt>
                <c:pt idx="41">
                  <c:v>84</c:v>
                </c:pt>
                <c:pt idx="42">
                  <c:v>86</c:v>
                </c:pt>
                <c:pt idx="43">
                  <c:v>88</c:v>
                </c:pt>
                <c:pt idx="44">
                  <c:v>90</c:v>
                </c:pt>
                <c:pt idx="45">
                  <c:v>92</c:v>
                </c:pt>
                <c:pt idx="46">
                  <c:v>94</c:v>
                </c:pt>
                <c:pt idx="47">
                  <c:v>96</c:v>
                </c:pt>
                <c:pt idx="48">
                  <c:v>98</c:v>
                </c:pt>
                <c:pt idx="49">
                  <c:v>100</c:v>
                </c:pt>
              </c:numCache>
            </c:numRef>
          </c:xVal>
          <c:yVal>
            <c:numRef>
              <c:f>'data + chart'!$E$4:$E$53</c:f>
              <c:numCache>
                <c:formatCode>General</c:formatCode>
                <c:ptCount val="50"/>
                <c:pt idx="0">
                  <c:v>0</c:v>
                </c:pt>
                <c:pt idx="1">
                  <c:v>3.8709303540329783E-9</c:v>
                </c:pt>
                <c:pt idx="2">
                  <c:v>6.6651465535638837E-7</c:v>
                </c:pt>
                <c:pt idx="3">
                  <c:v>1.926134136154282E-5</c:v>
                </c:pt>
                <c:pt idx="4">
                  <c:v>2.0632194337488744E-4</c:v>
                </c:pt>
                <c:pt idx="5">
                  <c:v>1.1741001002307824E-3</c:v>
                </c:pt>
                <c:pt idx="6">
                  <c:v>4.3168482909737918E-3</c:v>
                </c:pt>
                <c:pt idx="7">
                  <c:v>1.153978780291154E-2</c:v>
                </c:pt>
                <c:pt idx="8">
                  <c:v>2.4209333411537665E-2</c:v>
                </c:pt>
                <c:pt idx="9">
                  <c:v>4.1992142304291706E-2</c:v>
                </c:pt>
                <c:pt idx="10">
                  <c:v>6.2497517417234416E-2</c:v>
                </c:pt>
                <c:pt idx="11">
                  <c:v>8.2019467520051195E-2</c:v>
                </c:pt>
                <c:pt idx="12">
                  <c:v>9.6892977059448673E-2</c:v>
                </c:pt>
                <c:pt idx="13">
                  <c:v>0.10469482853625781</c:v>
                </c:pt>
                <c:pt idx="14">
                  <c:v>0.10478303182203463</c:v>
                </c:pt>
                <c:pt idx="15">
                  <c:v>9.8126351681717794E-2</c:v>
                </c:pt>
                <c:pt idx="16">
                  <c:v>8.6694532506558883E-2</c:v>
                </c:pt>
                <c:pt idx="17">
                  <c:v>7.2755465729983301E-2</c:v>
                </c:pt>
                <c:pt idx="18">
                  <c:v>5.8327821274778882E-2</c:v>
                </c:pt>
                <c:pt idx="19">
                  <c:v>4.4885259337373883E-2</c:v>
                </c:pt>
                <c:pt idx="20">
                  <c:v>3.3290552960659532E-2</c:v>
                </c:pt>
                <c:pt idx="21">
                  <c:v>2.388072697138344E-2</c:v>
                </c:pt>
                <c:pt idx="22">
                  <c:v>1.661869984975884E-2</c:v>
                </c:pt>
                <c:pt idx="23">
                  <c:v>1.1248968957573758E-2</c:v>
                </c:pt>
                <c:pt idx="24">
                  <c:v>7.4232719111944172E-3</c:v>
                </c:pt>
                <c:pt idx="25">
                  <c:v>4.7854876536361814E-3</c:v>
                </c:pt>
                <c:pt idx="26">
                  <c:v>3.0191518865284612E-3</c:v>
                </c:pt>
                <c:pt idx="27">
                  <c:v>1.8670892740807494E-3</c:v>
                </c:pt>
                <c:pt idx="28">
                  <c:v>1.1334069042046051E-3</c:v>
                </c:pt>
                <c:pt idx="29">
                  <c:v>6.7624277881173154E-4</c:v>
                </c:pt>
                <c:pt idx="30">
                  <c:v>3.9702270947861211E-4</c:v>
                </c:pt>
                <c:pt idx="31">
                  <c:v>2.2960199243882148E-4</c:v>
                </c:pt>
                <c:pt idx="32">
                  <c:v>1.3091604892767644E-4</c:v>
                </c:pt>
                <c:pt idx="33">
                  <c:v>7.366127875341198E-5</c:v>
                </c:pt>
                <c:pt idx="34">
                  <c:v>4.0931167817226497E-5</c:v>
                </c:pt>
                <c:pt idx="35">
                  <c:v>2.2477492708561428E-5</c:v>
                </c:pt>
                <c:pt idx="36">
                  <c:v>1.2206887313293026E-5</c:v>
                </c:pt>
                <c:pt idx="37">
                  <c:v>6.5597424010466419E-6</c:v>
                </c:pt>
                <c:pt idx="38">
                  <c:v>3.4900709051655162E-6</c:v>
                </c:pt>
                <c:pt idx="39">
                  <c:v>1.839372165135527E-6</c:v>
                </c:pt>
                <c:pt idx="40">
                  <c:v>9.6072372535172318E-7</c:v>
                </c:pt>
                <c:pt idx="41">
                  <c:v>4.9752117192714144E-7</c:v>
                </c:pt>
                <c:pt idx="42">
                  <c:v>2.5555580629443911E-7</c:v>
                </c:pt>
                <c:pt idx="43">
                  <c:v>1.3025239553599038E-7</c:v>
                </c:pt>
                <c:pt idx="44">
                  <c:v>6.5896885392824517E-8</c:v>
                </c:pt>
                <c:pt idx="45">
                  <c:v>3.3102931618067623E-8</c:v>
                </c:pt>
                <c:pt idx="46">
                  <c:v>1.6516738088334688E-8</c:v>
                </c:pt>
                <c:pt idx="47">
                  <c:v>8.1877330471158615E-9</c:v>
                </c:pt>
                <c:pt idx="48">
                  <c:v>4.0336864959300771E-9</c:v>
                </c:pt>
                <c:pt idx="49">
                  <c:v>1.9753766400398881E-9</c:v>
                </c:pt>
              </c:numCache>
            </c:numRef>
          </c:yVal>
          <c:smooth val="0"/>
          <c:extLst>
            <c:ext xmlns:c16="http://schemas.microsoft.com/office/drawing/2014/chart" uri="{C3380CC4-5D6E-409C-BE32-E72D297353CC}">
              <c16:uniqueId val="{00000001-B38E-4D38-8E8B-AEDDA1B96937}"/>
            </c:ext>
          </c:extLst>
        </c:ser>
        <c:dLbls>
          <c:showLegendKey val="0"/>
          <c:showVal val="0"/>
          <c:showCatName val="0"/>
          <c:showSerName val="0"/>
          <c:showPercent val="0"/>
          <c:showBubbleSize val="0"/>
        </c:dLbls>
        <c:axId val="157333592"/>
        <c:axId val="157333984"/>
      </c:scatterChart>
      <c:valAx>
        <c:axId val="157333592"/>
        <c:scaling>
          <c:orientation val="minMax"/>
          <c:max val="100"/>
        </c:scaling>
        <c:delete val="0"/>
        <c:axPos val="b"/>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57333984"/>
        <c:crosses val="autoZero"/>
        <c:crossBetween val="midCat"/>
        <c:minorUnit val="5"/>
      </c:valAx>
      <c:valAx>
        <c:axId val="157333984"/>
        <c:scaling>
          <c:orientation val="minMax"/>
        </c:scaling>
        <c:delete val="1"/>
        <c:axPos val="l"/>
        <c:numFmt formatCode="General" sourceLinked="1"/>
        <c:majorTickMark val="out"/>
        <c:minorTickMark val="none"/>
        <c:tickLblPos val="none"/>
        <c:crossAx val="157333592"/>
        <c:crosses val="autoZero"/>
        <c:crossBetween val="midCat"/>
      </c:valAx>
      <c:spPr>
        <a:noFill/>
        <a:ln w="12700">
          <a:solidFill>
            <a:srgbClr val="808080"/>
          </a:solidFill>
          <a:prstDash val="solid"/>
        </a:ln>
      </c:spPr>
    </c:plotArea>
    <c:plotVisOnly val="1"/>
    <c:dispBlanksAs val="gap"/>
    <c:showDLblsOverMax val="0"/>
  </c:chart>
  <c:spPr>
    <a:solidFill>
      <a:srgbClr val="FFFFFF"/>
    </a:solidFill>
    <a:ln w="3175">
      <a:no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i="0" u="none" strike="noStrike" baseline="0">
                <a:solidFill>
                  <a:srgbClr val="000000"/>
                </a:solidFill>
                <a:latin typeface="Arial"/>
                <a:ea typeface="Arial"/>
                <a:cs typeface="Arial"/>
              </a:defRPr>
            </a:pPr>
            <a:r>
              <a:rPr lang="en-US" sz="1600"/>
              <a:t>Prussian Horsekick Deaths</a:t>
            </a:r>
          </a:p>
        </c:rich>
      </c:tx>
      <c:layout>
        <c:manualLayout>
          <c:xMode val="edge"/>
          <c:yMode val="edge"/>
          <c:x val="0.34029227557411285"/>
          <c:y val="2.0637898686679309E-2"/>
        </c:manualLayout>
      </c:layout>
      <c:overlay val="0"/>
      <c:spPr>
        <a:noFill/>
        <a:ln w="25400">
          <a:noFill/>
        </a:ln>
      </c:spPr>
    </c:title>
    <c:autoTitleDeleted val="0"/>
    <c:plotArea>
      <c:layout>
        <c:manualLayout>
          <c:layoutTarget val="inner"/>
          <c:xMode val="edge"/>
          <c:yMode val="edge"/>
          <c:x val="9.1858037578288226E-2"/>
          <c:y val="0.11257035647279548"/>
          <c:w val="0.77035490605428103"/>
          <c:h val="0.80487804878048785"/>
        </c:manualLayout>
      </c:layout>
      <c:barChart>
        <c:barDir val="col"/>
        <c:grouping val="clustered"/>
        <c:varyColors val="0"/>
        <c:ser>
          <c:idx val="0"/>
          <c:order val="0"/>
          <c:tx>
            <c:strRef>
              <c:f>Sheet1!$C$1</c:f>
              <c:strCache>
                <c:ptCount val="1"/>
                <c:pt idx="0">
                  <c:v>Expected #</c:v>
                </c:pt>
              </c:strCache>
            </c:strRef>
          </c:tx>
          <c:spPr>
            <a:solidFill>
              <a:srgbClr val="9999FF"/>
            </a:solidFill>
            <a:ln w="12700">
              <a:solidFill>
                <a:srgbClr val="000000"/>
              </a:solidFill>
              <a:prstDash val="solid"/>
            </a:ln>
          </c:spPr>
          <c:invertIfNegative val="0"/>
          <c:val>
            <c:numRef>
              <c:f>Sheet1!$C$2:$C$7</c:f>
              <c:numCache>
                <c:formatCode>General</c:formatCode>
                <c:ptCount val="6"/>
                <c:pt idx="0">
                  <c:v>139.04388506159449</c:v>
                </c:pt>
                <c:pt idx="1">
                  <c:v>97.330719543116416</c:v>
                </c:pt>
                <c:pt idx="2">
                  <c:v>34.065751840090869</c:v>
                </c:pt>
                <c:pt idx="3">
                  <c:v>7.9486754293545134</c:v>
                </c:pt>
                <c:pt idx="4">
                  <c:v>1.3910182001370386</c:v>
                </c:pt>
                <c:pt idx="5">
                  <c:v>0.21994992570637145</c:v>
                </c:pt>
              </c:numCache>
            </c:numRef>
          </c:val>
          <c:extLst>
            <c:ext xmlns:c16="http://schemas.microsoft.com/office/drawing/2014/chart" uri="{C3380CC4-5D6E-409C-BE32-E72D297353CC}">
              <c16:uniqueId val="{00000000-A8CD-460B-A822-0BF960637232}"/>
            </c:ext>
          </c:extLst>
        </c:ser>
        <c:ser>
          <c:idx val="1"/>
          <c:order val="1"/>
          <c:tx>
            <c:strRef>
              <c:f>Sheet1!$D$1</c:f>
              <c:strCache>
                <c:ptCount val="1"/>
                <c:pt idx="0">
                  <c:v>Actual #</c:v>
                </c:pt>
              </c:strCache>
            </c:strRef>
          </c:tx>
          <c:spPr>
            <a:solidFill>
              <a:srgbClr val="993366"/>
            </a:solidFill>
            <a:ln w="12700">
              <a:solidFill>
                <a:srgbClr val="000000"/>
              </a:solidFill>
              <a:prstDash val="solid"/>
            </a:ln>
          </c:spPr>
          <c:invertIfNegative val="0"/>
          <c:val>
            <c:numRef>
              <c:f>Sheet1!$D$2:$D$7</c:f>
              <c:numCache>
                <c:formatCode>General</c:formatCode>
                <c:ptCount val="6"/>
                <c:pt idx="0">
                  <c:v>144</c:v>
                </c:pt>
                <c:pt idx="1">
                  <c:v>91</c:v>
                </c:pt>
                <c:pt idx="2">
                  <c:v>32</c:v>
                </c:pt>
                <c:pt idx="3">
                  <c:v>11</c:v>
                </c:pt>
                <c:pt idx="4">
                  <c:v>2</c:v>
                </c:pt>
                <c:pt idx="5">
                  <c:v>0</c:v>
                </c:pt>
              </c:numCache>
            </c:numRef>
          </c:val>
          <c:extLst>
            <c:ext xmlns:c16="http://schemas.microsoft.com/office/drawing/2014/chart" uri="{C3380CC4-5D6E-409C-BE32-E72D297353CC}">
              <c16:uniqueId val="{00000001-A8CD-460B-A822-0BF960637232}"/>
            </c:ext>
          </c:extLst>
        </c:ser>
        <c:dLbls>
          <c:showLegendKey val="0"/>
          <c:showVal val="0"/>
          <c:showCatName val="0"/>
          <c:showSerName val="0"/>
          <c:showPercent val="0"/>
          <c:showBubbleSize val="0"/>
        </c:dLbls>
        <c:gapWidth val="150"/>
        <c:axId val="157334376"/>
        <c:axId val="157334768"/>
      </c:barChart>
      <c:catAx>
        <c:axId val="157334376"/>
        <c:scaling>
          <c:orientation val="minMax"/>
        </c:scaling>
        <c:delete val="0"/>
        <c:axPos val="b"/>
        <c:title>
          <c:tx>
            <c:rich>
              <a:bodyPr/>
              <a:lstStyle/>
              <a:p>
                <a:pPr>
                  <a:defRPr sz="525" b="1" i="0" u="none" strike="noStrike" baseline="0">
                    <a:solidFill>
                      <a:srgbClr val="000000"/>
                    </a:solidFill>
                    <a:latin typeface="Arial"/>
                    <a:ea typeface="Arial"/>
                    <a:cs typeface="Arial"/>
                  </a:defRPr>
                </a:pPr>
                <a:r>
                  <a:rPr lang="en-US" sz="1400" dirty="0"/>
                  <a:t># Deaths</a:t>
                </a:r>
              </a:p>
            </c:rich>
          </c:tx>
          <c:layout>
            <c:manualLayout>
              <c:xMode val="edge"/>
              <c:yMode val="edge"/>
              <c:x val="0.41825159650319244"/>
              <c:y val="0.95121956029760457"/>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525" b="0" i="0" u="none" strike="noStrike" baseline="0">
                <a:solidFill>
                  <a:srgbClr val="000000"/>
                </a:solidFill>
                <a:latin typeface="Arial"/>
                <a:ea typeface="Arial"/>
                <a:cs typeface="Arial"/>
              </a:defRPr>
            </a:pPr>
            <a:endParaRPr lang="en-US"/>
          </a:p>
        </c:txPr>
        <c:crossAx val="157334768"/>
        <c:crosses val="autoZero"/>
        <c:auto val="1"/>
        <c:lblAlgn val="ctr"/>
        <c:lblOffset val="100"/>
        <c:tickLblSkip val="1"/>
        <c:tickMarkSkip val="1"/>
        <c:noMultiLvlLbl val="0"/>
      </c:catAx>
      <c:valAx>
        <c:axId val="157334768"/>
        <c:scaling>
          <c:orientation val="minMax"/>
        </c:scaling>
        <c:delete val="0"/>
        <c:axPos val="l"/>
        <c:majorGridlines>
          <c:spPr>
            <a:ln w="3175">
              <a:solidFill>
                <a:srgbClr val="000000"/>
              </a:solidFill>
              <a:prstDash val="solid"/>
            </a:ln>
          </c:spPr>
        </c:majorGridlines>
        <c:title>
          <c:tx>
            <c:rich>
              <a:bodyPr/>
              <a:lstStyle/>
              <a:p>
                <a:pPr>
                  <a:defRPr sz="525" b="1" i="0" u="none" strike="noStrike" baseline="0">
                    <a:solidFill>
                      <a:srgbClr val="000000"/>
                    </a:solidFill>
                    <a:latin typeface="Arial"/>
                    <a:ea typeface="Arial"/>
                    <a:cs typeface="Arial"/>
                  </a:defRPr>
                </a:pPr>
                <a:r>
                  <a:rPr lang="en-US"/>
                  <a:t>#Occurrences (out of 280)</a:t>
                </a:r>
              </a:p>
            </c:rich>
          </c:tx>
          <c:layout>
            <c:manualLayout>
              <c:xMode val="edge"/>
              <c:yMode val="edge"/>
              <c:x val="2.2964509394571987E-2"/>
              <c:y val="0.40337711069418386"/>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525" b="0" i="0" u="none" strike="noStrike" baseline="0">
                <a:solidFill>
                  <a:srgbClr val="000000"/>
                </a:solidFill>
                <a:latin typeface="Arial"/>
                <a:ea typeface="Arial"/>
                <a:cs typeface="Arial"/>
              </a:defRPr>
            </a:pPr>
            <a:endParaRPr lang="en-US"/>
          </a:p>
        </c:txPr>
        <c:crossAx val="157334376"/>
        <c:crosses val="autoZero"/>
        <c:crossBetween val="between"/>
      </c:valAx>
      <c:spPr>
        <a:solidFill>
          <a:srgbClr val="C0C0C0"/>
        </a:solidFill>
        <a:ln w="12700">
          <a:solidFill>
            <a:srgbClr val="808080"/>
          </a:solidFill>
          <a:prstDash val="solid"/>
        </a:ln>
      </c:spPr>
    </c:plotArea>
    <c:legend>
      <c:legendPos val="r"/>
      <c:layout>
        <c:manualLayout>
          <c:xMode val="edge"/>
          <c:yMode val="edge"/>
          <c:x val="0.8830897703549061"/>
          <c:y val="0.28993378332404868"/>
          <c:w val="0.11691022382044761"/>
          <c:h val="0.24852760342965888"/>
        </c:manualLayout>
      </c:layout>
      <c:overlay val="0"/>
      <c:spPr>
        <a:solidFill>
          <a:srgbClr val="FFFFFF"/>
        </a:solidFill>
        <a:ln w="3175">
          <a:solidFill>
            <a:srgbClr val="000000"/>
          </a:solidFill>
          <a:prstDash val="solid"/>
        </a:ln>
      </c:spPr>
      <c:txPr>
        <a:bodyPr/>
        <a:lstStyle/>
        <a:p>
          <a:pPr>
            <a:defRPr sz="1200" b="0" i="0" u="none" strike="noStrike" baseline="0">
              <a:solidFill>
                <a:srgbClr val="000000"/>
              </a:solidFill>
              <a:latin typeface="Arial"/>
              <a:ea typeface="Arial"/>
              <a:cs typeface="Arial"/>
            </a:defRPr>
          </a:pPr>
          <a:endParaRPr lang="en-US"/>
        </a:p>
      </c:txPr>
    </c:legend>
    <c:plotVisOnly val="1"/>
    <c:dispBlanksAs val="gap"/>
    <c:showDLblsOverMax val="0"/>
  </c:chart>
  <c:spPr>
    <a:noFill/>
    <a:ln>
      <a:noFill/>
    </a:ln>
  </c:spPr>
  <c:txPr>
    <a:bodyPr/>
    <a:lstStyle/>
    <a:p>
      <a:pPr>
        <a:defRPr sz="525" b="0" i="0" u="none" strike="noStrike" baseline="0">
          <a:solidFill>
            <a:srgbClr val="000000"/>
          </a:solidFill>
          <a:latin typeface="Arial"/>
          <a:ea typeface="Arial"/>
          <a:cs typeface="Aria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636" b="1" i="0" u="none" strike="noStrike" baseline="0">
                <a:solidFill>
                  <a:srgbClr val="000000"/>
                </a:solidFill>
                <a:latin typeface="Arial"/>
                <a:ea typeface="Arial"/>
                <a:cs typeface="Arial"/>
              </a:defRPr>
            </a:pPr>
            <a:r>
              <a:rPr lang="en-US"/>
              <a:t>Prussian Horsekick Deaths</a:t>
            </a:r>
          </a:p>
        </c:rich>
      </c:tx>
      <c:layout>
        <c:manualLayout>
          <c:xMode val="edge"/>
          <c:yMode val="edge"/>
          <c:x val="0.34029227557411285"/>
          <c:y val="2.0637898686679309E-2"/>
        </c:manualLayout>
      </c:layout>
      <c:overlay val="0"/>
      <c:spPr>
        <a:noFill/>
        <a:ln w="20208">
          <a:noFill/>
        </a:ln>
      </c:spPr>
    </c:title>
    <c:autoTitleDeleted val="0"/>
    <c:plotArea>
      <c:layout>
        <c:manualLayout>
          <c:layoutTarget val="inner"/>
          <c:xMode val="edge"/>
          <c:yMode val="edge"/>
          <c:x val="9.1858037578288226E-2"/>
          <c:y val="0.11257035647279548"/>
          <c:w val="0.77035490605428103"/>
          <c:h val="0.80487804878048785"/>
        </c:manualLayout>
      </c:layout>
      <c:barChart>
        <c:barDir val="col"/>
        <c:grouping val="clustered"/>
        <c:varyColors val="0"/>
        <c:ser>
          <c:idx val="0"/>
          <c:order val="0"/>
          <c:tx>
            <c:strRef>
              <c:f>Sheet1!$C$1</c:f>
              <c:strCache>
                <c:ptCount val="1"/>
                <c:pt idx="0">
                  <c:v>Expected #</c:v>
                </c:pt>
              </c:strCache>
            </c:strRef>
          </c:tx>
          <c:spPr>
            <a:solidFill>
              <a:srgbClr val="9999FF"/>
            </a:solidFill>
            <a:ln w="10104">
              <a:solidFill>
                <a:srgbClr val="000000"/>
              </a:solidFill>
              <a:prstDash val="solid"/>
            </a:ln>
          </c:spPr>
          <c:invertIfNegative val="0"/>
          <c:val>
            <c:numRef>
              <c:f>Sheet1!$C$2:$C$7</c:f>
              <c:numCache>
                <c:formatCode>General</c:formatCode>
                <c:ptCount val="6"/>
                <c:pt idx="0">
                  <c:v>139.04388506159449</c:v>
                </c:pt>
                <c:pt idx="1">
                  <c:v>97.330719543116416</c:v>
                </c:pt>
                <c:pt idx="2">
                  <c:v>34.065751840090869</c:v>
                </c:pt>
                <c:pt idx="3">
                  <c:v>7.9486754293545134</c:v>
                </c:pt>
                <c:pt idx="4">
                  <c:v>1.3910182001370386</c:v>
                </c:pt>
                <c:pt idx="5">
                  <c:v>0.21994992570637145</c:v>
                </c:pt>
              </c:numCache>
            </c:numRef>
          </c:val>
          <c:extLst>
            <c:ext xmlns:c16="http://schemas.microsoft.com/office/drawing/2014/chart" uri="{C3380CC4-5D6E-409C-BE32-E72D297353CC}">
              <c16:uniqueId val="{00000000-F971-41A2-BACA-5A0C4EBEF005}"/>
            </c:ext>
          </c:extLst>
        </c:ser>
        <c:ser>
          <c:idx val="1"/>
          <c:order val="1"/>
          <c:tx>
            <c:strRef>
              <c:f>Sheet1!$D$1</c:f>
              <c:strCache>
                <c:ptCount val="1"/>
                <c:pt idx="0">
                  <c:v>Actual #</c:v>
                </c:pt>
              </c:strCache>
            </c:strRef>
          </c:tx>
          <c:spPr>
            <a:solidFill>
              <a:srgbClr val="993366"/>
            </a:solidFill>
            <a:ln w="10104">
              <a:solidFill>
                <a:srgbClr val="000000"/>
              </a:solidFill>
              <a:prstDash val="solid"/>
            </a:ln>
          </c:spPr>
          <c:invertIfNegative val="0"/>
          <c:val>
            <c:numRef>
              <c:f>Sheet1!$D$2:$D$7</c:f>
              <c:numCache>
                <c:formatCode>General</c:formatCode>
                <c:ptCount val="6"/>
                <c:pt idx="0">
                  <c:v>144</c:v>
                </c:pt>
                <c:pt idx="1">
                  <c:v>91</c:v>
                </c:pt>
                <c:pt idx="2">
                  <c:v>32</c:v>
                </c:pt>
                <c:pt idx="3">
                  <c:v>11</c:v>
                </c:pt>
                <c:pt idx="4">
                  <c:v>2</c:v>
                </c:pt>
                <c:pt idx="5">
                  <c:v>0</c:v>
                </c:pt>
              </c:numCache>
            </c:numRef>
          </c:val>
          <c:extLst>
            <c:ext xmlns:c16="http://schemas.microsoft.com/office/drawing/2014/chart" uri="{C3380CC4-5D6E-409C-BE32-E72D297353CC}">
              <c16:uniqueId val="{00000001-F971-41A2-BACA-5A0C4EBEF005}"/>
            </c:ext>
          </c:extLst>
        </c:ser>
        <c:dLbls>
          <c:showLegendKey val="0"/>
          <c:showVal val="0"/>
          <c:showCatName val="0"/>
          <c:showSerName val="0"/>
          <c:showPercent val="0"/>
          <c:showBubbleSize val="0"/>
        </c:dLbls>
        <c:gapWidth val="150"/>
        <c:axId val="157335552"/>
        <c:axId val="159084168"/>
      </c:barChart>
      <c:catAx>
        <c:axId val="157335552"/>
        <c:scaling>
          <c:orientation val="minMax"/>
        </c:scaling>
        <c:delete val="0"/>
        <c:axPos val="b"/>
        <c:title>
          <c:tx>
            <c:rich>
              <a:bodyPr/>
              <a:lstStyle/>
              <a:p>
                <a:pPr>
                  <a:defRPr sz="418" b="1" i="0" u="none" strike="noStrike" baseline="0">
                    <a:solidFill>
                      <a:srgbClr val="000000"/>
                    </a:solidFill>
                    <a:latin typeface="Arial"/>
                    <a:ea typeface="Arial"/>
                    <a:cs typeface="Arial"/>
                  </a:defRPr>
                </a:pPr>
                <a:r>
                  <a:rPr lang="en-US"/>
                  <a:t># Deaths</a:t>
                </a:r>
              </a:p>
            </c:rich>
          </c:tx>
          <c:layout>
            <c:manualLayout>
              <c:xMode val="edge"/>
              <c:yMode val="edge"/>
              <c:x val="0.43006263048016702"/>
              <c:y val="0.95121951219512313"/>
            </c:manualLayout>
          </c:layout>
          <c:overlay val="0"/>
          <c:spPr>
            <a:noFill/>
            <a:ln w="20208">
              <a:noFill/>
            </a:ln>
          </c:spPr>
        </c:title>
        <c:numFmt formatCode="General" sourceLinked="1"/>
        <c:majorTickMark val="out"/>
        <c:minorTickMark val="none"/>
        <c:tickLblPos val="nextTo"/>
        <c:spPr>
          <a:ln w="2526">
            <a:solidFill>
              <a:srgbClr val="000000"/>
            </a:solidFill>
            <a:prstDash val="solid"/>
          </a:ln>
        </c:spPr>
        <c:txPr>
          <a:bodyPr rot="0" vert="horz"/>
          <a:lstStyle/>
          <a:p>
            <a:pPr>
              <a:defRPr sz="418" b="0" i="0" u="none" strike="noStrike" baseline="0">
                <a:solidFill>
                  <a:srgbClr val="000000"/>
                </a:solidFill>
                <a:latin typeface="Arial"/>
                <a:ea typeface="Arial"/>
                <a:cs typeface="Arial"/>
              </a:defRPr>
            </a:pPr>
            <a:endParaRPr lang="en-US"/>
          </a:p>
        </c:txPr>
        <c:crossAx val="159084168"/>
        <c:crosses val="autoZero"/>
        <c:auto val="1"/>
        <c:lblAlgn val="ctr"/>
        <c:lblOffset val="100"/>
        <c:tickLblSkip val="1"/>
        <c:tickMarkSkip val="1"/>
        <c:noMultiLvlLbl val="0"/>
      </c:catAx>
      <c:valAx>
        <c:axId val="159084168"/>
        <c:scaling>
          <c:orientation val="minMax"/>
        </c:scaling>
        <c:delete val="0"/>
        <c:axPos val="l"/>
        <c:majorGridlines>
          <c:spPr>
            <a:ln w="2526">
              <a:solidFill>
                <a:srgbClr val="000000"/>
              </a:solidFill>
              <a:prstDash val="solid"/>
            </a:ln>
          </c:spPr>
        </c:majorGridlines>
        <c:title>
          <c:tx>
            <c:rich>
              <a:bodyPr/>
              <a:lstStyle/>
              <a:p>
                <a:pPr>
                  <a:defRPr sz="418" b="1" i="0" u="none" strike="noStrike" baseline="0">
                    <a:solidFill>
                      <a:srgbClr val="000000"/>
                    </a:solidFill>
                    <a:latin typeface="Arial"/>
                    <a:ea typeface="Arial"/>
                    <a:cs typeface="Arial"/>
                  </a:defRPr>
                </a:pPr>
                <a:r>
                  <a:rPr lang="en-US"/>
                  <a:t>#Occurrences (out of 280)</a:t>
                </a:r>
              </a:p>
            </c:rich>
          </c:tx>
          <c:layout>
            <c:manualLayout>
              <c:xMode val="edge"/>
              <c:yMode val="edge"/>
              <c:x val="2.2964509394571987E-2"/>
              <c:y val="0.40337711069418386"/>
            </c:manualLayout>
          </c:layout>
          <c:overlay val="0"/>
          <c:spPr>
            <a:noFill/>
            <a:ln w="20208">
              <a:noFill/>
            </a:ln>
          </c:spPr>
        </c:title>
        <c:numFmt formatCode="General" sourceLinked="1"/>
        <c:majorTickMark val="out"/>
        <c:minorTickMark val="none"/>
        <c:tickLblPos val="nextTo"/>
        <c:spPr>
          <a:ln w="2526">
            <a:solidFill>
              <a:srgbClr val="000000"/>
            </a:solidFill>
            <a:prstDash val="solid"/>
          </a:ln>
        </c:spPr>
        <c:txPr>
          <a:bodyPr rot="0" vert="horz"/>
          <a:lstStyle/>
          <a:p>
            <a:pPr>
              <a:defRPr sz="418" b="0" i="0" u="none" strike="noStrike" baseline="0">
                <a:solidFill>
                  <a:srgbClr val="000000"/>
                </a:solidFill>
                <a:latin typeface="Arial"/>
                <a:ea typeface="Arial"/>
                <a:cs typeface="Arial"/>
              </a:defRPr>
            </a:pPr>
            <a:endParaRPr lang="en-US"/>
          </a:p>
        </c:txPr>
        <c:crossAx val="157335552"/>
        <c:crosses val="autoZero"/>
        <c:crossBetween val="between"/>
      </c:valAx>
      <c:spPr>
        <a:solidFill>
          <a:srgbClr val="C0C0C0"/>
        </a:solidFill>
        <a:ln w="10104">
          <a:solidFill>
            <a:srgbClr val="808080"/>
          </a:solidFill>
          <a:prstDash val="solid"/>
        </a:ln>
      </c:spPr>
    </c:plotArea>
    <c:legend>
      <c:legendPos val="r"/>
      <c:layout>
        <c:manualLayout>
          <c:xMode val="edge"/>
          <c:yMode val="edge"/>
          <c:x val="0.8830897703549061"/>
          <c:y val="0.48780487804878137"/>
          <c:w val="0.10855949895615867"/>
          <c:h val="5.0656660412757966E-2"/>
        </c:manualLayout>
      </c:layout>
      <c:overlay val="0"/>
      <c:spPr>
        <a:solidFill>
          <a:srgbClr val="FFFFFF"/>
        </a:solidFill>
        <a:ln w="2526">
          <a:solidFill>
            <a:srgbClr val="000000"/>
          </a:solidFill>
          <a:prstDash val="solid"/>
        </a:ln>
      </c:spPr>
      <c:txPr>
        <a:bodyPr/>
        <a:lstStyle/>
        <a:p>
          <a:pPr>
            <a:defRPr sz="382" b="0" i="0" u="none" strike="noStrike" baseline="0">
              <a:solidFill>
                <a:srgbClr val="000000"/>
              </a:solidFill>
              <a:latin typeface="Arial"/>
              <a:ea typeface="Arial"/>
              <a:cs typeface="Arial"/>
            </a:defRPr>
          </a:pPr>
          <a:endParaRPr lang="en-US"/>
        </a:p>
      </c:txPr>
    </c:legend>
    <c:plotVisOnly val="1"/>
    <c:dispBlanksAs val="gap"/>
    <c:showDLblsOverMax val="0"/>
  </c:chart>
  <c:spPr>
    <a:noFill/>
    <a:ln>
      <a:noFill/>
    </a:ln>
  </c:spPr>
  <c:txPr>
    <a:bodyPr/>
    <a:lstStyle/>
    <a:p>
      <a:pPr>
        <a:defRPr sz="418" b="0" i="0" u="none" strike="noStrike" baseline="0">
          <a:solidFill>
            <a:srgbClr val="000000"/>
          </a:solidFill>
          <a:latin typeface="Arial"/>
          <a:ea typeface="Arial"/>
          <a:cs typeface="Arial"/>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drawings/drawing1.xml><?xml version="1.0" encoding="utf-8"?>
<c:userShapes xmlns:c="http://schemas.openxmlformats.org/drawingml/2006/chart">
  <cdr:relSizeAnchor xmlns:cdr="http://schemas.openxmlformats.org/drawingml/2006/chartDrawing">
    <cdr:from>
      <cdr:x>0.1115</cdr:x>
      <cdr:y>0.01288</cdr:y>
    </cdr:from>
    <cdr:to>
      <cdr:x>0.96931</cdr:x>
      <cdr:y>0.10483</cdr:y>
    </cdr:to>
    <cdr:sp macro="" textlink="">
      <cdr:nvSpPr>
        <cdr:cNvPr id="2" name="TextBox 1"/>
        <cdr:cNvSpPr txBox="1"/>
      </cdr:nvSpPr>
      <cdr:spPr>
        <a:xfrm xmlns:a="http://schemas.openxmlformats.org/drawingml/2006/main">
          <a:off x="914400" y="76200"/>
          <a:ext cx="7034922" cy="54388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400" dirty="0"/>
            <a:t>Chi-square distribution:  49 degrees of freedom</a:t>
          </a:r>
        </a:p>
      </cdr:txBody>
    </cdr:sp>
  </cdr:relSizeAnchor>
</c:userShapes>
</file>

<file path=ppt/drawings/drawing2.xml><?xml version="1.0" encoding="utf-8"?>
<c:userShapes xmlns:c="http://schemas.openxmlformats.org/drawingml/2006/chart">
  <cdr:relSizeAnchor xmlns:cdr="http://schemas.openxmlformats.org/drawingml/2006/chartDrawing">
    <cdr:from>
      <cdr:x>0.07459</cdr:x>
      <cdr:y>0.90805</cdr:y>
    </cdr:from>
    <cdr:to>
      <cdr:x>0.9324</cdr:x>
      <cdr:y>1</cdr:y>
    </cdr:to>
    <cdr:sp macro="" textlink="">
      <cdr:nvSpPr>
        <cdr:cNvPr id="2" name="TextBox 1"/>
        <cdr:cNvSpPr txBox="1"/>
      </cdr:nvSpPr>
      <cdr:spPr>
        <a:xfrm xmlns:a="http://schemas.openxmlformats.org/drawingml/2006/main">
          <a:off x="304800" y="2286000"/>
          <a:ext cx="350520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400" dirty="0"/>
            <a:t>Chi-square distribution:  49 degrees of freedom</a:t>
          </a:r>
        </a:p>
      </cdr:txBody>
    </cdr:sp>
  </cdr:relSizeAnchor>
</c:userShapes>
</file>

<file path=ppt/drawings/drawing3.xml><?xml version="1.0" encoding="utf-8"?>
<c:userShapes xmlns:c="http://schemas.openxmlformats.org/drawingml/2006/chart">
  <cdr:relSizeAnchor xmlns:cdr="http://schemas.openxmlformats.org/drawingml/2006/chartDrawing">
    <cdr:from>
      <cdr:x>0.07459</cdr:x>
      <cdr:y>0.90805</cdr:y>
    </cdr:from>
    <cdr:to>
      <cdr:x>0.9324</cdr:x>
      <cdr:y>1</cdr:y>
    </cdr:to>
    <cdr:sp macro="" textlink="">
      <cdr:nvSpPr>
        <cdr:cNvPr id="2" name="TextBox 1"/>
        <cdr:cNvSpPr txBox="1"/>
      </cdr:nvSpPr>
      <cdr:spPr>
        <a:xfrm xmlns:a="http://schemas.openxmlformats.org/drawingml/2006/main">
          <a:off x="304800" y="2286000"/>
          <a:ext cx="350520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Chi-square distribution:  49 degrees of freedom</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BC771DE-8355-404A-8948-8AA0629C1F6C}" type="datetimeFigureOut">
              <a:rPr lang="en-US"/>
              <a:pPr>
                <a:defRPr/>
              </a:pPr>
              <a:t>10/10/2016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2FDA21C-F0ED-4CEF-B64F-A09779010A76}" type="slidenum">
              <a:rPr lang="en-US"/>
              <a:pPr>
                <a:defRPr/>
              </a:pPr>
              <a:t>‹#›</a:t>
            </a:fld>
            <a:endParaRPr lang="en-US"/>
          </a:p>
        </p:txBody>
      </p:sp>
    </p:spTree>
    <p:extLst>
      <p:ext uri="{BB962C8B-B14F-4D97-AF65-F5344CB8AC3E}">
        <p14:creationId xmlns:p14="http://schemas.microsoft.com/office/powerpoint/2010/main" val="40984436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14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8D2B860-FD1E-4154-BD8F-0602B9696482}" type="slidenum">
              <a:rPr lang="en-US" smtClean="0"/>
              <a:pPr/>
              <a:t>1</a:t>
            </a:fld>
            <a:endParaRPr lang="en-US"/>
          </a:p>
        </p:txBody>
      </p:sp>
    </p:spTree>
    <p:extLst>
      <p:ext uri="{BB962C8B-B14F-4D97-AF65-F5344CB8AC3E}">
        <p14:creationId xmlns:p14="http://schemas.microsoft.com/office/powerpoint/2010/main" val="244532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p:spPr>
      </p:sp>
      <p:sp>
        <p:nvSpPr>
          <p:cNvPr id="911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911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71709DD-699D-493E-8321-3CBEB38CEBAC}" type="slidenum">
              <a:rPr lang="en-US" smtClean="0"/>
              <a:pPr/>
              <a:t>10</a:t>
            </a:fld>
            <a:endParaRPr lang="en-US"/>
          </a:p>
        </p:txBody>
      </p:sp>
    </p:spTree>
    <p:extLst>
      <p:ext uri="{BB962C8B-B14F-4D97-AF65-F5344CB8AC3E}">
        <p14:creationId xmlns:p14="http://schemas.microsoft.com/office/powerpoint/2010/main" val="3484865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p:spPr>
      </p:sp>
      <p:sp>
        <p:nvSpPr>
          <p:cNvPr id="921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921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192BD6-A486-4B0B-8B84-8E7CB19309DF}" type="slidenum">
              <a:rPr lang="en-US" smtClean="0"/>
              <a:pPr/>
              <a:t>11</a:t>
            </a:fld>
            <a:endParaRPr lang="en-US"/>
          </a:p>
        </p:txBody>
      </p:sp>
    </p:spTree>
    <p:extLst>
      <p:ext uri="{BB962C8B-B14F-4D97-AF65-F5344CB8AC3E}">
        <p14:creationId xmlns:p14="http://schemas.microsoft.com/office/powerpoint/2010/main" val="101143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046A61-EDCA-47DC-875D-C0908A5D53A2}" type="slidenum">
              <a:rPr lang="en-US" smtClean="0"/>
              <a:pPr/>
              <a:t>12</a:t>
            </a:fld>
            <a:endParaRPr lang="en-US"/>
          </a:p>
        </p:txBody>
      </p:sp>
    </p:spTree>
    <p:extLst>
      <p:ext uri="{BB962C8B-B14F-4D97-AF65-F5344CB8AC3E}">
        <p14:creationId xmlns:p14="http://schemas.microsoft.com/office/powerpoint/2010/main" val="2693156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2FDA21C-F0ED-4CEF-B64F-A09779010A76}" type="slidenum">
              <a:rPr lang="en-US" smtClean="0"/>
              <a:pPr>
                <a:defRPr/>
              </a:pPr>
              <a:t>13</a:t>
            </a:fld>
            <a:endParaRPr lang="en-US"/>
          </a:p>
        </p:txBody>
      </p:sp>
    </p:spTree>
    <p:extLst>
      <p:ext uri="{BB962C8B-B14F-4D97-AF65-F5344CB8AC3E}">
        <p14:creationId xmlns:p14="http://schemas.microsoft.com/office/powerpoint/2010/main" val="2721115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942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83777EC-B0BF-4B4A-AF7E-6E6A42E77345}" type="slidenum">
              <a:rPr lang="en-US" smtClean="0"/>
              <a:pPr/>
              <a:t>14</a:t>
            </a:fld>
            <a:endParaRPr lang="en-US"/>
          </a:p>
        </p:txBody>
      </p:sp>
    </p:spTree>
    <p:extLst>
      <p:ext uri="{BB962C8B-B14F-4D97-AF65-F5344CB8AC3E}">
        <p14:creationId xmlns:p14="http://schemas.microsoft.com/office/powerpoint/2010/main" val="887344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2FDA21C-F0ED-4CEF-B64F-A09779010A76}" type="slidenum">
              <a:rPr lang="en-US" smtClean="0"/>
              <a:pPr>
                <a:defRPr/>
              </a:pPr>
              <a:t>15</a:t>
            </a:fld>
            <a:endParaRPr lang="en-US"/>
          </a:p>
        </p:txBody>
      </p:sp>
    </p:spTree>
    <p:extLst>
      <p:ext uri="{BB962C8B-B14F-4D97-AF65-F5344CB8AC3E}">
        <p14:creationId xmlns:p14="http://schemas.microsoft.com/office/powerpoint/2010/main" val="1590213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962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320332D-9363-40B3-BCE3-483AE64C1561}" type="slidenum">
              <a:rPr lang="en-US" smtClean="0"/>
              <a:pPr/>
              <a:t>16</a:t>
            </a:fld>
            <a:endParaRPr lang="en-US"/>
          </a:p>
        </p:txBody>
      </p:sp>
    </p:spTree>
    <p:extLst>
      <p:ext uri="{BB962C8B-B14F-4D97-AF65-F5344CB8AC3E}">
        <p14:creationId xmlns:p14="http://schemas.microsoft.com/office/powerpoint/2010/main" val="1879533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962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320332D-9363-40B3-BCE3-483AE64C1561}" type="slidenum">
              <a:rPr lang="en-US" smtClean="0"/>
              <a:pPr/>
              <a:t>17</a:t>
            </a:fld>
            <a:endParaRPr lang="en-US"/>
          </a:p>
        </p:txBody>
      </p:sp>
    </p:spTree>
    <p:extLst>
      <p:ext uri="{BB962C8B-B14F-4D97-AF65-F5344CB8AC3E}">
        <p14:creationId xmlns:p14="http://schemas.microsoft.com/office/powerpoint/2010/main" val="2099966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2FDA21C-F0ED-4CEF-B64F-A09779010A76}" type="slidenum">
              <a:rPr lang="en-US" smtClean="0"/>
              <a:pPr>
                <a:defRPr/>
              </a:pPr>
              <a:t>18</a:t>
            </a:fld>
            <a:endParaRPr lang="en-US"/>
          </a:p>
        </p:txBody>
      </p:sp>
    </p:spTree>
    <p:extLst>
      <p:ext uri="{BB962C8B-B14F-4D97-AF65-F5344CB8AC3E}">
        <p14:creationId xmlns:p14="http://schemas.microsoft.com/office/powerpoint/2010/main" val="1349785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993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0F03CE9-7BD2-475E-B7D1-1C4461AB5E28}" type="slidenum">
              <a:rPr lang="en-US" smtClean="0"/>
              <a:pPr/>
              <a:t>19</a:t>
            </a:fld>
            <a:endParaRPr lang="en-US"/>
          </a:p>
        </p:txBody>
      </p:sp>
    </p:spTree>
    <p:extLst>
      <p:ext uri="{BB962C8B-B14F-4D97-AF65-F5344CB8AC3E}">
        <p14:creationId xmlns:p14="http://schemas.microsoft.com/office/powerpoint/2010/main" val="1520856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24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767FFAC-3F36-4056-A370-476634793004}" type="slidenum">
              <a:rPr lang="en-US" smtClean="0"/>
              <a:pPr/>
              <a:t>2</a:t>
            </a:fld>
            <a:endParaRPr lang="en-US"/>
          </a:p>
        </p:txBody>
      </p:sp>
    </p:spTree>
    <p:extLst>
      <p:ext uri="{BB962C8B-B14F-4D97-AF65-F5344CB8AC3E}">
        <p14:creationId xmlns:p14="http://schemas.microsoft.com/office/powerpoint/2010/main" val="27040461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2FDA21C-F0ED-4CEF-B64F-A09779010A76}" type="slidenum">
              <a:rPr lang="en-US" smtClean="0"/>
              <a:pPr>
                <a:defRPr/>
              </a:pPr>
              <a:t>20</a:t>
            </a:fld>
            <a:endParaRPr lang="en-US"/>
          </a:p>
        </p:txBody>
      </p:sp>
    </p:spTree>
    <p:extLst>
      <p:ext uri="{BB962C8B-B14F-4D97-AF65-F5344CB8AC3E}">
        <p14:creationId xmlns:p14="http://schemas.microsoft.com/office/powerpoint/2010/main" val="717394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003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02AE13C-F880-4C7E-85AC-2BC63CF624D8}" type="slidenum">
              <a:rPr lang="en-US" smtClean="0"/>
              <a:pPr/>
              <a:t>21</a:t>
            </a:fld>
            <a:endParaRPr lang="en-US"/>
          </a:p>
        </p:txBody>
      </p:sp>
    </p:spTree>
    <p:extLst>
      <p:ext uri="{BB962C8B-B14F-4D97-AF65-F5344CB8AC3E}">
        <p14:creationId xmlns:p14="http://schemas.microsoft.com/office/powerpoint/2010/main" val="22595981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2FDA21C-F0ED-4CEF-B64F-A09779010A76}" type="slidenum">
              <a:rPr lang="en-US" smtClean="0"/>
              <a:pPr>
                <a:defRPr/>
              </a:pPr>
              <a:t>22</a:t>
            </a:fld>
            <a:endParaRPr lang="en-US"/>
          </a:p>
        </p:txBody>
      </p:sp>
    </p:spTree>
    <p:extLst>
      <p:ext uri="{BB962C8B-B14F-4D97-AF65-F5344CB8AC3E}">
        <p14:creationId xmlns:p14="http://schemas.microsoft.com/office/powerpoint/2010/main" val="9091163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2FDA21C-F0ED-4CEF-B64F-A09779010A76}" type="slidenum">
              <a:rPr lang="en-US" smtClean="0"/>
              <a:pPr>
                <a:defRPr/>
              </a:pPr>
              <a:t>23</a:t>
            </a:fld>
            <a:endParaRPr lang="en-US"/>
          </a:p>
        </p:txBody>
      </p:sp>
    </p:spTree>
    <p:extLst>
      <p:ext uri="{BB962C8B-B14F-4D97-AF65-F5344CB8AC3E}">
        <p14:creationId xmlns:p14="http://schemas.microsoft.com/office/powerpoint/2010/main" val="4061760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2FDA21C-F0ED-4CEF-B64F-A09779010A76}" type="slidenum">
              <a:rPr lang="en-US" smtClean="0"/>
              <a:pPr>
                <a:defRPr/>
              </a:pPr>
              <a:t>24</a:t>
            </a:fld>
            <a:endParaRPr lang="en-US"/>
          </a:p>
        </p:txBody>
      </p:sp>
    </p:spTree>
    <p:extLst>
      <p:ext uri="{BB962C8B-B14F-4D97-AF65-F5344CB8AC3E}">
        <p14:creationId xmlns:p14="http://schemas.microsoft.com/office/powerpoint/2010/main" val="26188419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024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9EA8B83-B316-4EE3-A86D-4A52FC7F96B0}" type="slidenum">
              <a:rPr lang="en-US" smtClean="0"/>
              <a:pPr/>
              <a:t>25</a:t>
            </a:fld>
            <a:endParaRPr lang="en-US"/>
          </a:p>
        </p:txBody>
      </p:sp>
    </p:spTree>
    <p:extLst>
      <p:ext uri="{BB962C8B-B14F-4D97-AF65-F5344CB8AC3E}">
        <p14:creationId xmlns:p14="http://schemas.microsoft.com/office/powerpoint/2010/main" val="8175770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034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FEB7CD1-1A74-4C9A-8B0B-8A91C0272B49}" type="slidenum">
              <a:rPr lang="en-US" smtClean="0"/>
              <a:pPr/>
              <a:t>26</a:t>
            </a:fld>
            <a:endParaRPr lang="en-US"/>
          </a:p>
        </p:txBody>
      </p:sp>
    </p:spTree>
    <p:extLst>
      <p:ext uri="{BB962C8B-B14F-4D97-AF65-F5344CB8AC3E}">
        <p14:creationId xmlns:p14="http://schemas.microsoft.com/office/powerpoint/2010/main" val="1268677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044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AC3FE48-5715-44ED-AB49-4BC1E6CE880D}" type="slidenum">
              <a:rPr lang="en-US" smtClean="0"/>
              <a:pPr/>
              <a:t>27</a:t>
            </a:fld>
            <a:endParaRPr lang="en-US"/>
          </a:p>
        </p:txBody>
      </p:sp>
    </p:spTree>
    <p:extLst>
      <p:ext uri="{BB962C8B-B14F-4D97-AF65-F5344CB8AC3E}">
        <p14:creationId xmlns:p14="http://schemas.microsoft.com/office/powerpoint/2010/main" val="31598804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054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F90FE48-FCA9-4754-B84A-B11E35D46CA4}" type="slidenum">
              <a:rPr lang="en-US" smtClean="0"/>
              <a:pPr/>
              <a:t>28</a:t>
            </a:fld>
            <a:endParaRPr lang="en-US"/>
          </a:p>
        </p:txBody>
      </p:sp>
    </p:spTree>
    <p:extLst>
      <p:ext uri="{BB962C8B-B14F-4D97-AF65-F5344CB8AC3E}">
        <p14:creationId xmlns:p14="http://schemas.microsoft.com/office/powerpoint/2010/main" val="22493028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2FDA21C-F0ED-4CEF-B64F-A09779010A76}" type="slidenum">
              <a:rPr lang="en-US" smtClean="0"/>
              <a:pPr>
                <a:defRPr/>
              </a:pPr>
              <a:t>29</a:t>
            </a:fld>
            <a:endParaRPr lang="en-US"/>
          </a:p>
        </p:txBody>
      </p:sp>
    </p:spTree>
    <p:extLst>
      <p:ext uri="{BB962C8B-B14F-4D97-AF65-F5344CB8AC3E}">
        <p14:creationId xmlns:p14="http://schemas.microsoft.com/office/powerpoint/2010/main" val="2541911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2FDA21C-F0ED-4CEF-B64F-A09779010A76}" type="slidenum">
              <a:rPr lang="en-US" smtClean="0"/>
              <a:pPr>
                <a:defRPr/>
              </a:pPr>
              <a:t>3</a:t>
            </a:fld>
            <a:endParaRPr lang="en-US"/>
          </a:p>
        </p:txBody>
      </p:sp>
    </p:spTree>
    <p:extLst>
      <p:ext uri="{BB962C8B-B14F-4D97-AF65-F5344CB8AC3E}">
        <p14:creationId xmlns:p14="http://schemas.microsoft.com/office/powerpoint/2010/main" val="25630203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075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E655E11-69A1-4F81-B573-6174EC4EE00E}" type="slidenum">
              <a:rPr lang="en-US" smtClean="0"/>
              <a:pPr/>
              <a:t>30</a:t>
            </a:fld>
            <a:endParaRPr lang="en-US"/>
          </a:p>
        </p:txBody>
      </p:sp>
    </p:spTree>
    <p:extLst>
      <p:ext uri="{BB962C8B-B14F-4D97-AF65-F5344CB8AC3E}">
        <p14:creationId xmlns:p14="http://schemas.microsoft.com/office/powerpoint/2010/main" val="515115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2FDA21C-F0ED-4CEF-B64F-A09779010A76}" type="slidenum">
              <a:rPr lang="en-US" smtClean="0"/>
              <a:pPr>
                <a:defRPr/>
              </a:pPr>
              <a:t>31</a:t>
            </a:fld>
            <a:endParaRPr lang="en-US"/>
          </a:p>
        </p:txBody>
      </p:sp>
    </p:spTree>
    <p:extLst>
      <p:ext uri="{BB962C8B-B14F-4D97-AF65-F5344CB8AC3E}">
        <p14:creationId xmlns:p14="http://schemas.microsoft.com/office/powerpoint/2010/main" val="25494662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2FDA21C-F0ED-4CEF-B64F-A09779010A76}" type="slidenum">
              <a:rPr lang="en-US" smtClean="0"/>
              <a:pPr>
                <a:defRPr/>
              </a:pPr>
              <a:t>32</a:t>
            </a:fld>
            <a:endParaRPr lang="en-US"/>
          </a:p>
        </p:txBody>
      </p:sp>
    </p:spTree>
    <p:extLst>
      <p:ext uri="{BB962C8B-B14F-4D97-AF65-F5344CB8AC3E}">
        <p14:creationId xmlns:p14="http://schemas.microsoft.com/office/powerpoint/2010/main" val="14604195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p:spPr>
      </p:sp>
      <p:sp>
        <p:nvSpPr>
          <p:cNvPr id="1167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167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77D57D1-68C1-4B9F-9F48-C67EB826D3B2}" type="slidenum">
              <a:rPr lang="en-US" smtClean="0"/>
              <a:pPr/>
              <a:t>33</a:t>
            </a:fld>
            <a:endParaRPr lang="en-US"/>
          </a:p>
        </p:txBody>
      </p:sp>
    </p:spTree>
    <p:extLst>
      <p:ext uri="{BB962C8B-B14F-4D97-AF65-F5344CB8AC3E}">
        <p14:creationId xmlns:p14="http://schemas.microsoft.com/office/powerpoint/2010/main" val="11134160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p:spPr>
      </p:sp>
      <p:sp>
        <p:nvSpPr>
          <p:cNvPr id="1187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187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88300E7-2C81-4847-A761-C0A83F7F15E5}" type="slidenum">
              <a:rPr lang="en-US" smtClean="0"/>
              <a:pPr/>
              <a:t>34</a:t>
            </a:fld>
            <a:endParaRPr lang="en-US"/>
          </a:p>
        </p:txBody>
      </p:sp>
    </p:spTree>
    <p:extLst>
      <p:ext uri="{BB962C8B-B14F-4D97-AF65-F5344CB8AC3E}">
        <p14:creationId xmlns:p14="http://schemas.microsoft.com/office/powerpoint/2010/main" val="30221197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2FDA21C-F0ED-4CEF-B64F-A09779010A76}" type="slidenum">
              <a:rPr lang="en-US" smtClean="0"/>
              <a:pPr>
                <a:defRPr/>
              </a:pPr>
              <a:t>35</a:t>
            </a:fld>
            <a:endParaRPr lang="en-US"/>
          </a:p>
        </p:txBody>
      </p:sp>
    </p:spTree>
    <p:extLst>
      <p:ext uri="{BB962C8B-B14F-4D97-AF65-F5344CB8AC3E}">
        <p14:creationId xmlns:p14="http://schemas.microsoft.com/office/powerpoint/2010/main" val="31616695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2FDA21C-F0ED-4CEF-B64F-A09779010A76}" type="slidenum">
              <a:rPr lang="en-US" smtClean="0"/>
              <a:pPr>
                <a:defRPr/>
              </a:pPr>
              <a:t>36</a:t>
            </a:fld>
            <a:endParaRPr lang="en-US"/>
          </a:p>
        </p:txBody>
      </p:sp>
    </p:spTree>
    <p:extLst>
      <p:ext uri="{BB962C8B-B14F-4D97-AF65-F5344CB8AC3E}">
        <p14:creationId xmlns:p14="http://schemas.microsoft.com/office/powerpoint/2010/main" val="12111747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AD9438-B715-4EC6-9332-9FAA61AA267C}" type="slidenum">
              <a:rPr lang="en-US" smtClean="0"/>
              <a:pPr/>
              <a:t>37</a:t>
            </a:fld>
            <a:endParaRPr lang="en-US"/>
          </a:p>
        </p:txBody>
      </p:sp>
    </p:spTree>
    <p:extLst>
      <p:ext uri="{BB962C8B-B14F-4D97-AF65-F5344CB8AC3E}">
        <p14:creationId xmlns:p14="http://schemas.microsoft.com/office/powerpoint/2010/main" val="2413233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AD9438-B715-4EC6-9332-9FAA61AA267C}" type="slidenum">
              <a:rPr lang="en-US" smtClean="0"/>
              <a:pPr/>
              <a:t>38</a:t>
            </a:fld>
            <a:endParaRPr lang="en-US"/>
          </a:p>
        </p:txBody>
      </p:sp>
    </p:spTree>
    <p:extLst>
      <p:ext uri="{BB962C8B-B14F-4D97-AF65-F5344CB8AC3E}">
        <p14:creationId xmlns:p14="http://schemas.microsoft.com/office/powerpoint/2010/main" val="29246754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AD9438-B715-4EC6-9332-9FAA61AA267C}" type="slidenum">
              <a:rPr lang="en-US" smtClean="0"/>
              <a:pPr/>
              <a:t>39</a:t>
            </a:fld>
            <a:endParaRPr lang="en-US"/>
          </a:p>
        </p:txBody>
      </p:sp>
    </p:spTree>
    <p:extLst>
      <p:ext uri="{BB962C8B-B14F-4D97-AF65-F5344CB8AC3E}">
        <p14:creationId xmlns:p14="http://schemas.microsoft.com/office/powerpoint/2010/main" val="29802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4</a:t>
            </a:fld>
            <a:endParaRPr lang="en-US" dirty="0"/>
          </a:p>
        </p:txBody>
      </p:sp>
    </p:spTree>
    <p:extLst>
      <p:ext uri="{BB962C8B-B14F-4D97-AF65-F5344CB8AC3E}">
        <p14:creationId xmlns:p14="http://schemas.microsoft.com/office/powerpoint/2010/main" val="7893843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AD9438-B715-4EC6-9332-9FAA61AA267C}" type="slidenum">
              <a:rPr lang="en-US" smtClean="0"/>
              <a:pPr/>
              <a:t>40</a:t>
            </a:fld>
            <a:endParaRPr lang="en-US"/>
          </a:p>
        </p:txBody>
      </p:sp>
    </p:spTree>
    <p:extLst>
      <p:ext uri="{BB962C8B-B14F-4D97-AF65-F5344CB8AC3E}">
        <p14:creationId xmlns:p14="http://schemas.microsoft.com/office/powerpoint/2010/main" val="30410529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AD9438-B715-4EC6-9332-9FAA61AA267C}" type="slidenum">
              <a:rPr lang="en-US" smtClean="0"/>
              <a:pPr/>
              <a:t>41</a:t>
            </a:fld>
            <a:endParaRPr lang="en-US"/>
          </a:p>
        </p:txBody>
      </p:sp>
    </p:spTree>
    <p:extLst>
      <p:ext uri="{BB962C8B-B14F-4D97-AF65-F5344CB8AC3E}">
        <p14:creationId xmlns:p14="http://schemas.microsoft.com/office/powerpoint/2010/main" val="30535163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AD9438-B715-4EC6-9332-9FAA61AA267C}" type="slidenum">
              <a:rPr lang="en-US" smtClean="0"/>
              <a:pPr/>
              <a:t>42</a:t>
            </a:fld>
            <a:endParaRPr lang="en-US"/>
          </a:p>
        </p:txBody>
      </p:sp>
    </p:spTree>
    <p:extLst>
      <p:ext uri="{BB962C8B-B14F-4D97-AF65-F5344CB8AC3E}">
        <p14:creationId xmlns:p14="http://schemas.microsoft.com/office/powerpoint/2010/main" val="6655872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2FDA21C-F0ED-4CEF-B64F-A09779010A76}" type="slidenum">
              <a:rPr lang="en-US" smtClean="0"/>
              <a:pPr>
                <a:defRPr/>
              </a:pPr>
              <a:t>43</a:t>
            </a:fld>
            <a:endParaRPr lang="en-US"/>
          </a:p>
        </p:txBody>
      </p:sp>
    </p:spTree>
    <p:extLst>
      <p:ext uri="{BB962C8B-B14F-4D97-AF65-F5344CB8AC3E}">
        <p14:creationId xmlns:p14="http://schemas.microsoft.com/office/powerpoint/2010/main" val="38162026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AD9438-B715-4EC6-9332-9FAA61AA267C}" type="slidenum">
              <a:rPr lang="en-US" smtClean="0"/>
              <a:pPr/>
              <a:t>44</a:t>
            </a:fld>
            <a:endParaRPr lang="en-US"/>
          </a:p>
        </p:txBody>
      </p:sp>
    </p:spTree>
    <p:extLst>
      <p:ext uri="{BB962C8B-B14F-4D97-AF65-F5344CB8AC3E}">
        <p14:creationId xmlns:p14="http://schemas.microsoft.com/office/powerpoint/2010/main" val="777932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2FDA21C-F0ED-4CEF-B64F-A09779010A76}" type="slidenum">
              <a:rPr lang="en-US" smtClean="0"/>
              <a:pPr>
                <a:defRPr/>
              </a:pPr>
              <a:t>5</a:t>
            </a:fld>
            <a:endParaRPr lang="en-US"/>
          </a:p>
        </p:txBody>
      </p:sp>
    </p:spTree>
    <p:extLst>
      <p:ext uri="{BB962C8B-B14F-4D97-AF65-F5344CB8AC3E}">
        <p14:creationId xmlns:p14="http://schemas.microsoft.com/office/powerpoint/2010/main" val="2217970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017B8B5-3180-4A7D-AA93-3D7C37D0EF55}" type="slidenum">
              <a:rPr lang="en-US" smtClean="0"/>
              <a:pPr/>
              <a:t>6</a:t>
            </a:fld>
            <a:endParaRPr lang="en-US"/>
          </a:p>
        </p:txBody>
      </p:sp>
    </p:spTree>
    <p:extLst>
      <p:ext uri="{BB962C8B-B14F-4D97-AF65-F5344CB8AC3E}">
        <p14:creationId xmlns:p14="http://schemas.microsoft.com/office/powerpoint/2010/main" val="135484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7</a:t>
            </a:fld>
            <a:endParaRPr lang="en-US" dirty="0"/>
          </a:p>
        </p:txBody>
      </p:sp>
    </p:spTree>
    <p:extLst>
      <p:ext uri="{BB962C8B-B14F-4D97-AF65-F5344CB8AC3E}">
        <p14:creationId xmlns:p14="http://schemas.microsoft.com/office/powerpoint/2010/main" val="230690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8</a:t>
            </a:fld>
            <a:endParaRPr lang="en-US" dirty="0"/>
          </a:p>
        </p:txBody>
      </p:sp>
    </p:spTree>
    <p:extLst>
      <p:ext uri="{BB962C8B-B14F-4D97-AF65-F5344CB8AC3E}">
        <p14:creationId xmlns:p14="http://schemas.microsoft.com/office/powerpoint/2010/main" val="1985328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901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84CE58F-09A1-437A-826D-21FE642EFC1C}" type="slidenum">
              <a:rPr lang="en-US" smtClean="0"/>
              <a:pPr/>
              <a:t>9</a:t>
            </a:fld>
            <a:endParaRPr lang="en-US"/>
          </a:p>
        </p:txBody>
      </p:sp>
    </p:spTree>
    <p:extLst>
      <p:ext uri="{BB962C8B-B14F-4D97-AF65-F5344CB8AC3E}">
        <p14:creationId xmlns:p14="http://schemas.microsoft.com/office/powerpoint/2010/main" val="3145474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19A898F-3E36-431B-A57B-AEE509660F9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BFD7FCF-3654-4605-BDB8-21F9E108543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8D3CDFF-2041-400D-864D-D97189FBD45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6A1B8883-AD5E-4F6C-885B-A2BD9A87E39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1963516-71AB-47C3-9C63-C37865D41FD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F02FB2E-A5DD-495A-A61B-C5FBF0882BF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5094510-F19B-4CDF-A60E-6BDF1367BA1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A056BEC-281B-42A0-8B6F-3BEF02F6C5F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E976A1B-649F-40A9-98E9-0C43A1C507C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5AA5F89-B778-414D-8FA4-6DB5C7095C3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D87082E-EE38-4B27-9233-88D20F71CB0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0C884DF-82F0-474E-9C74-C980C86E88A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993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748BD8C3-03F1-4E5A-A5FF-187F81C21A6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7.wmf"/><Relationship Id="rId4"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8.emf"/><Relationship Id="rId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chart" Target="../charts/chart2.xml"/><Relationship Id="rId5" Type="http://schemas.openxmlformats.org/officeDocument/2006/relationships/image" Target="../media/image9.emf"/><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chart" Target="../charts/chart3.xml"/><Relationship Id="rId5" Type="http://schemas.openxmlformats.org/officeDocument/2006/relationships/image" Target="../media/image10.emf"/><Relationship Id="rId4" Type="http://schemas.openxmlformats.org/officeDocument/2006/relationships/oleObject" Target="../embeddings/oleObject10.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11.emf"/><Relationship Id="rId4"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12.wmf"/><Relationship Id="rId5" Type="http://schemas.openxmlformats.org/officeDocument/2006/relationships/oleObject" Target="../embeddings/oleObject12.bin"/><Relationship Id="rId4" Type="http://schemas.openxmlformats.org/officeDocument/2006/relationships/chart" Target="../charts/chart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chart" Target="../charts/chart5.xml"/><Relationship Id="rId5" Type="http://schemas.openxmlformats.org/officeDocument/2006/relationships/image" Target="../media/image13.emf"/><Relationship Id="rId4" Type="http://schemas.openxmlformats.org/officeDocument/2006/relationships/oleObject" Target="../embeddings/oleObject13.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chart" Target="../charts/chart6.xml"/><Relationship Id="rId5" Type="http://schemas.openxmlformats.org/officeDocument/2006/relationships/image" Target="../media/image14.emf"/><Relationship Id="rId4" Type="http://schemas.openxmlformats.org/officeDocument/2006/relationships/oleObject" Target="../embeddings/oleObject14.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15.wmf"/><Relationship Id="rId4" Type="http://schemas.openxmlformats.org/officeDocument/2006/relationships/oleObject" Target="../embeddings/oleObject15.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16.wmf"/><Relationship Id="rId4" Type="http://schemas.openxmlformats.org/officeDocument/2006/relationships/oleObject" Target="../embeddings/oleObject16.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17.emf"/><Relationship Id="rId4" Type="http://schemas.openxmlformats.org/officeDocument/2006/relationships/oleObject" Target="../embeddings/oleObject17.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vmlDrawing" Target="../drawings/vmlDrawing17.vml"/><Relationship Id="rId5" Type="http://schemas.openxmlformats.org/officeDocument/2006/relationships/image" Target="../media/image18.emf"/><Relationship Id="rId4" Type="http://schemas.openxmlformats.org/officeDocument/2006/relationships/oleObject" Target="../embeddings/oleObject18.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vmlDrawing" Target="../drawings/vmlDrawing18.vml"/><Relationship Id="rId5" Type="http://schemas.openxmlformats.org/officeDocument/2006/relationships/image" Target="../media/image19.emf"/><Relationship Id="rId4" Type="http://schemas.openxmlformats.org/officeDocument/2006/relationships/oleObject" Target="../embeddings/oleObject19.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image" Target="../media/image20.emf"/><Relationship Id="rId5" Type="http://schemas.openxmlformats.org/officeDocument/2006/relationships/oleObject" Target="../embeddings/oleObject20.bin"/><Relationship Id="rId4" Type="http://schemas.openxmlformats.org/officeDocument/2006/relationships/chart" Target="../charts/char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6.w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t>Business Analytics:  Week 8</a:t>
            </a:r>
          </a:p>
        </p:txBody>
      </p:sp>
      <p:sp>
        <p:nvSpPr>
          <p:cNvPr id="40963" name="Rectangle 3"/>
          <p:cNvSpPr>
            <a:spLocks noGrp="1" noChangeArrowheads="1"/>
          </p:cNvSpPr>
          <p:nvPr>
            <p:ph type="body" idx="1"/>
          </p:nvPr>
        </p:nvSpPr>
        <p:spPr/>
        <p:txBody>
          <a:bodyPr/>
          <a:lstStyle/>
          <a:p>
            <a:pPr eaLnBrk="1" hangingPunct="1"/>
            <a:r>
              <a:rPr lang="en-US" sz="2400" dirty="0"/>
              <a:t>Review of tests for means (Z-test, T-test, p-values)</a:t>
            </a:r>
          </a:p>
          <a:p>
            <a:pPr eaLnBrk="1" hangingPunct="1"/>
            <a:r>
              <a:rPr lang="en-US" sz="2400" dirty="0"/>
              <a:t>Two-Sample Mean Tests</a:t>
            </a:r>
          </a:p>
          <a:p>
            <a:pPr eaLnBrk="1" hangingPunct="1"/>
            <a:r>
              <a:rPr lang="en-US" sz="2400" dirty="0"/>
              <a:t>Tests on Variance </a:t>
            </a:r>
          </a:p>
          <a:p>
            <a:pPr lvl="1" eaLnBrk="1" hangingPunct="1"/>
            <a:r>
              <a:rPr lang="en-US" sz="2400" dirty="0"/>
              <a:t>Chi-square</a:t>
            </a:r>
          </a:p>
          <a:p>
            <a:pPr lvl="1" eaLnBrk="1" hangingPunct="1"/>
            <a:r>
              <a:rPr lang="en-US" sz="2400" dirty="0"/>
              <a:t>F-test</a:t>
            </a:r>
          </a:p>
          <a:p>
            <a:pPr eaLnBrk="1" hangingPunct="1"/>
            <a:r>
              <a:rPr lang="en-US" sz="2400" dirty="0"/>
              <a:t>Chi-Square Test of Independence</a:t>
            </a:r>
          </a:p>
          <a:p>
            <a:pPr eaLnBrk="1" hangingPunct="1"/>
            <a:r>
              <a:rPr lang="en-US" sz="2400" dirty="0"/>
              <a:t>Group work on Exam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t>Two-Sample Tests for Means</a:t>
            </a:r>
          </a:p>
        </p:txBody>
      </p:sp>
      <p:sp>
        <p:nvSpPr>
          <p:cNvPr id="54275" name="Rectangle 3"/>
          <p:cNvSpPr>
            <a:spLocks noGrp="1" noChangeArrowheads="1"/>
          </p:cNvSpPr>
          <p:nvPr>
            <p:ph type="body" idx="1"/>
          </p:nvPr>
        </p:nvSpPr>
        <p:spPr/>
        <p:txBody>
          <a:bodyPr/>
          <a:lstStyle/>
          <a:p>
            <a:pPr eaLnBrk="1" hangingPunct="1"/>
            <a:r>
              <a:rPr lang="en-US" dirty="0"/>
              <a:t>Used when we wish to compare the means of two populations when both means are unknown</a:t>
            </a:r>
          </a:p>
          <a:p>
            <a:pPr eaLnBrk="1" hangingPunct="1"/>
            <a:endParaRPr lang="en-US" dirty="0"/>
          </a:p>
          <a:p>
            <a:pPr eaLnBrk="1" hangingPunct="1"/>
            <a:r>
              <a:rPr lang="en-US" dirty="0"/>
              <a:t>Data =&gt; Data Analysis =&gt; two sample test</a:t>
            </a:r>
          </a:p>
          <a:p>
            <a:pPr eaLnBrk="1" hangingPunct="1"/>
            <a:endParaRPr lang="en-US" dirty="0"/>
          </a:p>
          <a:p>
            <a:pPr eaLnBrk="1" hangingPunct="1"/>
            <a:r>
              <a:rPr lang="en-US" dirty="0"/>
              <a:t>See Two Sample Spreadsheet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t>Two Sample Tests</a:t>
            </a:r>
          </a:p>
        </p:txBody>
      </p:sp>
      <p:sp>
        <p:nvSpPr>
          <p:cNvPr id="55299" name="Rectangle 3"/>
          <p:cNvSpPr>
            <a:spLocks noGrp="1" noChangeArrowheads="1"/>
          </p:cNvSpPr>
          <p:nvPr>
            <p:ph type="body" idx="1"/>
          </p:nvPr>
        </p:nvSpPr>
        <p:spPr/>
        <p:txBody>
          <a:bodyPr/>
          <a:lstStyle/>
          <a:p>
            <a:pPr eaLnBrk="1" hangingPunct="1">
              <a:lnSpc>
                <a:spcPct val="90000"/>
              </a:lnSpc>
            </a:pPr>
            <a:r>
              <a:rPr lang="en-US"/>
              <a:t>Z-test: two sample for means – when std. deviations are known for both distributions</a:t>
            </a:r>
          </a:p>
          <a:p>
            <a:pPr eaLnBrk="1" hangingPunct="1">
              <a:lnSpc>
                <a:spcPct val="90000"/>
              </a:lnSpc>
            </a:pPr>
            <a:r>
              <a:rPr lang="en-US"/>
              <a:t>T-test: two sample assuming equal variances</a:t>
            </a:r>
          </a:p>
          <a:p>
            <a:pPr eaLnBrk="1" hangingPunct="1">
              <a:lnSpc>
                <a:spcPct val="90000"/>
              </a:lnSpc>
            </a:pPr>
            <a:r>
              <a:rPr lang="en-US"/>
              <a:t>T-test: two sample assuming unequal variances </a:t>
            </a:r>
          </a:p>
          <a:p>
            <a:pPr eaLnBrk="1" hangingPunct="1">
              <a:lnSpc>
                <a:spcPct val="90000"/>
              </a:lnSpc>
            </a:pPr>
            <a:endParaRPr lang="en-US"/>
          </a:p>
          <a:p>
            <a:pPr eaLnBrk="1" hangingPunct="1">
              <a:lnSpc>
                <a:spcPct val="90000"/>
              </a:lnSpc>
              <a:buFontTx/>
              <a:buNone/>
            </a:pPr>
            <a:r>
              <a:rPr lang="en-US"/>
              <a:t>Usually just use unequal variance test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p:cNvGraphicFramePr>
            <a:graphicFrameLocks noChangeAspect="1"/>
          </p:cNvGraphicFramePr>
          <p:nvPr/>
        </p:nvGraphicFramePr>
        <p:xfrm>
          <a:off x="1516063" y="1387475"/>
          <a:ext cx="6238875" cy="4064000"/>
        </p:xfrm>
        <a:graphic>
          <a:graphicData uri="http://schemas.openxmlformats.org/presentationml/2006/ole">
            <mc:AlternateContent xmlns:mc="http://schemas.openxmlformats.org/markup-compatibility/2006">
              <mc:Choice xmlns:v="urn:schemas-microsoft-com:vml" Requires="v">
                <p:oleObj spid="_x0000_s20493" name="Document" r:id="rId4" imgW="6239256" imgH="4469892" progId="Word.Document.8">
                  <p:embed/>
                </p:oleObj>
              </mc:Choice>
              <mc:Fallback>
                <p:oleObj name="Document" r:id="rId4" imgW="6239256" imgH="4469892" progId="Word.Document.8">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6063" y="1387475"/>
                        <a:ext cx="6238875" cy="406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Chi-Square Test for Variance:  Heart Valve Example</a:t>
            </a:r>
            <a:r>
              <a:rPr lang="en-US" dirty="0"/>
              <a:t>.  </a:t>
            </a:r>
          </a:p>
        </p:txBody>
      </p:sp>
      <p:sp>
        <p:nvSpPr>
          <p:cNvPr id="3" name="Content Placeholder 2"/>
          <p:cNvSpPr>
            <a:spLocks noGrp="1"/>
          </p:cNvSpPr>
          <p:nvPr>
            <p:ph idx="1"/>
          </p:nvPr>
        </p:nvSpPr>
        <p:spPr/>
        <p:txBody>
          <a:bodyPr/>
          <a:lstStyle/>
          <a:p>
            <a:pPr>
              <a:buNone/>
            </a:pPr>
            <a:r>
              <a:rPr lang="en-US" sz="2400" dirty="0"/>
              <a:t>	Without any sorting, the clearance was normally distributed with mean of 0.005 and standard deviation of 0.000283 (which implies a variance of  8 * 10</a:t>
            </a:r>
            <a:r>
              <a:rPr lang="en-US" sz="2400" baseline="30000" dirty="0"/>
              <a:t>-8</a:t>
            </a:r>
            <a:r>
              <a:rPr lang="en-US" sz="2400" dirty="0"/>
              <a:t>).</a:t>
            </a:r>
          </a:p>
          <a:p>
            <a:pPr>
              <a:buNone/>
            </a:pPr>
            <a:endParaRPr lang="en-US" sz="2400" dirty="0"/>
          </a:p>
          <a:p>
            <a:r>
              <a:rPr lang="en-US" sz="2400" dirty="0"/>
              <a:t>One key indicator of process improvement is whether or not process variability has been reduced.  In this case, we would look to see if the variance of the clearance dimension has been reduced by sorting.  </a:t>
            </a:r>
          </a:p>
          <a:p>
            <a:pPr>
              <a:buNone/>
            </a:pPr>
            <a:endParaRPr lang="en-US" sz="2400" dirty="0"/>
          </a:p>
          <a:p>
            <a:endParaRPr lang="en-US" dirty="0"/>
          </a:p>
        </p:txBody>
      </p:sp>
      <p:sp>
        <p:nvSpPr>
          <p:cNvPr id="4" name="Rectangle 3"/>
          <p:cNvSpPr/>
          <p:nvPr/>
        </p:nvSpPr>
        <p:spPr>
          <a:xfrm>
            <a:off x="762000" y="1905000"/>
            <a:ext cx="762000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856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noChangeAspect="1"/>
          </p:cNvGraphicFramePr>
          <p:nvPr/>
        </p:nvGraphicFramePr>
        <p:xfrm>
          <a:off x="1524000" y="842963"/>
          <a:ext cx="6065838" cy="5121275"/>
        </p:xfrm>
        <a:graphic>
          <a:graphicData uri="http://schemas.openxmlformats.org/presentationml/2006/ole">
            <mc:AlternateContent xmlns:mc="http://schemas.openxmlformats.org/markup-compatibility/2006">
              <mc:Choice xmlns:v="urn:schemas-microsoft-com:vml" Requires="v">
                <p:oleObj spid="_x0000_s18445" name="Document" r:id="rId4" imgW="6120985" imgH="5168328" progId="Word.Document.8">
                  <p:embed/>
                </p:oleObj>
              </mc:Choice>
              <mc:Fallback>
                <p:oleObj name="Document" r:id="rId4" imgW="6120985" imgH="5168328" progId="Word.Document.8">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842963"/>
                        <a:ext cx="6065838" cy="5121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nvGraphicFramePr>
        <p:xfrm>
          <a:off x="533400" y="685800"/>
          <a:ext cx="8201025" cy="5915025"/>
        </p:xfrm>
        <a:graphic>
          <a:graphicData uri="http://schemas.openxmlformats.org/drawingml/2006/chart">
            <c:chart xmlns:c="http://schemas.openxmlformats.org/drawingml/2006/chart" xmlns:r="http://schemas.openxmlformats.org/officeDocument/2006/relationships" r:id="rId3"/>
          </a:graphicData>
        </a:graphic>
      </p:graphicFrame>
      <p:sp>
        <p:nvSpPr>
          <p:cNvPr id="18944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 name="TextBox 3"/>
          <p:cNvSpPr txBox="1"/>
          <p:nvPr/>
        </p:nvSpPr>
        <p:spPr>
          <a:xfrm>
            <a:off x="5181600" y="2743200"/>
            <a:ext cx="2971800" cy="46166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w="57150">
            <a:solidFill>
              <a:srgbClr val="00B050"/>
            </a:solidFill>
          </a:ln>
        </p:spPr>
        <p:txBody>
          <a:bodyPr wrap="square" rtlCol="0">
            <a:spAutoFit/>
          </a:bodyPr>
          <a:lstStyle/>
          <a:p>
            <a:r>
              <a:rPr lang="en-US" dirty="0"/>
              <a:t>Look at chidist.xls file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3"/>
          <p:cNvGraphicFramePr>
            <a:graphicFrameLocks noChangeAspect="1"/>
          </p:cNvGraphicFramePr>
          <p:nvPr/>
        </p:nvGraphicFramePr>
        <p:xfrm>
          <a:off x="1371600" y="233363"/>
          <a:ext cx="5638800" cy="6421437"/>
        </p:xfrm>
        <a:graphic>
          <a:graphicData uri="http://schemas.openxmlformats.org/presentationml/2006/ole">
            <mc:AlternateContent xmlns:mc="http://schemas.openxmlformats.org/markup-compatibility/2006">
              <mc:Choice xmlns:v="urn:schemas-microsoft-com:vml" Requires="v">
                <p:oleObj spid="_x0000_s19469" name="Document" r:id="rId4" imgW="6092517" imgH="6922897" progId="Word.Document.8">
                  <p:embed/>
                </p:oleObj>
              </mc:Choice>
              <mc:Fallback>
                <p:oleObj name="Document" r:id="rId4" imgW="6092517" imgH="6922897" progId="Word.Document.8">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33363"/>
                        <a:ext cx="5638800" cy="6421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6324600" y="5562600"/>
            <a:ext cx="1432560" cy="954107"/>
          </a:xfrm>
          <a:prstGeom prst="rect">
            <a:avLst/>
          </a:prstGeom>
          <a:noFill/>
        </p:spPr>
        <p:txBody>
          <a:bodyPr wrap="square" rtlCol="0">
            <a:spAutoFit/>
          </a:bodyPr>
          <a:lstStyle/>
          <a:p>
            <a:r>
              <a:rPr lang="en-US" sz="1400" dirty="0"/>
              <a:t>Chi-square distribution:  49 degrees of freedom</a:t>
            </a:r>
          </a:p>
        </p:txBody>
      </p:sp>
      <p:graphicFrame>
        <p:nvGraphicFramePr>
          <p:cNvPr id="5" name="Chart 4"/>
          <p:cNvGraphicFramePr>
            <a:graphicFrameLocks/>
          </p:cNvGraphicFramePr>
          <p:nvPr/>
        </p:nvGraphicFramePr>
        <p:xfrm>
          <a:off x="5638800" y="4114799"/>
          <a:ext cx="2133600" cy="1600201"/>
        </p:xfrm>
        <a:graphic>
          <a:graphicData uri="http://schemas.openxmlformats.org/drawingml/2006/chart">
            <c:chart xmlns:c="http://schemas.openxmlformats.org/drawingml/2006/chart" xmlns:r="http://schemas.openxmlformats.org/officeDocument/2006/relationships" r:id="rId6"/>
          </a:graphicData>
        </a:graphic>
      </p:graphicFrame>
      <p:cxnSp>
        <p:nvCxnSpPr>
          <p:cNvPr id="7" name="Straight Arrow Connector 6"/>
          <p:cNvCxnSpPr/>
          <p:nvPr/>
        </p:nvCxnSpPr>
        <p:spPr>
          <a:xfrm>
            <a:off x="2895600" y="4229099"/>
            <a:ext cx="1371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252457" y="4256259"/>
            <a:ext cx="609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248685" y="4594632"/>
            <a:ext cx="914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3"/>
          <p:cNvGraphicFramePr>
            <a:graphicFrameLocks noChangeAspect="1"/>
          </p:cNvGraphicFramePr>
          <p:nvPr>
            <p:extLst>
              <p:ext uri="{D42A27DB-BD31-4B8C-83A1-F6EECF244321}">
                <p14:modId xmlns:p14="http://schemas.microsoft.com/office/powerpoint/2010/main" val="2946438605"/>
              </p:ext>
            </p:extLst>
          </p:nvPr>
        </p:nvGraphicFramePr>
        <p:xfrm>
          <a:off x="1200213" y="457200"/>
          <a:ext cx="5840667" cy="6640513"/>
        </p:xfrm>
        <a:graphic>
          <a:graphicData uri="http://schemas.openxmlformats.org/presentationml/2006/ole">
            <mc:AlternateContent xmlns:mc="http://schemas.openxmlformats.org/markup-compatibility/2006">
              <mc:Choice xmlns:v="urn:schemas-microsoft-com:vml" Requires="v">
                <p:oleObj spid="_x0000_s354309" name="Document" r:id="rId4" imgW="6092517" imgH="6921457" progId="Word.Document.8">
                  <p:embed/>
                </p:oleObj>
              </mc:Choice>
              <mc:Fallback>
                <p:oleObj name="Document" r:id="rId4" imgW="6092517" imgH="6921457" progId="Word.Document.8">
                  <p:embed/>
                  <p:pic>
                    <p:nvPicPr>
                      <p:cNvPr id="19458" name="Object 3"/>
                      <p:cNvPicPr>
                        <a:picLocks noChangeAspect="1" noChangeArrowheads="1"/>
                      </p:cNvPicPr>
                      <p:nvPr/>
                    </p:nvPicPr>
                    <p:blipFill>
                      <a:blip r:embed="rId5"/>
                      <a:srcRect/>
                      <a:stretch>
                        <a:fillRect/>
                      </a:stretch>
                    </p:blipFill>
                    <p:spPr bwMode="auto">
                      <a:xfrm>
                        <a:off x="1200213" y="457200"/>
                        <a:ext cx="5840667" cy="6640513"/>
                      </a:xfrm>
                      <a:prstGeom prst="rect">
                        <a:avLst/>
                      </a:prstGeom>
                      <a:noFill/>
                      <a:extLst/>
                    </p:spPr>
                  </p:pic>
                </p:oleObj>
              </mc:Fallback>
            </mc:AlternateContent>
          </a:graphicData>
        </a:graphic>
      </p:graphicFrame>
      <p:sp>
        <p:nvSpPr>
          <p:cNvPr id="4" name="TextBox 3"/>
          <p:cNvSpPr txBox="1"/>
          <p:nvPr/>
        </p:nvSpPr>
        <p:spPr>
          <a:xfrm>
            <a:off x="6324600" y="5562600"/>
            <a:ext cx="1432560" cy="954107"/>
          </a:xfrm>
          <a:prstGeom prst="rect">
            <a:avLst/>
          </a:prstGeom>
          <a:noFill/>
        </p:spPr>
        <p:txBody>
          <a:bodyPr wrap="square" rtlCol="0">
            <a:spAutoFit/>
          </a:bodyPr>
          <a:lstStyle/>
          <a:p>
            <a:r>
              <a:rPr lang="en-US" sz="1400" dirty="0"/>
              <a:t>Chi-square distribution:  49 degrees of freedom</a:t>
            </a:r>
          </a:p>
        </p:txBody>
      </p:sp>
      <p:graphicFrame>
        <p:nvGraphicFramePr>
          <p:cNvPr id="5" name="Chart 4"/>
          <p:cNvGraphicFramePr>
            <a:graphicFrameLocks/>
          </p:cNvGraphicFramePr>
          <p:nvPr/>
        </p:nvGraphicFramePr>
        <p:xfrm>
          <a:off x="5638800" y="4114799"/>
          <a:ext cx="2133600" cy="1600201"/>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556747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Chi-Square Test for Variance:  Heart Valve Example</a:t>
            </a:r>
            <a:r>
              <a:rPr lang="en-US" dirty="0"/>
              <a:t>.  </a:t>
            </a:r>
          </a:p>
        </p:txBody>
      </p:sp>
      <p:sp>
        <p:nvSpPr>
          <p:cNvPr id="3" name="Content Placeholder 2"/>
          <p:cNvSpPr>
            <a:spLocks noGrp="1"/>
          </p:cNvSpPr>
          <p:nvPr>
            <p:ph idx="1"/>
          </p:nvPr>
        </p:nvSpPr>
        <p:spPr/>
        <p:txBody>
          <a:bodyPr/>
          <a:lstStyle/>
          <a:p>
            <a:pPr>
              <a:buNone/>
            </a:pPr>
            <a:r>
              <a:rPr lang="en-US" sz="2400" dirty="0"/>
              <a:t>	Without any sorting, the clearance was normally distributed with mean of 0.005 and standard deviation of 0.000283 (which implies a variance of  8 * 10</a:t>
            </a:r>
            <a:r>
              <a:rPr lang="en-US" sz="2400" baseline="30000" dirty="0"/>
              <a:t>-8</a:t>
            </a:r>
            <a:r>
              <a:rPr lang="en-US" sz="2400" dirty="0"/>
              <a:t>).</a:t>
            </a:r>
          </a:p>
          <a:p>
            <a:pPr>
              <a:buNone/>
            </a:pPr>
            <a:endParaRPr lang="en-US" sz="2400" dirty="0"/>
          </a:p>
          <a:p>
            <a:r>
              <a:rPr lang="en-US" sz="2400" dirty="0"/>
              <a:t>One key indicator of process improvement is whether or not process variability has been reduced.  In this case, we would look to see if the variance of the clearance dimension has been reduced by sorting.  </a:t>
            </a:r>
          </a:p>
          <a:p>
            <a:pPr>
              <a:buNone/>
            </a:pPr>
            <a:endParaRPr lang="en-US" sz="2400" dirty="0"/>
          </a:p>
          <a:p>
            <a:endParaRPr lang="en-US" dirty="0"/>
          </a:p>
        </p:txBody>
      </p:sp>
      <p:sp>
        <p:nvSpPr>
          <p:cNvPr id="4" name="Rectangle 3"/>
          <p:cNvSpPr/>
          <p:nvPr/>
        </p:nvSpPr>
        <p:spPr>
          <a:xfrm>
            <a:off x="762000" y="1905000"/>
            <a:ext cx="762000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p:cNvGraphicFramePr>
            <a:graphicFrameLocks noChangeAspect="1"/>
          </p:cNvGraphicFramePr>
          <p:nvPr/>
        </p:nvGraphicFramePr>
        <p:xfrm>
          <a:off x="1524000" y="1392238"/>
          <a:ext cx="6035675" cy="4124325"/>
        </p:xfrm>
        <a:graphic>
          <a:graphicData uri="http://schemas.openxmlformats.org/presentationml/2006/ole">
            <mc:AlternateContent xmlns:mc="http://schemas.openxmlformats.org/markup-compatibility/2006">
              <mc:Choice xmlns:v="urn:schemas-microsoft-com:vml" Requires="v">
                <p:oleObj spid="_x0000_s22541" name="Document" r:id="rId4" imgW="6092517" imgH="4809856" progId="Word.Document.8">
                  <p:embed/>
                </p:oleObj>
              </mc:Choice>
              <mc:Fallback>
                <p:oleObj name="Document" r:id="rId4" imgW="6092517" imgH="4809856" progId="Word.Document.8">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392238"/>
                        <a:ext cx="6035675" cy="412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dirty="0"/>
              <a:t>For Week 9: October 19</a:t>
            </a:r>
          </a:p>
        </p:txBody>
      </p:sp>
      <p:sp>
        <p:nvSpPr>
          <p:cNvPr id="41987" name="Rectangle 3"/>
          <p:cNvSpPr>
            <a:spLocks noGrp="1" noChangeArrowheads="1"/>
          </p:cNvSpPr>
          <p:nvPr>
            <p:ph type="body" idx="1"/>
          </p:nvPr>
        </p:nvSpPr>
        <p:spPr/>
        <p:txBody>
          <a:bodyPr/>
          <a:lstStyle/>
          <a:p>
            <a:pPr eaLnBrk="1" hangingPunct="1"/>
            <a:r>
              <a:rPr lang="en-US" dirty="0"/>
              <a:t>Regression Analysis</a:t>
            </a:r>
          </a:p>
          <a:p>
            <a:pPr marL="0" indent="0" eaLnBrk="1" hangingPunct="1">
              <a:buNone/>
            </a:pPr>
            <a:endParaRPr lang="en-US" dirty="0"/>
          </a:p>
          <a:p>
            <a:pPr eaLnBrk="1" hangingPunct="1"/>
            <a:r>
              <a:rPr lang="en-US" b="1" u="sng" dirty="0">
                <a:solidFill>
                  <a:srgbClr val="FF0000"/>
                </a:solidFill>
              </a:rPr>
              <a:t>Exam 2 Due</a:t>
            </a:r>
          </a:p>
          <a:p>
            <a:pPr eaLnBrk="1" hangingPunct="1">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nvGraphicFramePr>
        <p:xfrm>
          <a:off x="533400" y="685800"/>
          <a:ext cx="8201025" cy="5915025"/>
        </p:xfrm>
        <a:graphic>
          <a:graphicData uri="http://schemas.openxmlformats.org/drawingml/2006/chart">
            <c:chart xmlns:c="http://schemas.openxmlformats.org/drawingml/2006/chart" xmlns:r="http://schemas.openxmlformats.org/officeDocument/2006/relationships" r:id="rId4"/>
          </a:graphicData>
        </a:graphic>
      </p:graphicFrame>
      <p:sp>
        <p:nvSpPr>
          <p:cNvPr id="189441" name="Rectangle 1"/>
          <p:cNvSpPr>
            <a:spLocks noChangeArrowheads="1"/>
          </p:cNvSpPr>
          <p:nvPr/>
        </p:nvSpPr>
        <p:spPr bwMode="auto">
          <a:xfrm>
            <a:off x="2209800" y="914400"/>
            <a:ext cx="4191000" cy="4308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200" b="1" i="1" u="none" strike="noStrike" cap="none" normalizeH="0" baseline="0" dirty="0">
                <a:ln>
                  <a:noFill/>
                </a:ln>
                <a:solidFill>
                  <a:schemeClr val="tx1"/>
                </a:solidFill>
                <a:effectLst/>
                <a:latin typeface="Arial" pitchFamily="34" charset="0"/>
                <a:ea typeface="Times New Roman" pitchFamily="18" charset="0"/>
                <a:cs typeface="Arial" pitchFamily="34" charset="0"/>
              </a:rPr>
              <a:t>H</a:t>
            </a:r>
            <a:r>
              <a:rPr kumimoji="0" lang="en-US" sz="2200" b="1" i="1" u="none" strike="noStrike" cap="none" normalizeH="0" baseline="-30000" dirty="0">
                <a:ln>
                  <a:noFill/>
                </a:ln>
                <a:solidFill>
                  <a:schemeClr val="tx1"/>
                </a:solidFill>
                <a:effectLst/>
                <a:latin typeface="Arial" pitchFamily="34" charset="0"/>
                <a:ea typeface="Times New Roman" pitchFamily="18" charset="0"/>
                <a:cs typeface="Arial" pitchFamily="34" charset="0"/>
              </a:rPr>
              <a:t>0</a:t>
            </a:r>
            <a:r>
              <a:rPr kumimoji="0" lang="en-US" sz="2200" b="1" i="1" u="none" strike="noStrike" cap="none" normalizeH="0" baseline="0" dirty="0">
                <a:ln>
                  <a:noFill/>
                </a:ln>
                <a:solidFill>
                  <a:schemeClr val="tx1"/>
                </a:solidFill>
                <a:effectLst/>
                <a:latin typeface="Arial" pitchFamily="34" charset="0"/>
                <a:ea typeface="Times New Roman" pitchFamily="18" charset="0"/>
                <a:cs typeface="Arial" pitchFamily="34" charset="0"/>
              </a:rPr>
              <a:t>:  s</a:t>
            </a:r>
            <a:r>
              <a:rPr kumimoji="0" lang="en-US" sz="2200" b="1" i="1" u="none" strike="noStrike" cap="none" normalizeH="0" baseline="30000" dirty="0">
                <a:ln>
                  <a:noFill/>
                </a:ln>
                <a:solidFill>
                  <a:schemeClr val="tx1"/>
                </a:solidFill>
                <a:effectLst/>
                <a:latin typeface="Arial" pitchFamily="34" charset="0"/>
                <a:ea typeface="Times New Roman" pitchFamily="18" charset="0"/>
                <a:cs typeface="Arial" pitchFamily="34" charset="0"/>
              </a:rPr>
              <a:t>2 </a:t>
            </a:r>
            <a:r>
              <a:rPr kumimoji="0" lang="en-US" sz="2200" b="1" i="1" u="sng" strike="noStrike" cap="none" normalizeH="0" baseline="0" dirty="0">
                <a:ln>
                  <a:noFill/>
                </a:ln>
                <a:solidFill>
                  <a:schemeClr val="tx1"/>
                </a:solidFill>
                <a:effectLst/>
                <a:latin typeface="Times New Roman" pitchFamily="18" charset="0"/>
                <a:ea typeface="Times New Roman" pitchFamily="18" charset="0"/>
                <a:cs typeface="Arial" pitchFamily="34" charset="0"/>
                <a:sym typeface="Symbol" pitchFamily="18" charset="2"/>
              </a:rPr>
              <a:t></a:t>
            </a:r>
            <a:r>
              <a:rPr kumimoji="0" lang="en-US" sz="2200" b="1" i="1" u="none" strike="noStrike" cap="none" normalizeH="0" baseline="0" dirty="0">
                <a:ln>
                  <a:noFill/>
                </a:ln>
                <a:solidFill>
                  <a:schemeClr val="tx1"/>
                </a:solidFill>
                <a:effectLst/>
                <a:latin typeface="Arial" pitchFamily="34" charset="0"/>
                <a:ea typeface="Times New Roman" pitchFamily="18" charset="0"/>
                <a:cs typeface="Arial" pitchFamily="34" charset="0"/>
              </a:rPr>
              <a:t> 8 * 10 </a:t>
            </a:r>
            <a:r>
              <a:rPr kumimoji="0" lang="en-US" sz="2200" b="1" i="1" u="sng" strike="noStrike" cap="none" normalizeH="0" baseline="30000" dirty="0">
                <a:ln>
                  <a:noFill/>
                </a:ln>
                <a:solidFill>
                  <a:schemeClr val="tx1"/>
                </a:solidFill>
                <a:effectLst/>
                <a:latin typeface="Times New Roman" pitchFamily="18" charset="0"/>
                <a:ea typeface="Times New Roman" pitchFamily="18" charset="0"/>
                <a:cs typeface="Arial" pitchFamily="34" charset="0"/>
                <a:sym typeface="Symbol" pitchFamily="18" charset="2"/>
              </a:rPr>
              <a:t>-8</a:t>
            </a:r>
            <a:endParaRPr kumimoji="0" lang="en-US" sz="2200" b="1" i="1" u="sng" strike="noStrike" cap="none" normalizeH="0" baseline="0" dirty="0">
              <a:ln>
                <a:noFill/>
              </a:ln>
              <a:solidFill>
                <a:schemeClr val="tx1"/>
              </a:solidFill>
              <a:effectLst/>
              <a:latin typeface="Times New Roman" pitchFamily="18" charset="0"/>
              <a:ea typeface="Times New Roman" pitchFamily="18" charset="0"/>
              <a:cs typeface="Arial" pitchFamily="34" charset="0"/>
              <a:sym typeface="Symbol" pitchFamily="18" charset="2"/>
            </a:endParaRPr>
          </a:p>
        </p:txBody>
      </p:sp>
      <p:sp>
        <p:nvSpPr>
          <p:cNvPr id="18944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9442" name="Object 2"/>
          <p:cNvGraphicFramePr>
            <a:graphicFrameLocks noChangeAspect="1"/>
          </p:cNvGraphicFramePr>
          <p:nvPr/>
        </p:nvGraphicFramePr>
        <p:xfrm>
          <a:off x="4724400" y="685800"/>
          <a:ext cx="2946400" cy="919163"/>
        </p:xfrm>
        <a:graphic>
          <a:graphicData uri="http://schemas.openxmlformats.org/presentationml/2006/ole">
            <mc:AlternateContent xmlns:mc="http://schemas.openxmlformats.org/markup-compatibility/2006">
              <mc:Choice xmlns:v="urn:schemas-microsoft-com:vml" Requires="v">
                <p:oleObj spid="_x0000_s189453" name="Equation" r:id="rId5" imgW="2946400" imgH="914400" progId="Equation.3">
                  <p:embed/>
                </p:oleObj>
              </mc:Choice>
              <mc:Fallback>
                <p:oleObj name="Equation" r:id="rId5" imgW="2946400" imgH="9144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685800"/>
                        <a:ext cx="2946400" cy="919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p:cNvGraphicFramePr>
            <a:graphicFrameLocks noChangeAspect="1"/>
          </p:cNvGraphicFramePr>
          <p:nvPr>
            <p:extLst>
              <p:ext uri="{D42A27DB-BD31-4B8C-83A1-F6EECF244321}">
                <p14:modId xmlns:p14="http://schemas.microsoft.com/office/powerpoint/2010/main" val="1692861910"/>
              </p:ext>
            </p:extLst>
          </p:nvPr>
        </p:nvGraphicFramePr>
        <p:xfrm>
          <a:off x="612775" y="690563"/>
          <a:ext cx="5330825" cy="3553491"/>
        </p:xfrm>
        <a:graphic>
          <a:graphicData uri="http://schemas.openxmlformats.org/presentationml/2006/ole">
            <mc:AlternateContent xmlns:mc="http://schemas.openxmlformats.org/markup-compatibility/2006">
              <mc:Choice xmlns:v="urn:schemas-microsoft-com:vml" Requires="v">
                <p:oleObj spid="_x0000_s23566" name="Document" r:id="rId4" imgW="6092517" imgH="4059801" progId="Word.Document.8">
                  <p:embed/>
                </p:oleObj>
              </mc:Choice>
              <mc:Fallback>
                <p:oleObj name="Document" r:id="rId4" imgW="6092517" imgH="4059801" progId="Word.Document.8">
                  <p:embed/>
                  <p:pic>
                    <p:nvPicPr>
                      <p:cNvPr id="0" name="Picture 5"/>
                      <p:cNvPicPr>
                        <a:picLocks noChangeAspect="1" noChangeArrowheads="1"/>
                      </p:cNvPicPr>
                      <p:nvPr/>
                    </p:nvPicPr>
                    <p:blipFill>
                      <a:blip r:embed="rId5"/>
                      <a:srcRect/>
                      <a:stretch>
                        <a:fillRect/>
                      </a:stretch>
                    </p:blipFill>
                    <p:spPr bwMode="auto">
                      <a:xfrm>
                        <a:off x="612775" y="690563"/>
                        <a:ext cx="5330825" cy="3553491"/>
                      </a:xfrm>
                      <a:prstGeom prst="rect">
                        <a:avLst/>
                      </a:prstGeom>
                      <a:noFill/>
                      <a:extLst/>
                    </p:spPr>
                  </p:pic>
                </p:oleObj>
              </mc:Fallback>
            </mc:AlternateContent>
          </a:graphicData>
        </a:graphic>
      </p:graphicFrame>
      <p:graphicFrame>
        <p:nvGraphicFramePr>
          <p:cNvPr id="3" name="Chart 2"/>
          <p:cNvGraphicFramePr>
            <a:graphicFrameLocks/>
          </p:cNvGraphicFramePr>
          <p:nvPr/>
        </p:nvGraphicFramePr>
        <p:xfrm>
          <a:off x="4572000" y="3733800"/>
          <a:ext cx="4086225" cy="2486025"/>
        </p:xfrm>
        <a:graphic>
          <a:graphicData uri="http://schemas.openxmlformats.org/drawingml/2006/chart">
            <c:chart xmlns:c="http://schemas.openxmlformats.org/drawingml/2006/chart" xmlns:r="http://schemas.openxmlformats.org/officeDocument/2006/relationships" r:id="rId6"/>
          </a:graphicData>
        </a:graphic>
      </p:graphicFrame>
      <p:sp>
        <p:nvSpPr>
          <p:cNvPr id="4" name="TextBox 3"/>
          <p:cNvSpPr txBox="1"/>
          <p:nvPr/>
        </p:nvSpPr>
        <p:spPr>
          <a:xfrm>
            <a:off x="762000" y="4648200"/>
            <a:ext cx="3505200" cy="830997"/>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a:t>p-value = area to left of test statistic = ??????</a:t>
            </a:r>
          </a:p>
        </p:txBody>
      </p:sp>
      <p:sp>
        <p:nvSpPr>
          <p:cNvPr id="5" name="TextBox 4"/>
          <p:cNvSpPr txBox="1"/>
          <p:nvPr/>
        </p:nvSpPr>
        <p:spPr>
          <a:xfrm>
            <a:off x="4343400" y="533400"/>
            <a:ext cx="1905000" cy="369332"/>
          </a:xfrm>
          <a:prstGeom prst="rect">
            <a:avLst/>
          </a:prstGeom>
          <a:noFill/>
          <a:ln w="19050">
            <a:solidFill>
              <a:srgbClr val="FF0000"/>
            </a:solidFill>
          </a:ln>
        </p:spPr>
        <p:txBody>
          <a:bodyPr wrap="square" rtlCol="0">
            <a:spAutoFit/>
          </a:bodyPr>
          <a:lstStyle/>
          <a:p>
            <a:r>
              <a:rPr lang="en-US" sz="1800" dirty="0">
                <a:solidFill>
                  <a:srgbClr val="FF0000"/>
                </a:solidFill>
              </a:rPr>
              <a:t>Sample variance</a:t>
            </a:r>
          </a:p>
        </p:txBody>
      </p:sp>
      <p:cxnSp>
        <p:nvCxnSpPr>
          <p:cNvPr id="7" name="Straight Arrow Connector 6"/>
          <p:cNvCxnSpPr/>
          <p:nvPr/>
        </p:nvCxnSpPr>
        <p:spPr>
          <a:xfrm flipH="1">
            <a:off x="3714750" y="902732"/>
            <a:ext cx="1104900" cy="39266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257800" y="1676400"/>
            <a:ext cx="3276600" cy="369332"/>
          </a:xfrm>
          <a:prstGeom prst="rect">
            <a:avLst/>
          </a:prstGeom>
          <a:noFill/>
          <a:ln w="19050">
            <a:solidFill>
              <a:srgbClr val="FF0000"/>
            </a:solidFill>
          </a:ln>
        </p:spPr>
        <p:txBody>
          <a:bodyPr wrap="square" rtlCol="0">
            <a:spAutoFit/>
          </a:bodyPr>
          <a:lstStyle/>
          <a:p>
            <a:r>
              <a:rPr lang="en-US" sz="1800" dirty="0">
                <a:solidFill>
                  <a:srgbClr val="FF0000"/>
                </a:solidFill>
              </a:rPr>
              <a:t>Variance under null hypothesis</a:t>
            </a:r>
          </a:p>
        </p:txBody>
      </p:sp>
      <p:cxnSp>
        <p:nvCxnSpPr>
          <p:cNvPr id="10" name="Straight Arrow Connector 9"/>
          <p:cNvCxnSpPr/>
          <p:nvPr/>
        </p:nvCxnSpPr>
        <p:spPr>
          <a:xfrm flipH="1" flipV="1">
            <a:off x="3733800" y="1611678"/>
            <a:ext cx="1524000" cy="29332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91200" y="4419600"/>
            <a:ext cx="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57800" y="3962400"/>
            <a:ext cx="1066800" cy="461665"/>
          </a:xfrm>
          <a:prstGeom prst="rect">
            <a:avLst/>
          </a:prstGeom>
          <a:noFill/>
        </p:spPr>
        <p:txBody>
          <a:bodyPr wrap="square" rtlCol="0">
            <a:spAutoFit/>
          </a:bodyPr>
          <a:lstStyle/>
          <a:p>
            <a:pPr algn="ctr"/>
            <a:r>
              <a:rPr lang="en-US" sz="1200" dirty="0"/>
              <a:t>Critical value = 23.98</a:t>
            </a:r>
          </a:p>
        </p:txBody>
      </p:sp>
      <p:sp>
        <p:nvSpPr>
          <p:cNvPr id="16" name="TextBox 15"/>
          <p:cNvSpPr txBox="1"/>
          <p:nvPr/>
        </p:nvSpPr>
        <p:spPr>
          <a:xfrm>
            <a:off x="5029200" y="4953000"/>
            <a:ext cx="762000" cy="338554"/>
          </a:xfrm>
          <a:prstGeom prst="rect">
            <a:avLst/>
          </a:prstGeom>
          <a:noFill/>
        </p:spPr>
        <p:txBody>
          <a:bodyPr wrap="square" rtlCol="0">
            <a:spAutoFit/>
          </a:bodyPr>
          <a:lstStyle/>
          <a:p>
            <a:r>
              <a:rPr lang="en-US" sz="1600" dirty="0"/>
              <a:t>Reject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P-value for heart valve problem</a:t>
            </a:r>
          </a:p>
        </p:txBody>
      </p:sp>
      <p:sp>
        <p:nvSpPr>
          <p:cNvPr id="3" name="Content Placeholder 2"/>
          <p:cNvSpPr>
            <a:spLocks noGrp="1"/>
          </p:cNvSpPr>
          <p:nvPr>
            <p:ph idx="1"/>
          </p:nvPr>
        </p:nvSpPr>
        <p:spPr/>
        <p:txBody>
          <a:bodyPr/>
          <a:lstStyle/>
          <a:p>
            <a:r>
              <a:rPr lang="en-US" dirty="0"/>
              <a:t>P-value = area to left of test statistic</a:t>
            </a:r>
          </a:p>
          <a:p>
            <a:pPr lvl="1"/>
            <a:r>
              <a:rPr lang="en-US" dirty="0"/>
              <a:t>P-value = 1 – </a:t>
            </a:r>
            <a:r>
              <a:rPr lang="en-US" dirty="0" err="1"/>
              <a:t>chidist</a:t>
            </a:r>
            <a:r>
              <a:rPr lang="en-US" dirty="0"/>
              <a:t>(?, ?) = </a:t>
            </a:r>
            <a:r>
              <a:rPr lang="en-US" dirty="0" err="1"/>
              <a:t>chisq.dist</a:t>
            </a:r>
            <a:r>
              <a:rPr lang="en-US" dirty="0"/>
              <a:t>(?, ?, 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P-value for heart valve problem</a:t>
            </a:r>
          </a:p>
        </p:txBody>
      </p:sp>
      <p:sp>
        <p:nvSpPr>
          <p:cNvPr id="3" name="Content Placeholder 2"/>
          <p:cNvSpPr>
            <a:spLocks noGrp="1"/>
          </p:cNvSpPr>
          <p:nvPr>
            <p:ph idx="1"/>
          </p:nvPr>
        </p:nvSpPr>
        <p:spPr>
          <a:ln>
            <a:solidFill>
              <a:schemeClr val="accent2">
                <a:lumMod val="75000"/>
              </a:schemeClr>
            </a:solidFill>
          </a:ln>
        </p:spPr>
        <p:txBody>
          <a:bodyPr/>
          <a:lstStyle/>
          <a:p>
            <a:r>
              <a:rPr lang="en-US" dirty="0"/>
              <a:t>P-value = area to left of test statistic</a:t>
            </a:r>
          </a:p>
          <a:p>
            <a:pPr lvl="1"/>
            <a:r>
              <a:rPr lang="en-US" sz="2400" dirty="0"/>
              <a:t>P-value = 1 - </a:t>
            </a:r>
            <a:r>
              <a:rPr lang="en-US" sz="2400" dirty="0" err="1"/>
              <a:t>chidist</a:t>
            </a:r>
            <a:r>
              <a:rPr lang="en-US" sz="2400" dirty="0"/>
              <a:t>(?, ?)</a:t>
            </a:r>
          </a:p>
          <a:p>
            <a:pPr lvl="1"/>
            <a:r>
              <a:rPr lang="en-US" sz="2400" dirty="0"/>
              <a:t>P-value = 1 -  </a:t>
            </a:r>
            <a:r>
              <a:rPr lang="en-US" sz="2400" dirty="0" err="1"/>
              <a:t>chidist</a:t>
            </a:r>
            <a:r>
              <a:rPr lang="en-US" sz="2400" dirty="0"/>
              <a:t>(test statistic, deg of freedom) = </a:t>
            </a:r>
            <a:r>
              <a:rPr lang="en-US" sz="2400" dirty="0" err="1"/>
              <a:t>chisq.dist</a:t>
            </a:r>
            <a:r>
              <a:rPr lang="en-US" sz="2400" dirty="0"/>
              <a:t>(test statistic, </a:t>
            </a:r>
            <a:r>
              <a:rPr lang="en-US" sz="2400" dirty="0" err="1"/>
              <a:t>deg</a:t>
            </a:r>
            <a:r>
              <a:rPr lang="en-US" sz="2400" dirty="0"/>
              <a:t> of freedom, 1) </a:t>
            </a:r>
            <a:endParaRPr lang="en-US" sz="1200" dirty="0"/>
          </a:p>
          <a:p>
            <a:pPr lvl="1"/>
            <a:endParaRPr lang="en-US" sz="2400" dirty="0"/>
          </a:p>
          <a:p>
            <a:pPr lvl="1"/>
            <a:r>
              <a:rPr lang="en-US" sz="2400" dirty="0"/>
              <a:t>P-value = 1 – </a:t>
            </a:r>
            <a:r>
              <a:rPr lang="en-US" sz="2400" dirty="0" err="1"/>
              <a:t>chidist</a:t>
            </a:r>
            <a:r>
              <a:rPr lang="en-US" sz="2400" dirty="0"/>
              <a:t>(1.414, 49)  = 0  or</a:t>
            </a:r>
          </a:p>
          <a:p>
            <a:pPr lvl="1"/>
            <a:r>
              <a:rPr lang="en-US" sz="2400" dirty="0"/>
              <a:t>P-value = </a:t>
            </a:r>
            <a:r>
              <a:rPr lang="en-US" sz="2400" dirty="0" err="1"/>
              <a:t>chisq.dist</a:t>
            </a:r>
            <a:r>
              <a:rPr lang="en-US" sz="2400" dirty="0"/>
              <a:t>(1.414, 49, 1)  = 0</a:t>
            </a:r>
          </a:p>
          <a:p>
            <a:pPr lvl="1"/>
            <a:endParaRPr lang="en-US" sz="2400" dirty="0"/>
          </a:p>
          <a:p>
            <a:pPr lvl="1"/>
            <a:r>
              <a:rPr lang="en-US" sz="2400" dirty="0"/>
              <a:t>Conclusion?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Chi-Square Test for Variance:  Battery Example</a:t>
            </a:r>
            <a:r>
              <a:rPr lang="en-US" dirty="0"/>
              <a:t>. </a:t>
            </a:r>
          </a:p>
        </p:txBody>
      </p:sp>
      <p:sp>
        <p:nvSpPr>
          <p:cNvPr id="3" name="Content Placeholder 2"/>
          <p:cNvSpPr>
            <a:spLocks noGrp="1"/>
          </p:cNvSpPr>
          <p:nvPr>
            <p:ph idx="1"/>
          </p:nvPr>
        </p:nvSpPr>
        <p:spPr/>
        <p:txBody>
          <a:bodyPr/>
          <a:lstStyle/>
          <a:p>
            <a:r>
              <a:rPr lang="en-US" sz="2400" dirty="0"/>
              <a:t>A machine makes small metal plates used in batteries.  The plate diameter is a random variable with a mean of 5 mm.  </a:t>
            </a:r>
            <a:r>
              <a:rPr lang="en-US" sz="2400" dirty="0">
                <a:solidFill>
                  <a:srgbClr val="FF0000"/>
                </a:solidFill>
              </a:rPr>
              <a:t>As long as the variance is at most 1.0, the production process is under control &amp; the plates are acceptable.  </a:t>
            </a:r>
            <a:r>
              <a:rPr lang="en-US" sz="2400" dirty="0"/>
              <a:t>Otherwise, the machine must be repaired.  The QC engineer wants, therefore, to test the following hypothesis:</a:t>
            </a:r>
          </a:p>
          <a:p>
            <a:endParaRPr lang="en-US" sz="2400" dirty="0"/>
          </a:p>
          <a:p>
            <a:pPr lvl="1"/>
            <a:r>
              <a:rPr lang="en-US" sz="2000" i="1" dirty="0"/>
              <a:t>H</a:t>
            </a:r>
            <a:r>
              <a:rPr lang="en-US" sz="2000" i="1" baseline="-25000" dirty="0"/>
              <a:t>0</a:t>
            </a:r>
            <a:r>
              <a:rPr lang="en-US" sz="2000" i="1" dirty="0"/>
              <a:t>:  s</a:t>
            </a:r>
            <a:r>
              <a:rPr lang="en-US" sz="2000" i="1" baseline="30000" dirty="0"/>
              <a:t>2 </a:t>
            </a:r>
            <a:r>
              <a:rPr lang="en-US" sz="2000" i="1" u="sng" dirty="0"/>
              <a:t>&lt;</a:t>
            </a:r>
            <a:r>
              <a:rPr lang="en-US" sz="2000" i="1" dirty="0"/>
              <a:t> 1.0   </a:t>
            </a:r>
            <a:r>
              <a:rPr lang="en-US" sz="2000" dirty="0"/>
              <a:t>(if we reject the null hypothesis, the machine must be repaired)</a:t>
            </a:r>
          </a:p>
          <a:p>
            <a:pPr>
              <a:buNone/>
            </a:pPr>
            <a:endParaRPr lang="en-US" sz="2400" dirty="0"/>
          </a:p>
          <a:p>
            <a:pPr lvl="1"/>
            <a:r>
              <a:rPr lang="en-US" sz="2000" dirty="0"/>
              <a:t>With a random sample of 31 plates, the sample variance is 1.62.  </a:t>
            </a:r>
          </a:p>
          <a:p>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2"/>
          <p:cNvGraphicFramePr>
            <a:graphicFrameLocks noChangeAspect="1"/>
          </p:cNvGraphicFramePr>
          <p:nvPr>
            <p:extLst>
              <p:ext uri="{D42A27DB-BD31-4B8C-83A1-F6EECF244321}">
                <p14:modId xmlns:p14="http://schemas.microsoft.com/office/powerpoint/2010/main" val="3051497738"/>
              </p:ext>
            </p:extLst>
          </p:nvPr>
        </p:nvGraphicFramePr>
        <p:xfrm>
          <a:off x="395287" y="457200"/>
          <a:ext cx="5319713" cy="6773411"/>
        </p:xfrm>
        <a:graphic>
          <a:graphicData uri="http://schemas.openxmlformats.org/presentationml/2006/ole">
            <mc:AlternateContent xmlns:mc="http://schemas.openxmlformats.org/markup-compatibility/2006">
              <mc:Choice xmlns:v="urn:schemas-microsoft-com:vml" Requires="v">
                <p:oleObj spid="_x0000_s25614" name="Document" r:id="rId4" imgW="5491805" imgH="6979403" progId="Word.Document.8">
                  <p:embed/>
                </p:oleObj>
              </mc:Choice>
              <mc:Fallback>
                <p:oleObj name="Document" r:id="rId4" imgW="5491805" imgH="6979403" progId="Word.Document.8">
                  <p:embed/>
                  <p:pic>
                    <p:nvPicPr>
                      <p:cNvPr id="0" name="Picture 5"/>
                      <p:cNvPicPr>
                        <a:picLocks noChangeAspect="1" noChangeArrowheads="1"/>
                      </p:cNvPicPr>
                      <p:nvPr/>
                    </p:nvPicPr>
                    <p:blipFill>
                      <a:blip r:embed="rId5"/>
                      <a:srcRect/>
                      <a:stretch>
                        <a:fillRect/>
                      </a:stretch>
                    </p:blipFill>
                    <p:spPr bwMode="auto">
                      <a:xfrm>
                        <a:off x="395287" y="457200"/>
                        <a:ext cx="5319713" cy="6773411"/>
                      </a:xfrm>
                      <a:prstGeom prst="rect">
                        <a:avLst/>
                      </a:prstGeom>
                      <a:noFill/>
                      <a:extLst/>
                    </p:spPr>
                  </p:pic>
                </p:oleObj>
              </mc:Fallback>
            </mc:AlternateContent>
          </a:graphicData>
        </a:graphic>
      </p:graphicFrame>
      <p:graphicFrame>
        <p:nvGraphicFramePr>
          <p:cNvPr id="3" name="Chart 2"/>
          <p:cNvGraphicFramePr>
            <a:graphicFrameLocks/>
          </p:cNvGraphicFramePr>
          <p:nvPr/>
        </p:nvGraphicFramePr>
        <p:xfrm>
          <a:off x="5715000" y="609600"/>
          <a:ext cx="3276600" cy="2209800"/>
        </p:xfrm>
        <a:graphic>
          <a:graphicData uri="http://schemas.openxmlformats.org/drawingml/2006/chart">
            <c:chart xmlns:c="http://schemas.openxmlformats.org/drawingml/2006/chart" xmlns:r="http://schemas.openxmlformats.org/officeDocument/2006/relationships" r:id="rId6"/>
          </a:graphicData>
        </a:graphic>
      </p:graphicFrame>
      <p:cxnSp>
        <p:nvCxnSpPr>
          <p:cNvPr id="5" name="Straight Connector 4"/>
          <p:cNvCxnSpPr/>
          <p:nvPr/>
        </p:nvCxnSpPr>
        <p:spPr>
          <a:xfrm>
            <a:off x="7162800" y="1600200"/>
            <a:ext cx="0" cy="83820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705600" y="1143000"/>
            <a:ext cx="1143000" cy="461665"/>
          </a:xfrm>
          <a:prstGeom prst="rect">
            <a:avLst/>
          </a:prstGeom>
          <a:noFill/>
        </p:spPr>
        <p:txBody>
          <a:bodyPr wrap="square" rtlCol="0">
            <a:spAutoFit/>
          </a:bodyPr>
          <a:lstStyle/>
          <a:p>
            <a:pPr algn="ctr"/>
            <a:r>
              <a:rPr lang="en-US" sz="1200" dirty="0"/>
              <a:t>Critical value = 43.77</a:t>
            </a:r>
          </a:p>
        </p:txBody>
      </p:sp>
      <p:sp>
        <p:nvSpPr>
          <p:cNvPr id="7" name="TextBox 6"/>
          <p:cNvSpPr txBox="1"/>
          <p:nvPr/>
        </p:nvSpPr>
        <p:spPr>
          <a:xfrm>
            <a:off x="7467600" y="2057400"/>
            <a:ext cx="762000" cy="338554"/>
          </a:xfrm>
          <a:prstGeom prst="rect">
            <a:avLst/>
          </a:prstGeom>
          <a:noFill/>
        </p:spPr>
        <p:txBody>
          <a:bodyPr wrap="square" rtlCol="0">
            <a:spAutoFit/>
          </a:bodyPr>
          <a:lstStyle/>
          <a:p>
            <a:r>
              <a:rPr lang="en-US" sz="1600" dirty="0"/>
              <a:t>Reject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pPr eaLnBrk="1" hangingPunct="1"/>
            <a:r>
              <a:rPr lang="en-US">
                <a:cs typeface="Times New Roman" charset="0"/>
              </a:rPr>
              <a:t> </a:t>
            </a:r>
            <a:br>
              <a:rPr lang="en-US">
                <a:cs typeface="Times New Roman" charset="0"/>
              </a:rPr>
            </a:br>
            <a:br>
              <a:rPr lang="en-US">
                <a:cs typeface="Times New Roman" charset="0"/>
              </a:rPr>
            </a:br>
            <a:br>
              <a:rPr lang="en-US">
                <a:cs typeface="Times New Roman" charset="0"/>
              </a:rPr>
            </a:br>
            <a:br>
              <a:rPr lang="en-US">
                <a:cs typeface="Times New Roman" charset="0"/>
              </a:rPr>
            </a:br>
            <a:br>
              <a:rPr lang="en-US">
                <a:cs typeface="Times New Roman" charset="0"/>
              </a:rPr>
            </a:br>
            <a:br>
              <a:rPr lang="en-US">
                <a:cs typeface="Times New Roman" charset="0"/>
              </a:rPr>
            </a:br>
            <a:r>
              <a:rPr lang="en-US" b="1">
                <a:cs typeface="Times New Roman" charset="0"/>
              </a:rPr>
              <a:t>Important Note:</a:t>
            </a:r>
            <a:r>
              <a:rPr lang="en-US">
                <a:cs typeface="Times New Roman" charset="0"/>
              </a:rPr>
              <a:t>  The use of the chi-square test on variance requires that the underlying population be normally distributed.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z="4000" dirty="0"/>
              <a:t>Test for Differences in Two Variances</a:t>
            </a:r>
          </a:p>
        </p:txBody>
      </p:sp>
      <p:sp>
        <p:nvSpPr>
          <p:cNvPr id="58371" name="Rectangle 3"/>
          <p:cNvSpPr>
            <a:spLocks noGrp="1" noChangeArrowheads="1"/>
          </p:cNvSpPr>
          <p:nvPr>
            <p:ph type="body" idx="1"/>
          </p:nvPr>
        </p:nvSpPr>
        <p:spPr/>
        <p:txBody>
          <a:bodyPr/>
          <a:lstStyle/>
          <a:p>
            <a:pPr eaLnBrk="1" hangingPunct="1"/>
            <a:r>
              <a:rPr lang="en-US" sz="2400" dirty="0"/>
              <a:t>Used with two independent samples in which neither variance is known.</a:t>
            </a:r>
          </a:p>
          <a:p>
            <a:pPr eaLnBrk="1" hangingPunct="1">
              <a:buNone/>
            </a:pPr>
            <a:endParaRPr lang="en-US" sz="2400" dirty="0"/>
          </a:p>
          <a:p>
            <a:pPr eaLnBrk="1" hangingPunct="1"/>
            <a:r>
              <a:rPr lang="en-US" sz="2400" dirty="0"/>
              <a:t>Based on the F-test </a:t>
            </a:r>
          </a:p>
          <a:p>
            <a:pPr eaLnBrk="1" hangingPunct="1">
              <a:buNone/>
            </a:pPr>
            <a:endParaRPr lang="en-US" sz="2400" dirty="0"/>
          </a:p>
          <a:p>
            <a:pPr eaLnBrk="1" hangingPunct="1"/>
            <a:r>
              <a:rPr lang="en-US" sz="2400" dirty="0"/>
              <a:t>Use Data =&gt; Data Analysis =&gt; F-test for Equality of Variances</a:t>
            </a:r>
          </a:p>
          <a:p>
            <a:pPr eaLnBrk="1" hangingPunct="1"/>
            <a:endParaRPr lang="en-US" dirty="0"/>
          </a:p>
          <a:p>
            <a:pPr eaLnBrk="1" hangingPunct="1">
              <a:buFontTx/>
              <a:buNone/>
            </a:pPr>
            <a:r>
              <a:rPr lang="en-US" dirty="0"/>
              <a:t>	See Two Samples Spreadsheet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p:cNvGraphicFramePr>
            <a:graphicFrameLocks noChangeAspect="1"/>
          </p:cNvGraphicFramePr>
          <p:nvPr/>
        </p:nvGraphicFramePr>
        <p:xfrm>
          <a:off x="1520825" y="1387475"/>
          <a:ext cx="6086475" cy="4064000"/>
        </p:xfrm>
        <a:graphic>
          <a:graphicData uri="http://schemas.openxmlformats.org/presentationml/2006/ole">
            <mc:AlternateContent xmlns:mc="http://schemas.openxmlformats.org/markup-compatibility/2006">
              <mc:Choice xmlns:v="urn:schemas-microsoft-com:vml" Requires="v">
                <p:oleObj spid="_x0000_s26637" name="Document" r:id="rId4" imgW="6086856" imgH="4064508" progId="Word.Document.8">
                  <p:embed/>
                </p:oleObj>
              </mc:Choice>
              <mc:Fallback>
                <p:oleObj name="Document" r:id="rId4" imgW="6086856" imgH="4064508" progId="Word.Document.8">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0825" y="1387475"/>
                        <a:ext cx="6086475" cy="406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Chi-Square Test for Independence Example</a:t>
            </a:r>
          </a:p>
        </p:txBody>
      </p:sp>
      <p:sp>
        <p:nvSpPr>
          <p:cNvPr id="3" name="Content Placeholder 2"/>
          <p:cNvSpPr>
            <a:spLocks noGrp="1"/>
          </p:cNvSpPr>
          <p:nvPr>
            <p:ph idx="1"/>
          </p:nvPr>
        </p:nvSpPr>
        <p:spPr/>
        <p:txBody>
          <a:bodyPr/>
          <a:lstStyle/>
          <a:p>
            <a:r>
              <a:rPr lang="en-US" sz="2400" dirty="0"/>
              <a:t>A random sample of 100 firms is taken.  For each firm, we record whether the company made or lost money in its most recent fiscal year, and whether the firm is a service or non-service company.  A 2 X 2 contingency table summarizes the data.</a:t>
            </a:r>
          </a:p>
          <a:p>
            <a:endParaRPr lang="en-US" sz="2400" dirty="0"/>
          </a:p>
        </p:txBody>
      </p:sp>
      <p:graphicFrame>
        <p:nvGraphicFramePr>
          <p:cNvPr id="4" name="Table 3"/>
          <p:cNvGraphicFramePr>
            <a:graphicFrameLocks noGrp="1"/>
          </p:cNvGraphicFramePr>
          <p:nvPr/>
        </p:nvGraphicFramePr>
        <p:xfrm>
          <a:off x="1295400" y="4038600"/>
          <a:ext cx="5467379" cy="2362199"/>
        </p:xfrm>
        <a:graphic>
          <a:graphicData uri="http://schemas.openxmlformats.org/drawingml/2006/table">
            <a:tbl>
              <a:tblPr firstRow="1" bandRow="1">
                <a:tableStyleId>{793D81CF-94F2-401A-BA57-92F5A7B2D0C5}</a:tableStyleId>
              </a:tblPr>
              <a:tblGrid>
                <a:gridCol w="1314802">
                  <a:extLst>
                    <a:ext uri="{9D8B030D-6E8A-4147-A177-3AD203B41FA5}">
                      <a16:colId xmlns:a16="http://schemas.microsoft.com/office/drawing/2014/main" val="20000"/>
                    </a:ext>
                  </a:extLst>
                </a:gridCol>
                <a:gridCol w="1223614">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1314802">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1197601">
                  <a:extLst>
                    <a:ext uri="{9D8B030D-6E8A-4147-A177-3AD203B41FA5}">
                      <a16:colId xmlns:a16="http://schemas.microsoft.com/office/drawing/2014/main" val="20005"/>
                    </a:ext>
                  </a:extLst>
                </a:gridCol>
              </a:tblGrid>
              <a:tr h="468535">
                <a:tc>
                  <a:txBody>
                    <a:bodyPr/>
                    <a:lstStyle/>
                    <a:p>
                      <a:pPr algn="ctr"/>
                      <a:endParaRPr lang="en-US" dirty="0"/>
                    </a:p>
                  </a:txBody>
                  <a:tcPr>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gridSpan="4">
                  <a:txBody>
                    <a:bodyPr/>
                    <a:lstStyle/>
                    <a:p>
                      <a:pPr algn="ctr"/>
                      <a:r>
                        <a:rPr lang="en-US" dirty="0"/>
                        <a:t>Industry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468535">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Service</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b="1" dirty="0"/>
                        <a:t>Non-service</a:t>
                      </a: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a:r>
                        <a:rPr lang="en-US" b="1" dirty="0"/>
                        <a:t>Total</a:t>
                      </a:r>
                    </a:p>
                  </a:txBody>
                  <a:tcP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75043">
                <a:tc>
                  <a:txBody>
                    <a:bodyPr/>
                    <a:lstStyle/>
                    <a:p>
                      <a:r>
                        <a:rPr lang="en-US" dirty="0"/>
                        <a:t>profit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42</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dirty="0"/>
                    </a:p>
                  </a:txBody>
                  <a:tcPr>
                    <a:lnL w="12700" cap="flat" cmpd="sng" algn="ctr">
                      <a:solidFill>
                        <a:schemeClr val="bg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18</a:t>
                      </a:r>
                    </a:p>
                  </a:txBody>
                  <a:tcPr>
                    <a:lnT w="12700" cap="flat" cmpd="sng" algn="ctr">
                      <a:solidFill>
                        <a:schemeClr val="tx1"/>
                      </a:solidFill>
                      <a:prstDash val="solid"/>
                      <a:round/>
                      <a:headEnd type="none" w="med" len="med"/>
                      <a:tailEnd type="none" w="med" len="med"/>
                    </a:lnT>
                  </a:tcPr>
                </a:tc>
                <a:tc>
                  <a:txBody>
                    <a:bodyPr/>
                    <a:lstStyle/>
                    <a:p>
                      <a:pPr algn="ct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b="1" dirty="0"/>
                        <a:t>60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475043">
                <a:tc>
                  <a:txBody>
                    <a:bodyPr/>
                    <a:lstStyle/>
                    <a:p>
                      <a:r>
                        <a:rPr lang="en-US" dirty="0"/>
                        <a:t>loss</a:t>
                      </a:r>
                    </a:p>
                  </a:txBody>
                  <a:tcPr>
                    <a:lnR w="12700" cap="flat" cmpd="sng" algn="ctr">
                      <a:solidFill>
                        <a:schemeClr val="tx1"/>
                      </a:solidFill>
                      <a:prstDash val="solid"/>
                      <a:round/>
                      <a:headEnd type="none" w="med" len="med"/>
                      <a:tailEnd type="none" w="med" len="med"/>
                    </a:lnR>
                  </a:tcPr>
                </a:tc>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lang="en-US" dirty="0"/>
                    </a:p>
                  </a:txBody>
                  <a:tcPr>
                    <a:lnL w="12700" cap="flat" cmpd="sng" algn="ctr">
                      <a:solidFill>
                        <a:schemeClr val="bg1"/>
                      </a:solidFill>
                      <a:prstDash val="solid"/>
                      <a:round/>
                      <a:headEnd type="none" w="med" len="med"/>
                      <a:tailEnd type="none" w="med" len="med"/>
                    </a:lnL>
                  </a:tcPr>
                </a:tc>
                <a:tc>
                  <a:txBody>
                    <a:bodyPr/>
                    <a:lstStyle/>
                    <a:p>
                      <a:pPr algn="ctr"/>
                      <a:r>
                        <a:rPr lang="en-US" dirty="0"/>
                        <a:t>34</a:t>
                      </a:r>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b="1" dirty="0"/>
                        <a:t>40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475043">
                <a:tc>
                  <a:txBody>
                    <a:bodyPr/>
                    <a:lstStyle/>
                    <a:p>
                      <a:r>
                        <a:rPr lang="en-US" dirty="0"/>
                        <a:t>Total</a:t>
                      </a:r>
                    </a:p>
                  </a:txBody>
                  <a:tcPr>
                    <a:lnR w="12700" cap="flat" cmpd="sng" algn="ctr">
                      <a:solidFill>
                        <a:schemeClr val="tx1"/>
                      </a:solidFill>
                      <a:prstDash val="solid"/>
                      <a:round/>
                      <a:headEnd type="none" w="med" len="med"/>
                      <a:tailEnd type="none" w="med" len="med"/>
                    </a:lnR>
                  </a:tcPr>
                </a:tc>
                <a:tc>
                  <a:txBody>
                    <a:bodyPr/>
                    <a:lstStyle/>
                    <a:p>
                      <a:pPr algn="ctr"/>
                      <a:r>
                        <a:rPr lang="en-US" b="1" dirty="0"/>
                        <a:t>48</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lang="en-US" b="1" dirty="0"/>
                    </a:p>
                  </a:txBody>
                  <a:tcPr>
                    <a:lnL w="12700" cap="flat" cmpd="sng" algn="ctr">
                      <a:solidFill>
                        <a:schemeClr val="bg1"/>
                      </a:solidFill>
                      <a:prstDash val="solid"/>
                      <a:round/>
                      <a:headEnd type="none" w="med" len="med"/>
                      <a:tailEnd type="none" w="med" len="med"/>
                    </a:lnL>
                  </a:tcPr>
                </a:tc>
                <a:tc>
                  <a:txBody>
                    <a:bodyPr/>
                    <a:lstStyle/>
                    <a:p>
                      <a:pPr algn="ctr"/>
                      <a:r>
                        <a:rPr lang="en-US" b="1" dirty="0"/>
                        <a:t>52</a:t>
                      </a:r>
                    </a:p>
                  </a:txBody>
                  <a:tcPr/>
                </a:tc>
                <a:tc>
                  <a:txBody>
                    <a:bodyPr/>
                    <a:lstStyle/>
                    <a:p>
                      <a:pPr algn="ctr"/>
                      <a:endParaRPr lang="en-US" b="1" dirty="0"/>
                    </a:p>
                  </a:txBody>
                  <a:tcPr>
                    <a:lnR w="12700" cap="flat" cmpd="sng" algn="ctr">
                      <a:solidFill>
                        <a:schemeClr val="tx1"/>
                      </a:solidFill>
                      <a:prstDash val="solid"/>
                      <a:round/>
                      <a:headEnd type="none" w="med" len="med"/>
                      <a:tailEnd type="none" w="med" len="med"/>
                    </a:lnR>
                  </a:tcPr>
                </a:tc>
                <a:tc>
                  <a:txBody>
                    <a:bodyPr/>
                    <a:lstStyle/>
                    <a:p>
                      <a:pPr algn="ctr"/>
                      <a:r>
                        <a:rPr lang="en-US" b="1" dirty="0"/>
                        <a:t>100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Z-test</a:t>
            </a:r>
          </a:p>
        </p:txBody>
      </p:sp>
      <p:sp>
        <p:nvSpPr>
          <p:cNvPr id="3" name="Content Placeholder 2"/>
          <p:cNvSpPr>
            <a:spLocks noGrp="1"/>
          </p:cNvSpPr>
          <p:nvPr>
            <p:ph idx="1"/>
          </p:nvPr>
        </p:nvSpPr>
        <p:spPr/>
        <p:txBody>
          <a:bodyPr/>
          <a:lstStyle/>
          <a:p>
            <a:r>
              <a:rPr lang="en-US" sz="2400" dirty="0"/>
              <a:t>Used when the standard deviation of the underlying population is known or when sample size is large (30 or more).</a:t>
            </a:r>
          </a:p>
          <a:p>
            <a:r>
              <a:rPr lang="en-US" sz="2400" dirty="0"/>
              <a:t>Test statistic is:</a:t>
            </a:r>
          </a:p>
          <a:p>
            <a:endParaRPr lang="en-US" sz="2400" dirty="0"/>
          </a:p>
          <a:p>
            <a:r>
              <a:rPr lang="en-US" sz="2400" dirty="0"/>
              <a:t>Sometimes substituted for t-test when the sample size is large (30 or more).</a:t>
            </a:r>
          </a:p>
          <a:p>
            <a:r>
              <a:rPr lang="en-US" sz="2400" dirty="0" err="1"/>
              <a:t>Normsdist</a:t>
            </a:r>
            <a:r>
              <a:rPr lang="en-US" sz="2400" dirty="0"/>
              <a:t> and </a:t>
            </a:r>
            <a:r>
              <a:rPr lang="en-US" sz="2400" dirty="0" err="1"/>
              <a:t>Normsinv</a:t>
            </a:r>
            <a:r>
              <a:rPr lang="en-US" sz="2400" dirty="0"/>
              <a:t> are the standard normal functions used to compute z-values and p-values. </a:t>
            </a:r>
          </a:p>
        </p:txBody>
      </p:sp>
      <p:sp>
        <p:nvSpPr>
          <p:cNvPr id="132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2097" name="Object 1"/>
          <p:cNvGraphicFramePr>
            <a:graphicFrameLocks noChangeAspect="1"/>
          </p:cNvGraphicFramePr>
          <p:nvPr/>
        </p:nvGraphicFramePr>
        <p:xfrm>
          <a:off x="3721100" y="3028950"/>
          <a:ext cx="1292225" cy="788988"/>
        </p:xfrm>
        <a:graphic>
          <a:graphicData uri="http://schemas.openxmlformats.org/presentationml/2006/ole">
            <mc:AlternateContent xmlns:mc="http://schemas.openxmlformats.org/markup-compatibility/2006">
              <mc:Choice xmlns:v="urn:schemas-microsoft-com:vml" Requires="v">
                <p:oleObj spid="_x0000_s132108" name="Equation" r:id="rId4" imgW="1295400" imgH="787400" progId="Equation.3">
                  <p:embed/>
                </p:oleObj>
              </mc:Choice>
              <mc:Fallback>
                <p:oleObj name="Equation" r:id="rId4" imgW="1295400" imgH="7874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1100" y="3028950"/>
                        <a:ext cx="1292225"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p:cNvGraphicFramePr>
            <a:graphicFrameLocks noChangeAspect="1"/>
          </p:cNvGraphicFramePr>
          <p:nvPr/>
        </p:nvGraphicFramePr>
        <p:xfrm>
          <a:off x="1520825" y="1387475"/>
          <a:ext cx="6086475" cy="4064000"/>
        </p:xfrm>
        <a:graphic>
          <a:graphicData uri="http://schemas.openxmlformats.org/presentationml/2006/ole">
            <mc:AlternateContent xmlns:mc="http://schemas.openxmlformats.org/markup-compatibility/2006">
              <mc:Choice xmlns:v="urn:schemas-microsoft-com:vml" Requires="v">
                <p:oleObj spid="_x0000_s28685" name="Document" r:id="rId4" imgW="6086856" imgH="4064508" progId="Word.Document.8">
                  <p:embed/>
                </p:oleObj>
              </mc:Choice>
              <mc:Fallback>
                <p:oleObj name="Document" r:id="rId4" imgW="6086856" imgH="4064508" progId="Word.Document.8">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0825" y="1387475"/>
                        <a:ext cx="6086475" cy="406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317523" y="4965290"/>
          <a:ext cx="5427406" cy="365760"/>
        </p:xfrm>
        <a:graphic>
          <a:graphicData uri="http://schemas.openxmlformats.org/drawingml/2006/table">
            <a:tbl>
              <a:tblPr/>
              <a:tblGrid>
                <a:gridCol w="5427406">
                  <a:extLst>
                    <a:ext uri="{9D8B030D-6E8A-4147-A177-3AD203B41FA5}">
                      <a16:colId xmlns:a16="http://schemas.microsoft.com/office/drawing/2014/main" val="20000"/>
                    </a:ext>
                  </a:extLst>
                </a:gridCol>
              </a:tblGrid>
              <a:tr h="0">
                <a:tc>
                  <a:txBody>
                    <a:bodyPr/>
                    <a:lstStyle/>
                    <a:p>
                      <a:endParaRPr 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nvGraphicFramePr>
        <p:xfrm>
          <a:off x="609600" y="609600"/>
          <a:ext cx="3962399" cy="1582972"/>
        </p:xfrm>
        <a:graphic>
          <a:graphicData uri="http://schemas.openxmlformats.org/drawingml/2006/table">
            <a:tbl>
              <a:tblPr firstRow="1" bandRow="1">
                <a:tableStyleId>{793D81CF-94F2-401A-BA57-92F5A7B2D0C5}</a:tableStyleId>
              </a:tblPr>
              <a:tblGrid>
                <a:gridCol w="901375">
                  <a:extLst>
                    <a:ext uri="{9D8B030D-6E8A-4147-A177-3AD203B41FA5}">
                      <a16:colId xmlns:a16="http://schemas.microsoft.com/office/drawing/2014/main" val="20000"/>
                    </a:ext>
                  </a:extLst>
                </a:gridCol>
                <a:gridCol w="838860">
                  <a:extLst>
                    <a:ext uri="{9D8B030D-6E8A-4147-A177-3AD203B41FA5}">
                      <a16:colId xmlns:a16="http://schemas.microsoft.com/office/drawing/2014/main" val="20001"/>
                    </a:ext>
                  </a:extLst>
                </a:gridCol>
                <a:gridCol w="249881">
                  <a:extLst>
                    <a:ext uri="{9D8B030D-6E8A-4147-A177-3AD203B41FA5}">
                      <a16:colId xmlns:a16="http://schemas.microsoft.com/office/drawing/2014/main" val="20002"/>
                    </a:ext>
                  </a:extLst>
                </a:gridCol>
                <a:gridCol w="901375">
                  <a:extLst>
                    <a:ext uri="{9D8B030D-6E8A-4147-A177-3AD203B41FA5}">
                      <a16:colId xmlns:a16="http://schemas.microsoft.com/office/drawing/2014/main" val="20003"/>
                    </a:ext>
                  </a:extLst>
                </a:gridCol>
                <a:gridCol w="249881">
                  <a:extLst>
                    <a:ext uri="{9D8B030D-6E8A-4147-A177-3AD203B41FA5}">
                      <a16:colId xmlns:a16="http://schemas.microsoft.com/office/drawing/2014/main" val="20004"/>
                    </a:ext>
                  </a:extLst>
                </a:gridCol>
                <a:gridCol w="821027">
                  <a:extLst>
                    <a:ext uri="{9D8B030D-6E8A-4147-A177-3AD203B41FA5}">
                      <a16:colId xmlns:a16="http://schemas.microsoft.com/office/drawing/2014/main" val="20005"/>
                    </a:ext>
                  </a:extLst>
                </a:gridCol>
              </a:tblGrid>
              <a:tr h="225287">
                <a:tc>
                  <a:txBody>
                    <a:bodyPr/>
                    <a:lstStyle/>
                    <a:p>
                      <a:pPr algn="ctr"/>
                      <a:endParaRPr lang="en-US" dirty="0"/>
                    </a:p>
                  </a:txBody>
                  <a:tcPr>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gridSpan="4">
                  <a:txBody>
                    <a:bodyPr/>
                    <a:lstStyle/>
                    <a:p>
                      <a:pPr algn="ctr"/>
                      <a:r>
                        <a:rPr lang="en-US" dirty="0"/>
                        <a:t>Industry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394252">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Service</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1200" b="1" dirty="0"/>
                        <a:t>Non-service</a:t>
                      </a: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a:r>
                        <a:rPr lang="en-US" sz="1200" b="1" dirty="0"/>
                        <a:t>Total</a:t>
                      </a:r>
                    </a:p>
                  </a:txBody>
                  <a:tcP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25287">
                <a:tc>
                  <a:txBody>
                    <a:bodyPr/>
                    <a:lstStyle/>
                    <a:p>
                      <a:r>
                        <a:rPr lang="en-US" sz="1200" dirty="0"/>
                        <a:t>profit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42</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1200" dirty="0"/>
                    </a:p>
                  </a:txBody>
                  <a:tcPr>
                    <a:lnL w="12700" cap="flat" cmpd="sng" algn="ctr">
                      <a:solidFill>
                        <a:schemeClr val="bg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18</a:t>
                      </a:r>
                    </a:p>
                  </a:txBody>
                  <a:tcPr>
                    <a:lnT w="12700" cap="flat" cmpd="sng" algn="ctr">
                      <a:solidFill>
                        <a:schemeClr val="tx1"/>
                      </a:solidFill>
                      <a:prstDash val="solid"/>
                      <a:round/>
                      <a:headEnd type="none" w="med" len="med"/>
                      <a:tailEnd type="none" w="med" len="med"/>
                    </a:lnT>
                  </a:tcPr>
                </a:tc>
                <a:tc>
                  <a:txBody>
                    <a:bodyPr/>
                    <a:lstStyle/>
                    <a:p>
                      <a:pPr algn="ctr"/>
                      <a:endParaRPr lang="en-US"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b="1" dirty="0"/>
                        <a:t>60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225287">
                <a:tc>
                  <a:txBody>
                    <a:bodyPr/>
                    <a:lstStyle/>
                    <a:p>
                      <a:r>
                        <a:rPr lang="en-US" sz="1200" dirty="0"/>
                        <a:t>loss</a:t>
                      </a:r>
                    </a:p>
                  </a:txBody>
                  <a:tcPr>
                    <a:lnR w="12700" cap="flat" cmpd="sng" algn="ctr">
                      <a:solidFill>
                        <a:schemeClr val="tx1"/>
                      </a:solidFill>
                      <a:prstDash val="solid"/>
                      <a:round/>
                      <a:headEnd type="none" w="med" len="med"/>
                      <a:tailEnd type="none" w="med" len="med"/>
                    </a:lnR>
                  </a:tcPr>
                </a:tc>
                <a:tc>
                  <a:txBody>
                    <a:bodyPr/>
                    <a:lstStyle/>
                    <a:p>
                      <a:pPr algn="ctr"/>
                      <a:r>
                        <a:rPr lang="en-US" sz="1200" dirty="0"/>
                        <a:t>6</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lang="en-US" sz="1200" dirty="0"/>
                    </a:p>
                  </a:txBody>
                  <a:tcPr>
                    <a:lnL w="12700" cap="flat" cmpd="sng" algn="ctr">
                      <a:solidFill>
                        <a:schemeClr val="bg1"/>
                      </a:solidFill>
                      <a:prstDash val="solid"/>
                      <a:round/>
                      <a:headEnd type="none" w="med" len="med"/>
                      <a:tailEnd type="none" w="med" len="med"/>
                    </a:lnL>
                  </a:tcPr>
                </a:tc>
                <a:tc>
                  <a:txBody>
                    <a:bodyPr/>
                    <a:lstStyle/>
                    <a:p>
                      <a:pPr algn="ctr"/>
                      <a:r>
                        <a:rPr lang="en-US" sz="1200" dirty="0"/>
                        <a:t>34</a:t>
                      </a:r>
                    </a:p>
                  </a:txBody>
                  <a:tcPr/>
                </a:tc>
                <a:tc>
                  <a:txBody>
                    <a:bodyPr/>
                    <a:lstStyle/>
                    <a:p>
                      <a:pPr algn="ctr"/>
                      <a:endParaRPr lang="en-US" sz="1200" dirty="0"/>
                    </a:p>
                  </a:txBody>
                  <a:tcPr>
                    <a:lnR w="12700" cap="flat" cmpd="sng" algn="ctr">
                      <a:solidFill>
                        <a:schemeClr val="tx1"/>
                      </a:solidFill>
                      <a:prstDash val="solid"/>
                      <a:round/>
                      <a:headEnd type="none" w="med" len="med"/>
                      <a:tailEnd type="none" w="med" len="med"/>
                    </a:lnR>
                  </a:tcPr>
                </a:tc>
                <a:tc>
                  <a:txBody>
                    <a:bodyPr/>
                    <a:lstStyle/>
                    <a:p>
                      <a:pPr algn="ctr"/>
                      <a:r>
                        <a:rPr lang="en-US" sz="1200" b="1" dirty="0"/>
                        <a:t>40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225287">
                <a:tc>
                  <a:txBody>
                    <a:bodyPr/>
                    <a:lstStyle/>
                    <a:p>
                      <a:r>
                        <a:rPr lang="en-US" sz="1200" dirty="0"/>
                        <a:t>Total</a:t>
                      </a:r>
                    </a:p>
                  </a:txBody>
                  <a:tcPr>
                    <a:lnR w="12700" cap="flat" cmpd="sng" algn="ctr">
                      <a:solidFill>
                        <a:schemeClr val="tx1"/>
                      </a:solidFill>
                      <a:prstDash val="solid"/>
                      <a:round/>
                      <a:headEnd type="none" w="med" len="med"/>
                      <a:tailEnd type="none" w="med" len="med"/>
                    </a:lnR>
                  </a:tcPr>
                </a:tc>
                <a:tc>
                  <a:txBody>
                    <a:bodyPr/>
                    <a:lstStyle/>
                    <a:p>
                      <a:pPr algn="ctr"/>
                      <a:r>
                        <a:rPr lang="en-US" sz="1200" b="1" dirty="0"/>
                        <a:t>48</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lang="en-US" sz="1200" b="1" dirty="0"/>
                    </a:p>
                  </a:txBody>
                  <a:tcPr>
                    <a:lnL w="12700" cap="flat" cmpd="sng" algn="ctr">
                      <a:solidFill>
                        <a:schemeClr val="bg1"/>
                      </a:solidFill>
                      <a:prstDash val="solid"/>
                      <a:round/>
                      <a:headEnd type="none" w="med" len="med"/>
                      <a:tailEnd type="none" w="med" len="med"/>
                    </a:lnL>
                  </a:tcPr>
                </a:tc>
                <a:tc>
                  <a:txBody>
                    <a:bodyPr/>
                    <a:lstStyle/>
                    <a:p>
                      <a:pPr algn="ctr"/>
                      <a:r>
                        <a:rPr lang="en-US" sz="1200" b="1" dirty="0"/>
                        <a:t>52</a:t>
                      </a:r>
                    </a:p>
                  </a:txBody>
                  <a:tcPr/>
                </a:tc>
                <a:tc>
                  <a:txBody>
                    <a:bodyPr/>
                    <a:lstStyle/>
                    <a:p>
                      <a:pPr algn="ctr"/>
                      <a:endParaRPr lang="en-US" sz="1200" b="1" dirty="0"/>
                    </a:p>
                  </a:txBody>
                  <a:tcPr>
                    <a:lnR w="12700" cap="flat" cmpd="sng" algn="ctr">
                      <a:solidFill>
                        <a:schemeClr val="tx1"/>
                      </a:solidFill>
                      <a:prstDash val="solid"/>
                      <a:round/>
                      <a:headEnd type="none" w="med" len="med"/>
                      <a:tailEnd type="none" w="med" len="med"/>
                    </a:lnR>
                  </a:tcPr>
                </a:tc>
                <a:tc>
                  <a:txBody>
                    <a:bodyPr/>
                    <a:lstStyle/>
                    <a:p>
                      <a:pPr algn="ctr"/>
                      <a:r>
                        <a:rPr lang="en-US" sz="1200" b="1" dirty="0"/>
                        <a:t>100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4" name="TextBox 3"/>
          <p:cNvSpPr txBox="1"/>
          <p:nvPr/>
        </p:nvSpPr>
        <p:spPr>
          <a:xfrm>
            <a:off x="5181600" y="762000"/>
            <a:ext cx="3429000" cy="1015663"/>
          </a:xfrm>
          <a:prstGeom prst="rect">
            <a:avLst/>
          </a:prstGeom>
          <a:noFill/>
        </p:spPr>
        <p:txBody>
          <a:bodyPr wrap="square" rtlCol="0">
            <a:spAutoFit/>
          </a:bodyPr>
          <a:lstStyle/>
          <a:p>
            <a:r>
              <a:rPr lang="en-US" sz="2000" dirty="0"/>
              <a:t>Probability of profit = 0.6</a:t>
            </a:r>
          </a:p>
          <a:p>
            <a:endParaRPr lang="en-US" sz="2000" dirty="0"/>
          </a:p>
          <a:p>
            <a:r>
              <a:rPr lang="en-US" sz="2000" dirty="0"/>
              <a:t>Probability of Loss = 0.4</a:t>
            </a:r>
          </a:p>
        </p:txBody>
      </p:sp>
      <p:sp>
        <p:nvSpPr>
          <p:cNvPr id="5" name="TextBox 4"/>
          <p:cNvSpPr txBox="1"/>
          <p:nvPr/>
        </p:nvSpPr>
        <p:spPr>
          <a:xfrm>
            <a:off x="609600" y="2590800"/>
            <a:ext cx="4495800" cy="1015663"/>
          </a:xfrm>
          <a:prstGeom prst="rect">
            <a:avLst/>
          </a:prstGeom>
          <a:noFill/>
        </p:spPr>
        <p:txBody>
          <a:bodyPr wrap="square" rtlCol="0">
            <a:spAutoFit/>
          </a:bodyPr>
          <a:lstStyle/>
          <a:p>
            <a:r>
              <a:rPr lang="en-US" sz="2000" dirty="0"/>
              <a:t>Probability of Service = 0.48</a:t>
            </a:r>
          </a:p>
          <a:p>
            <a:endParaRPr lang="en-US" sz="2000" dirty="0"/>
          </a:p>
          <a:p>
            <a:r>
              <a:rPr lang="en-US" sz="2000" dirty="0"/>
              <a:t>Probability of Non-Service = 0.52</a:t>
            </a:r>
          </a:p>
        </p:txBody>
      </p:sp>
      <p:sp>
        <p:nvSpPr>
          <p:cNvPr id="6" name="TextBox 5"/>
          <p:cNvSpPr txBox="1"/>
          <p:nvPr/>
        </p:nvSpPr>
        <p:spPr>
          <a:xfrm>
            <a:off x="533400" y="3581400"/>
            <a:ext cx="7315200" cy="2339102"/>
          </a:xfrm>
          <a:prstGeom prst="rect">
            <a:avLst/>
          </a:prstGeom>
          <a:noFill/>
        </p:spPr>
        <p:txBody>
          <a:bodyPr wrap="square" rtlCol="0">
            <a:spAutoFit/>
          </a:bodyPr>
          <a:lstStyle/>
          <a:p>
            <a:r>
              <a:rPr lang="en-US" sz="2000" b="1" u="sng" dirty="0"/>
              <a:t>Assuming Independence:</a:t>
            </a:r>
          </a:p>
          <a:p>
            <a:r>
              <a:rPr lang="en-US" sz="1800" dirty="0"/>
              <a:t>P{profit and Service} = P{profit} x P{service} = 0.6 x 0.48 = 0.288</a:t>
            </a:r>
          </a:p>
          <a:p>
            <a:r>
              <a:rPr lang="en-US" sz="1800" dirty="0"/>
              <a:t>Expected number in the corresponding cell is 100 x 0.288 = 28.8</a:t>
            </a:r>
          </a:p>
          <a:p>
            <a:endParaRPr lang="en-US" sz="1800" dirty="0"/>
          </a:p>
          <a:p>
            <a:r>
              <a:rPr lang="en-US" sz="1800" dirty="0"/>
              <a:t>We can go through similar calculations for the other three cells.  Doing so, we get the table of expected counts shown on the next slide:</a:t>
            </a:r>
          </a:p>
          <a:p>
            <a:endParaRPr lang="en-US" sz="1800" dirty="0"/>
          </a:p>
          <a:p>
            <a:r>
              <a:rPr lang="en-US" sz="1800" dirty="0"/>
              <a:t> </a:t>
            </a:r>
          </a:p>
        </p:txBody>
      </p:sp>
      <p:cxnSp>
        <p:nvCxnSpPr>
          <p:cNvPr id="8" name="Straight Arrow Connector 7"/>
          <p:cNvCxnSpPr/>
          <p:nvPr/>
        </p:nvCxnSpPr>
        <p:spPr>
          <a:xfrm flipH="1">
            <a:off x="5257800" y="1066800"/>
            <a:ext cx="236220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581400" y="2895600"/>
            <a:ext cx="22860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Actual and Expected Counts</a:t>
            </a:r>
          </a:p>
        </p:txBody>
      </p:sp>
      <p:graphicFrame>
        <p:nvGraphicFramePr>
          <p:cNvPr id="3" name="Table 2"/>
          <p:cNvGraphicFramePr>
            <a:graphicFrameLocks noGrp="1"/>
          </p:cNvGraphicFramePr>
          <p:nvPr/>
        </p:nvGraphicFramePr>
        <p:xfrm>
          <a:off x="381000" y="1828800"/>
          <a:ext cx="3962399" cy="1765852"/>
        </p:xfrm>
        <a:graphic>
          <a:graphicData uri="http://schemas.openxmlformats.org/drawingml/2006/table">
            <a:tbl>
              <a:tblPr firstRow="1" bandRow="1">
                <a:tableStyleId>{793D81CF-94F2-401A-BA57-92F5A7B2D0C5}</a:tableStyleId>
              </a:tblPr>
              <a:tblGrid>
                <a:gridCol w="901375">
                  <a:extLst>
                    <a:ext uri="{9D8B030D-6E8A-4147-A177-3AD203B41FA5}">
                      <a16:colId xmlns:a16="http://schemas.microsoft.com/office/drawing/2014/main" val="20000"/>
                    </a:ext>
                  </a:extLst>
                </a:gridCol>
                <a:gridCol w="838860">
                  <a:extLst>
                    <a:ext uri="{9D8B030D-6E8A-4147-A177-3AD203B41FA5}">
                      <a16:colId xmlns:a16="http://schemas.microsoft.com/office/drawing/2014/main" val="20001"/>
                    </a:ext>
                  </a:extLst>
                </a:gridCol>
                <a:gridCol w="249881">
                  <a:extLst>
                    <a:ext uri="{9D8B030D-6E8A-4147-A177-3AD203B41FA5}">
                      <a16:colId xmlns:a16="http://schemas.microsoft.com/office/drawing/2014/main" val="20002"/>
                    </a:ext>
                  </a:extLst>
                </a:gridCol>
                <a:gridCol w="901375">
                  <a:extLst>
                    <a:ext uri="{9D8B030D-6E8A-4147-A177-3AD203B41FA5}">
                      <a16:colId xmlns:a16="http://schemas.microsoft.com/office/drawing/2014/main" val="20003"/>
                    </a:ext>
                  </a:extLst>
                </a:gridCol>
                <a:gridCol w="249881">
                  <a:extLst>
                    <a:ext uri="{9D8B030D-6E8A-4147-A177-3AD203B41FA5}">
                      <a16:colId xmlns:a16="http://schemas.microsoft.com/office/drawing/2014/main" val="20004"/>
                    </a:ext>
                  </a:extLst>
                </a:gridCol>
                <a:gridCol w="821027">
                  <a:extLst>
                    <a:ext uri="{9D8B030D-6E8A-4147-A177-3AD203B41FA5}">
                      <a16:colId xmlns:a16="http://schemas.microsoft.com/office/drawing/2014/main" val="20005"/>
                    </a:ext>
                  </a:extLst>
                </a:gridCol>
              </a:tblGrid>
              <a:tr h="137160">
                <a:tc>
                  <a:txBody>
                    <a:bodyPr/>
                    <a:lstStyle/>
                    <a:p>
                      <a:pPr algn="ctr"/>
                      <a:endParaRPr lang="en-US" dirty="0"/>
                    </a:p>
                  </a:txBody>
                  <a:tcPr>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gridSpan="4">
                  <a:txBody>
                    <a:bodyPr/>
                    <a:lstStyle/>
                    <a:p>
                      <a:pPr algn="ctr"/>
                      <a:r>
                        <a:rPr lang="en-US" dirty="0"/>
                        <a:t>Industry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394252">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Service</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1200" b="1" dirty="0"/>
                        <a:t>Non-service</a:t>
                      </a: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a:r>
                        <a:rPr lang="en-US" sz="1200" b="1" dirty="0"/>
                        <a:t>Total</a:t>
                      </a:r>
                    </a:p>
                  </a:txBody>
                  <a:tcP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25287">
                <a:tc>
                  <a:txBody>
                    <a:bodyPr/>
                    <a:lstStyle/>
                    <a:p>
                      <a:r>
                        <a:rPr lang="en-US" sz="1200" dirty="0"/>
                        <a:t>profit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b="1" dirty="0">
                          <a:solidFill>
                            <a:srgbClr val="FF0000"/>
                          </a:solidFill>
                        </a:rPr>
                        <a:t>42</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1800" b="1" dirty="0">
                        <a:solidFill>
                          <a:srgbClr val="FF0000"/>
                        </a:solidFill>
                      </a:endParaRPr>
                    </a:p>
                  </a:txBody>
                  <a:tcPr>
                    <a:lnL w="12700" cap="flat" cmpd="sng" algn="ctr">
                      <a:solidFill>
                        <a:schemeClr val="bg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800" b="1" dirty="0">
                          <a:solidFill>
                            <a:srgbClr val="FF0000"/>
                          </a:solidFill>
                        </a:rPr>
                        <a:t>18</a:t>
                      </a:r>
                    </a:p>
                  </a:txBody>
                  <a:tcPr>
                    <a:lnT w="12700" cap="flat" cmpd="sng" algn="ctr">
                      <a:solidFill>
                        <a:schemeClr val="tx1"/>
                      </a:solidFill>
                      <a:prstDash val="solid"/>
                      <a:round/>
                      <a:headEnd type="none" w="med" len="med"/>
                      <a:tailEnd type="none" w="med" len="med"/>
                    </a:lnT>
                  </a:tcPr>
                </a:tc>
                <a:tc>
                  <a:txBody>
                    <a:bodyPr/>
                    <a:lstStyle/>
                    <a:p>
                      <a:pPr algn="ctr"/>
                      <a:endParaRPr lang="en-US"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b="1" dirty="0"/>
                        <a:t>60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225287">
                <a:tc>
                  <a:txBody>
                    <a:bodyPr/>
                    <a:lstStyle/>
                    <a:p>
                      <a:r>
                        <a:rPr lang="en-US" sz="1200" dirty="0"/>
                        <a:t>loss</a:t>
                      </a:r>
                    </a:p>
                  </a:txBody>
                  <a:tcPr>
                    <a:lnR w="12700" cap="flat" cmpd="sng" algn="ctr">
                      <a:solidFill>
                        <a:schemeClr val="tx1"/>
                      </a:solidFill>
                      <a:prstDash val="solid"/>
                      <a:round/>
                      <a:headEnd type="none" w="med" len="med"/>
                      <a:tailEnd type="none" w="med" len="med"/>
                    </a:lnR>
                  </a:tcPr>
                </a:tc>
                <a:tc>
                  <a:txBody>
                    <a:bodyPr/>
                    <a:lstStyle/>
                    <a:p>
                      <a:pPr algn="ctr"/>
                      <a:r>
                        <a:rPr lang="en-US" sz="1800" b="1" dirty="0">
                          <a:solidFill>
                            <a:srgbClr val="FF0000"/>
                          </a:solidFill>
                        </a:rPr>
                        <a:t>6</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lang="en-US" sz="1800" b="1" dirty="0">
                        <a:solidFill>
                          <a:srgbClr val="FF0000"/>
                        </a:solidFill>
                      </a:endParaRPr>
                    </a:p>
                  </a:txBody>
                  <a:tcPr>
                    <a:lnL w="12700" cap="flat" cmpd="sng" algn="ctr">
                      <a:solidFill>
                        <a:schemeClr val="bg1"/>
                      </a:solidFill>
                      <a:prstDash val="solid"/>
                      <a:round/>
                      <a:headEnd type="none" w="med" len="med"/>
                      <a:tailEnd type="none" w="med" len="med"/>
                    </a:lnL>
                  </a:tcPr>
                </a:tc>
                <a:tc>
                  <a:txBody>
                    <a:bodyPr/>
                    <a:lstStyle/>
                    <a:p>
                      <a:pPr algn="ctr"/>
                      <a:r>
                        <a:rPr lang="en-US" sz="1800" b="1" dirty="0">
                          <a:solidFill>
                            <a:srgbClr val="FF0000"/>
                          </a:solidFill>
                        </a:rPr>
                        <a:t>34</a:t>
                      </a:r>
                    </a:p>
                  </a:txBody>
                  <a:tcPr/>
                </a:tc>
                <a:tc>
                  <a:txBody>
                    <a:bodyPr/>
                    <a:lstStyle/>
                    <a:p>
                      <a:pPr algn="ctr"/>
                      <a:endParaRPr lang="en-US" sz="1200" dirty="0"/>
                    </a:p>
                  </a:txBody>
                  <a:tcPr>
                    <a:lnR w="12700" cap="flat" cmpd="sng" algn="ctr">
                      <a:solidFill>
                        <a:schemeClr val="tx1"/>
                      </a:solidFill>
                      <a:prstDash val="solid"/>
                      <a:round/>
                      <a:headEnd type="none" w="med" len="med"/>
                      <a:tailEnd type="none" w="med" len="med"/>
                    </a:lnR>
                  </a:tcPr>
                </a:tc>
                <a:tc>
                  <a:txBody>
                    <a:bodyPr/>
                    <a:lstStyle/>
                    <a:p>
                      <a:pPr algn="ctr"/>
                      <a:r>
                        <a:rPr lang="en-US" sz="1200" b="1" dirty="0"/>
                        <a:t>40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225287">
                <a:tc>
                  <a:txBody>
                    <a:bodyPr/>
                    <a:lstStyle/>
                    <a:p>
                      <a:r>
                        <a:rPr lang="en-US" sz="1200" dirty="0"/>
                        <a:t>Total</a:t>
                      </a:r>
                    </a:p>
                  </a:txBody>
                  <a:tcPr>
                    <a:lnR w="12700" cap="flat" cmpd="sng" algn="ctr">
                      <a:solidFill>
                        <a:schemeClr val="tx1"/>
                      </a:solidFill>
                      <a:prstDash val="solid"/>
                      <a:round/>
                      <a:headEnd type="none" w="med" len="med"/>
                      <a:tailEnd type="none" w="med" len="med"/>
                    </a:lnR>
                  </a:tcPr>
                </a:tc>
                <a:tc>
                  <a:txBody>
                    <a:bodyPr/>
                    <a:lstStyle/>
                    <a:p>
                      <a:pPr algn="ctr"/>
                      <a:r>
                        <a:rPr lang="en-US" sz="1200" b="1" dirty="0"/>
                        <a:t>48</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lang="en-US" sz="1200" b="1" dirty="0"/>
                    </a:p>
                  </a:txBody>
                  <a:tcPr>
                    <a:lnL w="12700" cap="flat" cmpd="sng" algn="ctr">
                      <a:solidFill>
                        <a:schemeClr val="bg1"/>
                      </a:solidFill>
                      <a:prstDash val="solid"/>
                      <a:round/>
                      <a:headEnd type="none" w="med" len="med"/>
                      <a:tailEnd type="none" w="med" len="med"/>
                    </a:lnL>
                  </a:tcPr>
                </a:tc>
                <a:tc>
                  <a:txBody>
                    <a:bodyPr/>
                    <a:lstStyle/>
                    <a:p>
                      <a:pPr algn="ctr"/>
                      <a:r>
                        <a:rPr lang="en-US" sz="1200" b="1" dirty="0"/>
                        <a:t>52</a:t>
                      </a:r>
                    </a:p>
                  </a:txBody>
                  <a:tcPr/>
                </a:tc>
                <a:tc>
                  <a:txBody>
                    <a:bodyPr/>
                    <a:lstStyle/>
                    <a:p>
                      <a:pPr algn="ctr"/>
                      <a:endParaRPr lang="en-US" sz="1200" b="1" dirty="0"/>
                    </a:p>
                  </a:txBody>
                  <a:tcPr>
                    <a:lnR w="12700" cap="flat" cmpd="sng" algn="ctr">
                      <a:solidFill>
                        <a:schemeClr val="tx1"/>
                      </a:solidFill>
                      <a:prstDash val="solid"/>
                      <a:round/>
                      <a:headEnd type="none" w="med" len="med"/>
                      <a:tailEnd type="none" w="med" len="med"/>
                    </a:lnR>
                  </a:tcPr>
                </a:tc>
                <a:tc>
                  <a:txBody>
                    <a:bodyPr/>
                    <a:lstStyle/>
                    <a:p>
                      <a:pPr algn="ctr"/>
                      <a:r>
                        <a:rPr lang="en-US" sz="1200" b="1" dirty="0"/>
                        <a:t>100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nvGraphicFramePr>
        <p:xfrm>
          <a:off x="4648200" y="4191000"/>
          <a:ext cx="3962399" cy="1765852"/>
        </p:xfrm>
        <a:graphic>
          <a:graphicData uri="http://schemas.openxmlformats.org/drawingml/2006/table">
            <a:tbl>
              <a:tblPr firstRow="1" bandRow="1">
                <a:tableStyleId>{793D81CF-94F2-401A-BA57-92F5A7B2D0C5}</a:tableStyleId>
              </a:tblPr>
              <a:tblGrid>
                <a:gridCol w="901375">
                  <a:extLst>
                    <a:ext uri="{9D8B030D-6E8A-4147-A177-3AD203B41FA5}">
                      <a16:colId xmlns:a16="http://schemas.microsoft.com/office/drawing/2014/main" val="20000"/>
                    </a:ext>
                  </a:extLst>
                </a:gridCol>
                <a:gridCol w="838860">
                  <a:extLst>
                    <a:ext uri="{9D8B030D-6E8A-4147-A177-3AD203B41FA5}">
                      <a16:colId xmlns:a16="http://schemas.microsoft.com/office/drawing/2014/main" val="20001"/>
                    </a:ext>
                  </a:extLst>
                </a:gridCol>
                <a:gridCol w="249881">
                  <a:extLst>
                    <a:ext uri="{9D8B030D-6E8A-4147-A177-3AD203B41FA5}">
                      <a16:colId xmlns:a16="http://schemas.microsoft.com/office/drawing/2014/main" val="20002"/>
                    </a:ext>
                  </a:extLst>
                </a:gridCol>
                <a:gridCol w="901375">
                  <a:extLst>
                    <a:ext uri="{9D8B030D-6E8A-4147-A177-3AD203B41FA5}">
                      <a16:colId xmlns:a16="http://schemas.microsoft.com/office/drawing/2014/main" val="20003"/>
                    </a:ext>
                  </a:extLst>
                </a:gridCol>
                <a:gridCol w="249881">
                  <a:extLst>
                    <a:ext uri="{9D8B030D-6E8A-4147-A177-3AD203B41FA5}">
                      <a16:colId xmlns:a16="http://schemas.microsoft.com/office/drawing/2014/main" val="20004"/>
                    </a:ext>
                  </a:extLst>
                </a:gridCol>
                <a:gridCol w="821027">
                  <a:extLst>
                    <a:ext uri="{9D8B030D-6E8A-4147-A177-3AD203B41FA5}">
                      <a16:colId xmlns:a16="http://schemas.microsoft.com/office/drawing/2014/main" val="20005"/>
                    </a:ext>
                  </a:extLst>
                </a:gridCol>
              </a:tblGrid>
              <a:tr h="225287">
                <a:tc>
                  <a:txBody>
                    <a:bodyPr/>
                    <a:lstStyle/>
                    <a:p>
                      <a:pPr algn="ctr"/>
                      <a:endParaRPr lang="en-US" dirty="0"/>
                    </a:p>
                  </a:txBody>
                  <a:tcPr>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gridSpan="4">
                  <a:txBody>
                    <a:bodyPr/>
                    <a:lstStyle/>
                    <a:p>
                      <a:pPr algn="ctr"/>
                      <a:r>
                        <a:rPr lang="en-US" dirty="0"/>
                        <a:t>Industry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394252">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Service</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1200" b="1" dirty="0"/>
                        <a:t>Non-service</a:t>
                      </a: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a:r>
                        <a:rPr lang="en-US" sz="1200" b="1" dirty="0"/>
                        <a:t>Total</a:t>
                      </a:r>
                    </a:p>
                  </a:txBody>
                  <a:tcP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25287">
                <a:tc>
                  <a:txBody>
                    <a:bodyPr/>
                    <a:lstStyle/>
                    <a:p>
                      <a:r>
                        <a:rPr lang="en-US" sz="1200" dirty="0"/>
                        <a:t>profit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b="1" dirty="0">
                          <a:solidFill>
                            <a:srgbClr val="FF0000"/>
                          </a:solidFill>
                        </a:rPr>
                        <a:t>28.8</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1800" b="1" dirty="0">
                        <a:solidFill>
                          <a:srgbClr val="FF0000"/>
                        </a:solidFill>
                      </a:endParaRPr>
                    </a:p>
                  </a:txBody>
                  <a:tcPr>
                    <a:lnL w="12700" cap="flat" cmpd="sng" algn="ctr">
                      <a:solidFill>
                        <a:schemeClr val="bg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800" b="1" dirty="0">
                          <a:solidFill>
                            <a:srgbClr val="FF0000"/>
                          </a:solidFill>
                        </a:rPr>
                        <a:t>31.2</a:t>
                      </a:r>
                    </a:p>
                  </a:txBody>
                  <a:tcPr>
                    <a:lnT w="12700" cap="flat" cmpd="sng" algn="ctr">
                      <a:solidFill>
                        <a:schemeClr val="tx1"/>
                      </a:solidFill>
                      <a:prstDash val="solid"/>
                      <a:round/>
                      <a:headEnd type="none" w="med" len="med"/>
                      <a:tailEnd type="none" w="med" len="med"/>
                    </a:lnT>
                  </a:tcPr>
                </a:tc>
                <a:tc>
                  <a:txBody>
                    <a:bodyPr/>
                    <a:lstStyle/>
                    <a:p>
                      <a:pPr algn="ctr"/>
                      <a:endParaRPr lang="en-US"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b="1" dirty="0"/>
                        <a:t>60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225287">
                <a:tc>
                  <a:txBody>
                    <a:bodyPr/>
                    <a:lstStyle/>
                    <a:p>
                      <a:r>
                        <a:rPr lang="en-US" sz="1200" dirty="0"/>
                        <a:t>loss</a:t>
                      </a:r>
                    </a:p>
                  </a:txBody>
                  <a:tcPr>
                    <a:lnR w="12700" cap="flat" cmpd="sng" algn="ctr">
                      <a:solidFill>
                        <a:schemeClr val="tx1"/>
                      </a:solidFill>
                      <a:prstDash val="solid"/>
                      <a:round/>
                      <a:headEnd type="none" w="med" len="med"/>
                      <a:tailEnd type="none" w="med" len="med"/>
                    </a:lnR>
                  </a:tcPr>
                </a:tc>
                <a:tc>
                  <a:txBody>
                    <a:bodyPr/>
                    <a:lstStyle/>
                    <a:p>
                      <a:pPr algn="ctr"/>
                      <a:r>
                        <a:rPr lang="en-US" sz="1800" b="1" dirty="0">
                          <a:solidFill>
                            <a:srgbClr val="FF0000"/>
                          </a:solidFill>
                        </a:rPr>
                        <a:t>19.2</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lang="en-US" sz="1800" b="1" dirty="0">
                        <a:solidFill>
                          <a:srgbClr val="FF0000"/>
                        </a:solidFill>
                      </a:endParaRPr>
                    </a:p>
                  </a:txBody>
                  <a:tcPr>
                    <a:lnL w="12700" cap="flat" cmpd="sng" algn="ctr">
                      <a:solidFill>
                        <a:schemeClr val="bg1"/>
                      </a:solidFill>
                      <a:prstDash val="solid"/>
                      <a:round/>
                      <a:headEnd type="none" w="med" len="med"/>
                      <a:tailEnd type="none" w="med" len="med"/>
                    </a:lnL>
                  </a:tcPr>
                </a:tc>
                <a:tc>
                  <a:txBody>
                    <a:bodyPr/>
                    <a:lstStyle/>
                    <a:p>
                      <a:pPr algn="ctr"/>
                      <a:r>
                        <a:rPr lang="en-US" sz="1800" b="1" dirty="0">
                          <a:solidFill>
                            <a:srgbClr val="FF0000"/>
                          </a:solidFill>
                        </a:rPr>
                        <a:t>20.8</a:t>
                      </a:r>
                    </a:p>
                  </a:txBody>
                  <a:tcPr/>
                </a:tc>
                <a:tc>
                  <a:txBody>
                    <a:bodyPr/>
                    <a:lstStyle/>
                    <a:p>
                      <a:pPr algn="ctr"/>
                      <a:endParaRPr lang="en-US" sz="1200" dirty="0"/>
                    </a:p>
                  </a:txBody>
                  <a:tcPr>
                    <a:lnR w="12700" cap="flat" cmpd="sng" algn="ctr">
                      <a:solidFill>
                        <a:schemeClr val="tx1"/>
                      </a:solidFill>
                      <a:prstDash val="solid"/>
                      <a:round/>
                      <a:headEnd type="none" w="med" len="med"/>
                      <a:tailEnd type="none" w="med" len="med"/>
                    </a:lnR>
                  </a:tcPr>
                </a:tc>
                <a:tc>
                  <a:txBody>
                    <a:bodyPr/>
                    <a:lstStyle/>
                    <a:p>
                      <a:pPr algn="ctr"/>
                      <a:r>
                        <a:rPr lang="en-US" sz="1200" b="1" dirty="0"/>
                        <a:t>40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225287">
                <a:tc>
                  <a:txBody>
                    <a:bodyPr/>
                    <a:lstStyle/>
                    <a:p>
                      <a:r>
                        <a:rPr lang="en-US" sz="1200" dirty="0"/>
                        <a:t>Total</a:t>
                      </a:r>
                    </a:p>
                  </a:txBody>
                  <a:tcPr>
                    <a:lnR w="12700" cap="flat" cmpd="sng" algn="ctr">
                      <a:solidFill>
                        <a:schemeClr val="tx1"/>
                      </a:solidFill>
                      <a:prstDash val="solid"/>
                      <a:round/>
                      <a:headEnd type="none" w="med" len="med"/>
                      <a:tailEnd type="none" w="med" len="med"/>
                    </a:lnR>
                  </a:tcPr>
                </a:tc>
                <a:tc>
                  <a:txBody>
                    <a:bodyPr/>
                    <a:lstStyle/>
                    <a:p>
                      <a:pPr algn="ctr"/>
                      <a:r>
                        <a:rPr lang="en-US" sz="1200" b="1" dirty="0"/>
                        <a:t>48</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lang="en-US" sz="1200" b="1" dirty="0"/>
                    </a:p>
                  </a:txBody>
                  <a:tcPr>
                    <a:lnL w="12700" cap="flat" cmpd="sng" algn="ctr">
                      <a:solidFill>
                        <a:schemeClr val="bg1"/>
                      </a:solidFill>
                      <a:prstDash val="solid"/>
                      <a:round/>
                      <a:headEnd type="none" w="med" len="med"/>
                      <a:tailEnd type="none" w="med" len="med"/>
                    </a:lnL>
                  </a:tcPr>
                </a:tc>
                <a:tc>
                  <a:txBody>
                    <a:bodyPr/>
                    <a:lstStyle/>
                    <a:p>
                      <a:pPr algn="ctr"/>
                      <a:r>
                        <a:rPr lang="en-US" sz="1200" b="1" dirty="0"/>
                        <a:t>52</a:t>
                      </a:r>
                    </a:p>
                  </a:txBody>
                  <a:tcPr/>
                </a:tc>
                <a:tc>
                  <a:txBody>
                    <a:bodyPr/>
                    <a:lstStyle/>
                    <a:p>
                      <a:pPr algn="ctr"/>
                      <a:endParaRPr lang="en-US" sz="1200" b="1" dirty="0"/>
                    </a:p>
                  </a:txBody>
                  <a:tcPr>
                    <a:lnR w="12700" cap="flat" cmpd="sng" algn="ctr">
                      <a:solidFill>
                        <a:schemeClr val="tx1"/>
                      </a:solidFill>
                      <a:prstDash val="solid"/>
                      <a:round/>
                      <a:headEnd type="none" w="med" len="med"/>
                      <a:tailEnd type="none" w="med" len="med"/>
                    </a:lnR>
                  </a:tcPr>
                </a:tc>
                <a:tc>
                  <a:txBody>
                    <a:bodyPr/>
                    <a:lstStyle/>
                    <a:p>
                      <a:pPr algn="ctr"/>
                      <a:r>
                        <a:rPr lang="en-US" sz="1200" b="1" dirty="0"/>
                        <a:t>100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5" name="TextBox 4"/>
          <p:cNvSpPr txBox="1"/>
          <p:nvPr/>
        </p:nvSpPr>
        <p:spPr>
          <a:xfrm>
            <a:off x="4724400" y="2133600"/>
            <a:ext cx="2514600" cy="461665"/>
          </a:xfrm>
          <a:prstGeom prst="rect">
            <a:avLst/>
          </a:prstGeom>
          <a:noFill/>
        </p:spPr>
        <p:txBody>
          <a:bodyPr wrap="square" rtlCol="0">
            <a:spAutoFit/>
          </a:bodyPr>
          <a:lstStyle/>
          <a:p>
            <a:r>
              <a:rPr lang="en-US" b="1" dirty="0"/>
              <a:t>&lt;= Actual Counts</a:t>
            </a:r>
          </a:p>
        </p:txBody>
      </p:sp>
      <p:sp>
        <p:nvSpPr>
          <p:cNvPr id="7" name="TextBox 6"/>
          <p:cNvSpPr txBox="1"/>
          <p:nvPr/>
        </p:nvSpPr>
        <p:spPr>
          <a:xfrm>
            <a:off x="533400" y="5105400"/>
            <a:ext cx="3124200" cy="461665"/>
          </a:xfrm>
          <a:prstGeom prst="rect">
            <a:avLst/>
          </a:prstGeom>
          <a:noFill/>
        </p:spPr>
        <p:txBody>
          <a:bodyPr wrap="square" rtlCol="0">
            <a:spAutoFit/>
          </a:bodyPr>
          <a:lstStyle/>
          <a:p>
            <a:r>
              <a:rPr lang="en-US" b="1" dirty="0"/>
              <a:t>Expected Counts = &gt;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ChangeAspect="1"/>
          </p:cNvGraphicFramePr>
          <p:nvPr/>
        </p:nvGraphicFramePr>
        <p:xfrm>
          <a:off x="1452563" y="842963"/>
          <a:ext cx="5964237" cy="5222875"/>
        </p:xfrm>
        <a:graphic>
          <a:graphicData uri="http://schemas.openxmlformats.org/presentationml/2006/ole">
            <mc:AlternateContent xmlns:mc="http://schemas.openxmlformats.org/markup-compatibility/2006">
              <mc:Choice xmlns:v="urn:schemas-microsoft-com:vml" Requires="v">
                <p:oleObj spid="_x0000_s37901" name="Document" r:id="rId4" imgW="6092517" imgH="5327769" progId="Word.Document.8">
                  <p:embed/>
                </p:oleObj>
              </mc:Choice>
              <mc:Fallback>
                <p:oleObj name="Document" r:id="rId4" imgW="6092517" imgH="5327769" progId="Word.Document.8">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2563" y="842963"/>
                        <a:ext cx="5964237" cy="5222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z="3200" dirty="0"/>
              <a:t>Chi-Test:  Murder by Sex Example (1995 FBI Crime Statistics)</a:t>
            </a:r>
          </a:p>
        </p:txBody>
      </p:sp>
      <p:graphicFrame>
        <p:nvGraphicFramePr>
          <p:cNvPr id="4" name="Object 3"/>
          <p:cNvGraphicFramePr>
            <a:graphicFrameLocks noChangeAspect="1"/>
          </p:cNvGraphicFramePr>
          <p:nvPr/>
        </p:nvGraphicFramePr>
        <p:xfrm>
          <a:off x="1447800" y="2057400"/>
          <a:ext cx="6376988" cy="3935413"/>
        </p:xfrm>
        <a:graphic>
          <a:graphicData uri="http://schemas.openxmlformats.org/presentationml/2006/ole">
            <mc:AlternateContent xmlns:mc="http://schemas.openxmlformats.org/markup-compatibility/2006">
              <mc:Choice xmlns:v="urn:schemas-microsoft-com:vml" Requires="v">
                <p:oleObj spid="_x0000_s254988" name="Worksheet" r:id="rId4" imgW="8705951" imgH="5372045" progId="Excel.Sheet.8">
                  <p:embed/>
                </p:oleObj>
              </mc:Choice>
              <mc:Fallback>
                <p:oleObj name="Worksheet" r:id="rId4" imgW="8705951" imgH="5372045" progId="Excel.Sheet.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057400"/>
                        <a:ext cx="6376988" cy="3935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t>Chi-Test:  Crimes by Month Example – are # crimes independent of month?</a:t>
            </a:r>
          </a:p>
        </p:txBody>
      </p:sp>
      <p:graphicFrame>
        <p:nvGraphicFramePr>
          <p:cNvPr id="4" name="Object 3"/>
          <p:cNvGraphicFramePr>
            <a:graphicFrameLocks noChangeAspect="1"/>
          </p:cNvGraphicFramePr>
          <p:nvPr/>
        </p:nvGraphicFramePr>
        <p:xfrm>
          <a:off x="1524000" y="2514600"/>
          <a:ext cx="6619875" cy="4010025"/>
        </p:xfrm>
        <a:graphic>
          <a:graphicData uri="http://schemas.openxmlformats.org/presentationml/2006/ole">
            <mc:AlternateContent xmlns:mc="http://schemas.openxmlformats.org/markup-compatibility/2006">
              <mc:Choice xmlns:v="urn:schemas-microsoft-com:vml" Requires="v">
                <p:oleObj spid="_x0000_s259085" name="Worksheet" r:id="rId4" imgW="6619824" imgH="4010053" progId="Excel.Sheet.8">
                  <p:embed/>
                </p:oleObj>
              </mc:Choice>
              <mc:Fallback>
                <p:oleObj name="Worksheet" r:id="rId4" imgW="6619824" imgH="4010053" progId="Excel.Sheet.8">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514600"/>
                        <a:ext cx="6619875" cy="401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Chi-Test in Fitting Distributions</a:t>
            </a:r>
          </a:p>
        </p:txBody>
      </p:sp>
      <p:sp>
        <p:nvSpPr>
          <p:cNvPr id="3" name="Content Placeholder 2"/>
          <p:cNvSpPr>
            <a:spLocks noGrp="1"/>
          </p:cNvSpPr>
          <p:nvPr>
            <p:ph idx="1"/>
          </p:nvPr>
        </p:nvSpPr>
        <p:spPr/>
        <p:txBody>
          <a:bodyPr/>
          <a:lstStyle/>
          <a:p>
            <a:pPr>
              <a:buNone/>
            </a:pPr>
            <a:endParaRPr lang="en-US" dirty="0"/>
          </a:p>
          <a:p>
            <a:pPr algn="ctr">
              <a:buNone/>
            </a:pPr>
            <a:r>
              <a:rPr lang="en-US" dirty="0"/>
              <a:t>Example:  Horse-kick deaths in the German Army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lstStyle/>
          <a:p>
            <a:r>
              <a:rPr lang="en-US" sz="4000"/>
              <a:t>Death from Horse Kicks in the German Army</a:t>
            </a:r>
          </a:p>
        </p:txBody>
      </p:sp>
      <p:sp>
        <p:nvSpPr>
          <p:cNvPr id="2053" name="Text Box 5"/>
          <p:cNvSpPr txBox="1">
            <a:spLocks noChangeArrowheads="1"/>
          </p:cNvSpPr>
          <p:nvPr/>
        </p:nvSpPr>
        <p:spPr bwMode="auto">
          <a:xfrm>
            <a:off x="1295400" y="2057400"/>
            <a:ext cx="7162800" cy="4108450"/>
          </a:xfrm>
          <a:prstGeom prst="rect">
            <a:avLst/>
          </a:prstGeom>
          <a:noFill/>
          <a:ln w="9525">
            <a:noFill/>
            <a:miter lim="800000"/>
            <a:headEnd/>
            <a:tailEnd/>
          </a:ln>
          <a:effectLst/>
        </p:spPr>
        <p:txBody>
          <a:bodyPr>
            <a:spAutoFit/>
          </a:bodyPr>
          <a:lstStyle/>
          <a:p>
            <a:pPr>
              <a:spcBef>
                <a:spcPct val="50000"/>
              </a:spcBef>
            </a:pPr>
            <a:r>
              <a:rPr lang="en-US" sz="2400"/>
              <a:t>The German mathematician, Bortkewitsch, published a book in 1898 (The Law of Small Numbers) analyzing deaths from horse kicks in the German Army over a 20 year period.</a:t>
            </a:r>
          </a:p>
          <a:p>
            <a:pPr>
              <a:spcBef>
                <a:spcPct val="50000"/>
              </a:spcBef>
            </a:pPr>
            <a:endParaRPr lang="en-US" sz="2400"/>
          </a:p>
          <a:p>
            <a:pPr>
              <a:spcBef>
                <a:spcPct val="50000"/>
              </a:spcBef>
            </a:pPr>
            <a:r>
              <a:rPr lang="en-US" sz="2400"/>
              <a:t>He claimed that the data fit a “Poisson” distribution very nicely.</a:t>
            </a:r>
          </a:p>
          <a:p>
            <a:pPr>
              <a:spcBef>
                <a:spcPct val="50000"/>
              </a:spcBef>
            </a:pPr>
            <a:endParaRPr lang="en-US" sz="2400"/>
          </a:p>
          <a:p>
            <a:pPr>
              <a:spcBef>
                <a:spcPct val="50000"/>
              </a:spcBef>
            </a:pPr>
            <a:r>
              <a:rPr lang="en-US" sz="2400"/>
              <a:t>Does it Really?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Here is the Data</a:t>
            </a:r>
          </a:p>
        </p:txBody>
      </p:sp>
      <p:sp>
        <p:nvSpPr>
          <p:cNvPr id="4099" name="Rectangle 3"/>
          <p:cNvSpPr>
            <a:spLocks noGrp="1" noChangeArrowheads="1"/>
          </p:cNvSpPr>
          <p:nvPr>
            <p:ph type="body" sz="half" idx="4294967295"/>
          </p:nvPr>
        </p:nvSpPr>
        <p:spPr>
          <a:xfrm>
            <a:off x="0" y="1600200"/>
            <a:ext cx="4038600" cy="4525963"/>
          </a:xfrm>
        </p:spPr>
        <p:txBody>
          <a:bodyPr/>
          <a:lstStyle/>
          <a:p>
            <a:r>
              <a:rPr lang="en-US" sz="2400" dirty="0"/>
              <a:t>The data is from 14 Army corps over 20 years, giving a total of 280 observations:</a:t>
            </a:r>
          </a:p>
          <a:p>
            <a:endParaRPr lang="en-US" sz="2400" dirty="0"/>
          </a:p>
          <a:p>
            <a:r>
              <a:rPr lang="en-US" sz="2400" dirty="0"/>
              <a:t>Note that there are a total of 196 deaths in the 280 observations, giving an estimate for the expected # of deaths (per observation) equal to 0.7</a:t>
            </a:r>
          </a:p>
          <a:p>
            <a:endParaRPr lang="en-US" sz="2400" dirty="0"/>
          </a:p>
          <a:p>
            <a:endParaRPr lang="en-US" sz="2400" dirty="0"/>
          </a:p>
        </p:txBody>
      </p:sp>
      <p:graphicFrame>
        <p:nvGraphicFramePr>
          <p:cNvPr id="4134" name="Group 38"/>
          <p:cNvGraphicFramePr>
            <a:graphicFrameLocks noGrp="1"/>
          </p:cNvGraphicFramePr>
          <p:nvPr>
            <p:ph sz="half" idx="4294967295"/>
          </p:nvPr>
        </p:nvGraphicFramePr>
        <p:xfrm>
          <a:off x="4419600" y="1600200"/>
          <a:ext cx="4038600" cy="4519552"/>
        </p:xfrm>
        <a:graphic>
          <a:graphicData uri="http://schemas.openxmlformats.org/drawingml/2006/table">
            <a:tbl>
              <a:tblPr/>
              <a:tblGrid>
                <a:gridCol w="1677988">
                  <a:extLst>
                    <a:ext uri="{9D8B030D-6E8A-4147-A177-3AD203B41FA5}">
                      <a16:colId xmlns:a16="http://schemas.microsoft.com/office/drawing/2014/main" val="20000"/>
                    </a:ext>
                  </a:extLst>
                </a:gridCol>
                <a:gridCol w="2360612">
                  <a:extLst>
                    <a:ext uri="{9D8B030D-6E8A-4147-A177-3AD203B41FA5}">
                      <a16:colId xmlns:a16="http://schemas.microsoft.com/office/drawing/2014/main" val="20001"/>
                    </a:ext>
                  </a:extLst>
                </a:gridCol>
              </a:tblGrid>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 Deaths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Actual # Observations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144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2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2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2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2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4000"/>
              <a:t>How Can We Determine if the Data Fits a Poisson Distribution?</a:t>
            </a:r>
          </a:p>
        </p:txBody>
      </p:sp>
      <p:sp>
        <p:nvSpPr>
          <p:cNvPr id="7171" name="Rectangle 3"/>
          <p:cNvSpPr>
            <a:spLocks noGrp="1" noChangeArrowheads="1"/>
          </p:cNvSpPr>
          <p:nvPr>
            <p:ph type="body" idx="1"/>
          </p:nvPr>
        </p:nvSpPr>
        <p:spPr/>
        <p:txBody>
          <a:bodyPr/>
          <a:lstStyle/>
          <a:p>
            <a:r>
              <a:rPr lang="en-US"/>
              <a:t>Here’s One Idea:</a:t>
            </a:r>
          </a:p>
          <a:p>
            <a:pPr lvl="1"/>
            <a:r>
              <a:rPr lang="en-US" sz="2400"/>
              <a:t>Figure out the EXPECTED # of observations under the assumption that the Poisson Distribution idea really holds</a:t>
            </a:r>
          </a:p>
          <a:p>
            <a:pPr lvl="1"/>
            <a:r>
              <a:rPr lang="en-US" sz="2400"/>
              <a:t>Compare the ACTUAL numbers to the EXPECTED numbers using a chi-square test (eg, the chitest function in Excel)</a:t>
            </a:r>
          </a:p>
          <a:p>
            <a:pPr lvl="1"/>
            <a:r>
              <a:rPr lang="en-US" sz="2400"/>
              <a:t>If chi-test reports a large p-value, we would </a:t>
            </a:r>
            <a:r>
              <a:rPr lang="en-US" sz="2400" u="sng"/>
              <a:t>fail to reject</a:t>
            </a:r>
            <a:r>
              <a:rPr lang="en-US" sz="2400"/>
              <a:t> the null hypothesis that the data fit a Poisson distribution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Health Care Actuarial Example</a:t>
            </a:r>
          </a:p>
        </p:txBody>
      </p:sp>
      <p:sp>
        <p:nvSpPr>
          <p:cNvPr id="4" name="Rectangle 3"/>
          <p:cNvSpPr/>
          <p:nvPr/>
        </p:nvSpPr>
        <p:spPr>
          <a:xfrm>
            <a:off x="533400" y="1600200"/>
            <a:ext cx="8153400" cy="5262979"/>
          </a:xfrm>
          <a:prstGeom prst="rect">
            <a:avLst/>
          </a:prstGeom>
        </p:spPr>
        <p:txBody>
          <a:bodyPr wrap="square">
            <a:spAutoFit/>
          </a:bodyPr>
          <a:lstStyle/>
          <a:p>
            <a:r>
              <a:rPr lang="en-US" sz="2000" dirty="0"/>
              <a:t>A health-care actuary has been investigating the cost of maintaining the cancer patients within its plan. These people have typically been running up costs at the rate of $1,240 per month. A sample of 150 cases for November has a sample mean of $1,180, with a sample standard deviation of $180.  Is there any evidence of a significant change?  Perform a Z-test.</a:t>
            </a:r>
          </a:p>
          <a:p>
            <a:endParaRPr lang="en-US" sz="2000" dirty="0"/>
          </a:p>
          <a:p>
            <a:r>
              <a:rPr lang="en-US" sz="1800" b="1" dirty="0"/>
              <a:t>Null Hypothesis:  </a:t>
            </a:r>
            <a:r>
              <a:rPr lang="el-GR" sz="1800" b="1" dirty="0"/>
              <a:t>μ</a:t>
            </a:r>
            <a:r>
              <a:rPr lang="en-US" sz="1800" b="1" dirty="0"/>
              <a:t> = $1240</a:t>
            </a:r>
          </a:p>
          <a:p>
            <a:endParaRPr lang="en-US" sz="1800" b="1" dirty="0"/>
          </a:p>
          <a:p>
            <a:r>
              <a:rPr lang="en-US" sz="1800" b="1" dirty="0"/>
              <a:t>Test Statistic:  [1180 – 1240] / [180/</a:t>
            </a:r>
            <a:r>
              <a:rPr lang="en-US" sz="1800" b="1" dirty="0" err="1"/>
              <a:t>sqrt</a:t>
            </a:r>
            <a:r>
              <a:rPr lang="en-US" sz="1800" b="1" dirty="0"/>
              <a:t>(150)] = -60/14.7 = - 4.08</a:t>
            </a:r>
          </a:p>
          <a:p>
            <a:endParaRPr lang="en-US" sz="1800" b="1" dirty="0"/>
          </a:p>
          <a:p>
            <a:r>
              <a:rPr lang="en-US" sz="1800" b="1" dirty="0"/>
              <a:t>Rejection Region: For a 95% confidence level, reject if  </a:t>
            </a:r>
          </a:p>
          <a:p>
            <a:endParaRPr lang="en-US" sz="1800" b="1" dirty="0"/>
          </a:p>
          <a:p>
            <a:r>
              <a:rPr lang="en-US" sz="1800" b="1" dirty="0"/>
              <a:t>	test statistic  &gt;  </a:t>
            </a:r>
            <a:r>
              <a:rPr lang="en-US" sz="1800" b="1" dirty="0" err="1"/>
              <a:t>normsinv</a:t>
            </a:r>
            <a:r>
              <a:rPr lang="en-US" sz="1800" b="1" dirty="0"/>
              <a:t>(.975) = 1.96  </a:t>
            </a:r>
          </a:p>
          <a:p>
            <a:r>
              <a:rPr lang="en-US" sz="1800" b="1" dirty="0"/>
              <a:t>		or </a:t>
            </a:r>
          </a:p>
          <a:p>
            <a:r>
              <a:rPr lang="en-US" sz="1800" b="1" dirty="0"/>
              <a:t>	test statistic  &lt;  </a:t>
            </a:r>
            <a:r>
              <a:rPr lang="en-US" sz="1800" b="1" dirty="0" err="1"/>
              <a:t>normsinv</a:t>
            </a:r>
            <a:r>
              <a:rPr lang="en-US" sz="1800" b="1" dirty="0"/>
              <a:t>(.025) = -1.96</a:t>
            </a:r>
          </a:p>
          <a:p>
            <a:endParaRPr lang="en-US" sz="1800" b="1" dirty="0"/>
          </a:p>
          <a:p>
            <a:r>
              <a:rPr lang="en-US" sz="1800" b="1" dirty="0"/>
              <a:t>Conclusion:  Reject the null hypothesis.  There IS evidence of significant change</a:t>
            </a:r>
          </a:p>
          <a:p>
            <a:endParaRPr lang="en-US" sz="1800" b="1" dirty="0"/>
          </a:p>
        </p:txBody>
      </p:sp>
      <p:cxnSp>
        <p:nvCxnSpPr>
          <p:cNvPr id="6" name="Straight Arrow Connector 5"/>
          <p:cNvCxnSpPr/>
          <p:nvPr/>
        </p:nvCxnSpPr>
        <p:spPr>
          <a:xfrm flipH="1">
            <a:off x="3810000" y="2819400"/>
            <a:ext cx="38100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4724400" y="2514600"/>
            <a:ext cx="11430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362200" y="2819400"/>
            <a:ext cx="8382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048000" y="36576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00400" y="4800600"/>
            <a:ext cx="1066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00400" y="4800600"/>
            <a:ext cx="990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4000"/>
              <a:t>How Can We Figure out the Expected Numbers?</a:t>
            </a:r>
          </a:p>
        </p:txBody>
      </p:sp>
      <p:sp>
        <p:nvSpPr>
          <p:cNvPr id="9219" name="Rectangle 3"/>
          <p:cNvSpPr>
            <a:spLocks noGrp="1" noChangeArrowheads="1"/>
          </p:cNvSpPr>
          <p:nvPr>
            <p:ph type="body" idx="1"/>
          </p:nvPr>
        </p:nvSpPr>
        <p:spPr/>
        <p:txBody>
          <a:bodyPr/>
          <a:lstStyle/>
          <a:p>
            <a:pPr algn="ctr">
              <a:lnSpc>
                <a:spcPct val="90000"/>
              </a:lnSpc>
              <a:buNone/>
            </a:pPr>
            <a:r>
              <a:rPr lang="en-US" sz="2800" dirty="0"/>
              <a:t>If X follows a Poisson Distribution, </a:t>
            </a:r>
          </a:p>
          <a:p>
            <a:pPr algn="ctr">
              <a:lnSpc>
                <a:spcPct val="90000"/>
              </a:lnSpc>
              <a:buNone/>
            </a:pPr>
            <a:r>
              <a:rPr lang="en-US" sz="2800" b="1" dirty="0">
                <a:solidFill>
                  <a:srgbClr val="FF0000"/>
                </a:solidFill>
              </a:rPr>
              <a:t>P{X = k} = Poisson(k, p, 0)  </a:t>
            </a:r>
          </a:p>
          <a:p>
            <a:pPr lvl="1">
              <a:lnSpc>
                <a:spcPct val="90000"/>
              </a:lnSpc>
              <a:buFontTx/>
              <a:buNone/>
            </a:pPr>
            <a:endParaRPr lang="en-US" sz="2000" dirty="0"/>
          </a:p>
          <a:p>
            <a:pPr lvl="1">
              <a:lnSpc>
                <a:spcPct val="90000"/>
              </a:lnSpc>
              <a:buFontTx/>
              <a:buNone/>
            </a:pPr>
            <a:r>
              <a:rPr lang="en-US" sz="2000" dirty="0"/>
              <a:t>Where p = expected #  occurrences in a single observation period</a:t>
            </a:r>
          </a:p>
          <a:p>
            <a:pPr lvl="1">
              <a:lnSpc>
                <a:spcPct val="90000"/>
              </a:lnSpc>
              <a:buFontTx/>
              <a:buNone/>
            </a:pPr>
            <a:r>
              <a:rPr lang="en-US" sz="2000" dirty="0"/>
              <a:t>For Prussian horse-kick deaths, p = 0.7</a:t>
            </a:r>
          </a:p>
          <a:p>
            <a:pPr lvl="1">
              <a:lnSpc>
                <a:spcPct val="90000"/>
              </a:lnSpc>
              <a:buFontTx/>
              <a:buNone/>
            </a:pPr>
            <a:endParaRPr lang="en-US" sz="2000" dirty="0"/>
          </a:p>
          <a:p>
            <a:pPr lvl="1" algn="ctr">
              <a:lnSpc>
                <a:spcPct val="90000"/>
              </a:lnSpc>
              <a:buNone/>
            </a:pPr>
            <a:r>
              <a:rPr lang="en-US" sz="2000" dirty="0"/>
              <a:t>Expected # of observations for a value of k then is given by:</a:t>
            </a:r>
          </a:p>
          <a:p>
            <a:pPr lvl="1" algn="ctr">
              <a:lnSpc>
                <a:spcPct val="90000"/>
              </a:lnSpc>
              <a:buNone/>
            </a:pPr>
            <a:r>
              <a:rPr lang="en-US" sz="2000" u="sng" dirty="0"/>
              <a:t>(# observations)  x  P{X = k}</a:t>
            </a:r>
          </a:p>
          <a:p>
            <a:pPr lvl="1" algn="ctr">
              <a:lnSpc>
                <a:spcPct val="90000"/>
              </a:lnSpc>
              <a:buNone/>
            </a:pPr>
            <a:r>
              <a:rPr lang="en-US" sz="2000" dirty="0"/>
              <a:t> </a:t>
            </a:r>
          </a:p>
          <a:p>
            <a:pPr lvl="1" algn="ctr">
              <a:lnSpc>
                <a:spcPct val="90000"/>
              </a:lnSpc>
              <a:buNone/>
            </a:pPr>
            <a:r>
              <a:rPr lang="en-US" sz="2000" dirty="0"/>
              <a:t>For Prussian horse-kick deaths</a:t>
            </a:r>
          </a:p>
          <a:p>
            <a:pPr lvl="1" algn="ctr">
              <a:lnSpc>
                <a:spcPct val="90000"/>
              </a:lnSpc>
              <a:buNone/>
            </a:pPr>
            <a:r>
              <a:rPr lang="en-US" sz="2000" b="1" dirty="0">
                <a:solidFill>
                  <a:srgbClr val="FF0000"/>
                </a:solidFill>
              </a:rPr>
              <a:t>Expected #  =  280  x  Poisson(k,0.7,0)</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4000"/>
              <a:t>Here are the Actuals and Expecteds</a:t>
            </a:r>
          </a:p>
        </p:txBody>
      </p:sp>
      <p:graphicFrame>
        <p:nvGraphicFramePr>
          <p:cNvPr id="11310" name="Group 46"/>
          <p:cNvGraphicFramePr>
            <a:graphicFrameLocks noGrp="1"/>
          </p:cNvGraphicFramePr>
          <p:nvPr>
            <p:ph idx="1"/>
          </p:nvPr>
        </p:nvGraphicFramePr>
        <p:xfrm>
          <a:off x="457200" y="1981200"/>
          <a:ext cx="8229600" cy="4480560"/>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1308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 Deaths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Actual # Observations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Expected # Observations (approx)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2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144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139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3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97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3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3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2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3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2"/>
          <p:cNvGraphicFramePr>
            <a:graphicFrameLocks noChangeAspect="1"/>
          </p:cNvGraphicFramePr>
          <p:nvPr/>
        </p:nvGraphicFramePr>
        <p:xfrm>
          <a:off x="228600" y="1447800"/>
          <a:ext cx="8305800" cy="50704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Chi-Square Test</a:t>
            </a:r>
          </a:p>
        </p:txBody>
      </p:sp>
      <p:graphicFrame>
        <p:nvGraphicFramePr>
          <p:cNvPr id="8" name="Object 2"/>
          <p:cNvGraphicFramePr>
            <a:graphicFrameLocks noGrp="1" noChangeAspect="1"/>
          </p:cNvGraphicFramePr>
          <p:nvPr>
            <p:ph sz="half" idx="1"/>
          </p:nvPr>
        </p:nvGraphicFramePr>
        <p:xfrm>
          <a:off x="203201" y="2032000"/>
          <a:ext cx="4189596" cy="401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ontent Placeholder 6"/>
          <p:cNvGraphicFramePr>
            <a:graphicFrameLocks noGrp="1" noChangeAspect="1"/>
          </p:cNvGraphicFramePr>
          <p:nvPr>
            <p:ph sz="half" idx="2"/>
          </p:nvPr>
        </p:nvGraphicFramePr>
        <p:xfrm>
          <a:off x="4529138" y="2209800"/>
          <a:ext cx="4462462" cy="3597275"/>
        </p:xfrm>
        <a:graphic>
          <a:graphicData uri="http://schemas.openxmlformats.org/presentationml/2006/ole">
            <mc:AlternateContent xmlns:mc="http://schemas.openxmlformats.org/markup-compatibility/2006">
              <mc:Choice xmlns:v="urn:schemas-microsoft-com:vml" Requires="v">
                <p:oleObj spid="_x0000_s258062" name="Worksheet" r:id="rId5" imgW="9648943" imgH="7010434" progId="Excel.Sheet.8">
                  <p:embed/>
                </p:oleObj>
              </mc:Choice>
              <mc:Fallback>
                <p:oleObj name="Worksheet" r:id="rId5" imgW="9648943" imgH="7010434" progId="Excel.Sheet.8">
                  <p:embed/>
                  <p:pic>
                    <p:nvPicPr>
                      <p:cNvPr id="0" name="Picture 6"/>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9138" y="2209800"/>
                        <a:ext cx="4462462" cy="359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Key Learning Point</a:t>
            </a:r>
          </a:p>
        </p:txBody>
      </p:sp>
      <p:sp>
        <p:nvSpPr>
          <p:cNvPr id="14339" name="Rectangle 3"/>
          <p:cNvSpPr>
            <a:spLocks noGrp="1" noChangeArrowheads="1"/>
          </p:cNvSpPr>
          <p:nvPr>
            <p:ph type="body" idx="1"/>
          </p:nvPr>
        </p:nvSpPr>
        <p:spPr/>
        <p:txBody>
          <a:bodyPr/>
          <a:lstStyle/>
          <a:p>
            <a:r>
              <a:rPr lang="en-US"/>
              <a:t>We can test to see if data fit a given distribution by using the chi-square test</a:t>
            </a:r>
          </a:p>
          <a:p>
            <a:endParaRPr lang="en-US"/>
          </a:p>
          <a:p>
            <a:r>
              <a:rPr lang="en-US"/>
              <a:t>Need to compare actuals to expecteds</a:t>
            </a:r>
          </a:p>
          <a:p>
            <a:endParaRPr lang="en-US"/>
          </a:p>
          <a:p>
            <a:r>
              <a:rPr lang="en-US"/>
              <a:t>For continuous distributions (eg, normal) use a discrete (histogram) approximation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T-test</a:t>
            </a:r>
          </a:p>
        </p:txBody>
      </p:sp>
      <p:sp>
        <p:nvSpPr>
          <p:cNvPr id="3" name="Content Placeholder 2"/>
          <p:cNvSpPr>
            <a:spLocks noGrp="1"/>
          </p:cNvSpPr>
          <p:nvPr>
            <p:ph idx="1"/>
          </p:nvPr>
        </p:nvSpPr>
        <p:spPr>
          <a:xfrm>
            <a:off x="685800" y="1447800"/>
            <a:ext cx="7772400" cy="4648200"/>
          </a:xfrm>
        </p:spPr>
        <p:txBody>
          <a:bodyPr/>
          <a:lstStyle/>
          <a:p>
            <a:pPr lvl="0"/>
            <a:r>
              <a:rPr lang="en-US" sz="2400" dirty="0">
                <a:solidFill>
                  <a:schemeClr val="tx1"/>
                </a:solidFill>
                <a:latin typeface="+mn-lt"/>
                <a:ea typeface="+mn-ea"/>
                <a:cs typeface="+mn-cs"/>
              </a:rPr>
              <a:t>Used when </a:t>
            </a:r>
            <a:r>
              <a:rPr lang="en-US" sz="2400" i="1" dirty="0">
                <a:solidFill>
                  <a:schemeClr val="tx1"/>
                </a:solidFill>
                <a:latin typeface="+mn-lt"/>
                <a:ea typeface="+mn-ea"/>
                <a:cs typeface="+mn-cs"/>
                <a:sym typeface="Symbol"/>
              </a:rPr>
              <a:t></a:t>
            </a:r>
            <a:r>
              <a:rPr lang="en-US" sz="2400" dirty="0">
                <a:solidFill>
                  <a:schemeClr val="tx1"/>
                </a:solidFill>
                <a:latin typeface="+mn-lt"/>
                <a:ea typeface="+mn-ea"/>
                <a:cs typeface="+mn-cs"/>
              </a:rPr>
              <a:t>, the standard deviation of  the underlying population is unknown.</a:t>
            </a:r>
          </a:p>
          <a:p>
            <a:pPr lvl="0"/>
            <a:r>
              <a:rPr lang="en-US" sz="2400" dirty="0">
                <a:solidFill>
                  <a:schemeClr val="tx1"/>
                </a:solidFill>
                <a:latin typeface="+mn-lt"/>
                <a:ea typeface="+mn-ea"/>
                <a:cs typeface="+mn-cs"/>
              </a:rPr>
              <a:t>Instead of forming the test statistic with </a:t>
            </a:r>
            <a:r>
              <a:rPr lang="en-US" sz="2400" i="1" dirty="0">
                <a:solidFill>
                  <a:schemeClr val="tx1"/>
                </a:solidFill>
                <a:latin typeface="+mn-lt"/>
                <a:ea typeface="+mn-ea"/>
                <a:cs typeface="+mn-cs"/>
                <a:sym typeface="Symbol"/>
              </a:rPr>
              <a:t></a:t>
            </a:r>
            <a:r>
              <a:rPr lang="en-US" sz="2400" dirty="0">
                <a:solidFill>
                  <a:schemeClr val="tx1"/>
                </a:solidFill>
                <a:latin typeface="+mn-lt"/>
                <a:ea typeface="+mn-ea"/>
                <a:cs typeface="+mn-cs"/>
              </a:rPr>
              <a:t>, we substitute an estimate for </a:t>
            </a:r>
            <a:r>
              <a:rPr lang="en-US" sz="2400" i="1" dirty="0">
                <a:solidFill>
                  <a:schemeClr val="tx1"/>
                </a:solidFill>
                <a:latin typeface="+mn-lt"/>
                <a:ea typeface="+mn-ea"/>
                <a:cs typeface="+mn-cs"/>
                <a:sym typeface="Symbol"/>
              </a:rPr>
              <a:t></a:t>
            </a:r>
            <a:r>
              <a:rPr lang="en-US" sz="2400" dirty="0">
                <a:solidFill>
                  <a:schemeClr val="tx1"/>
                </a:solidFill>
                <a:latin typeface="+mn-lt"/>
                <a:ea typeface="+mn-ea"/>
                <a:cs typeface="+mn-cs"/>
              </a:rPr>
              <a:t>, namely the sample standard deviation:</a:t>
            </a:r>
          </a:p>
          <a:p>
            <a:pPr lvl="0"/>
            <a:endParaRPr lang="en-US" sz="2400" dirty="0"/>
          </a:p>
          <a:p>
            <a:pPr lvl="0"/>
            <a:endParaRPr lang="en-US" sz="2400" dirty="0">
              <a:solidFill>
                <a:schemeClr val="tx1"/>
              </a:solidFill>
              <a:latin typeface="+mn-lt"/>
              <a:ea typeface="+mn-ea"/>
              <a:cs typeface="+mn-cs"/>
            </a:endParaRPr>
          </a:p>
          <a:p>
            <a:pPr lvl="0"/>
            <a:endParaRPr lang="en-US" sz="2400" dirty="0"/>
          </a:p>
          <a:p>
            <a:pPr lvl="0"/>
            <a:r>
              <a:rPr lang="en-US" sz="2400" dirty="0">
                <a:solidFill>
                  <a:schemeClr val="tx1"/>
                </a:solidFill>
                <a:latin typeface="+mn-lt"/>
                <a:ea typeface="+mn-ea"/>
                <a:cs typeface="+mn-cs"/>
              </a:rPr>
              <a:t>The resulting test statistic is:  </a:t>
            </a:r>
          </a:p>
          <a:p>
            <a:pPr lvl="0">
              <a:buNone/>
            </a:pPr>
            <a:endParaRPr lang="en-US" sz="2400" dirty="0">
              <a:solidFill>
                <a:schemeClr val="tx1"/>
              </a:solidFill>
              <a:latin typeface="+mn-lt"/>
              <a:ea typeface="+mn-ea"/>
              <a:cs typeface="+mn-cs"/>
            </a:endParaRPr>
          </a:p>
          <a:p>
            <a:r>
              <a:rPr lang="en-US" sz="2400" dirty="0" err="1"/>
              <a:t>Tdist</a:t>
            </a:r>
            <a:r>
              <a:rPr lang="en-US" sz="2400" dirty="0"/>
              <a:t> and </a:t>
            </a:r>
            <a:r>
              <a:rPr lang="en-US" sz="2400" dirty="0" err="1"/>
              <a:t>Tinv</a:t>
            </a:r>
            <a:r>
              <a:rPr lang="en-US" sz="2400" dirty="0"/>
              <a:t> are the functions used to compute t-values and p-values.</a:t>
            </a:r>
          </a:p>
        </p:txBody>
      </p:sp>
      <p:sp>
        <p:nvSpPr>
          <p:cNvPr id="1454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5409" name="Object 1"/>
          <p:cNvGraphicFramePr>
            <a:graphicFrameLocks noChangeAspect="1"/>
          </p:cNvGraphicFramePr>
          <p:nvPr/>
        </p:nvGraphicFramePr>
        <p:xfrm>
          <a:off x="3200400" y="3200400"/>
          <a:ext cx="1632585" cy="862091"/>
        </p:xfrm>
        <a:graphic>
          <a:graphicData uri="http://schemas.openxmlformats.org/presentationml/2006/ole">
            <mc:AlternateContent xmlns:mc="http://schemas.openxmlformats.org/markup-compatibility/2006">
              <mc:Choice xmlns:v="urn:schemas-microsoft-com:vml" Requires="v">
                <p:oleObj spid="_x0000_s145432" name="Equation" r:id="rId4" imgW="2882900" imgH="1524000" progId="Equation.3">
                  <p:embed/>
                </p:oleObj>
              </mc:Choice>
              <mc:Fallback>
                <p:oleObj name="Equation" r:id="rId4" imgW="2882900" imgH="1524000"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3200400"/>
                        <a:ext cx="1632585" cy="8620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5411" name="Object 3"/>
          <p:cNvGraphicFramePr>
            <a:graphicFrameLocks noChangeAspect="1"/>
          </p:cNvGraphicFramePr>
          <p:nvPr/>
        </p:nvGraphicFramePr>
        <p:xfrm>
          <a:off x="4953000" y="4267200"/>
          <a:ext cx="1060684" cy="676275"/>
        </p:xfrm>
        <a:graphic>
          <a:graphicData uri="http://schemas.openxmlformats.org/presentationml/2006/ole">
            <mc:AlternateContent xmlns:mc="http://schemas.openxmlformats.org/markup-compatibility/2006">
              <mc:Choice xmlns:v="urn:schemas-microsoft-com:vml" Requires="v">
                <p:oleObj spid="_x0000_s145433" name="Equation" r:id="rId6" imgW="1422400" imgH="901700" progId="Equation.3">
                  <p:embed/>
                </p:oleObj>
              </mc:Choice>
              <mc:Fallback>
                <p:oleObj name="Equation" r:id="rId6" imgW="1422400" imgH="901700" progId="Equation.3">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4267200"/>
                        <a:ext cx="1060684"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1219200" y="152400"/>
          <a:ext cx="6744921" cy="6248399"/>
        </p:xfrm>
        <a:graphic>
          <a:graphicData uri="http://schemas.openxmlformats.org/presentationml/2006/ole">
            <mc:AlternateContent xmlns:mc="http://schemas.openxmlformats.org/markup-compatibility/2006">
              <mc:Choice xmlns:v="urn:schemas-microsoft-com:vml" Requires="v">
                <p:oleObj spid="_x0000_s352266" name="Document" r:id="rId4" imgW="6092517" imgH="5810770" progId="Word.Document.8">
                  <p:embed/>
                </p:oleObj>
              </mc:Choice>
              <mc:Fallback>
                <p:oleObj name="Document" r:id="rId4" imgW="6092517" imgH="581077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52400"/>
                        <a:ext cx="6744921" cy="62483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Weekly Earnings Example</a:t>
            </a:r>
          </a:p>
        </p:txBody>
      </p:sp>
      <p:sp>
        <p:nvSpPr>
          <p:cNvPr id="3" name="Content Placeholder 2"/>
          <p:cNvSpPr>
            <a:spLocks noGrp="1"/>
          </p:cNvSpPr>
          <p:nvPr>
            <p:ph idx="1"/>
          </p:nvPr>
        </p:nvSpPr>
        <p:spPr/>
        <p:txBody>
          <a:bodyPr/>
          <a:lstStyle/>
          <a:p>
            <a:r>
              <a:rPr lang="en-US" dirty="0"/>
              <a:t>Null Hypothesis:  </a:t>
            </a:r>
            <a:r>
              <a:rPr lang="en-US" sz="2800" dirty="0"/>
              <a:t>avg. weekly earnings </a:t>
            </a:r>
            <a:r>
              <a:rPr lang="en-US" sz="2800" u="sng" dirty="0"/>
              <a:t>&lt;</a:t>
            </a:r>
            <a:r>
              <a:rPr lang="en-US" sz="2800" dirty="0"/>
              <a:t> 344</a:t>
            </a:r>
          </a:p>
          <a:p>
            <a:pPr lvl="1"/>
            <a:r>
              <a:rPr lang="en-US" dirty="0">
                <a:solidFill>
                  <a:srgbClr val="FF0000"/>
                </a:solidFill>
              </a:rPr>
              <a:t>Note:  rejecting the null hypothesis will be strong evidence in favor of your belief</a:t>
            </a:r>
          </a:p>
          <a:p>
            <a:r>
              <a:rPr lang="en-US" dirty="0"/>
              <a:t>Test Statistic </a:t>
            </a:r>
          </a:p>
          <a:p>
            <a:pPr lvl="1">
              <a:buNone/>
            </a:pPr>
            <a:endParaRPr lang="en-US" dirty="0"/>
          </a:p>
        </p:txBody>
      </p:sp>
      <p:sp>
        <p:nvSpPr>
          <p:cNvPr id="317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17441" name="Object 1"/>
          <p:cNvGraphicFramePr>
            <a:graphicFrameLocks noChangeAspect="1"/>
          </p:cNvGraphicFramePr>
          <p:nvPr/>
        </p:nvGraphicFramePr>
        <p:xfrm>
          <a:off x="609600" y="4495800"/>
          <a:ext cx="7789480" cy="1143000"/>
        </p:xfrm>
        <a:graphic>
          <a:graphicData uri="http://schemas.openxmlformats.org/presentationml/2006/ole">
            <mc:AlternateContent xmlns:mc="http://schemas.openxmlformats.org/markup-compatibility/2006">
              <mc:Choice xmlns:v="urn:schemas-microsoft-com:vml" Requires="v">
                <p:oleObj spid="_x0000_s353290" name="Equation" r:id="rId4" imgW="3835080" imgH="952200" progId="Equation.3">
                  <p:embed/>
                </p:oleObj>
              </mc:Choice>
              <mc:Fallback>
                <p:oleObj name="Equation" r:id="rId4" imgW="3835080" imgH="9522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495800"/>
                        <a:ext cx="778948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Weekly Earnings:  continued</a:t>
            </a:r>
          </a:p>
        </p:txBody>
      </p:sp>
      <p:sp>
        <p:nvSpPr>
          <p:cNvPr id="5" name="Content Placeholder 4"/>
          <p:cNvSpPr>
            <a:spLocks noGrp="1"/>
          </p:cNvSpPr>
          <p:nvPr>
            <p:ph idx="1"/>
          </p:nvPr>
        </p:nvSpPr>
        <p:spPr/>
        <p:txBody>
          <a:bodyPr>
            <a:normAutofit lnSpcReduction="10000"/>
          </a:bodyPr>
          <a:lstStyle/>
          <a:p>
            <a:r>
              <a:rPr lang="en-US" sz="2400" dirty="0"/>
              <a:t>Rejection Region:  We will reject the hypothesis if our test statistic is “too large”.</a:t>
            </a:r>
          </a:p>
          <a:p>
            <a:pPr lvl="1"/>
            <a:r>
              <a:rPr lang="en-US" sz="2200" dirty="0"/>
              <a:t>For a 99.9% confidence level, </a:t>
            </a:r>
            <a:r>
              <a:rPr lang="en-US" sz="2200" i="1" dirty="0">
                <a:sym typeface="Symbol"/>
              </a:rPr>
              <a:t> </a:t>
            </a:r>
            <a:r>
              <a:rPr lang="en-US" sz="2200" dirty="0">
                <a:sym typeface="Symbol"/>
              </a:rPr>
              <a:t>= 1 – 0.999 = 0.001</a:t>
            </a:r>
          </a:p>
          <a:p>
            <a:pPr lvl="1"/>
            <a:r>
              <a:rPr lang="en-US" sz="2000" dirty="0">
                <a:sym typeface="Symbol"/>
              </a:rPr>
              <a:t>Upper Fence Post:</a:t>
            </a:r>
          </a:p>
          <a:p>
            <a:pPr lvl="2"/>
            <a:r>
              <a:rPr lang="en-US" sz="2000" u="sng" dirty="0">
                <a:sym typeface="Symbol"/>
              </a:rPr>
              <a:t>Using a T-test:</a:t>
            </a:r>
          </a:p>
          <a:p>
            <a:pPr lvl="3"/>
            <a:r>
              <a:rPr lang="en-US" dirty="0">
                <a:sym typeface="Symbol"/>
              </a:rPr>
              <a:t>TINV(2</a:t>
            </a:r>
            <a:r>
              <a:rPr lang="en-US" i="1" dirty="0">
                <a:sym typeface="Symbol"/>
              </a:rPr>
              <a:t>, </a:t>
            </a:r>
            <a:r>
              <a:rPr lang="en-US" dirty="0">
                <a:sym typeface="Symbol"/>
              </a:rPr>
              <a:t>1199) = TINV(0.002, 1199)  = 3.097 (approx.)</a:t>
            </a:r>
          </a:p>
          <a:p>
            <a:pPr lvl="2"/>
            <a:r>
              <a:rPr lang="en-US" sz="2000" u="sng" dirty="0">
                <a:sym typeface="Symbol"/>
              </a:rPr>
              <a:t>Using a Z-test</a:t>
            </a:r>
          </a:p>
          <a:p>
            <a:pPr lvl="3"/>
            <a:r>
              <a:rPr lang="en-US" dirty="0">
                <a:sym typeface="Symbol"/>
              </a:rPr>
              <a:t>NORMSINV(1 - </a:t>
            </a:r>
            <a:r>
              <a:rPr lang="en-US" i="1" dirty="0">
                <a:sym typeface="Symbol"/>
              </a:rPr>
              <a:t></a:t>
            </a:r>
            <a:r>
              <a:rPr lang="en-US" dirty="0">
                <a:sym typeface="Symbol"/>
              </a:rPr>
              <a:t>) = NORMSINV(0.999)  =  3.090 (approx)</a:t>
            </a:r>
          </a:p>
          <a:p>
            <a:pPr lvl="2"/>
            <a:r>
              <a:rPr lang="en-US" dirty="0">
                <a:solidFill>
                  <a:srgbClr val="FF0000"/>
                </a:solidFill>
                <a:sym typeface="Symbol"/>
              </a:rPr>
              <a:t>Note how the rejection regions are virtually identical</a:t>
            </a:r>
          </a:p>
          <a:p>
            <a:r>
              <a:rPr lang="en-US" sz="2000" dirty="0">
                <a:sym typeface="Symbol"/>
              </a:rPr>
              <a:t>Conclusion:  Reject the null hypothesis</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noChangeAspect="1"/>
          </p:cNvGraphicFramePr>
          <p:nvPr/>
        </p:nvGraphicFramePr>
        <p:xfrm>
          <a:off x="1519238" y="1387475"/>
          <a:ext cx="6232525" cy="4064000"/>
        </p:xfrm>
        <a:graphic>
          <a:graphicData uri="http://schemas.openxmlformats.org/presentationml/2006/ole">
            <mc:AlternateContent xmlns:mc="http://schemas.openxmlformats.org/markup-compatibility/2006">
              <mc:Choice xmlns:v="urn:schemas-microsoft-com:vml" Requires="v">
                <p:oleObj spid="_x0000_s16397" name="Document" r:id="rId4" imgW="6233160" imgH="4064508" progId="Word.Document.8">
                  <p:embed/>
                </p:oleObj>
              </mc:Choice>
              <mc:Fallback>
                <p:oleObj name="Document" r:id="rId4" imgW="6233160" imgH="4064508" progId="Word.Document.8">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9238" y="1387475"/>
                        <a:ext cx="6232525" cy="406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990600" y="4953000"/>
            <a:ext cx="6781800" cy="1077218"/>
          </a:xfrm>
          <a:prstGeom prst="rect">
            <a:avLst/>
          </a:prstGeom>
          <a:noFill/>
        </p:spPr>
        <p:txBody>
          <a:bodyPr wrap="square" rtlCol="0">
            <a:spAutoFit/>
          </a:bodyPr>
          <a:lstStyle/>
          <a:p>
            <a:pPr algn="ctr"/>
            <a:r>
              <a:rPr lang="en-US" sz="3200" b="1" dirty="0">
                <a:solidFill>
                  <a:srgbClr val="FF0000"/>
                </a:solidFill>
              </a:rPr>
              <a:t>Remember:  small p-values mean you can safely reject the null hypothesis</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5450</TotalTime>
  <Words>1479</Words>
  <Application>Microsoft Office PowerPoint</Application>
  <PresentationFormat>On-screen Show (4:3)</PresentationFormat>
  <Paragraphs>326</Paragraphs>
  <Slides>44</Slides>
  <Notes>44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4</vt:i4>
      </vt:variant>
      <vt:variant>
        <vt:lpstr>Slide Titles</vt:lpstr>
      </vt:variant>
      <vt:variant>
        <vt:i4>44</vt:i4>
      </vt:variant>
    </vt:vector>
  </HeadingPairs>
  <TitlesOfParts>
    <vt:vector size="53" baseType="lpstr">
      <vt:lpstr>Arial</vt:lpstr>
      <vt:lpstr>Calibri</vt:lpstr>
      <vt:lpstr>Symbol</vt:lpstr>
      <vt:lpstr>Times New Roman</vt:lpstr>
      <vt:lpstr>Default Design</vt:lpstr>
      <vt:lpstr>Equation</vt:lpstr>
      <vt:lpstr>Document</vt:lpstr>
      <vt:lpstr>Microsoft Word 97 - 2003 Document</vt:lpstr>
      <vt:lpstr>Worksheet</vt:lpstr>
      <vt:lpstr>Business Analytics:  Week 8</vt:lpstr>
      <vt:lpstr>For Week 9: October 19</vt:lpstr>
      <vt:lpstr>Z-test</vt:lpstr>
      <vt:lpstr>Health Care Actuarial Example</vt:lpstr>
      <vt:lpstr>T-test</vt:lpstr>
      <vt:lpstr>PowerPoint Presentation</vt:lpstr>
      <vt:lpstr>Weekly Earnings Example</vt:lpstr>
      <vt:lpstr>Weekly Earnings:  continued</vt:lpstr>
      <vt:lpstr>PowerPoint Presentation</vt:lpstr>
      <vt:lpstr>Two-Sample Tests for Means</vt:lpstr>
      <vt:lpstr>Two Sample Tests</vt:lpstr>
      <vt:lpstr>PowerPoint Presentation</vt:lpstr>
      <vt:lpstr>Chi-Square Test for Variance:  Heart Valve Example.  </vt:lpstr>
      <vt:lpstr>PowerPoint Presentation</vt:lpstr>
      <vt:lpstr>PowerPoint Presentation</vt:lpstr>
      <vt:lpstr>PowerPoint Presentation</vt:lpstr>
      <vt:lpstr>PowerPoint Presentation</vt:lpstr>
      <vt:lpstr>Chi-Square Test for Variance:  Heart Valve Example.  </vt:lpstr>
      <vt:lpstr>PowerPoint Presentation</vt:lpstr>
      <vt:lpstr>PowerPoint Presentation</vt:lpstr>
      <vt:lpstr>PowerPoint Presentation</vt:lpstr>
      <vt:lpstr>P-value for heart valve problem</vt:lpstr>
      <vt:lpstr>P-value for heart valve problem</vt:lpstr>
      <vt:lpstr>Chi-Square Test for Variance:  Battery Example. </vt:lpstr>
      <vt:lpstr>PowerPoint Presentation</vt:lpstr>
      <vt:lpstr>       Important Note:  The use of the chi-square test on variance requires that the underlying population be normally distributed.</vt:lpstr>
      <vt:lpstr>Test for Differences in Two Variances</vt:lpstr>
      <vt:lpstr>PowerPoint Presentation</vt:lpstr>
      <vt:lpstr>Chi-Square Test for Independence Example</vt:lpstr>
      <vt:lpstr>PowerPoint Presentation</vt:lpstr>
      <vt:lpstr>PowerPoint Presentation</vt:lpstr>
      <vt:lpstr>Actual and Expected Counts</vt:lpstr>
      <vt:lpstr>PowerPoint Presentation</vt:lpstr>
      <vt:lpstr>Chi-Test:  Murder by Sex Example (1995 FBI Crime Statistics)</vt:lpstr>
      <vt:lpstr>Chi-Test:  Crimes by Month Example – are # crimes independent of month?</vt:lpstr>
      <vt:lpstr>Using the Chi-Test in Fitting Distributions</vt:lpstr>
      <vt:lpstr>Death from Horse Kicks in the German Army</vt:lpstr>
      <vt:lpstr>Here is the Data</vt:lpstr>
      <vt:lpstr>How Can We Determine if the Data Fits a Poisson Distribution?</vt:lpstr>
      <vt:lpstr>How Can We Figure out the Expected Numbers?</vt:lpstr>
      <vt:lpstr>Here are the Actuals and Expecteds</vt:lpstr>
      <vt:lpstr>PowerPoint Presentation</vt:lpstr>
      <vt:lpstr>Using the Chi-Square Test</vt:lpstr>
      <vt:lpstr>Key Learning Point</vt:lpstr>
    </vt:vector>
  </TitlesOfParts>
  <Company>Tippie College of Business, The Univ. of Iowa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College of Business Admin</dc:creator>
  <cp:lastModifiedBy>jones</cp:lastModifiedBy>
  <cp:revision>141</cp:revision>
  <dcterms:created xsi:type="dcterms:W3CDTF">2002-10-03T19:49:07Z</dcterms:created>
  <dcterms:modified xsi:type="dcterms:W3CDTF">2016-10-10T18:29:32Z</dcterms:modified>
</cp:coreProperties>
</file>