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8"/>
  </p:notesMasterIdLst>
  <p:handoutMasterIdLst>
    <p:handoutMasterId r:id="rId79"/>
  </p:handoutMasterIdLst>
  <p:sldIdLst>
    <p:sldId id="298" r:id="rId2"/>
    <p:sldId id="299" r:id="rId3"/>
    <p:sldId id="331" r:id="rId4"/>
    <p:sldId id="329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56" r:id="rId23"/>
    <p:sldId id="366" r:id="rId24"/>
    <p:sldId id="385" r:id="rId25"/>
    <p:sldId id="301" r:id="rId26"/>
    <p:sldId id="302" r:id="rId27"/>
    <p:sldId id="303" r:id="rId28"/>
    <p:sldId id="305" r:id="rId29"/>
    <p:sldId id="308" r:id="rId30"/>
    <p:sldId id="309" r:id="rId31"/>
    <p:sldId id="310" r:id="rId32"/>
    <p:sldId id="311" r:id="rId33"/>
    <p:sldId id="312" r:id="rId34"/>
    <p:sldId id="316" r:id="rId35"/>
    <p:sldId id="317" r:id="rId36"/>
    <p:sldId id="333" r:id="rId37"/>
    <p:sldId id="334" r:id="rId38"/>
    <p:sldId id="335" r:id="rId39"/>
    <p:sldId id="318" r:id="rId40"/>
    <p:sldId id="320" r:id="rId41"/>
    <p:sldId id="321" r:id="rId42"/>
    <p:sldId id="322" r:id="rId43"/>
    <p:sldId id="323" r:id="rId44"/>
    <p:sldId id="324" r:id="rId45"/>
    <p:sldId id="291" r:id="rId46"/>
    <p:sldId id="259" r:id="rId47"/>
    <p:sldId id="339" r:id="rId48"/>
    <p:sldId id="386" r:id="rId49"/>
    <p:sldId id="387" r:id="rId50"/>
    <p:sldId id="388" r:id="rId51"/>
    <p:sldId id="327" r:id="rId52"/>
    <p:sldId id="261" r:id="rId53"/>
    <p:sldId id="264" r:id="rId54"/>
    <p:sldId id="262" r:id="rId55"/>
    <p:sldId id="263" r:id="rId56"/>
    <p:sldId id="265" r:id="rId57"/>
    <p:sldId id="337" r:id="rId58"/>
    <p:sldId id="278" r:id="rId59"/>
    <p:sldId id="277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266" r:id="rId70"/>
    <p:sldId id="267" r:id="rId71"/>
    <p:sldId id="336" r:id="rId72"/>
    <p:sldId id="326" r:id="rId73"/>
    <p:sldId id="268" r:id="rId74"/>
    <p:sldId id="269" r:id="rId75"/>
    <p:sldId id="270" r:id="rId76"/>
    <p:sldId id="272" r:id="rId7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46" autoAdjust="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/>
              <a:t>Prussian Horsekick Deaths</a:t>
            </a:r>
          </a:p>
        </c:rich>
      </c:tx>
      <c:layout>
        <c:manualLayout>
          <c:xMode val="edge"/>
          <c:yMode val="edge"/>
          <c:x val="0.34029227557411285"/>
          <c:y val="2.0637898686679309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1858037578288226E-2"/>
          <c:y val="0.11257035647279548"/>
          <c:w val="0.77035490605428103"/>
          <c:h val="0.804878048780487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Expected #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val>
            <c:numRef>
              <c:f>Sheet1!$C$2:$C$7</c:f>
              <c:numCache>
                <c:formatCode>General</c:formatCode>
                <c:ptCount val="6"/>
                <c:pt idx="0">
                  <c:v>139.04388506159449</c:v>
                </c:pt>
                <c:pt idx="1">
                  <c:v>97.330719543116416</c:v>
                </c:pt>
                <c:pt idx="2">
                  <c:v>34.065751840090869</c:v>
                </c:pt>
                <c:pt idx="3">
                  <c:v>7.9486754293545134</c:v>
                </c:pt>
                <c:pt idx="4">
                  <c:v>1.3910182001370386</c:v>
                </c:pt>
                <c:pt idx="5">
                  <c:v>0.21994992570637145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CD-460B-A822-0BF96063723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Actual #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val>
            <c:numRef>
              <c:f>Sheet1!$D$2:$D$7</c:f>
              <c:numCache>
                <c:formatCode>General</c:formatCode>
                <c:ptCount val="6"/>
                <c:pt idx="0">
                  <c:v>144</c:v>
                </c:pt>
                <c:pt idx="1">
                  <c:v>91</c:v>
                </c:pt>
                <c:pt idx="2">
                  <c:v>32</c:v>
                </c:pt>
                <c:pt idx="3">
                  <c:v>11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CD-460B-A822-0BF960637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334376"/>
        <c:axId val="157334768"/>
      </c:barChart>
      <c:catAx>
        <c:axId val="157334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5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 dirty="0"/>
                  <a:t># Deaths</a:t>
                </a:r>
              </a:p>
            </c:rich>
          </c:tx>
          <c:layout>
            <c:manualLayout>
              <c:xMode val="edge"/>
              <c:yMode val="edge"/>
              <c:x val="0.41825159650319244"/>
              <c:y val="0.9512195602976045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73347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733476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5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#Occurrences (out of 280)</a:t>
                </a:r>
              </a:p>
            </c:rich>
          </c:tx>
          <c:layout>
            <c:manualLayout>
              <c:xMode val="edge"/>
              <c:yMode val="edge"/>
              <c:x val="2.2964509394571987E-2"/>
              <c:y val="0.4033771106941838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733437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830897703549061"/>
          <c:y val="0.28993378332404868"/>
          <c:w val="0.11691022382044761"/>
          <c:h val="0.2485276034296588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2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5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636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Prussian Horsekick Deaths</a:t>
            </a:r>
          </a:p>
        </c:rich>
      </c:tx>
      <c:layout>
        <c:manualLayout>
          <c:xMode val="edge"/>
          <c:yMode val="edge"/>
          <c:x val="0.34029227557411285"/>
          <c:y val="2.0637898686679309E-2"/>
        </c:manualLayout>
      </c:layout>
      <c:overlay val="0"/>
      <c:spPr>
        <a:noFill/>
        <a:ln w="20208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1858037578288226E-2"/>
          <c:y val="0.11257035647279548"/>
          <c:w val="0.77035490605428103"/>
          <c:h val="0.804878048780487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Expected #</c:v>
                </c:pt>
              </c:strCache>
            </c:strRef>
          </c:tx>
          <c:spPr>
            <a:solidFill>
              <a:srgbClr val="9999FF"/>
            </a:solidFill>
            <a:ln w="10104">
              <a:solidFill>
                <a:srgbClr val="000000"/>
              </a:solidFill>
              <a:prstDash val="solid"/>
            </a:ln>
          </c:spPr>
          <c:invertIfNegative val="0"/>
          <c:val>
            <c:numRef>
              <c:f>Sheet1!$C$2:$C$7</c:f>
              <c:numCache>
                <c:formatCode>General</c:formatCode>
                <c:ptCount val="6"/>
                <c:pt idx="0">
                  <c:v>139.04388506159449</c:v>
                </c:pt>
                <c:pt idx="1">
                  <c:v>97.330719543116416</c:v>
                </c:pt>
                <c:pt idx="2">
                  <c:v>34.065751840090869</c:v>
                </c:pt>
                <c:pt idx="3">
                  <c:v>7.9486754293545134</c:v>
                </c:pt>
                <c:pt idx="4">
                  <c:v>1.3910182001370386</c:v>
                </c:pt>
                <c:pt idx="5">
                  <c:v>0.21994992570637145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71-41A2-BACA-5A0C4EBEF005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Actual #</c:v>
                </c:pt>
              </c:strCache>
            </c:strRef>
          </c:tx>
          <c:spPr>
            <a:solidFill>
              <a:srgbClr val="993366"/>
            </a:solidFill>
            <a:ln w="10104">
              <a:solidFill>
                <a:srgbClr val="000000"/>
              </a:solidFill>
              <a:prstDash val="solid"/>
            </a:ln>
          </c:spPr>
          <c:invertIfNegative val="0"/>
          <c:val>
            <c:numRef>
              <c:f>Sheet1!$D$2:$D$7</c:f>
              <c:numCache>
                <c:formatCode>General</c:formatCode>
                <c:ptCount val="6"/>
                <c:pt idx="0">
                  <c:v>144</c:v>
                </c:pt>
                <c:pt idx="1">
                  <c:v>91</c:v>
                </c:pt>
                <c:pt idx="2">
                  <c:v>32</c:v>
                </c:pt>
                <c:pt idx="3">
                  <c:v>11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71-41A2-BACA-5A0C4EBEF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335552"/>
        <c:axId val="159084168"/>
      </c:barChart>
      <c:catAx>
        <c:axId val="157335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418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# Deaths</a:t>
                </a:r>
              </a:p>
            </c:rich>
          </c:tx>
          <c:layout>
            <c:manualLayout>
              <c:xMode val="edge"/>
              <c:yMode val="edge"/>
              <c:x val="0.43006263048016702"/>
              <c:y val="0.95121951219512313"/>
            </c:manualLayout>
          </c:layout>
          <c:overlay val="0"/>
          <c:spPr>
            <a:noFill/>
            <a:ln w="20208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52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418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90841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9084168"/>
        <c:scaling>
          <c:orientation val="minMax"/>
        </c:scaling>
        <c:delete val="0"/>
        <c:axPos val="l"/>
        <c:majorGridlines>
          <c:spPr>
            <a:ln w="2526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418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#Occurrences (out of 280)</a:t>
                </a:r>
              </a:p>
            </c:rich>
          </c:tx>
          <c:layout>
            <c:manualLayout>
              <c:xMode val="edge"/>
              <c:yMode val="edge"/>
              <c:x val="2.2964509394571987E-2"/>
              <c:y val="0.40337711069418386"/>
            </c:manualLayout>
          </c:layout>
          <c:overlay val="0"/>
          <c:spPr>
            <a:noFill/>
            <a:ln w="20208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52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418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7335552"/>
        <c:crosses val="autoZero"/>
        <c:crossBetween val="between"/>
      </c:valAx>
      <c:spPr>
        <a:solidFill>
          <a:srgbClr val="C0C0C0"/>
        </a:solidFill>
        <a:ln w="10104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830897703549061"/>
          <c:y val="0.48780487804878137"/>
          <c:w val="0.10855949895615867"/>
          <c:h val="5.0656660412757966E-2"/>
        </c:manualLayout>
      </c:layout>
      <c:overlay val="0"/>
      <c:spPr>
        <a:solidFill>
          <a:srgbClr val="FFFFFF"/>
        </a:solidFill>
        <a:ln w="2526">
          <a:solidFill>
            <a:srgbClr val="000000"/>
          </a:solidFill>
          <a:prstDash val="solid"/>
        </a:ln>
      </c:spPr>
      <c:txPr>
        <a:bodyPr/>
        <a:lstStyle/>
        <a:p>
          <a:pPr>
            <a:defRPr sz="382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41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u="none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u="none"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13F3F185-5CDB-4152-A200-A4C6D7F9A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93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u="none"/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u="none"/>
            </a:lvl1pPr>
          </a:lstStyle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B46924F4-8286-4C9F-B6CF-3D21247C17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93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5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7D57D1-68C1-4B9F-9F48-C67EB826D3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8300E7-2C81-4847-A761-C0A83F7F15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8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FDA21C-F0ED-4CEF-B64F-A09779010A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2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FDA21C-F0ED-4CEF-B64F-A09779010A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23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D9438-B715-4EC6-9332-9FAA61AA26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1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D9438-B715-4EC6-9332-9FAA61AA26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8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D9438-B715-4EC6-9332-9FAA61AA26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D9438-B715-4EC6-9332-9FAA61AA26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06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D9438-B715-4EC6-9332-9FAA61AA26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9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D9438-B715-4EC6-9332-9FAA61AA26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FDA21C-F0ED-4CEF-B64F-A09779010A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6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D9438-B715-4EC6-9332-9FAA61AA26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FDA21C-F0ED-4CEF-B64F-A09779010A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51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DAC9-3640-4985-A049-3AB439FD2C7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17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DAC9-3640-4985-A049-3AB439FD2C7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90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0F656F-488C-42A1-8054-70196B71358E}" type="slidenum">
              <a:rPr lang="en-US"/>
              <a:pPr/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62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683FE-45D0-4CFF-BF47-FB3696280080}" type="slidenum">
              <a:rPr lang="en-US"/>
              <a:pPr/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99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C6EB2-1953-4936-A6A1-1587EB38EA96}" type="slidenum">
              <a:rPr lang="en-US"/>
              <a:pPr/>
              <a:t>29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19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F7710-95F9-4BFF-96FB-5865C3656748}" type="slidenum">
              <a:rPr lang="en-US"/>
              <a:pPr/>
              <a:t>30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03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786070-D35C-4B8C-ABB3-F8E72777BA6B}" type="slidenum">
              <a:rPr lang="en-US"/>
              <a:pPr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6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11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DAC9-3640-4985-A049-3AB439FD2C7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34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DAC9-3640-4985-A049-3AB439FD2C7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13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DAC9-3640-4985-A049-3AB439FD2C7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913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DAC9-3640-4985-A049-3AB439FD2C7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0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4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6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73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DAC9-3640-4985-A049-3AB439FD2C7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599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6F924-EADF-4E04-844D-8CEBBAEB1EE1}" type="slidenum">
              <a:rPr lang="en-US"/>
              <a:pPr/>
              <a:t>40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718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DAC9-3640-4985-A049-3AB439FD2C7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0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92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DAC9-3640-4985-A049-3AB439FD2C7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07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DAC9-3640-4985-A049-3AB439FD2C7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49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9A5A5-DFD7-4583-A0AA-AA2BAABFF232}" type="slidenum">
              <a:rPr lang="en-US"/>
              <a:pPr/>
              <a:t>44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151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28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5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82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18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427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426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90FE48-FCA9-4754-B84A-B11E35D46C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16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448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30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63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091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15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37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296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54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635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FDA21C-F0ED-4CEF-B64F-A09779010A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943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41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03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77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777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433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43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6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74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80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8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655E11-69A1-4F81-B573-6174EC4EE00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1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657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937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924F4-8286-4C9F-B6CF-3D21247C1714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41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FDA21C-F0ED-4CEF-B64F-A09779010A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FDA21C-F0ED-4CEF-B64F-A09779010A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2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3D2CC-784A-41B2-92BE-44842DFE57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B6F7A-7091-4649-8BB3-F20B412ED1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6B78A-5B8D-4A9E-B206-03EE829455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7ECE6-255E-4108-BC3B-CCF5EB48F2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E5FBA-BB1C-4E6E-B8A2-D650FE913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6B4F1-0493-4D77-AB96-25A79D1164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D7478-998C-4FCB-A8BF-97B94A2EA3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A1B8883-AD5E-4F6C-885B-A2BD9A87E3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BA986-DF5B-4008-B81B-D723C4BCB1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F880-7970-40AB-95B3-1A497AB13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78199-D2ED-48B2-879C-0C37B78A10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1C0C7-7311-454E-9C58-B71D9890BE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D7B01-5CA0-4D4F-A90A-CFC2A45008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0C5C2-4242-44E3-B439-D48B3105F6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C183ED-A785-4DE3-AC7B-BEF4C0019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A85BE-9616-4F0A-B1EB-3E90532E7F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u="none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ADB49414-5C28-4181-9284-275ACAFC1C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.docx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Analytics: Week 9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Brief Review of Hypothesis Testing</a:t>
            </a:r>
          </a:p>
          <a:p>
            <a:r>
              <a:rPr lang="en-US" dirty="0"/>
              <a:t>Chi-Square Test of Independence &amp; Fitting Distributions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Correlation &amp; Linear Regression</a:t>
            </a:r>
          </a:p>
          <a:p>
            <a:endParaRPr lang="en-US" dirty="0"/>
          </a:p>
          <a:p>
            <a:r>
              <a:rPr lang="en-US" dirty="0"/>
              <a:t>Problem Set #7 as time allows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52563" y="842963"/>
          <a:ext cx="5964237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4" name="Document" r:id="rId4" imgW="6092517" imgH="5327769" progId="Word.Document.8">
                  <p:embed/>
                </p:oleObj>
              </mc:Choice>
              <mc:Fallback>
                <p:oleObj name="Document" r:id="rId4" imgW="6092517" imgH="5327769" progId="Word.Document.8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842963"/>
                        <a:ext cx="5964237" cy="522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1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Chi-Test:  Murder by Sex Example (1995 FBI Crime Statistics)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0" y="2057400"/>
          <a:ext cx="6376988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78" name="Worksheet" r:id="rId4" imgW="8705951" imgH="5372045" progId="Excel.Sheet.8">
                  <p:embed/>
                </p:oleObj>
              </mc:Choice>
              <mc:Fallback>
                <p:oleObj name="Worksheet" r:id="rId4" imgW="8705951" imgH="5372045" progId="Excel.Sheet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6376988" cy="393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65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Chi-Test:  Crimes by Month Example – are # crimes independent of month?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2514600"/>
          <a:ext cx="661987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2" name="Worksheet" r:id="rId4" imgW="6619824" imgH="4010053" progId="Excel.Sheet.8">
                  <p:embed/>
                </p:oleObj>
              </mc:Choice>
              <mc:Fallback>
                <p:oleObj name="Worksheet" r:id="rId4" imgW="6619824" imgH="4010053" progId="Excel.Sheet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6619875" cy="401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10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Chi-Test in Fitting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Example:  Horse-kick deaths in the German Army</a:t>
            </a:r>
          </a:p>
        </p:txBody>
      </p:sp>
    </p:spTree>
    <p:extLst>
      <p:ext uri="{BB962C8B-B14F-4D97-AF65-F5344CB8AC3E}">
        <p14:creationId xmlns:p14="http://schemas.microsoft.com/office/powerpoint/2010/main" val="10818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Death from Horse Kicks in the German Army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95400" y="2057400"/>
            <a:ext cx="71628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The German mathematician, Bortkewitsch, published a book in 1898 (The Law of Small Numbers) analyzing deaths from horse kicks in the German Army over a 20 year period.</a:t>
            </a:r>
          </a:p>
          <a:p>
            <a:pPr>
              <a:spcBef>
                <a:spcPct val="50000"/>
              </a:spcBef>
            </a:pPr>
            <a:endParaRPr lang="en-US" sz="2400"/>
          </a:p>
          <a:p>
            <a:pPr>
              <a:spcBef>
                <a:spcPct val="50000"/>
              </a:spcBef>
            </a:pPr>
            <a:r>
              <a:rPr lang="en-US" sz="2400"/>
              <a:t>He claimed that the data fit a “Poisson” distribution very nicely.</a:t>
            </a:r>
          </a:p>
          <a:p>
            <a:pPr>
              <a:spcBef>
                <a:spcPct val="50000"/>
              </a:spcBef>
            </a:pPr>
            <a:endParaRPr lang="en-US" sz="2400"/>
          </a:p>
          <a:p>
            <a:pPr>
              <a:spcBef>
                <a:spcPct val="50000"/>
              </a:spcBef>
            </a:pPr>
            <a:r>
              <a:rPr lang="en-US" sz="2400"/>
              <a:t>Does it Really?</a:t>
            </a:r>
          </a:p>
        </p:txBody>
      </p:sp>
    </p:spTree>
    <p:extLst>
      <p:ext uri="{BB962C8B-B14F-4D97-AF65-F5344CB8AC3E}">
        <p14:creationId xmlns:p14="http://schemas.microsoft.com/office/powerpoint/2010/main" val="341614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Here is the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r>
              <a:rPr lang="en-US" sz="2400" dirty="0"/>
              <a:t>The data is from 14 Army corps over 20 years, giving a total of 280 observations:</a:t>
            </a:r>
          </a:p>
          <a:p>
            <a:endParaRPr lang="en-US" sz="2400" dirty="0"/>
          </a:p>
          <a:p>
            <a:r>
              <a:rPr lang="en-US" sz="2400" dirty="0"/>
              <a:t>Note that there are a total of 196 deaths in the 280 observations, giving an estimate for the expected # of deaths (per observation) equal to 0.7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134" name="Group 38"/>
          <p:cNvGraphicFramePr>
            <a:graphicFrameLocks noGrp="1"/>
          </p:cNvGraphicFramePr>
          <p:nvPr>
            <p:ph sz="half" idx="4294967295"/>
          </p:nvPr>
        </p:nvGraphicFramePr>
        <p:xfrm>
          <a:off x="4419600" y="1600200"/>
          <a:ext cx="4038600" cy="4519552"/>
        </p:xfrm>
        <a:graphic>
          <a:graphicData uri="http://schemas.openxmlformats.org/drawingml/2006/table">
            <a:tbl>
              <a:tblPr/>
              <a:tblGrid>
                <a:gridCol w="167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# Deaths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Actual # Observations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4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How Can We Determine if the Data Fits a Poisson Distribution?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Here’s One Idea:</a:t>
            </a:r>
          </a:p>
          <a:p>
            <a:pPr lvl="1"/>
            <a:r>
              <a:rPr lang="en-US" sz="2400"/>
              <a:t>Figure out the EXPECTED # of observations under the assumption that the Poisson Distribution idea really holds</a:t>
            </a:r>
          </a:p>
          <a:p>
            <a:pPr lvl="1"/>
            <a:r>
              <a:rPr lang="en-US" sz="2400"/>
              <a:t>Compare the ACTUAL numbers to the EXPECTED numbers using a chi-square test (eg, the chitest function in Excel)</a:t>
            </a:r>
          </a:p>
          <a:p>
            <a:pPr lvl="1"/>
            <a:r>
              <a:rPr lang="en-US" sz="2400"/>
              <a:t>If chi-test reports a large p-value, we would </a:t>
            </a:r>
            <a:r>
              <a:rPr lang="en-US" sz="2400" u="sng"/>
              <a:t>fail to reject</a:t>
            </a:r>
            <a:r>
              <a:rPr lang="en-US" sz="2400"/>
              <a:t> the null hypothesis that the data fit a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3865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How Can We Figure out the Expected Numbers?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sz="2800" dirty="0"/>
              <a:t>If X follows a Poisson Distribution, 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FF0000"/>
                </a:solidFill>
              </a:rPr>
              <a:t>P{X = k} = Poisson(k, p, 0) 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Where p = expected #  occurrences in a single observation period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For Prussian horse-kick deaths, p = 0.7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 algn="ctr">
              <a:lnSpc>
                <a:spcPct val="90000"/>
              </a:lnSpc>
              <a:buNone/>
            </a:pPr>
            <a:r>
              <a:rPr lang="en-US" sz="2000" dirty="0"/>
              <a:t>Expected # of observations for a value of k then is given by: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sz="2000" u="sng" dirty="0"/>
              <a:t>(# observations)  x  P{X = k}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sz="2000" dirty="0"/>
              <a:t> 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sz="2000" dirty="0"/>
              <a:t>For Prussian horse-kick deaths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Expected #  =  280  x  Poisson(k,0.7,0)</a:t>
            </a:r>
          </a:p>
        </p:txBody>
      </p:sp>
    </p:spTree>
    <p:extLst>
      <p:ext uri="{BB962C8B-B14F-4D97-AF65-F5344CB8AC3E}">
        <p14:creationId xmlns:p14="http://schemas.microsoft.com/office/powerpoint/2010/main" val="374010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Here are the Actuals and Expecteds</a:t>
            </a:r>
          </a:p>
        </p:txBody>
      </p:sp>
      <p:graphicFrame>
        <p:nvGraphicFramePr>
          <p:cNvPr id="11310" name="Group 46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4805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08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# Deaths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Actual # Observations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Expected # Observations (approx)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909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28600" y="1447800"/>
          <a:ext cx="8305800" cy="507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940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Quiz 6</a:t>
            </a:r>
          </a:p>
          <a:p>
            <a:r>
              <a:rPr lang="en-US" dirty="0"/>
              <a:t>Problem Set 7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Chi-Square Test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03201" y="2032000"/>
          <a:ext cx="4189596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529138" y="2209800"/>
          <a:ext cx="4462462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6" name="Worksheet" r:id="rId5" imgW="9648943" imgH="7010434" progId="Excel.Sheet.8">
                  <p:embed/>
                </p:oleObj>
              </mc:Choice>
              <mc:Fallback>
                <p:oleObj name="Worksheet" r:id="rId5" imgW="9648943" imgH="7010434" progId="Excel.Sheet.8">
                  <p:embed/>
                  <p:pic>
                    <p:nvPicPr>
                      <p:cNvPr id="7" name="Content Placeholder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2209800"/>
                        <a:ext cx="4462462" cy="359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21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Learning Point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test to see if data fit a given distribution by using the chi-square test</a:t>
            </a:r>
          </a:p>
          <a:p>
            <a:endParaRPr lang="en-US"/>
          </a:p>
          <a:p>
            <a:r>
              <a:rPr lang="en-US"/>
              <a:t>Need to compare actuals to expecteds</a:t>
            </a:r>
          </a:p>
          <a:p>
            <a:endParaRPr lang="en-US"/>
          </a:p>
          <a:p>
            <a:r>
              <a:rPr lang="en-US"/>
              <a:t>For continuous distributions (eg, normal) use a discrete (histogram) approximation</a:t>
            </a:r>
          </a:p>
        </p:txBody>
      </p:sp>
    </p:spTree>
    <p:extLst>
      <p:ext uri="{BB962C8B-B14F-4D97-AF65-F5344CB8AC3E}">
        <p14:creationId xmlns:p14="http://schemas.microsoft.com/office/powerpoint/2010/main" val="458044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Chi-Test:  Crimes by Month Example – are # crimes independent of month?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176686"/>
              </p:ext>
            </p:extLst>
          </p:nvPr>
        </p:nvGraphicFramePr>
        <p:xfrm>
          <a:off x="1371600" y="1981200"/>
          <a:ext cx="661987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9" name="Worksheet" r:id="rId4" imgW="6619878" imgH="4010040" progId="Excel.Sheet.8">
                  <p:embed/>
                </p:oleObj>
              </mc:Choice>
              <mc:Fallback>
                <p:oleObj name="Worksheet" r:id="rId4" imgW="6619878" imgH="40100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6619875" cy="401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178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Another Way of Viewing This:</a:t>
            </a:r>
            <a:br>
              <a:rPr lang="en-US" sz="2400" dirty="0"/>
            </a:br>
            <a:r>
              <a:rPr lang="en-US" sz="2400" dirty="0"/>
              <a:t>Do the data come from a Uniform Distribution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14944"/>
              </p:ext>
            </p:extLst>
          </p:nvPr>
        </p:nvGraphicFramePr>
        <p:xfrm>
          <a:off x="1143000" y="1905000"/>
          <a:ext cx="467677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91" name="Worksheet" r:id="rId3" imgW="4676812" imgH="4010040" progId="Excel.Sheet.8">
                  <p:embed/>
                </p:oleObj>
              </mc:Choice>
              <mc:Fallback>
                <p:oleObj name="Worksheet" r:id="rId3" imgW="4676812" imgH="40100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4676775" cy="401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0" y="1981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none" dirty="0"/>
              <a:t>Expected numbers if crimes by month follow a Uniform Distribution = total #/12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 flipV="1">
            <a:off x="4876800" y="2209802"/>
            <a:ext cx="1219200" cy="2330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953000" y="387746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none" dirty="0" err="1"/>
              <a:t>Chitest</a:t>
            </a:r>
            <a:r>
              <a:rPr lang="en-US" sz="1800" u="none" dirty="0"/>
              <a:t> returns a p-value of &lt; 0.05, so we can reject the hypothesis that crimes by month follow a Uniform Distribution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3481387" y="4876800"/>
            <a:ext cx="2538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40556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&amp;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743461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/>
              <a:t>Summarizing </a:t>
            </a:r>
            <a:r>
              <a:rPr lang="en-US" sz="3600" b="1" dirty="0" err="1"/>
              <a:t>Bivariate</a:t>
            </a:r>
            <a:r>
              <a:rPr lang="en-US" sz="3600" b="1" dirty="0"/>
              <a:t>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/>
              <a:t>Example: A data set from 44 school districts in New Jersey consisted of observations on </a:t>
            </a:r>
            <a:r>
              <a:rPr lang="en-US" sz="2400" i="1" dirty="0"/>
              <a:t>x = </a:t>
            </a:r>
            <a:r>
              <a:rPr lang="en-US" sz="2400" dirty="0"/>
              <a:t>dollar spent per student and </a:t>
            </a:r>
            <a:r>
              <a:rPr lang="en-US" sz="2400" i="1" dirty="0"/>
              <a:t>y </a:t>
            </a:r>
            <a:r>
              <a:rPr lang="en-US" sz="2400" dirty="0"/>
              <a:t>= average SAT score: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/>
              <a:t>	x</a:t>
            </a:r>
            <a:r>
              <a:rPr lang="en-US" sz="2400" dirty="0"/>
              <a:t>	7750	9900	10870 12080 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i="1" dirty="0"/>
              <a:t>y   	</a:t>
            </a:r>
            <a:r>
              <a:rPr lang="en-US" sz="2400" dirty="0"/>
              <a:t>878	893	966	   950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What is the general nature of the relationship between expenditure per pupil and average SAT score?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Correlation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We are interested in how two or more attributes of individuals or objects in a population are related to one another.</a:t>
            </a:r>
          </a:p>
          <a:p>
            <a:pPr eaLnBrk="1" hangingPunct="1"/>
            <a:r>
              <a:rPr lang="en-US" sz="2400" dirty="0"/>
              <a:t>A </a:t>
            </a:r>
            <a:r>
              <a:rPr lang="en-US" sz="2400" i="1" dirty="0" err="1"/>
              <a:t>scatterplot</a:t>
            </a:r>
            <a:r>
              <a:rPr lang="en-US" sz="2400" dirty="0"/>
              <a:t> of </a:t>
            </a:r>
            <a:r>
              <a:rPr lang="en-US" sz="2400" dirty="0" err="1"/>
              <a:t>bivariate</a:t>
            </a:r>
            <a:r>
              <a:rPr lang="en-US" sz="2400" dirty="0"/>
              <a:t> numerical data gives a visual impression how strongly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</a:t>
            </a:r>
            <a:r>
              <a:rPr lang="en-US" sz="2400" dirty="0"/>
              <a:t> values are related.</a:t>
            </a:r>
          </a:p>
          <a:p>
            <a:pPr eaLnBrk="1" hangingPunct="1"/>
            <a:r>
              <a:rPr lang="en-US" sz="2400" dirty="0"/>
              <a:t>A </a:t>
            </a:r>
            <a:r>
              <a:rPr lang="en-US" sz="2400" i="1" dirty="0"/>
              <a:t>correlation coefficient</a:t>
            </a:r>
            <a:r>
              <a:rPr lang="en-US" sz="2400" dirty="0"/>
              <a:t> is a quantitative assessment of the strength of relationship between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.</a:t>
            </a:r>
          </a:p>
          <a:p>
            <a:pPr eaLnBrk="1" hangingPunct="1">
              <a:buNone/>
            </a:pPr>
            <a:endParaRPr lang="en-US" sz="2400" dirty="0"/>
          </a:p>
          <a:p>
            <a:r>
              <a:rPr lang="en-US" sz="2400" u="sng" dirty="0"/>
              <a:t>See </a:t>
            </a:r>
            <a:r>
              <a:rPr lang="en-US" sz="2400" u="sng"/>
              <a:t>Correlation Spreadsheet</a:t>
            </a:r>
            <a:endParaRPr lang="en-US" sz="2400" u="sng" dirty="0"/>
          </a:p>
          <a:p>
            <a:pPr eaLnBrk="1" hangingPunct="1"/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533400"/>
            <a:ext cx="6172200" cy="5691188"/>
          </a:xfrm>
          <a:noFill/>
        </p:spPr>
      </p:pic>
      <p:sp>
        <p:nvSpPr>
          <p:cNvPr id="819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0" y="609600"/>
            <a:ext cx="1752600" cy="5486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b="1"/>
              <a:t>Scatterplots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b="1"/>
              <a:t>illustrate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b="1"/>
              <a:t>various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b="1"/>
              <a:t>types of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b="1"/>
              <a:t>relationship:</a:t>
            </a:r>
            <a:r>
              <a:rPr lang="en-US" sz="2000"/>
              <a:t>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00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/>
              <a:t>(a) Positive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/>
              <a:t>linear relation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/>
              <a:t>(b) Positive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/>
              <a:t>linear relation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/>
              <a:t>(c) Negative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/>
              <a:t>linear relation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/>
              <a:t>(d) No relation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/>
              <a:t>(e) Curved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/>
              <a:t>relation</a:t>
            </a:r>
          </a:p>
          <a:p>
            <a:pPr marL="533400" indent="-533400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/>
              <a:t>Pearson’s Sample Correlation Coefficient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153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/>
              <a:t>Example</a:t>
            </a:r>
            <a:r>
              <a:rPr lang="en-US" sz="2000"/>
              <a:t>:  For six primarily undergraduate public universities in California with enrollments, six year graduation rates and student-related expenditure per-full time student for 2003 were reported.</a:t>
            </a:r>
          </a:p>
        </p:txBody>
      </p:sp>
      <p:graphicFrame>
        <p:nvGraphicFramePr>
          <p:cNvPr id="7254" name="Group 86"/>
          <p:cNvGraphicFramePr>
            <a:graphicFrameLocks noGrp="1"/>
          </p:cNvGraphicFramePr>
          <p:nvPr/>
        </p:nvGraphicFramePr>
        <p:xfrm>
          <a:off x="762000" y="2133600"/>
          <a:ext cx="7315200" cy="286417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(Student- Related Expenditure)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(Graduation Rate)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- 0.80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- 0.48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8735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- 0.02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- 0.02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- 0.44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- 0.36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7071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38.5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- 1.21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- 0.72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8248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- 1.14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- 0.78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50" name="Object 66"/>
          <p:cNvGraphicFramePr>
            <a:graphicFrameLocks noChangeAspect="1"/>
          </p:cNvGraphicFramePr>
          <p:nvPr/>
        </p:nvGraphicFramePr>
        <p:xfrm>
          <a:off x="814388" y="5181600"/>
          <a:ext cx="73628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Equation" r:id="rId4" imgW="4025880" imgH="685800" progId="Equation.3">
                  <p:embed/>
                </p:oleObj>
              </mc:Choice>
              <mc:Fallback>
                <p:oleObj name="Equation" r:id="rId4" imgW="4025880" imgH="6858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5181600"/>
                        <a:ext cx="73628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z="3200" b="1" dirty="0"/>
              <a:t>correlation coefficient </a:t>
            </a:r>
            <a:r>
              <a:rPr lang="en-US" sz="3200" b="1" i="1" dirty="0"/>
              <a:t>r:  see correlation spreadsheet</a:t>
            </a:r>
            <a:endParaRPr lang="en-US" sz="32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876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/>
              <a:t>The value of </a:t>
            </a:r>
            <a:r>
              <a:rPr lang="en-US" sz="2400" i="1"/>
              <a:t>r</a:t>
            </a:r>
            <a:r>
              <a:rPr lang="en-US" sz="2400"/>
              <a:t> is between –1 and +1. An </a:t>
            </a:r>
            <a:r>
              <a:rPr lang="en-US" sz="2400" i="1"/>
              <a:t>r</a:t>
            </a:r>
            <a:r>
              <a:rPr lang="en-US" sz="2400"/>
              <a:t> near +1 indicates a substantial positive relationship, whereas an </a:t>
            </a:r>
            <a:r>
              <a:rPr lang="en-US" sz="2400" i="1"/>
              <a:t>r</a:t>
            </a:r>
            <a:r>
              <a:rPr lang="en-US" sz="2400"/>
              <a:t> near –1 suggests a substantial negative relationship.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i="1"/>
              <a:t>r</a:t>
            </a:r>
            <a:r>
              <a:rPr lang="en-US" sz="2400"/>
              <a:t> = 1 only when all the points in a scatterplot of the data lie exactly on a straight line with positive (upward) slope. </a:t>
            </a:r>
            <a:r>
              <a:rPr lang="en-US" sz="2400" i="1"/>
              <a:t>r</a:t>
            </a:r>
            <a:r>
              <a:rPr lang="en-US" sz="2400"/>
              <a:t> = –1  only when all the points lie exactly on a straight line with negative (downward) slope.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/>
              <a:t>The value of </a:t>
            </a:r>
            <a:r>
              <a:rPr lang="en-US" sz="2400" i="1"/>
              <a:t>r</a:t>
            </a:r>
            <a:r>
              <a:rPr lang="en-US" sz="2400"/>
              <a:t> does not depend on which of the two variables is considered </a:t>
            </a:r>
            <a:r>
              <a:rPr lang="en-US" sz="2400" i="1"/>
              <a:t>x</a:t>
            </a:r>
            <a:r>
              <a:rPr lang="en-US" sz="2400"/>
              <a:t> and which is considered </a:t>
            </a:r>
            <a:r>
              <a:rPr lang="en-US" sz="2400" i="1"/>
              <a:t>y</a:t>
            </a:r>
            <a:r>
              <a:rPr lang="en-US" sz="2400"/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/>
              <a:t>The value of </a:t>
            </a:r>
            <a:r>
              <a:rPr lang="en-US" sz="2400" i="1"/>
              <a:t>r</a:t>
            </a:r>
            <a:r>
              <a:rPr lang="en-US" sz="2400"/>
              <a:t> does not depend on the unit of measurement for either variable.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/>
              <a:t>The value of </a:t>
            </a:r>
            <a:r>
              <a:rPr lang="en-US" sz="2400" i="1"/>
              <a:t>r</a:t>
            </a:r>
            <a:r>
              <a:rPr lang="en-US" sz="2400"/>
              <a:t> is measure of the extent which </a:t>
            </a:r>
            <a:r>
              <a:rPr lang="en-US" sz="2400" i="1"/>
              <a:t>x</a:t>
            </a:r>
            <a:r>
              <a:rPr lang="en-US" sz="2400"/>
              <a:t> and </a:t>
            </a:r>
            <a:r>
              <a:rPr lang="en-US" sz="2400" i="1"/>
              <a:t>y</a:t>
            </a:r>
            <a:r>
              <a:rPr lang="en-US" sz="2400"/>
              <a:t> are linearly related.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on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Against a known reference point:  </a:t>
            </a:r>
          </a:p>
          <a:p>
            <a:pPr lvl="1"/>
            <a:r>
              <a:rPr lang="en-US" sz="2000" dirty="0" err="1"/>
              <a:t>Eg</a:t>
            </a:r>
            <a:r>
              <a:rPr lang="en-US" sz="2000" dirty="0"/>
              <a:t>., true mean equals a specific number, say 180</a:t>
            </a:r>
          </a:p>
          <a:p>
            <a:pPr lvl="1"/>
            <a:r>
              <a:rPr lang="en-US" sz="2000" dirty="0"/>
              <a:t>Use Z-test if std. dev of underlying population is known</a:t>
            </a:r>
          </a:p>
          <a:p>
            <a:pPr lvl="1"/>
            <a:r>
              <a:rPr lang="en-US" sz="2000" dirty="0"/>
              <a:t>Otherwise use T-test</a:t>
            </a:r>
          </a:p>
          <a:p>
            <a:pPr lvl="1"/>
            <a:r>
              <a:rPr lang="en-US" sz="2000" dirty="0"/>
              <a:t>Z-test can be substituted for T-test of sample size is &gt; 30</a:t>
            </a:r>
          </a:p>
          <a:p>
            <a:pPr lvl="1"/>
            <a:endParaRPr lang="en-US" sz="2000" dirty="0"/>
          </a:p>
          <a:p>
            <a:pPr>
              <a:buNone/>
            </a:pPr>
            <a:r>
              <a:rPr lang="en-US" dirty="0"/>
              <a:t>To test means of two different samples against each other:</a:t>
            </a:r>
          </a:p>
          <a:p>
            <a:pPr lvl="1"/>
            <a:r>
              <a:rPr lang="en-US" dirty="0"/>
              <a:t>Use Two-Sample </a:t>
            </a:r>
            <a:r>
              <a:rPr lang="en-US"/>
              <a:t>T-test tool </a:t>
            </a:r>
            <a:r>
              <a:rPr lang="en-US" dirty="0"/>
              <a:t>from Excel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sz="3200" b="1"/>
              <a:t>Example: Relations between hours worked and GPA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733800"/>
          </a:xfrm>
        </p:spPr>
        <p:txBody>
          <a:bodyPr/>
          <a:lstStyle/>
          <a:p>
            <a:pPr eaLnBrk="1" hangingPunct="1"/>
            <a:r>
              <a:rPr lang="en-US" sz="2800"/>
              <a:t>How strong is the relationship between hours students work and their GPA?	</a:t>
            </a:r>
          </a:p>
          <a:p>
            <a:pPr eaLnBrk="1" hangingPunct="1">
              <a:buFontTx/>
              <a:buNone/>
            </a:pPr>
            <a:r>
              <a:rPr lang="en-US" sz="2800"/>
              <a:t>		528 students were selected with </a:t>
            </a:r>
            <a:r>
              <a:rPr lang="en-US" sz="2800" i="1"/>
              <a:t>x</a:t>
            </a:r>
            <a:r>
              <a:rPr lang="en-US" sz="2800"/>
              <a:t> = grade point average and </a:t>
            </a:r>
            <a:r>
              <a:rPr lang="en-US" sz="2800" i="1"/>
              <a:t>y</a:t>
            </a:r>
            <a:r>
              <a:rPr lang="en-US" sz="2800"/>
              <a:t> = time spent working at a job (in hours per week). The study reported that the correlation coefficient </a:t>
            </a:r>
            <a:r>
              <a:rPr lang="en-US" sz="2800" i="1"/>
              <a:t>r </a:t>
            </a:r>
            <a:r>
              <a:rPr lang="en-US" sz="2800"/>
              <a:t>= – 0.08. </a:t>
            </a:r>
          </a:p>
          <a:p>
            <a:pPr eaLnBrk="1" hangingPunct="1">
              <a:buFontTx/>
              <a:buNone/>
            </a:pPr>
            <a:r>
              <a:rPr lang="en-US" sz="2800"/>
              <a:t>		Is there a tendency for those who work more to have lower GPA?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524000" y="5486400"/>
            <a:ext cx="7015163" cy="762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Answer</a:t>
            </a:r>
            <a:r>
              <a:rPr lang="en-US" sz="2000"/>
              <a:t>: Linear relationship extremely weak. There is a very slight</a:t>
            </a:r>
          </a:p>
          <a:p>
            <a:r>
              <a:rPr lang="en-US" sz="2000"/>
              <a:t>tendency for those who work more to have lower grades.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allAtOnce" animBg="1"/>
      <p:bldP spid="5124" grpId="1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sz="3200" b="1"/>
              <a:t>Example: The Misery Index and Suicide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886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/>
              <a:t>The Misery Index = the inflation rate + the unemployment rate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/>
              <a:t>The Revised Misery Index = the inflation rate + 2 </a:t>
            </a:r>
            <a:r>
              <a:rPr lang="en-US" sz="2400">
                <a:sym typeface="Symbol" pitchFamily="18" charset="2"/>
              </a:rPr>
              <a:t> </a:t>
            </a:r>
            <a:r>
              <a:rPr lang="en-US" sz="2400"/>
              <a:t>the unemployment rate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/>
              <a:t>Using inflation, unemployment and suicide rate for 1958 to 1992, the researchers reported that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/>
              <a:t>The Pearson correlation between the Misery indices and suicide rate = .97.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/>
              <a:t>The Pearson correlation between the revised Misery indices and suicide rate = .61.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/>
              <a:t>	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81000" y="5029200"/>
            <a:ext cx="79375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Conclusion</a:t>
            </a:r>
            <a:r>
              <a:rPr lang="en-US"/>
              <a:t>: Although there is a positive relationship between </a:t>
            </a:r>
          </a:p>
          <a:p>
            <a:r>
              <a:rPr lang="en-US"/>
              <a:t>suicide rate and both indexes, the relationship is much stronger </a:t>
            </a:r>
          </a:p>
          <a:p>
            <a:r>
              <a:rPr lang="en-US"/>
              <a:t>for the original index than for the revised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Example: Is foal weight related to the weight of the mare?</a:t>
            </a:r>
          </a:p>
        </p:txBody>
      </p:sp>
      <p:graphicFrame>
        <p:nvGraphicFramePr>
          <p:cNvPr id="43110" name="Group 102"/>
          <p:cNvGraphicFramePr>
            <a:graphicFrameLocks noGrp="1"/>
          </p:cNvGraphicFramePr>
          <p:nvPr>
            <p:ph sz="half" idx="1"/>
          </p:nvPr>
        </p:nvGraphicFramePr>
        <p:xfrm>
          <a:off x="685800" y="1981200"/>
          <a:ext cx="3657600" cy="435254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Mare Weight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, in kg)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Foal Weight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, in kg)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3166" name="Group 158"/>
          <p:cNvGraphicFramePr>
            <a:graphicFrameLocks noGrp="1"/>
          </p:cNvGraphicFramePr>
          <p:nvPr>
            <p:ph sz="half" idx="2"/>
          </p:nvPr>
        </p:nvGraphicFramePr>
        <p:xfrm>
          <a:off x="4648200" y="1981200"/>
          <a:ext cx="3810000" cy="3885819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Mare Weight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, in kg)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Foal Weight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, in kg)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108.5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381000"/>
          </a:xfrm>
        </p:spPr>
        <p:txBody>
          <a:bodyPr/>
          <a:lstStyle/>
          <a:p>
            <a:r>
              <a:rPr lang="en-US" sz="2400"/>
              <a:t>Foal and Mare weight: Scatterplot by Excel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638800"/>
            <a:ext cx="78486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scatterplot indicates that there is almost no linear relation between foal weight and mare weight.</a:t>
            </a:r>
          </a:p>
        </p:txBody>
      </p:sp>
      <p:pic>
        <p:nvPicPr>
          <p:cNvPr id="15364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r="862" b="40347"/>
          <a:stretch>
            <a:fillRect/>
          </a:stretch>
        </p:blipFill>
        <p:spPr>
          <a:xfrm>
            <a:off x="1066800" y="1219200"/>
            <a:ext cx="7620000" cy="4329113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685800"/>
            <a:ext cx="7772400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/>
              <a:t>Exercise</a:t>
            </a:r>
            <a:r>
              <a:rPr lang="en-US" sz="2400"/>
              <a:t>: How does the average finish time (in minutes) in a marathon vary with age group for female participants?</a:t>
            </a:r>
          </a:p>
        </p:txBody>
      </p:sp>
      <p:graphicFrame>
        <p:nvGraphicFramePr>
          <p:cNvPr id="12338" name="Group 50"/>
          <p:cNvGraphicFramePr>
            <a:graphicFrameLocks noGrp="1"/>
          </p:cNvGraphicFramePr>
          <p:nvPr>
            <p:ph sz="half" idx="2"/>
          </p:nvPr>
        </p:nvGraphicFramePr>
        <p:xfrm>
          <a:off x="685800" y="1676400"/>
          <a:ext cx="7772400" cy="272732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Age Group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Representative Age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Average Finish Time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 – 19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302.38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 – 29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193.63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 – 39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185.46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 – 49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198.49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 – 59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224.30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60 - 69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288.71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93" name="Text Box 49"/>
          <p:cNvSpPr txBox="1">
            <a:spLocks noChangeArrowheads="1"/>
          </p:cNvSpPr>
          <p:nvPr/>
        </p:nvSpPr>
        <p:spPr bwMode="auto">
          <a:xfrm>
            <a:off x="838200" y="4572000"/>
            <a:ext cx="7772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Construct a scatterplot and find </a:t>
            </a:r>
            <a:r>
              <a:rPr lang="en-US" i="1"/>
              <a:t>r. </a:t>
            </a:r>
            <a:r>
              <a:rPr lang="en-US"/>
              <a:t>Is there a strong linear relation between the age and average finish time?</a:t>
            </a:r>
          </a:p>
          <a:p>
            <a:r>
              <a:rPr lang="en-US"/>
              <a:t>Let </a:t>
            </a:r>
            <a:r>
              <a:rPr lang="en-US" i="1"/>
              <a:t>x</a:t>
            </a:r>
            <a:r>
              <a:rPr lang="en-US"/>
              <a:t> = representative age, and </a:t>
            </a:r>
            <a:r>
              <a:rPr lang="en-US" i="1"/>
              <a:t>y = </a:t>
            </a:r>
            <a:r>
              <a:rPr lang="en-US"/>
              <a:t>average finish time.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6019800"/>
            <a:ext cx="8516938" cy="3698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0.038477. There is a very weak linear relation between the age and average finish time.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/>
              <a:t>Simple Linear Regression: Fitting a Line to </a:t>
            </a:r>
            <a:r>
              <a:rPr lang="en-US" sz="3600" b="1" dirty="0" err="1"/>
              <a:t>Bivariate</a:t>
            </a:r>
            <a:r>
              <a:rPr lang="en-US" sz="3600" b="1" dirty="0"/>
              <a:t> Data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dirty="0"/>
              <a:t>Simple regression analysis</a:t>
            </a:r>
            <a:r>
              <a:rPr lang="en-US" sz="2400" dirty="0"/>
              <a:t> is to use information about </a:t>
            </a:r>
            <a:r>
              <a:rPr lang="en-US" sz="2400" i="1" dirty="0"/>
              <a:t>x</a:t>
            </a:r>
            <a:r>
              <a:rPr lang="en-US" sz="2400" dirty="0"/>
              <a:t> to draw some sort of conclusion concerning </a:t>
            </a:r>
            <a:r>
              <a:rPr lang="en-US" sz="2400" i="1" dirty="0"/>
              <a:t>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/>
              <a:t>y</a:t>
            </a:r>
            <a:r>
              <a:rPr lang="en-US" sz="2400" dirty="0"/>
              <a:t> – the dependent or response variable, 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i="1" dirty="0"/>
              <a:t>x</a:t>
            </a:r>
            <a:r>
              <a:rPr lang="en-US" sz="2400" dirty="0"/>
              <a:t> – the independent, predictor, or explanatory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a </a:t>
            </a:r>
            <a:r>
              <a:rPr lang="en-US" sz="2400" dirty="0" err="1"/>
              <a:t>scatterplot</a:t>
            </a:r>
            <a:r>
              <a:rPr lang="en-US" sz="2400" dirty="0"/>
              <a:t> of </a:t>
            </a:r>
            <a:r>
              <a:rPr lang="en-US" sz="2400" i="1" dirty="0"/>
              <a:t>y</a:t>
            </a:r>
            <a:r>
              <a:rPr lang="en-US" sz="2400" dirty="0"/>
              <a:t> versus </a:t>
            </a:r>
            <a:r>
              <a:rPr lang="en-US" sz="2400" i="1" dirty="0"/>
              <a:t>x</a:t>
            </a:r>
            <a:r>
              <a:rPr lang="en-US" sz="2400" dirty="0"/>
              <a:t> exhibits a linear pattern, we can summarize the relationship between the variables by finding a line </a:t>
            </a:r>
            <a:r>
              <a:rPr lang="en-US" sz="2400" i="1" dirty="0"/>
              <a:t>y = a + </a:t>
            </a:r>
            <a:r>
              <a:rPr lang="en-US" sz="2400" i="1" dirty="0" err="1"/>
              <a:t>bx</a:t>
            </a:r>
            <a:r>
              <a:rPr lang="en-US" sz="2400" dirty="0"/>
              <a:t> that is as close as possible to the points on the plot.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/>
              <a:t>a</a:t>
            </a:r>
            <a:r>
              <a:rPr lang="en-US" sz="2400" dirty="0"/>
              <a:t> – the </a:t>
            </a:r>
            <a:r>
              <a:rPr lang="en-US" sz="2400" i="1" dirty="0"/>
              <a:t>y</a:t>
            </a:r>
            <a:r>
              <a:rPr lang="en-US" sz="2400" dirty="0"/>
              <a:t>-intercept (the height of the line when </a:t>
            </a:r>
            <a:r>
              <a:rPr lang="en-US" sz="2400" i="1" dirty="0"/>
              <a:t>x</a:t>
            </a:r>
            <a:r>
              <a:rPr lang="en-US" sz="2400" dirty="0"/>
              <a:t> = 0), 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i="1" dirty="0"/>
              <a:t>b</a:t>
            </a:r>
            <a:r>
              <a:rPr lang="en-US" sz="2400" dirty="0"/>
              <a:t> – the slope (the amount by which </a:t>
            </a:r>
            <a:r>
              <a:rPr lang="en-US" sz="2400" i="1" dirty="0"/>
              <a:t>y</a:t>
            </a:r>
            <a:r>
              <a:rPr lang="en-US" sz="2400" dirty="0"/>
              <a:t> increases when </a:t>
            </a:r>
            <a:r>
              <a:rPr lang="en-US" sz="2400" i="1" dirty="0"/>
              <a:t>x</a:t>
            </a:r>
            <a:r>
              <a:rPr lang="en-US" sz="2400" dirty="0"/>
              <a:t> increases by 1  unit.)</a:t>
            </a:r>
            <a:endParaRPr lang="en-US" sz="2400" i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Analysis (overview cont’d)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out by looking at how one variable may explain or predict another</a:t>
            </a:r>
          </a:p>
          <a:p>
            <a:pPr lvl="1"/>
            <a:r>
              <a:rPr lang="en-US" dirty="0"/>
              <a:t>We will later show how to extend this idea to how one variable may have multiple explanatory factors</a:t>
            </a:r>
          </a:p>
          <a:p>
            <a:r>
              <a:rPr lang="en-US" dirty="0"/>
              <a:t>We will concentrate mainly upon linear relationships</a:t>
            </a:r>
          </a:p>
          <a:p>
            <a:pPr lvl="1"/>
            <a:r>
              <a:rPr lang="en-US" dirty="0"/>
              <a:t>We will later show how to incorporate some non-linearity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/>
              <a:t>Linear relationships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5438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none"/>
              <a:t>When two variables have a linear relationship, we call them</a:t>
            </a:r>
          </a:p>
          <a:p>
            <a:pPr algn="l">
              <a:spcBef>
                <a:spcPct val="50000"/>
              </a:spcBef>
            </a:pPr>
            <a:r>
              <a:rPr lang="en-US" u="none"/>
              <a:t>	X = independent variable (horizontal axis)</a:t>
            </a:r>
          </a:p>
          <a:p>
            <a:pPr algn="l">
              <a:spcBef>
                <a:spcPct val="50000"/>
              </a:spcBef>
            </a:pPr>
            <a:r>
              <a:rPr lang="en-US" u="none"/>
              <a:t>	Y = dependent variable (vertical axis)</a:t>
            </a:r>
          </a:p>
          <a:p>
            <a:pPr algn="l">
              <a:spcBef>
                <a:spcPct val="50000"/>
              </a:spcBef>
            </a:pPr>
            <a:r>
              <a:rPr lang="en-US" u="none"/>
              <a:t>and describe the relationship as</a:t>
            </a:r>
          </a:p>
          <a:p>
            <a:pPr algn="l">
              <a:spcBef>
                <a:spcPct val="50000"/>
              </a:spcBef>
            </a:pPr>
            <a:r>
              <a:rPr lang="en-US" u="none"/>
              <a:t>		Y = a + b*X</a:t>
            </a:r>
          </a:p>
          <a:p>
            <a:pPr algn="l">
              <a:spcBef>
                <a:spcPct val="50000"/>
              </a:spcBef>
            </a:pPr>
            <a:r>
              <a:rPr lang="en-US" u="none"/>
              <a:t>where</a:t>
            </a:r>
          </a:p>
          <a:p>
            <a:pPr algn="l">
              <a:spcBef>
                <a:spcPct val="50000"/>
              </a:spcBef>
            </a:pPr>
            <a:r>
              <a:rPr lang="en-US" u="none"/>
              <a:t>		a = intercept</a:t>
            </a:r>
          </a:p>
          <a:p>
            <a:pPr algn="l">
              <a:spcBef>
                <a:spcPct val="50000"/>
              </a:spcBef>
            </a:pPr>
            <a:r>
              <a:rPr lang="en-US" u="none"/>
              <a:t>		b = slope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blackWhite">
          <a:xfrm>
            <a:off x="5105400" y="4625975"/>
            <a:ext cx="3733800" cy="1927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u="none"/>
              <a:t>For example,</a:t>
            </a:r>
          </a:p>
          <a:p>
            <a:r>
              <a:rPr lang="en-US" u="none"/>
              <a:t>X = Year</a:t>
            </a:r>
          </a:p>
          <a:p>
            <a:r>
              <a:rPr lang="en-US" u="none"/>
              <a:t>Y = Male Life Expectancy</a:t>
            </a:r>
          </a:p>
          <a:p>
            <a:r>
              <a:rPr lang="en-US" u="none"/>
              <a:t>a = -445.95</a:t>
            </a:r>
          </a:p>
          <a:p>
            <a:r>
              <a:rPr lang="en-US" u="none"/>
              <a:t>b = 0.2608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12725" y="6137275"/>
            <a:ext cx="349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u="none"/>
              <a:t>(see Excel-life expectancy)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  <p:bldP spid="49156" grpId="0" animBg="1" autoUpdateAnimBg="0"/>
      <p:bldP spid="4915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/>
              <a:t>Linear Relationships (cont’d)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122363" y="1066800"/>
            <a:ext cx="68881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u="none"/>
              <a:t>Y = a + b*X, where a is the intercept and b is the slope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295400" y="1828800"/>
            <a:ext cx="6629400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u="none"/>
              <a:t>The intercept a is the value of Y when X = 0, or the place on the vertical axis where the line crosses</a:t>
            </a:r>
          </a:p>
          <a:p>
            <a:pPr algn="l">
              <a:spcBef>
                <a:spcPct val="50000"/>
              </a:spcBef>
            </a:pPr>
            <a:r>
              <a:rPr lang="en-US" sz="2000" u="none"/>
              <a:t>The slope b describes the pitch or slope of the line</a:t>
            </a:r>
          </a:p>
          <a:p>
            <a:pPr algn="l">
              <a:spcBef>
                <a:spcPct val="50000"/>
              </a:spcBef>
            </a:pPr>
            <a:r>
              <a:rPr lang="en-US" sz="2000" u="none"/>
              <a:t>If b &gt; 0, the line goes up from left to right; the variables have a positive relationship; “when X goes up, Y goes up”</a:t>
            </a:r>
          </a:p>
          <a:p>
            <a:pPr algn="l">
              <a:spcBef>
                <a:spcPct val="50000"/>
              </a:spcBef>
            </a:pPr>
            <a:r>
              <a:rPr lang="en-US" sz="2000" u="none"/>
              <a:t>If b &lt; 0, the line goes down from left to right; the variables have a negative relationship; “when X goes up, Y goes down”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blackWhite">
          <a:xfrm>
            <a:off x="1524000" y="4670425"/>
            <a:ext cx="60960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none"/>
              <a:t>In regression, we will take two variables X and Y and determine the a and b that best describe the relationship between X and Y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46200" y="6137275"/>
            <a:ext cx="648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u="none"/>
              <a:t>Our starting assumption is that Y is dependent on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 autoUpdateAnimBg="0"/>
      <p:bldP spid="50180" grpId="0" build="p" autoUpdateAnimBg="0"/>
      <p:bldP spid="50181" grpId="0" build="p" animBg="1" autoUpdateAnimBg="0"/>
      <p:bldP spid="5018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The Principle of Least Squares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sz="2400"/>
              <a:t>The most widely used criterion for measuring the goodness of fit of a line </a:t>
            </a:r>
            <a:r>
              <a:rPr lang="en-US" sz="2400" i="1"/>
              <a:t>y=a+bx</a:t>
            </a:r>
            <a:r>
              <a:rPr lang="en-US" sz="2400"/>
              <a:t> to bivariate data </a:t>
            </a:r>
            <a:r>
              <a:rPr lang="en-US" sz="2400" i="1"/>
              <a:t>(x</a:t>
            </a:r>
            <a:r>
              <a:rPr lang="en-US" sz="2400" i="1" baseline="-25000"/>
              <a:t>1</a:t>
            </a:r>
            <a:r>
              <a:rPr lang="en-US" sz="2400" i="1"/>
              <a:t>, y</a:t>
            </a:r>
            <a:r>
              <a:rPr lang="en-US" sz="2400" i="1" baseline="-25000"/>
              <a:t>1</a:t>
            </a:r>
            <a:r>
              <a:rPr lang="en-US" sz="2400" i="1"/>
              <a:t>), (x</a:t>
            </a:r>
            <a:r>
              <a:rPr lang="en-US" sz="2400" i="1" baseline="-25000"/>
              <a:t>2</a:t>
            </a:r>
            <a:r>
              <a:rPr lang="en-US" sz="2400" i="1"/>
              <a:t>, y</a:t>
            </a:r>
            <a:r>
              <a:rPr lang="en-US" sz="2400" i="1" baseline="-25000"/>
              <a:t>2</a:t>
            </a:r>
            <a:r>
              <a:rPr lang="en-US" sz="2400" i="1"/>
              <a:t>), …, (x</a:t>
            </a:r>
            <a:r>
              <a:rPr lang="en-US" sz="2400" i="1" baseline="-25000"/>
              <a:t>n</a:t>
            </a:r>
            <a:r>
              <a:rPr lang="en-US" sz="2400" i="1"/>
              <a:t>, y</a:t>
            </a:r>
            <a:r>
              <a:rPr lang="en-US" sz="2400" i="1" baseline="-25000"/>
              <a:t>n</a:t>
            </a:r>
            <a:r>
              <a:rPr lang="en-US" sz="2400" i="1"/>
              <a:t>) </a:t>
            </a:r>
            <a:r>
              <a:rPr lang="en-US" sz="2400"/>
              <a:t>is the sum of the squared deviations about the line</a:t>
            </a:r>
          </a:p>
          <a:p>
            <a:pPr eaLnBrk="1" hangingPunct="1">
              <a:buFontTx/>
              <a:buNone/>
            </a:pPr>
            <a:r>
              <a:rPr lang="en-US">
                <a:cs typeface="Times New Roman" charset="0"/>
              </a:rPr>
              <a:t>	</a:t>
            </a:r>
          </a:p>
          <a:p>
            <a:pPr eaLnBrk="1" hangingPunct="1"/>
            <a:endParaRPr lang="en-US" sz="2400">
              <a:cs typeface="Times New Roman" charset="0"/>
            </a:endParaRPr>
          </a:p>
          <a:p>
            <a:pPr eaLnBrk="1" hangingPunct="1"/>
            <a:r>
              <a:rPr lang="en-US" sz="2400">
                <a:cs typeface="Times New Roman" charset="0"/>
              </a:rPr>
              <a:t>The line that gives the best fit to the data is the one that minimizes this sum. This line is called the least-squares line or the sample regression line.</a:t>
            </a:r>
            <a:endParaRPr lang="el-GR" sz="2400">
              <a:cs typeface="Times New Roman" charset="0"/>
            </a:endParaRPr>
          </a:p>
        </p:txBody>
      </p:sp>
      <p:graphicFrame>
        <p:nvGraphicFramePr>
          <p:cNvPr id="307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3429000"/>
          <a:ext cx="7696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Equation" r:id="rId4" imgW="4533840" imgH="266400" progId="Equation.3">
                  <p:embed/>
                </p:oleObj>
              </mc:Choice>
              <mc:Fallback>
                <p:oleObj name="Equation" r:id="rId4" imgW="4533840" imgH="26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7696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on Variance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Wingdings" panose="05000000000000000000" pitchFamily="2" charset="2"/>
              <a:buChar char="§"/>
            </a:pPr>
            <a:r>
              <a:rPr lang="en-US" dirty="0"/>
              <a:t>Against a specified number---use chi square test of variance</a:t>
            </a:r>
          </a:p>
          <a:p>
            <a:pPr lvl="2"/>
            <a:r>
              <a:rPr lang="en-US" dirty="0" err="1"/>
              <a:t>chidist</a:t>
            </a:r>
            <a:endParaRPr lang="en-US" dirty="0"/>
          </a:p>
          <a:p>
            <a:pPr lvl="2"/>
            <a:r>
              <a:rPr lang="en-US" dirty="0" err="1"/>
              <a:t>chiinv</a:t>
            </a:r>
            <a:endParaRPr lang="en-US" dirty="0"/>
          </a:p>
          <a:p>
            <a:r>
              <a:rPr lang="en-US" dirty="0"/>
              <a:t>Two samples---use F-test tool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Example: Time to Defibrillator Shock and Heart Attack Survival Rate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2133600"/>
            <a:ext cx="5105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/>
              <a:t>	Studies have shown that people who suffer sudden cardiac arrest (SCA) have a better chance of survival if a defibrillator shock is administered very soon after cardiac arrest. The data on the left gives </a:t>
            </a:r>
          </a:p>
          <a:p>
            <a:pPr eaLnBrk="1" hangingPunct="1"/>
            <a:r>
              <a:rPr lang="en-US" sz="2400" i="1"/>
              <a:t>y </a:t>
            </a:r>
            <a:r>
              <a:rPr lang="en-US" sz="2400"/>
              <a:t>= survival rate (%) and </a:t>
            </a:r>
          </a:p>
          <a:p>
            <a:pPr eaLnBrk="1" hangingPunct="1"/>
            <a:r>
              <a:rPr lang="en-US" sz="2400" i="1"/>
              <a:t>x </a:t>
            </a:r>
            <a:r>
              <a:rPr lang="en-US" sz="2400"/>
              <a:t>= mean call-to-shock time (in minutes).</a:t>
            </a:r>
          </a:p>
          <a:p>
            <a:pPr eaLnBrk="1" hangingPunct="1">
              <a:buFontTx/>
              <a:buNone/>
            </a:pPr>
            <a:r>
              <a:rPr lang="en-US" sz="2400"/>
              <a:t>	Construct a least-squares line.</a:t>
            </a:r>
          </a:p>
        </p:txBody>
      </p:sp>
      <p:graphicFrame>
        <p:nvGraphicFramePr>
          <p:cNvPr id="11308" name="Group 44"/>
          <p:cNvGraphicFramePr>
            <a:graphicFrameLocks noGrp="1"/>
          </p:cNvGraphicFramePr>
          <p:nvPr>
            <p:ph sz="half" idx="2"/>
          </p:nvPr>
        </p:nvGraphicFramePr>
        <p:xfrm>
          <a:off x="6096000" y="2209800"/>
          <a:ext cx="2362200" cy="276129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(minutes)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000" dirty="0"/>
              <a:t>Go to Data Analysis 	Choose Regression	Click OK	</a:t>
            </a:r>
          </a:p>
        </p:txBody>
      </p:sp>
      <p:pic>
        <p:nvPicPr>
          <p:cNvPr id="23555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r="862" b="48695"/>
          <a:stretch>
            <a:fillRect/>
          </a:stretch>
        </p:blipFill>
        <p:spPr>
          <a:xfrm>
            <a:off x="685800" y="1905000"/>
            <a:ext cx="8001000" cy="4191000"/>
          </a:xfrm>
        </p:spPr>
      </p:pic>
      <p:sp>
        <p:nvSpPr>
          <p:cNvPr id="23556" name="Line 8"/>
          <p:cNvSpPr>
            <a:spLocks noChangeShapeType="1"/>
          </p:cNvSpPr>
          <p:nvPr/>
        </p:nvSpPr>
        <p:spPr bwMode="auto">
          <a:xfrm>
            <a:off x="5791200" y="106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Line 9"/>
          <p:cNvSpPr>
            <a:spLocks noChangeShapeType="1"/>
          </p:cNvSpPr>
          <p:nvPr/>
        </p:nvSpPr>
        <p:spPr bwMode="auto">
          <a:xfrm>
            <a:off x="838200" y="137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algn="l"/>
            <a:r>
              <a:rPr lang="en-US" sz="1800"/>
              <a:t>In the dialog box, enter Y Range first (B2:B6) and then X Range (A2:A6). You can optionally choose Output Range.</a:t>
            </a:r>
          </a:p>
        </p:txBody>
      </p:sp>
      <p:pic>
        <p:nvPicPr>
          <p:cNvPr id="24579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r="-807" b="32001"/>
          <a:stretch>
            <a:fillRect/>
          </a:stretch>
        </p:blipFill>
        <p:spPr>
          <a:xfrm>
            <a:off x="609600" y="1676400"/>
            <a:ext cx="7924800" cy="4448175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410200"/>
            <a:ext cx="7772400" cy="99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Excel gives a summary with a lot of information. (You may adjust the width of columns to have a better view.) From the data in Coefficients column: </a:t>
            </a:r>
            <a:r>
              <a:rPr lang="en-US" sz="1600" i="1" dirty="0"/>
              <a:t>a</a:t>
            </a:r>
            <a:r>
              <a:rPr lang="en-US" sz="1600" dirty="0"/>
              <a:t> = intercept = 101.33 and </a:t>
            </a:r>
            <a:r>
              <a:rPr lang="en-US" sz="1600" i="1" dirty="0"/>
              <a:t>b</a:t>
            </a:r>
            <a:r>
              <a:rPr lang="en-US" sz="1600" dirty="0"/>
              <a:t> = X Variable 1 = - 9.30.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The least-squares line is </a:t>
            </a:r>
            <a:r>
              <a:rPr lang="en-US" sz="1600" i="1" dirty="0">
                <a:cs typeface="Times New Roman" charset="0"/>
              </a:rPr>
              <a:t>ŷ</a:t>
            </a:r>
            <a:r>
              <a:rPr lang="en-US" sz="1600" dirty="0"/>
              <a:t> = 101.33 – 9.30</a:t>
            </a:r>
            <a:r>
              <a:rPr lang="en-US" sz="1600" i="1" dirty="0"/>
              <a:t>x.</a:t>
            </a:r>
          </a:p>
        </p:txBody>
      </p:sp>
      <p:pic>
        <p:nvPicPr>
          <p:cNvPr id="25603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r="-807" b="32001"/>
          <a:stretch>
            <a:fillRect/>
          </a:stretch>
        </p:blipFill>
        <p:spPr>
          <a:xfrm>
            <a:off x="762000" y="457200"/>
            <a:ext cx="7772400" cy="4694238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762000"/>
            <a:ext cx="5334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/>
              <a:t>Exercise: Is Age Related to Recovery 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Time for Injured Athletes?</a:t>
            </a:r>
            <a:r>
              <a:rPr lang="en-US" sz="2400" dirty="0"/>
              <a:t> </a:t>
            </a:r>
          </a:p>
          <a:p>
            <a:pPr eaLnBrk="1" hangingPunct="1">
              <a:buFontTx/>
              <a:buNone/>
            </a:pPr>
            <a:r>
              <a:rPr lang="en-US" sz="2400" dirty="0"/>
              <a:t>		How quickly can athletes return to their sport following injuries requiring surgery? An article gave the data in the table for 10 weight lifters on </a:t>
            </a:r>
          </a:p>
          <a:p>
            <a:pPr eaLnBrk="1" hangingPunct="1">
              <a:buFontTx/>
              <a:buNone/>
            </a:pPr>
            <a:r>
              <a:rPr lang="en-US" sz="2400" i="1" dirty="0"/>
              <a:t>	x </a:t>
            </a:r>
            <a:r>
              <a:rPr lang="en-US" sz="2400" dirty="0"/>
              <a:t>= age and </a:t>
            </a:r>
          </a:p>
          <a:p>
            <a:pPr eaLnBrk="1" hangingPunct="1">
              <a:buFontTx/>
              <a:buNone/>
            </a:pPr>
            <a:r>
              <a:rPr lang="en-US" sz="2400" i="1" dirty="0"/>
              <a:t>	y </a:t>
            </a:r>
            <a:r>
              <a:rPr lang="en-US" sz="2400" dirty="0"/>
              <a:t>= days after arthroscopic shoulder surgery before being able to return to their sport. </a:t>
            </a:r>
          </a:p>
          <a:p>
            <a:pPr eaLnBrk="1" hangingPunct="1">
              <a:buFontTx/>
              <a:buNone/>
            </a:pPr>
            <a:r>
              <a:rPr lang="en-US" sz="2400" dirty="0"/>
              <a:t>	Find the least-squares line. </a:t>
            </a:r>
            <a:r>
              <a:rPr lang="en-US" sz="2400" b="1" dirty="0">
                <a:solidFill>
                  <a:srgbClr val="FF0000"/>
                </a:solidFill>
              </a:rPr>
              <a:t>(see age related recovery excel sheet)</a:t>
            </a:r>
          </a:p>
        </p:txBody>
      </p:sp>
      <p:graphicFrame>
        <p:nvGraphicFramePr>
          <p:cNvPr id="13364" name="Group 52"/>
          <p:cNvGraphicFramePr>
            <a:graphicFrameLocks noGrp="1"/>
          </p:cNvGraphicFramePr>
          <p:nvPr>
            <p:ph sz="half" idx="2"/>
          </p:nvPr>
        </p:nvGraphicFramePr>
        <p:xfrm>
          <a:off x="6400800" y="1066800"/>
          <a:ext cx="1981200" cy="452596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2819400" y="5562600"/>
            <a:ext cx="3352800" cy="3968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Answer:</a:t>
            </a:r>
            <a:r>
              <a:rPr lang="en-US" sz="2000" i="1"/>
              <a:t> y</a:t>
            </a:r>
            <a:r>
              <a:rPr lang="en-US" sz="2000"/>
              <a:t> = </a:t>
            </a:r>
            <a:r>
              <a:rPr lang="en-US" sz="2000">
                <a:cs typeface="Times New Roman" charset="0"/>
              </a:rPr>
              <a:t>−5.05 + 0.272</a:t>
            </a:r>
            <a:r>
              <a:rPr lang="en-US" sz="2000" i="1">
                <a:cs typeface="Times New Roman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Doing Regression 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Do a scatter diagram on the relevant data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Do the full regression analysis using Excel’s Tools &gt; Data Analysis &gt; Regression command, saving and plotting the residuals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Examine the residuals for individual information (and other trends)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dirty="0"/>
              <a:t>Practical Trends with </a:t>
            </a:r>
            <a:r>
              <a:rPr lang="en-US" i="1" u="sng" dirty="0"/>
              <a:t>R</a:t>
            </a:r>
            <a:r>
              <a:rPr lang="en-US" i="1" u="sng" baseline="30000" dirty="0"/>
              <a:t> </a:t>
            </a:r>
            <a:r>
              <a:rPr lang="en-US" i="1" u="sng" dirty="0"/>
              <a:t>square </a:t>
            </a:r>
            <a:r>
              <a:rPr lang="en-US" dirty="0"/>
              <a:t>and </a:t>
            </a:r>
            <a:r>
              <a:rPr lang="en-US" i="1" u="sng" dirty="0"/>
              <a:t>Standard error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85850" y="2408238"/>
            <a:ext cx="6991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u="none" dirty="0"/>
              <a:t>When working with regression, you will often have to compare two separate regressions and try to determine which is a better model. In this case, look for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498841" y="4119563"/>
            <a:ext cx="6155852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u="none" dirty="0"/>
              <a:t>higher </a:t>
            </a:r>
            <a:r>
              <a:rPr lang="en-US" sz="2800" i="1" dirty="0">
                <a:solidFill>
                  <a:schemeClr val="tx2"/>
                </a:solidFill>
              </a:rPr>
              <a:t>R</a:t>
            </a:r>
            <a:r>
              <a:rPr lang="en-US" sz="2800" i="1" baseline="30000" dirty="0">
                <a:solidFill>
                  <a:schemeClr val="tx2"/>
                </a:solidFill>
              </a:rPr>
              <a:t> </a:t>
            </a:r>
            <a:r>
              <a:rPr lang="en-US" sz="2800" i="1" dirty="0">
                <a:solidFill>
                  <a:schemeClr val="tx2"/>
                </a:solidFill>
              </a:rPr>
              <a:t>square </a:t>
            </a:r>
            <a:r>
              <a:rPr lang="en-US" sz="2800" u="none" dirty="0">
                <a:solidFill>
                  <a:schemeClr val="tx2"/>
                </a:solidFill>
              </a:rPr>
              <a:t>and lower </a:t>
            </a:r>
            <a:r>
              <a:rPr lang="en-US" sz="2800" i="1" dirty="0"/>
              <a:t>Standard error</a:t>
            </a:r>
            <a:endParaRPr lang="en-US" sz="2800" i="1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4876800"/>
          <a:ext cx="1612900" cy="1274445"/>
        </p:xfrm>
        <a:graphic>
          <a:graphicData uri="http://schemas.openxmlformats.org/drawingml/2006/table">
            <a:tbl>
              <a:tblPr/>
              <a:tblGrid>
                <a:gridCol w="100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Regression Statistics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Multiple 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0.558224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0.311614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Adjusted 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0.225566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1.230629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Observations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2286000" y="4572000"/>
            <a:ext cx="11430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2286000" y="4572000"/>
            <a:ext cx="38862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9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Regression Models </a:t>
            </a:r>
            <a:br>
              <a:rPr lang="en-US" dirty="0"/>
            </a:br>
            <a:r>
              <a:rPr lang="en-US" dirty="0"/>
              <a:t>p-value considerations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Variables</a:t>
            </a:r>
            <a:r>
              <a:rPr lang="en-US" dirty="0"/>
              <a:t> have high p-values---try removing those variables  (multiple-regression only)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dirty="0"/>
              <a:t>Intercept</a:t>
            </a:r>
            <a:r>
              <a:rPr lang="en-US" dirty="0"/>
              <a:t> has high p-value----try running regression with intercept set = 0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i="1" dirty="0"/>
              <a:t>Seed Corn Data </a:t>
            </a:r>
            <a:r>
              <a:rPr lang="en-US" dirty="0"/>
              <a:t>Regression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Corn Data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Scatterplot with actual sales on the vertical axis and forecasted sales on the horizontal axis </a:t>
            </a:r>
          </a:p>
          <a:p>
            <a:r>
              <a:rPr lang="en-US" dirty="0"/>
              <a:t>Compute the correlation coefficient between actual and forecasted sales</a:t>
            </a:r>
          </a:p>
        </p:txBody>
      </p:sp>
    </p:spTree>
    <p:extLst>
      <p:ext uri="{BB962C8B-B14F-4D97-AF65-F5344CB8AC3E}">
        <p14:creationId xmlns:p14="http://schemas.microsoft.com/office/powerpoint/2010/main" val="2063980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 Corn Data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linear regression using forecasted sales to predict actual sales (</a:t>
            </a:r>
            <a:r>
              <a:rPr lang="en-US" dirty="0" err="1"/>
              <a:t>eg</a:t>
            </a:r>
            <a:r>
              <a:rPr lang="en-US" dirty="0"/>
              <a:t>. forecasted sales is the x-variable).</a:t>
            </a:r>
          </a:p>
          <a:p>
            <a:r>
              <a:rPr lang="en-US" dirty="0"/>
              <a:t>What does the value of the p-value for the intercept suggest to you?</a:t>
            </a:r>
          </a:p>
        </p:txBody>
      </p:sp>
    </p:spTree>
    <p:extLst>
      <p:ext uri="{BB962C8B-B14F-4D97-AF65-F5344CB8AC3E}">
        <p14:creationId xmlns:p14="http://schemas.microsoft.com/office/powerpoint/2010/main" val="127100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520825" y="1387475"/>
          <a:ext cx="608647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6" name="Document" r:id="rId4" imgW="6086856" imgH="4064508" progId="Word.Document.8">
                  <p:embed/>
                </p:oleObj>
              </mc:Choice>
              <mc:Fallback>
                <p:oleObj name="Document" r:id="rId4" imgW="6086856" imgH="4064508" progId="Word.Document.8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387475"/>
                        <a:ext cx="6086475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688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Confidence Intervals about Point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buNone/>
            </a:pPr>
            <a:r>
              <a:rPr lang="en-US" sz="2400" dirty="0"/>
              <a:t>If Y is the predicted point estimate value (based on the regression equation) then a (1 – α)% confidence interval is given (approximately) by:  </a:t>
            </a:r>
          </a:p>
          <a:p>
            <a:pPr hangingPunct="0">
              <a:buNone/>
            </a:pPr>
            <a:r>
              <a:rPr lang="en-US" dirty="0"/>
              <a:t>		</a:t>
            </a:r>
            <a:r>
              <a:rPr lang="en-US" sz="2400" b="1" dirty="0">
                <a:solidFill>
                  <a:srgbClr val="FF0000"/>
                </a:solidFill>
              </a:rPr>
              <a:t>Y </a:t>
            </a:r>
            <a:r>
              <a:rPr lang="en-US" sz="2400" b="1" u="sng" dirty="0">
                <a:solidFill>
                  <a:srgbClr val="FF0000"/>
                </a:solidFill>
              </a:rPr>
              <a:t>+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t.inv</a:t>
            </a:r>
            <a:r>
              <a:rPr lang="en-US" sz="2400" b="1" dirty="0">
                <a:solidFill>
                  <a:srgbClr val="FF0000"/>
                </a:solidFill>
              </a:rPr>
              <a:t>(1-[α/2], n-2) * Standard error</a:t>
            </a:r>
            <a:r>
              <a:rPr lang="en-US" b="1" dirty="0">
                <a:solidFill>
                  <a:srgbClr val="FF0000"/>
                </a:solidFill>
              </a:rPr>
              <a:t>.  </a:t>
            </a:r>
          </a:p>
          <a:p>
            <a:pPr hangingPunct="0">
              <a:buNone/>
            </a:pPr>
            <a:r>
              <a:rPr lang="en-US" sz="2400" dirty="0"/>
              <a:t>Here, </a:t>
            </a:r>
          </a:p>
          <a:p>
            <a:pPr hangingPunct="0">
              <a:buNone/>
            </a:pPr>
            <a:r>
              <a:rPr lang="en-US" sz="2400" dirty="0"/>
              <a:t>		n = # observations upon which the regression is based  </a:t>
            </a:r>
          </a:p>
          <a:p>
            <a:pPr hangingPunct="0">
              <a:buNone/>
            </a:pPr>
            <a:r>
              <a:rPr lang="en-US" dirty="0"/>
              <a:t>		</a:t>
            </a:r>
            <a:r>
              <a:rPr lang="en-US" sz="2400" dirty="0"/>
              <a:t>Standard error = standard error (reported in summary 	statistics)</a:t>
            </a:r>
            <a:endParaRPr lang="en-US" sz="1800" dirty="0"/>
          </a:p>
          <a:p>
            <a:r>
              <a:rPr lang="en-US" sz="2400" dirty="0"/>
              <a:t>See Seed Corn example</a:t>
            </a:r>
          </a:p>
        </p:txBody>
      </p:sp>
    </p:spTree>
    <p:extLst>
      <p:ext uri="{BB962C8B-B14F-4D97-AF65-F5344CB8AC3E}">
        <p14:creationId xmlns:p14="http://schemas.microsoft.com/office/powerpoint/2010/main" val="1105815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Seed Corn Confidence Interval Example</a:t>
            </a:r>
            <a:br>
              <a:rPr lang="en-US" sz="3200" dirty="0"/>
            </a:br>
            <a:r>
              <a:rPr lang="en-US" sz="3200" dirty="0"/>
              <a:t>Intercept = 0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dirty="0"/>
              <a:t>Point Estimate, Y is given by:</a:t>
            </a:r>
          </a:p>
          <a:p>
            <a:pPr lvl="2"/>
            <a:r>
              <a:rPr lang="en-US" dirty="0"/>
              <a:t>Y = Predicted actual sales = </a:t>
            </a:r>
            <a:r>
              <a:rPr lang="en-US" b="1" i="1" dirty="0"/>
              <a:t>0 + 0.793 Forecasted Sales</a:t>
            </a:r>
          </a:p>
          <a:p>
            <a:pPr lvl="2">
              <a:buNone/>
            </a:pPr>
            <a:r>
              <a:rPr lang="en-US" b="1" i="1" dirty="0"/>
              <a:t>= 79.3 (thousand) bags</a:t>
            </a:r>
          </a:p>
          <a:p>
            <a:pPr>
              <a:buNone/>
            </a:pPr>
            <a:r>
              <a:rPr lang="en-US" sz="2400" dirty="0" err="1"/>
              <a:t>Fenceposts</a:t>
            </a:r>
            <a:r>
              <a:rPr lang="en-US" sz="2400" dirty="0"/>
              <a:t> for confidence interval: 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Y </a:t>
            </a:r>
            <a:r>
              <a:rPr lang="en-US" sz="2000" b="1" u="sng" dirty="0">
                <a:solidFill>
                  <a:srgbClr val="FF0000"/>
                </a:solidFill>
              </a:rPr>
              <a:t>+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tinv</a:t>
            </a:r>
            <a:r>
              <a:rPr lang="en-US" sz="2000" b="1" dirty="0">
                <a:solidFill>
                  <a:srgbClr val="FF0000"/>
                </a:solidFill>
              </a:rPr>
              <a:t>(α/2, n-2) * Standard error</a:t>
            </a:r>
          </a:p>
          <a:p>
            <a:pPr marL="1371600" lvl="2" indent="-457200">
              <a:buNone/>
            </a:pPr>
            <a:r>
              <a:rPr lang="en-US" sz="1800" dirty="0"/>
              <a:t>Y = ______</a:t>
            </a:r>
          </a:p>
          <a:p>
            <a:pPr marL="1371600" lvl="2" indent="-457200">
              <a:buNone/>
            </a:pPr>
            <a:r>
              <a:rPr lang="en-US" sz="1800" dirty="0"/>
              <a:t>n-2 = ______</a:t>
            </a:r>
          </a:p>
          <a:p>
            <a:pPr marL="1371600" lvl="2" indent="-457200">
              <a:buNone/>
            </a:pPr>
            <a:r>
              <a:rPr lang="en-US" sz="1800" dirty="0"/>
              <a:t>Se = _______</a:t>
            </a:r>
            <a:r>
              <a:rPr lang="en-US" sz="2400" dirty="0"/>
              <a:t> </a:t>
            </a:r>
          </a:p>
          <a:p>
            <a:pPr marL="971550" lvl="1" indent="-457200">
              <a:buNone/>
            </a:pPr>
            <a:r>
              <a:rPr lang="en-US" sz="2000" b="1" dirty="0"/>
              <a:t>Lower fencepost:  ______ – </a:t>
            </a:r>
            <a:r>
              <a:rPr lang="en-US" sz="2000" b="1" dirty="0" err="1"/>
              <a:t>tinv</a:t>
            </a:r>
            <a:r>
              <a:rPr lang="en-US" sz="2000" b="1" dirty="0"/>
              <a:t>(.025, ____) x ____ = </a:t>
            </a:r>
            <a:r>
              <a:rPr lang="en-US" sz="2000" b="1" dirty="0">
                <a:solidFill>
                  <a:srgbClr val="FF0000"/>
                </a:solidFill>
              </a:rPr>
              <a:t>_____</a:t>
            </a:r>
          </a:p>
          <a:p>
            <a:pPr marL="971550" lvl="1" indent="-45720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971550" lvl="1" indent="-457200">
              <a:buNone/>
            </a:pPr>
            <a:r>
              <a:rPr lang="en-US" sz="2000" b="1" dirty="0"/>
              <a:t>Upper fencepost:  ______ + </a:t>
            </a:r>
            <a:r>
              <a:rPr lang="en-US" sz="2000" b="1" dirty="0" err="1"/>
              <a:t>tinv</a:t>
            </a:r>
            <a:r>
              <a:rPr lang="en-US" sz="2000" b="1" dirty="0"/>
              <a:t>(.025, ____) x ____ = </a:t>
            </a:r>
            <a:r>
              <a:rPr lang="en-US" sz="2000" b="1" dirty="0">
                <a:solidFill>
                  <a:srgbClr val="FF0000"/>
                </a:solidFill>
              </a:rPr>
              <a:t>_____</a:t>
            </a:r>
          </a:p>
          <a:p>
            <a:pPr marL="1371600" lvl="2" indent="-45720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More about the Regression Output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147888" y="3149600"/>
            <a:ext cx="4926012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u="none"/>
              <a:t>the mean of all residuals equals 0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327150" y="1870075"/>
            <a:ext cx="6521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u="none"/>
              <a:t>When you use the least squares method to perform a regression analysis, here is a very important fact: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 autoUpdateAnimBg="0"/>
      <p:bldP spid="820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More on the Regression Output (cont’d)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604963" y="1219200"/>
            <a:ext cx="5976937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u="none"/>
              <a:t>In a regression, what does a slope coefficient of 0 mean?</a:t>
            </a:r>
          </a:p>
          <a:p>
            <a:r>
              <a:rPr lang="en-US" u="none"/>
              <a:t>It means that X has no effect on Y at all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76300" y="2362200"/>
            <a:ext cx="742950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 algn="l">
              <a:spcBef>
                <a:spcPct val="35000"/>
              </a:spcBef>
            </a:pPr>
            <a:r>
              <a:rPr lang="en-US" u="none"/>
              <a:t>The regression output gives a 95% confidence interval for the slope coefficient:</a:t>
            </a:r>
          </a:p>
          <a:p>
            <a:pPr marL="234950" indent="-234950" algn="l">
              <a:spcBef>
                <a:spcPct val="35000"/>
              </a:spcBef>
              <a:buFontTx/>
              <a:buChar char="•"/>
            </a:pPr>
            <a:r>
              <a:rPr lang="en-US" u="none"/>
              <a:t>if 0 is outside the interval, then we are confident that the slope is not 0</a:t>
            </a:r>
          </a:p>
          <a:p>
            <a:pPr marL="234950" indent="-234950" algn="l">
              <a:spcBef>
                <a:spcPct val="35000"/>
              </a:spcBef>
              <a:buFontTx/>
              <a:buChar char="•"/>
            </a:pPr>
            <a:r>
              <a:rPr lang="en-US" u="none"/>
              <a:t>if 0 is inside the interval, then the slope may be 0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blackWhite">
          <a:xfrm>
            <a:off x="1181100" y="4800600"/>
            <a:ext cx="68199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u="none"/>
              <a:t>P-value (or Prob-value) is</a:t>
            </a:r>
          </a:p>
          <a:p>
            <a:r>
              <a:rPr lang="en-US" u="none"/>
              <a:t>“the probability that 0 is the real slope coefficient”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54050" y="5791200"/>
            <a:ext cx="7880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u="none"/>
              <a:t>Generally speaking, to make inferences from the regression, you want the P-value to be small (less than 0.05)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 autoUpdateAnimBg="0"/>
      <p:bldP spid="12292" grpId="0" build="p" autoUpdateAnimBg="0"/>
      <p:bldP spid="12293" grpId="0" animBg="1" autoUpdateAnimBg="0"/>
      <p:bldP spid="1229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r>
              <a:rPr lang="en-US"/>
              <a:t>A good regression model has…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315200" cy="2743200"/>
          </a:xfrm>
        </p:spPr>
        <p:txBody>
          <a:bodyPr/>
          <a:lstStyle/>
          <a:p>
            <a:r>
              <a:rPr lang="en-US" dirty="0"/>
              <a:t>A high </a:t>
            </a:r>
            <a:r>
              <a:rPr lang="en-US" dirty="0">
                <a:solidFill>
                  <a:schemeClr val="tx2"/>
                </a:solidFill>
              </a:rPr>
              <a:t>R</a:t>
            </a:r>
            <a:r>
              <a:rPr lang="en-US" baseline="30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value</a:t>
            </a:r>
          </a:p>
          <a:p>
            <a:r>
              <a:rPr lang="en-US" dirty="0"/>
              <a:t>A low S</a:t>
            </a:r>
            <a:r>
              <a:rPr lang="en-US" baseline="-25000" dirty="0"/>
              <a:t>e</a:t>
            </a:r>
            <a:r>
              <a:rPr lang="en-US" dirty="0"/>
              <a:t> value</a:t>
            </a:r>
          </a:p>
          <a:p>
            <a:r>
              <a:rPr lang="en-US" dirty="0"/>
              <a:t>Slope coefficient which is not likely to equal 0</a:t>
            </a:r>
          </a:p>
          <a:p>
            <a:pPr lvl="1"/>
            <a:r>
              <a:rPr lang="en-US" dirty="0"/>
              <a:t>0 is outside the 95% confidence interval</a:t>
            </a:r>
          </a:p>
          <a:p>
            <a:pPr lvl="1"/>
            <a:r>
              <a:rPr lang="en-US" dirty="0"/>
              <a:t>P-values less than 0.05</a:t>
            </a:r>
          </a:p>
          <a:p>
            <a:r>
              <a:rPr lang="en-US" dirty="0"/>
              <a:t>Intercept is significant (low p-value) or close to zero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416175" y="5222875"/>
            <a:ext cx="4337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u="none"/>
              <a:t>So then what makes a bad model?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bldLvl="2" autoUpdateAnimBg="0"/>
      <p:bldP spid="9221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A bad regression model has…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sz="1800" dirty="0"/>
              <a:t>Residuals that are not very well distributed</a:t>
            </a:r>
          </a:p>
          <a:p>
            <a:pPr lvl="1"/>
            <a:r>
              <a:rPr lang="en-US" sz="1800" dirty="0"/>
              <a:t>overall</a:t>
            </a:r>
          </a:p>
          <a:p>
            <a:pPr lvl="2"/>
            <a:r>
              <a:rPr lang="en-US" sz="1800" dirty="0"/>
              <a:t>residual histogram should look normal</a:t>
            </a:r>
          </a:p>
          <a:p>
            <a:pPr lvl="1"/>
            <a:r>
              <a:rPr lang="en-US" sz="1800" dirty="0"/>
              <a:t>for each section of values of X</a:t>
            </a:r>
          </a:p>
          <a:p>
            <a:pPr lvl="2"/>
            <a:r>
              <a:rPr lang="en-US" sz="1800" dirty="0"/>
              <a:t>residual plot should not have any strong patterns</a:t>
            </a:r>
          </a:p>
          <a:p>
            <a:pPr lvl="2"/>
            <a:r>
              <a:rPr lang="en-US" sz="1800" dirty="0"/>
              <a:t>e.g., mean of section’s residuals should equal 0 (like entire model)</a:t>
            </a:r>
          </a:p>
          <a:p>
            <a:pPr lvl="1"/>
            <a:r>
              <a:rPr lang="en-US" sz="1800" dirty="0"/>
              <a:t>for each </a:t>
            </a:r>
            <a:r>
              <a:rPr lang="en-US" sz="1800" dirty="0" err="1"/>
              <a:t>subcollection</a:t>
            </a:r>
            <a:r>
              <a:rPr lang="en-US" sz="1800" dirty="0"/>
              <a:t> of non-biased sample data</a:t>
            </a:r>
          </a:p>
          <a:p>
            <a:pPr lvl="2"/>
            <a:r>
              <a:rPr lang="en-US" sz="1800" dirty="0"/>
              <a:t>mean of </a:t>
            </a:r>
            <a:r>
              <a:rPr lang="en-US" sz="1800" dirty="0" err="1"/>
              <a:t>subcollection’s</a:t>
            </a:r>
            <a:r>
              <a:rPr lang="en-US" sz="1800" dirty="0"/>
              <a:t> residuals should equal 0 (mean of ALL residuals = 0)</a:t>
            </a:r>
          </a:p>
          <a:p>
            <a:pPr lvl="2"/>
            <a:r>
              <a:rPr lang="en-US" sz="1800" dirty="0"/>
              <a:t>Variance of </a:t>
            </a:r>
            <a:r>
              <a:rPr lang="en-US" sz="1800" dirty="0" err="1"/>
              <a:t>subcollections</a:t>
            </a:r>
            <a:r>
              <a:rPr lang="en-US" sz="1800" dirty="0"/>
              <a:t> residuals should equal variance of ALL residuals</a:t>
            </a:r>
          </a:p>
          <a:p>
            <a:pPr lvl="1"/>
            <a:r>
              <a:rPr lang="en-US" sz="1800" dirty="0"/>
              <a:t>in other words, we want no systematic </a:t>
            </a:r>
            <a:r>
              <a:rPr lang="en-US" sz="1800" dirty="0" err="1"/>
              <a:t>misprediction</a:t>
            </a:r>
            <a:endParaRPr lang="en-US" sz="1800" dirty="0"/>
          </a:p>
          <a:p>
            <a:r>
              <a:rPr lang="en-US" sz="1800" dirty="0"/>
              <a:t>The linear idea just doesn’t fit the situation</a:t>
            </a:r>
          </a:p>
          <a:p>
            <a:pPr lvl="1"/>
            <a:r>
              <a:rPr lang="en-US" sz="1800" dirty="0"/>
              <a:t>Do you have strong reason to believe that Y and X are not related by a line?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3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A bad regression model has… (cont’d)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066800"/>
          </a:xfrm>
        </p:spPr>
        <p:txBody>
          <a:bodyPr/>
          <a:lstStyle/>
          <a:p>
            <a:r>
              <a:rPr lang="en-US"/>
              <a:t>Is the distribution of residuals non-normal?</a:t>
            </a:r>
          </a:p>
          <a:p>
            <a:r>
              <a:rPr lang="en-US"/>
              <a:t>Is the linear model inappropriate?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77925" y="2895600"/>
            <a:ext cx="6823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u="none"/>
              <a:t>When one of these is “yes” and the difference from the ideal model is striking, then linear regression is probably not a good idea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143000" y="4527550"/>
            <a:ext cx="6823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u="none" dirty="0"/>
              <a:t>When one of these is “yes” but the difference from the ideal model is moderate, then maybe the linear regression can be improved…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71799" y="5984875"/>
            <a:ext cx="66543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 dirty="0"/>
              <a:t>(see Excel, female marathoners, air passenger miles)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16" grpId="0" autoUpdateAnimBg="0"/>
      <p:bldP spid="13317" grpId="0" autoUpdateAnimBg="0"/>
      <p:bldP spid="1331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 Marathoners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 does not fit</a:t>
            </a:r>
          </a:p>
          <a:p>
            <a:endParaRPr lang="en-US" dirty="0"/>
          </a:p>
          <a:p>
            <a:r>
              <a:rPr lang="en-US" dirty="0"/>
              <a:t>But, can fit a polynomial model</a:t>
            </a:r>
          </a:p>
          <a:p>
            <a:endParaRPr lang="en-US" dirty="0"/>
          </a:p>
          <a:p>
            <a:pPr lvl="1"/>
            <a:r>
              <a:rPr lang="en-US" dirty="0"/>
              <a:t>y  =  a x </a:t>
            </a:r>
            <a:r>
              <a:rPr lang="en-US" baseline="30000" dirty="0"/>
              <a:t>2</a:t>
            </a:r>
            <a:r>
              <a:rPr lang="en-US" dirty="0"/>
              <a:t>  + b x  + c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3 columns:   y values, x values, and x</a:t>
            </a:r>
            <a:r>
              <a:rPr lang="en-US" baseline="30000" dirty="0"/>
              <a:t>2</a:t>
            </a:r>
            <a:r>
              <a:rPr lang="en-US" dirty="0"/>
              <a:t> values</a:t>
            </a:r>
          </a:p>
          <a:p>
            <a:pPr lvl="2"/>
            <a:r>
              <a:rPr lang="en-US" dirty="0"/>
              <a:t>Set y values = dependent variable</a:t>
            </a:r>
          </a:p>
          <a:p>
            <a:pPr lvl="2"/>
            <a:r>
              <a:rPr lang="en-US" dirty="0"/>
              <a:t>Set x values and x</a:t>
            </a:r>
            <a:r>
              <a:rPr lang="en-US" baseline="30000" dirty="0"/>
              <a:t>2</a:t>
            </a:r>
            <a:r>
              <a:rPr lang="en-US" dirty="0"/>
              <a:t> values  =  independent variables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38200" y="914400"/>
            <a:ext cx="67818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u="none"/>
              <a:t>Air Passenger Miles Model</a:t>
            </a:r>
          </a:p>
          <a:p>
            <a:pPr>
              <a:spcBef>
                <a:spcPct val="50000"/>
              </a:spcBef>
            </a:pPr>
            <a:endParaRPr lang="en-US" sz="3600" b="1" u="none"/>
          </a:p>
          <a:p>
            <a:pPr algn="l">
              <a:spcBef>
                <a:spcPct val="50000"/>
              </a:spcBef>
            </a:pPr>
            <a:r>
              <a:rPr lang="en-US" u="none"/>
              <a:t>Does the histogram of residuals look like a normal distribution?</a:t>
            </a:r>
          </a:p>
          <a:p>
            <a:pPr algn="l">
              <a:spcBef>
                <a:spcPct val="50000"/>
              </a:spcBef>
            </a:pPr>
            <a:endParaRPr lang="en-US" u="none"/>
          </a:p>
          <a:p>
            <a:pPr algn="l">
              <a:spcBef>
                <a:spcPct val="50000"/>
              </a:spcBef>
            </a:pPr>
            <a:r>
              <a:rPr lang="en-US" u="none"/>
              <a:t>What about the averages over subcollections of residuals?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7239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none" dirty="0"/>
              <a:t>Examining Residuals</a:t>
            </a:r>
          </a:p>
          <a:p>
            <a:pPr>
              <a:spcBef>
                <a:spcPct val="50000"/>
              </a:spcBef>
            </a:pPr>
            <a:endParaRPr lang="en-US" sz="3200" b="1" u="none" dirty="0"/>
          </a:p>
          <a:p>
            <a:pPr algn="l">
              <a:spcBef>
                <a:spcPct val="50000"/>
              </a:spcBef>
            </a:pPr>
            <a:r>
              <a:rPr lang="en-US" u="none" dirty="0"/>
              <a:t>Sum/</a:t>
            </a:r>
            <a:r>
              <a:rPr lang="en-US" u="none" dirty="0" err="1"/>
              <a:t>Avg</a:t>
            </a:r>
            <a:r>
              <a:rPr lang="en-US" u="none" dirty="0"/>
              <a:t> of </a:t>
            </a:r>
            <a:r>
              <a:rPr lang="en-US" u="none" dirty="0" err="1"/>
              <a:t>subcollections</a:t>
            </a:r>
            <a:r>
              <a:rPr lang="en-US" u="none" dirty="0"/>
              <a:t> should be close to zero-----use pivot table &amp; grouping to examine…</a:t>
            </a:r>
            <a:endParaRPr lang="en-US" u="none" dirty="0">
              <a:solidFill>
                <a:srgbClr val="FF0000"/>
              </a:solidFill>
            </a:endParaRPr>
          </a:p>
          <a:p>
            <a:pPr algn="l">
              <a:spcBef>
                <a:spcPct val="50000"/>
              </a:spcBef>
            </a:pPr>
            <a:endParaRPr lang="en-US" u="none" dirty="0"/>
          </a:p>
          <a:p>
            <a:pPr algn="l">
              <a:spcBef>
                <a:spcPct val="50000"/>
              </a:spcBef>
            </a:pPr>
            <a:r>
              <a:rPr lang="en-US" u="none" dirty="0"/>
              <a:t>Residuals should be normally distributed:  use pivot table/chart to create histogram of residuals</a:t>
            </a:r>
          </a:p>
          <a:p>
            <a:pPr algn="l">
              <a:spcBef>
                <a:spcPct val="50000"/>
              </a:spcBef>
            </a:pPr>
            <a:endParaRPr lang="en-US" u="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Chi-Square Test for Independence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random sample of 100 firms is taken.  For each firm, we record whether the company made or lost money in its most recent fiscal year, and whether the firm is a service or non-service company.  A 2 X 2 contingency table summarizes the data.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4038600"/>
          <a:ext cx="5467379" cy="23621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14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5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Industry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Non-service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43"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43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43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6775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Pivot Table to Create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residual data</a:t>
            </a:r>
          </a:p>
          <a:p>
            <a:endParaRPr lang="en-US" dirty="0"/>
          </a:p>
          <a:p>
            <a:r>
              <a:rPr lang="en-US" dirty="0"/>
              <a:t>Insert Pivot table</a:t>
            </a:r>
          </a:p>
          <a:p>
            <a:pPr lvl="1"/>
            <a:r>
              <a:rPr lang="en-US" dirty="0"/>
              <a:t>Drag “residuals” to  the “Row Labels” box</a:t>
            </a:r>
          </a:p>
          <a:p>
            <a:pPr lvl="1"/>
            <a:r>
              <a:rPr lang="en-US" dirty="0"/>
              <a:t>Drag “residuals to the “∑ values” box</a:t>
            </a:r>
          </a:p>
          <a:p>
            <a:pPr lvl="2"/>
            <a:r>
              <a:rPr lang="en-US" dirty="0"/>
              <a:t>Left click on the “sum of residuals bar” in the “∑ values” box</a:t>
            </a:r>
          </a:p>
          <a:p>
            <a:pPr lvl="2"/>
            <a:r>
              <a:rPr lang="en-US" dirty="0"/>
              <a:t>Click on “value field settings” in the dialog box that opens</a:t>
            </a:r>
          </a:p>
          <a:p>
            <a:pPr lvl="2"/>
            <a:r>
              <a:rPr lang="en-US" dirty="0"/>
              <a:t>Click on “count” in the new dialog box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14600" y="533394"/>
          <a:ext cx="4267200" cy="5982972"/>
        </p:xfrm>
        <a:graphic>
          <a:graphicData uri="http://schemas.openxmlformats.org/drawingml/2006/table">
            <a:tbl>
              <a:tblPr/>
              <a:tblGrid>
                <a:gridCol w="328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8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Arial"/>
                        </a:rPr>
                        <a:t>Count of Residuals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Arial"/>
                        </a:rPr>
                        <a:t>Residuals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-3083.195551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-2874.951279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-2805.114572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-2574.624694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-2350.298109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-2237.665184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-2127.032258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-2126.338598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-1593.991769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-1476.787987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-1296.155061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-984.4614016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-876.501891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-588.5221357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-414.4411568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-237.6044494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-157.8284761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-104.6854283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686.2322581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756.1512792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1093.641157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1636.722136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1712.518354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1929.191769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2162.355061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2239.987987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3691.028476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3733.824694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3821.681646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4446.865184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5028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1143000"/>
            <a:ext cx="160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 Passenger Residual Pivot Chart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Pivot Table to Create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one of the entries in the first column (residuals) in the resulting pivot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Right click on the highlighted entry and choose “group” from the resulting dialog box.</a:t>
            </a:r>
          </a:p>
          <a:p>
            <a:r>
              <a:rPr lang="en-US" dirty="0"/>
              <a:t>Group the entries as you wish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200400"/>
          <a:ext cx="1447800" cy="1123950"/>
        </p:xfrm>
        <a:graphic>
          <a:graphicData uri="http://schemas.openxmlformats.org/drawingml/2006/table">
            <a:tbl>
              <a:tblPr/>
              <a:tblGrid>
                <a:gridCol w="11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Count of Residuals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Residuals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-3083.195551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-2874.951279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-2805.114572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-2574.624694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14600" y="2514600"/>
          <a:ext cx="2781300" cy="3419472"/>
        </p:xfrm>
        <a:graphic>
          <a:graphicData uri="http://schemas.openxmlformats.org/drawingml/2006/table">
            <a:tbl>
              <a:tblPr/>
              <a:tblGrid>
                <a:gridCol w="214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24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24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Arial"/>
                        </a:rPr>
                        <a:t>Count of Residuals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Arial"/>
                        </a:rPr>
                        <a:t>Residuals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Arial"/>
                        </a:rPr>
                        <a:t>-3100--2100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Arial"/>
                        </a:rPr>
                        <a:t>-2100--1100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Arial"/>
                        </a:rPr>
                        <a:t>-1100--100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Arial"/>
                        </a:rPr>
                        <a:t>-100-900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Arial"/>
                        </a:rPr>
                        <a:t>900-1900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Arial"/>
                        </a:rPr>
                        <a:t>1900-2900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Arial"/>
                        </a:rPr>
                        <a:t>2900-3900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Arial"/>
                        </a:rPr>
                        <a:t>3900-4900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Arial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24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66800" y="533401"/>
            <a:ext cx="647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Air Passenger Residual Pivot Chart</a:t>
            </a:r>
          </a:p>
          <a:p>
            <a:endParaRPr lang="en-US" dirty="0"/>
          </a:p>
          <a:p>
            <a:r>
              <a:rPr lang="en-US" dirty="0"/>
              <a:t>After Grouping</a:t>
            </a:r>
          </a:p>
          <a:p>
            <a:r>
              <a:rPr lang="en-US" sz="1800" u="none" dirty="0"/>
              <a:t>(I grouped from -3100 to 4500 by 1000)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Pivot Table to Create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“pivot table tools”  (tab above the formula bar)</a:t>
            </a:r>
          </a:p>
          <a:p>
            <a:r>
              <a:rPr lang="en-US" dirty="0"/>
              <a:t>Choose pivot chart --- see Excel for example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Pivot Table to Group Residuals into Sub-collections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residual data</a:t>
            </a:r>
          </a:p>
          <a:p>
            <a:endParaRPr lang="en-US" dirty="0"/>
          </a:p>
          <a:p>
            <a:r>
              <a:rPr lang="en-US" dirty="0"/>
              <a:t>Insert Pivot table</a:t>
            </a:r>
          </a:p>
          <a:p>
            <a:pPr lvl="1"/>
            <a:r>
              <a:rPr lang="en-US" dirty="0"/>
              <a:t>Drag “observation” (or whatever other field you wish to group by) to  the “Row Labels” box</a:t>
            </a:r>
          </a:p>
          <a:p>
            <a:pPr lvl="1"/>
            <a:r>
              <a:rPr lang="en-US" dirty="0"/>
              <a:t>Drag “residuals to the “∑ values” box</a:t>
            </a:r>
          </a:p>
          <a:p>
            <a:pPr lvl="2"/>
            <a:r>
              <a:rPr lang="en-US" dirty="0"/>
              <a:t>Left click on the “sum of residuals bar” in the “∑ values” box</a:t>
            </a:r>
          </a:p>
          <a:p>
            <a:pPr lvl="2"/>
            <a:r>
              <a:rPr lang="en-US" dirty="0"/>
              <a:t>Click on “value field settings” in the dialog box that opens</a:t>
            </a:r>
          </a:p>
          <a:p>
            <a:pPr lvl="2"/>
            <a:r>
              <a:rPr lang="en-US" dirty="0"/>
              <a:t>Click on “average” in the new dialog box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685800"/>
          <a:ext cx="4191000" cy="5924411"/>
        </p:xfrm>
        <a:graphic>
          <a:graphicData uri="http://schemas.openxmlformats.org/drawingml/2006/table">
            <a:tbl>
              <a:tblPr/>
              <a:tblGrid>
                <a:gridCol w="1910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889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1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Arial"/>
                        </a:rPr>
                        <a:t>Average of Residuals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Arial"/>
                        </a:rPr>
                        <a:t>Observation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-2127.032258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-3083.195551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1093.641157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-588.5221357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-104.6854283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756.1512792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2239.987987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3733.824694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-2126.338598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-876.501891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-2237.665184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-157.8284761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-1593.991769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-1296.155061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3821.681646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1712.518354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2162.355061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1929.191769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3691.028476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4446.865184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-2350.298109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-984.4614016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-2574.624694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-1476.787987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-2874.951279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-2805.114572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1636.722136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-414.4411568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-237.6044494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686.2322581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Arial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latin typeface="Arial"/>
                        </a:rPr>
                        <a:t>-2.42532E-12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12889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1371600"/>
            <a:ext cx="2362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Pivot Table to Group Residuals into Sub-collections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none" dirty="0"/>
              <a:t>This is ungrouped pivot table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Pivot Table to Examine Sub-collections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one of the entries in the first column (observation) in the resulting pivot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Right click on the highlighted entry and choose “group” from the resulting dialog box.</a:t>
            </a:r>
          </a:p>
          <a:p>
            <a:r>
              <a:rPr lang="en-US" dirty="0"/>
              <a:t>Group the entries as you wish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895600"/>
          <a:ext cx="2120900" cy="129540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Average of Residuals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Observation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-2127.032258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-3083.195551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1093.641157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-588.5221357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-104.6854283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2057394"/>
          <a:ext cx="3194050" cy="3024189"/>
        </p:xfrm>
        <a:graphic>
          <a:graphicData uri="http://schemas.openxmlformats.org/drawingml/2006/table">
            <a:tbl>
              <a:tblPr/>
              <a:tblGrid>
                <a:gridCol w="187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Average of Residuals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Observation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1-5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-961.9588432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6-10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745.4246941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11-15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-292.7917686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16-20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2788.391769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21-25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-2052.224694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26-30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-226.8411568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latin typeface="Arial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latin typeface="Arial"/>
                        </a:rPr>
                        <a:t>-2.42532E-12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Pivot Table to Examine Sub-collections---grouped by 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sz="2000" dirty="0"/>
              <a:t>Averages should all be close to zero for a good regression</a:t>
            </a:r>
          </a:p>
          <a:p>
            <a:r>
              <a:rPr lang="en-US" sz="2000" dirty="0"/>
              <a:t>What kind of statistical test could we use to test whether an average is statistically different from zero?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/>
              <a:t>Multiple Linear Regression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09700" y="1600200"/>
            <a:ext cx="6362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 u="none"/>
              <a:t>Multiple linear regression is very similar to simple linear regression except that the dependent variable Y is described by m independent variables X</a:t>
            </a:r>
            <a:r>
              <a:rPr lang="en-US" sz="2800" u="none" baseline="-25000"/>
              <a:t>1</a:t>
            </a:r>
            <a:r>
              <a:rPr lang="en-US" sz="2800" u="none"/>
              <a:t>, …, X</a:t>
            </a:r>
            <a:r>
              <a:rPr lang="en-US" sz="2800" u="none" baseline="-25000"/>
              <a:t>m</a:t>
            </a:r>
            <a:endParaRPr lang="en-US" sz="2800" u="none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blackWhite">
          <a:xfrm>
            <a:off x="1752600" y="3733800"/>
            <a:ext cx="5645150" cy="588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u="none"/>
              <a:t>Y = a + b</a:t>
            </a:r>
            <a:r>
              <a:rPr lang="en-US" sz="3200" u="none" baseline="-25000"/>
              <a:t>1</a:t>
            </a:r>
            <a:r>
              <a:rPr lang="en-US" sz="3200" u="none"/>
              <a:t>*X</a:t>
            </a:r>
            <a:r>
              <a:rPr lang="en-US" sz="3200" u="none" baseline="-25000"/>
              <a:t>1</a:t>
            </a:r>
            <a:r>
              <a:rPr lang="en-US" sz="3200" u="none"/>
              <a:t> + … + b</a:t>
            </a:r>
            <a:r>
              <a:rPr lang="en-US" sz="3200" u="none" baseline="-25000"/>
              <a:t>m</a:t>
            </a:r>
            <a:r>
              <a:rPr lang="en-US" sz="3200" u="none"/>
              <a:t>*X</a:t>
            </a:r>
            <a:r>
              <a:rPr lang="en-US" sz="3200" u="none" baseline="-25000"/>
              <a:t>m</a:t>
            </a:r>
            <a:endParaRPr lang="en-US" sz="3200" u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520825" y="1387475"/>
          <a:ext cx="608647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0" name="Document" r:id="rId4" imgW="6086856" imgH="4064508" progId="Word.Document.8">
                  <p:embed/>
                </p:oleObj>
              </mc:Choice>
              <mc:Fallback>
                <p:oleObj name="Document" r:id="rId4" imgW="6086856" imgH="4064508" progId="Word.Document.8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387475"/>
                        <a:ext cx="6086475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7836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/>
              <a:t>Multiple Linear Regression (cont’d)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38862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Intercept a is the same</a:t>
            </a:r>
          </a:p>
          <a:p>
            <a:pPr>
              <a:spcBef>
                <a:spcPct val="35000"/>
              </a:spcBef>
            </a:pPr>
            <a:r>
              <a:rPr lang="en-US" dirty="0"/>
              <a:t>Slope b</a:t>
            </a:r>
            <a:r>
              <a:rPr lang="en-US" baseline="-25000" dirty="0"/>
              <a:t>i</a:t>
            </a:r>
            <a:r>
              <a:rPr lang="en-US" dirty="0"/>
              <a:t> is the change in Y given a unit change in X</a:t>
            </a:r>
            <a:r>
              <a:rPr lang="en-US" baseline="-25000" dirty="0"/>
              <a:t>i</a:t>
            </a:r>
            <a:r>
              <a:rPr lang="en-US" dirty="0"/>
              <a:t> while holding all other variables constant</a:t>
            </a:r>
          </a:p>
          <a:p>
            <a:pPr>
              <a:spcBef>
                <a:spcPct val="35000"/>
              </a:spcBef>
            </a:pPr>
            <a:r>
              <a:rPr lang="en-US" dirty="0"/>
              <a:t>Interpretations of R</a:t>
            </a:r>
            <a:r>
              <a:rPr lang="en-US" baseline="30000" dirty="0"/>
              <a:t>2</a:t>
            </a:r>
            <a:r>
              <a:rPr lang="en-US" dirty="0"/>
              <a:t> &amp; Std. error are the same</a:t>
            </a:r>
          </a:p>
          <a:p>
            <a:pPr>
              <a:spcBef>
                <a:spcPct val="35000"/>
              </a:spcBef>
            </a:pPr>
            <a:r>
              <a:rPr lang="en-US" dirty="0"/>
              <a:t>Slope coefficient C.I.s (one for each X</a:t>
            </a:r>
            <a:r>
              <a:rPr lang="en-US" baseline="-25000" dirty="0"/>
              <a:t>i</a:t>
            </a:r>
            <a:r>
              <a:rPr lang="en-US" dirty="0"/>
              <a:t>) are the same</a:t>
            </a:r>
          </a:p>
          <a:p>
            <a:pPr>
              <a:spcBef>
                <a:spcPct val="35000"/>
              </a:spcBef>
            </a:pPr>
            <a:r>
              <a:rPr lang="en-US" dirty="0"/>
              <a:t>P-values for slope coefficients &amp; intercept are the same</a:t>
            </a:r>
          </a:p>
          <a:p>
            <a:pPr>
              <a:spcBef>
                <a:spcPct val="35000"/>
              </a:spcBef>
              <a:buNone/>
            </a:pPr>
            <a:endParaRPr lang="en-US" dirty="0"/>
          </a:p>
          <a:p>
            <a:pPr>
              <a:spcBef>
                <a:spcPct val="35000"/>
              </a:spcBef>
            </a:pP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871788" y="1066800"/>
            <a:ext cx="340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/>
              <a:t>Y = a + b</a:t>
            </a:r>
            <a:r>
              <a:rPr lang="en-US" u="none" baseline="-25000"/>
              <a:t>1</a:t>
            </a:r>
            <a:r>
              <a:rPr lang="en-US" u="none"/>
              <a:t>X</a:t>
            </a:r>
            <a:r>
              <a:rPr lang="en-US" u="none" baseline="-25000"/>
              <a:t>1</a:t>
            </a:r>
            <a:r>
              <a:rPr lang="en-US" u="none"/>
              <a:t> + … + b</a:t>
            </a:r>
            <a:r>
              <a:rPr lang="en-US" u="none" baseline="-25000"/>
              <a:t>m</a:t>
            </a:r>
            <a:r>
              <a:rPr lang="en-US" u="none"/>
              <a:t>X</a:t>
            </a:r>
            <a:r>
              <a:rPr lang="en-US" u="none" baseline="-25000"/>
              <a:t>m</a:t>
            </a:r>
            <a:endParaRPr lang="en-US" u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 autoUpdateAnimBg="0"/>
      <p:bldP spid="1638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Polynomials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female marathon times worksheet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/>
              <a:t>Artsy—from HW #8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 of RATE on SEX, GRADE, and TINGRADE: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hangingPunc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 = 177 + 21.8 SEX + 24.7 GRADE + 10.1 TINGRADE</a:t>
            </a:r>
          </a:p>
          <a:p>
            <a:pPr lvl="1" hangingPunct="0">
              <a:buNone/>
            </a:pPr>
            <a:endParaRPr lang="en-US" sz="2000" dirty="0">
              <a:ea typeface="+mn-ea"/>
              <a:cs typeface="+mn-cs"/>
            </a:endParaRPr>
          </a:p>
          <a:p>
            <a:pPr lvl="1" hangingPunct="0"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0" y="3581400"/>
          <a:ext cx="6167437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Document" r:id="rId4" imgW="6166750" imgH="2247647" progId="Word.Document.12">
                  <p:embed/>
                </p:oleObj>
              </mc:Choice>
              <mc:Fallback>
                <p:oleObj name="Document" r:id="rId4" imgW="6166750" imgH="224764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6167437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/>
              <a:t>Dummy Variables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543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tabLst>
                <a:tab pos="457200" algn="l"/>
              </a:tabLst>
            </a:pPr>
            <a:r>
              <a:rPr lang="en-US" u="none"/>
              <a:t>Dummy variables</a:t>
            </a:r>
          </a:p>
          <a:p>
            <a:pPr marL="457200" indent="-457200" algn="l">
              <a:spcBef>
                <a:spcPct val="50000"/>
              </a:spcBef>
              <a:tabLst>
                <a:tab pos="457200" algn="l"/>
              </a:tabLst>
            </a:pPr>
            <a:r>
              <a:rPr lang="en-US" u="none"/>
              <a:t>	are variables that only take on the values 0 or 1</a:t>
            </a:r>
          </a:p>
          <a:p>
            <a:pPr marL="457200" indent="-457200" algn="l">
              <a:spcBef>
                <a:spcPct val="50000"/>
              </a:spcBef>
              <a:tabLst>
                <a:tab pos="457200" algn="l"/>
              </a:tabLst>
            </a:pPr>
            <a:r>
              <a:rPr lang="en-US" u="none"/>
              <a:t>	can be used as a tool to put variables that do not have a natural numerical interpretation into a regression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43000" y="41148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4950" indent="-234950" algn="l">
              <a:spcBef>
                <a:spcPct val="50000"/>
              </a:spcBef>
            </a:pPr>
            <a:r>
              <a:rPr lang="en-US" i="1" u="none"/>
              <a:t>For example, sex variable is 0 for female, 1 for male</a:t>
            </a:r>
          </a:p>
        </p:txBody>
      </p:sp>
      <p:sp>
        <p:nvSpPr>
          <p:cNvPr id="18573" name="Text Box 141"/>
          <p:cNvSpPr txBox="1">
            <a:spLocks noChangeArrowheads="1"/>
          </p:cNvSpPr>
          <p:nvPr/>
        </p:nvSpPr>
        <p:spPr bwMode="auto">
          <a:xfrm>
            <a:off x="873125" y="4724400"/>
            <a:ext cx="74326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u="none" dirty="0"/>
          </a:p>
          <a:p>
            <a:r>
              <a:rPr lang="en-US" u="none" dirty="0"/>
              <a:t>For example, dummy variables can also be used to fix a problem with using GRADE as a variable in the Artsy example….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  <p:bldP spid="18436" grpId="0" autoUpdateAnimBg="0"/>
      <p:bldP spid="18573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/>
              <a:t>Dummy Variables (cont’d)</a:t>
            </a:r>
          </a:p>
        </p:txBody>
      </p:sp>
      <p:graphicFrame>
        <p:nvGraphicFramePr>
          <p:cNvPr id="19596" name="Group 140"/>
          <p:cNvGraphicFramePr>
            <a:graphicFrameLocks noGrp="1"/>
          </p:cNvGraphicFramePr>
          <p:nvPr/>
        </p:nvGraphicFramePr>
        <p:xfrm>
          <a:off x="1752600" y="2614613"/>
          <a:ext cx="5562600" cy="387096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/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597" name="Text Box 141"/>
          <p:cNvSpPr txBox="1">
            <a:spLocks noChangeArrowheads="1"/>
          </p:cNvSpPr>
          <p:nvPr/>
        </p:nvSpPr>
        <p:spPr bwMode="auto">
          <a:xfrm>
            <a:off x="2119313" y="1066800"/>
            <a:ext cx="4943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none"/>
              <a:t>Artsy example:</a:t>
            </a:r>
          </a:p>
          <a:p>
            <a:r>
              <a:rPr lang="en-US" u="none"/>
              <a:t>introduce a variable Gk for each grade,</a:t>
            </a:r>
          </a:p>
          <a:p>
            <a:r>
              <a:rPr lang="en-US" u="none"/>
              <a:t>1 if in grade, 0 if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97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/>
              <a:t>Dummy Variables (cont’d)</a:t>
            </a:r>
          </a:p>
        </p:txBody>
      </p:sp>
      <p:graphicFrame>
        <p:nvGraphicFramePr>
          <p:cNvPr id="20586" name="Group 106"/>
          <p:cNvGraphicFramePr>
            <a:graphicFrameLocks noGrp="1"/>
          </p:cNvGraphicFramePr>
          <p:nvPr/>
        </p:nvGraphicFramePr>
        <p:xfrm>
          <a:off x="2057400" y="2767013"/>
          <a:ext cx="5029200" cy="387096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/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Grade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85" name="Text Box 105"/>
          <p:cNvSpPr txBox="1">
            <a:spLocks noChangeArrowheads="1"/>
          </p:cNvSpPr>
          <p:nvPr/>
        </p:nvSpPr>
        <p:spPr bwMode="auto">
          <a:xfrm>
            <a:off x="1447800" y="1336675"/>
            <a:ext cx="6324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u="none"/>
              <a:t>You must choose a “base case”;</a:t>
            </a:r>
          </a:p>
          <a:p>
            <a:r>
              <a:rPr lang="en-US" u="none"/>
              <a:t>in this case Grade 1 is a good base case, which means we should delete the variable G1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A Basic Technique</a:t>
            </a:r>
            <a:br>
              <a:rPr lang="en-US"/>
            </a:br>
            <a:r>
              <a:rPr lang="en-US"/>
              <a:t>for Multiple Linear Regression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85900" y="3841750"/>
            <a:ext cx="6210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u="none"/>
              <a:t>Some of the variables may not have a significant effect (which corresponds to a high P-value for the corresponding slope coefficient)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101725" y="5410200"/>
            <a:ext cx="6975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u="none"/>
              <a:t>Efficiency: Adding in variables is okay, but remove the ones that don’t have a significant effect on Y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blackWhite">
          <a:xfrm>
            <a:off x="2174875" y="1927225"/>
            <a:ext cx="4835525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u="none"/>
              <a:t>Regression analysis is all about trying to determine what variables have an effect on a single variable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155700" y="3200400"/>
            <a:ext cx="683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u="none"/>
              <a:t>In other words, you are trying to describe Y in terms of X</a:t>
            </a:r>
            <a:r>
              <a:rPr lang="en-US" sz="2000" i="1" u="none" baseline="-25000"/>
              <a:t>1</a:t>
            </a:r>
            <a:r>
              <a:rPr lang="en-US" sz="2000" i="1" u="none"/>
              <a:t>, …, X</a:t>
            </a:r>
            <a:r>
              <a:rPr lang="en-US" sz="2000" i="1" u="none" baseline="-25000"/>
              <a:t>m</a:t>
            </a:r>
            <a:endParaRPr lang="en-US" sz="2000" i="1" u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3" grpId="0" animBg="1" autoUpdateAnimBg="0"/>
      <p:bldP spid="22534" grpId="0" animBg="1" autoUpdateAnimBg="0"/>
      <p:bldP spid="2253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17523" y="4965290"/>
          <a:ext cx="5427406" cy="365760"/>
        </p:xfrm>
        <a:graphic>
          <a:graphicData uri="http://schemas.openxmlformats.org/drawingml/2006/table">
            <a:tbl>
              <a:tblPr/>
              <a:tblGrid>
                <a:gridCol w="5427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609600"/>
          <a:ext cx="3962399" cy="15829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28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Industry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Non-service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r>
                        <a:rPr lang="en-US" sz="1200" dirty="0"/>
                        <a:t>profit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r>
                        <a:rPr lang="en-US" sz="1200" dirty="0"/>
                        <a:t>loss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81600" y="76200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Probability of profit = 0.6</a:t>
            </a:r>
          </a:p>
          <a:p>
            <a:endParaRPr lang="en-US" sz="2000" dirty="0"/>
          </a:p>
          <a:p>
            <a:r>
              <a:rPr lang="en-US" sz="2000" dirty="0"/>
              <a:t>Probability of Loss = 0.4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449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Probability of Service = 0.48</a:t>
            </a:r>
          </a:p>
          <a:p>
            <a:endParaRPr lang="en-US" sz="2000" dirty="0"/>
          </a:p>
          <a:p>
            <a:r>
              <a:rPr lang="en-US" sz="2000" dirty="0"/>
              <a:t>Probability of Non-Service = 0.52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581400"/>
            <a:ext cx="7315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Assuming Independence:</a:t>
            </a:r>
          </a:p>
          <a:p>
            <a:r>
              <a:rPr lang="en-US" sz="1800" dirty="0"/>
              <a:t>P{profit and Service} = P{profit} x P{service} = 0.6 x 0.48 = 0.288</a:t>
            </a:r>
          </a:p>
          <a:p>
            <a:r>
              <a:rPr lang="en-US" sz="1800" dirty="0"/>
              <a:t>Expected number in the corresponding cell is 100 x 0.288 = 28.8</a:t>
            </a:r>
          </a:p>
          <a:p>
            <a:endParaRPr lang="en-US" sz="1800" dirty="0"/>
          </a:p>
          <a:p>
            <a:r>
              <a:rPr lang="en-US" sz="1800" dirty="0"/>
              <a:t>We can go through similar calculations for the other three cells.  Doing so, we get the table of expected counts shown on the next slide: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57800" y="1066800"/>
            <a:ext cx="23622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81400" y="2895600"/>
            <a:ext cx="2286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5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and Expected Counts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828800"/>
          <a:ext cx="3962399" cy="17658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Industry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Non-service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r>
                        <a:rPr lang="en-US" sz="1200" dirty="0"/>
                        <a:t>profit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r>
                        <a:rPr lang="en-US" sz="1200" dirty="0"/>
                        <a:t>loss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48200" y="4191000"/>
          <a:ext cx="3962399" cy="17658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28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Industry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Non-service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r>
                        <a:rPr lang="en-US" sz="1200" dirty="0"/>
                        <a:t>profit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28.8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31.2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r>
                        <a:rPr lang="en-US" sz="1200" dirty="0"/>
                        <a:t>loss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19.2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4400" y="2133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&lt;= Actual Counts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Expected Counts = &gt;</a:t>
            </a:r>
          </a:p>
        </p:txBody>
      </p:sp>
    </p:spTree>
    <p:extLst>
      <p:ext uri="{BB962C8B-B14F-4D97-AF65-F5344CB8AC3E}">
        <p14:creationId xmlns:p14="http://schemas.microsoft.com/office/powerpoint/2010/main" val="3016109768"/>
      </p:ext>
    </p:extLst>
  </p:cSld>
  <p:clrMapOvr>
    <a:masterClrMapping/>
  </p:clrMapOvr>
</p:sld>
</file>

<file path=ppt/theme/theme1.xml><?xml version="1.0" encoding="utf-8"?>
<a:theme xmlns:a="http://schemas.openxmlformats.org/drawingml/2006/main" name="06N216EXDF0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06N216EXDF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6N216EXDF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N216EXDF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EXDF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EXDF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EXDF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EXDF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EXDF01 7">
        <a:dk1>
          <a:srgbClr val="808080"/>
        </a:dk1>
        <a:lt1>
          <a:srgbClr val="FFFFFF"/>
        </a:lt1>
        <a:dk2>
          <a:srgbClr val="3A6EA5"/>
        </a:dk2>
        <a:lt2>
          <a:srgbClr val="FFFFFF"/>
        </a:lt2>
        <a:accent1>
          <a:srgbClr val="CC3300"/>
        </a:accent1>
        <a:accent2>
          <a:srgbClr val="FFFF99"/>
        </a:accent2>
        <a:accent3>
          <a:srgbClr val="AEBACF"/>
        </a:accent3>
        <a:accent4>
          <a:srgbClr val="DADADA"/>
        </a:accent4>
        <a:accent5>
          <a:srgbClr val="E2ADAA"/>
        </a:accent5>
        <a:accent6>
          <a:srgbClr val="E7E78A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N216EXDF01 8">
        <a:dk1>
          <a:srgbClr val="808080"/>
        </a:dk1>
        <a:lt1>
          <a:srgbClr val="FFFFFF"/>
        </a:lt1>
        <a:dk2>
          <a:srgbClr val="3A6EA5"/>
        </a:dk2>
        <a:lt2>
          <a:srgbClr val="FFFFFF"/>
        </a:lt2>
        <a:accent1>
          <a:srgbClr val="CC3300"/>
        </a:accent1>
        <a:accent2>
          <a:srgbClr val="FFFF99"/>
        </a:accent2>
        <a:accent3>
          <a:srgbClr val="AEBACF"/>
        </a:accent3>
        <a:accent4>
          <a:srgbClr val="DADADA"/>
        </a:accent4>
        <a:accent5>
          <a:srgbClr val="E2ADAA"/>
        </a:accent5>
        <a:accent6>
          <a:srgbClr val="E7E78A"/>
        </a:accent6>
        <a:hlink>
          <a:srgbClr val="00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1200</TotalTime>
  <Words>4037</Words>
  <Application>Microsoft Office PowerPoint</Application>
  <PresentationFormat>On-screen Show (4:3)</PresentationFormat>
  <Paragraphs>1080</Paragraphs>
  <Slides>76</Slides>
  <Notes>72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Arial</vt:lpstr>
      <vt:lpstr>Calibri</vt:lpstr>
      <vt:lpstr>Symbol</vt:lpstr>
      <vt:lpstr>Times New Roman</vt:lpstr>
      <vt:lpstr>Wingdings</vt:lpstr>
      <vt:lpstr>06N216EXDF01</vt:lpstr>
      <vt:lpstr>Document</vt:lpstr>
      <vt:lpstr>Worksheet</vt:lpstr>
      <vt:lpstr>Equation</vt:lpstr>
      <vt:lpstr>Business Analytics: Week 9</vt:lpstr>
      <vt:lpstr>For Next Week</vt:lpstr>
      <vt:lpstr>Tests on Means</vt:lpstr>
      <vt:lpstr>Tests on Variance </vt:lpstr>
      <vt:lpstr>PowerPoint Presentation</vt:lpstr>
      <vt:lpstr>Chi-Square Test for Independence Example</vt:lpstr>
      <vt:lpstr>PowerPoint Presentation</vt:lpstr>
      <vt:lpstr>PowerPoint Presentation</vt:lpstr>
      <vt:lpstr>Actual and Expected Counts</vt:lpstr>
      <vt:lpstr>PowerPoint Presentation</vt:lpstr>
      <vt:lpstr>Chi-Test:  Murder by Sex Example (1995 FBI Crime Statistics)</vt:lpstr>
      <vt:lpstr>Chi-Test:  Crimes by Month Example – are # crimes independent of month?</vt:lpstr>
      <vt:lpstr>Using the Chi-Test in Fitting Distributions</vt:lpstr>
      <vt:lpstr>Death from Horse Kicks in the German Army</vt:lpstr>
      <vt:lpstr>Here is the Data</vt:lpstr>
      <vt:lpstr>How Can We Determine if the Data Fits a Poisson Distribution?</vt:lpstr>
      <vt:lpstr>How Can We Figure out the Expected Numbers?</vt:lpstr>
      <vt:lpstr>Here are the Actuals and Expecteds</vt:lpstr>
      <vt:lpstr>PowerPoint Presentation</vt:lpstr>
      <vt:lpstr>Using the Chi-Square Test</vt:lpstr>
      <vt:lpstr>Key Learning Point</vt:lpstr>
      <vt:lpstr>Chi-Test:  Crimes by Month Example – are # crimes independent of month?</vt:lpstr>
      <vt:lpstr>Another Way of Viewing This: Do the data come from a Uniform Distribution</vt:lpstr>
      <vt:lpstr>Correlation &amp; Linear Regression</vt:lpstr>
      <vt:lpstr>Summarizing Bivariate Data</vt:lpstr>
      <vt:lpstr>Correlation</vt:lpstr>
      <vt:lpstr>PowerPoint Presentation</vt:lpstr>
      <vt:lpstr>Pearson’s Sample Correlation Coefficient</vt:lpstr>
      <vt:lpstr>correlation coefficient r:  see correlation spreadsheet</vt:lpstr>
      <vt:lpstr>Example: Relations between hours worked and GPA</vt:lpstr>
      <vt:lpstr>Example: The Misery Index and Suicide</vt:lpstr>
      <vt:lpstr>Example: Is foal weight related to the weight of the mare?</vt:lpstr>
      <vt:lpstr>Foal and Mare weight: Scatterplot by Excel</vt:lpstr>
      <vt:lpstr>PowerPoint Presentation</vt:lpstr>
      <vt:lpstr>Simple Linear Regression: Fitting a Line to Bivariate Data</vt:lpstr>
      <vt:lpstr>Regression Analysis (overview cont’d)</vt:lpstr>
      <vt:lpstr>Linear relationships</vt:lpstr>
      <vt:lpstr>Linear Relationships (cont’d)</vt:lpstr>
      <vt:lpstr>The Principle of Least Squares</vt:lpstr>
      <vt:lpstr>Example: Time to Defibrillator Shock and Heart Attack Survival Rate</vt:lpstr>
      <vt:lpstr>Go to Data Analysis  Choose Regression Click OK </vt:lpstr>
      <vt:lpstr>In the dialog box, enter Y Range first (B2:B6) and then X Range (A2:A6). You can optionally choose Output Range.</vt:lpstr>
      <vt:lpstr>PowerPoint Presentation</vt:lpstr>
      <vt:lpstr>PowerPoint Presentation</vt:lpstr>
      <vt:lpstr>Doing Regression Analysis</vt:lpstr>
      <vt:lpstr>Practical Trends with R square and Standard error</vt:lpstr>
      <vt:lpstr>Considering Regression Models  p-value considerations</vt:lpstr>
      <vt:lpstr>Seed Corn Data Regression</vt:lpstr>
      <vt:lpstr>Seed Corn Data Regression</vt:lpstr>
      <vt:lpstr>Confidence Intervals about Point Estimates</vt:lpstr>
      <vt:lpstr>Seed Corn Confidence Interval Example Intercept = 0 Model</vt:lpstr>
      <vt:lpstr>More about the Regression Output</vt:lpstr>
      <vt:lpstr>More on the Regression Output (cont’d)</vt:lpstr>
      <vt:lpstr>A good regression model has…</vt:lpstr>
      <vt:lpstr>A bad regression model has…</vt:lpstr>
      <vt:lpstr>A bad regression model has… (cont’d)</vt:lpstr>
      <vt:lpstr>Female Marathoners</vt:lpstr>
      <vt:lpstr>PowerPoint Presentation</vt:lpstr>
      <vt:lpstr>PowerPoint Presentation</vt:lpstr>
      <vt:lpstr>Using Pivot Table to Create a Histogram</vt:lpstr>
      <vt:lpstr>PowerPoint Presentation</vt:lpstr>
      <vt:lpstr>Using Pivot Table to Create a Histogram</vt:lpstr>
      <vt:lpstr>PowerPoint Presentation</vt:lpstr>
      <vt:lpstr>Using Pivot Table to Create a Histogram</vt:lpstr>
      <vt:lpstr>Using Pivot Table to Group Residuals into Sub-collections</vt:lpstr>
      <vt:lpstr>PowerPoint Presentation</vt:lpstr>
      <vt:lpstr>Using Pivot Table to Examine Sub-collections</vt:lpstr>
      <vt:lpstr>Using Pivot Table to Examine Sub-collections---grouped by 5</vt:lpstr>
      <vt:lpstr>Multiple Linear Regression</vt:lpstr>
      <vt:lpstr>Multiple Linear Regression (cont’d)</vt:lpstr>
      <vt:lpstr>Fitting Polynomials</vt:lpstr>
      <vt:lpstr>Artsy—from HW #8</vt:lpstr>
      <vt:lpstr>Dummy Variables</vt:lpstr>
      <vt:lpstr>Dummy Variables (cont’d)</vt:lpstr>
      <vt:lpstr>Dummy Variables (cont’d)</vt:lpstr>
      <vt:lpstr>A Basic Technique for Multiple Linear Regression</vt:lpstr>
    </vt:vector>
  </TitlesOfParts>
  <Company>Tippie College of Business, 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of Least Squares</dc:title>
  <dc:creator>Samuel Burer</dc:creator>
  <cp:lastModifiedBy>jones</cp:lastModifiedBy>
  <cp:revision>155</cp:revision>
  <dcterms:created xsi:type="dcterms:W3CDTF">2001-10-25T12:44:17Z</dcterms:created>
  <dcterms:modified xsi:type="dcterms:W3CDTF">2016-10-17T17:56:49Z</dcterms:modified>
</cp:coreProperties>
</file>