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33"/>
  </p:notesMasterIdLst>
  <p:sldIdLst>
    <p:sldId id="256" r:id="rId2"/>
    <p:sldId id="514" r:id="rId3"/>
    <p:sldId id="545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44" r:id="rId12"/>
    <p:sldId id="555" r:id="rId13"/>
    <p:sldId id="556" r:id="rId14"/>
    <p:sldId id="557" r:id="rId15"/>
    <p:sldId id="558" r:id="rId16"/>
    <p:sldId id="560" r:id="rId17"/>
    <p:sldId id="561" r:id="rId18"/>
    <p:sldId id="562" r:id="rId19"/>
    <p:sldId id="565" r:id="rId20"/>
    <p:sldId id="538" r:id="rId21"/>
    <p:sldId id="539" r:id="rId22"/>
    <p:sldId id="540" r:id="rId23"/>
    <p:sldId id="541" r:id="rId24"/>
    <p:sldId id="542" r:id="rId25"/>
    <p:sldId id="543" r:id="rId26"/>
    <p:sldId id="566" r:id="rId27"/>
    <p:sldId id="567" r:id="rId28"/>
    <p:sldId id="568" r:id="rId29"/>
    <p:sldId id="569" r:id="rId30"/>
    <p:sldId id="570" r:id="rId31"/>
    <p:sldId id="5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660"/>
  </p:normalViewPr>
  <p:slideViewPr>
    <p:cSldViewPr snapToGrid="0">
      <p:cViewPr>
        <p:scale>
          <a:sx n="100" d="100"/>
          <a:sy n="100" d="100"/>
        </p:scale>
        <p:origin x="148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Big Data Management &amp;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Fall </a:t>
            </a:r>
            <a:r>
              <a:rPr lang="en-US" dirty="0" smtClean="0"/>
              <a:t>2019</a:t>
            </a:r>
            <a:endParaRPr lang="en-US" dirty="0"/>
          </a:p>
          <a:p>
            <a:r>
              <a:rPr lang="en-US" dirty="0"/>
              <a:t>Master</a:t>
            </a:r>
            <a:r>
              <a:rPr lang="en-US" altLang="zh-CN" dirty="0"/>
              <a:t>s in</a:t>
            </a:r>
            <a:r>
              <a:rPr lang="en-US" dirty="0"/>
              <a:t> Business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Employee                                                              Department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36582"/>
              </p:ext>
            </p:extLst>
          </p:nvPr>
        </p:nvGraphicFramePr>
        <p:xfrm>
          <a:off x="1667336" y="2334994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67336" y="2306555"/>
            <a:ext cx="763051" cy="2253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959" y="2306555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91657"/>
              </p:ext>
            </p:extLst>
          </p:nvPr>
        </p:nvGraphicFramePr>
        <p:xfrm>
          <a:off x="8421624" y="2328051"/>
          <a:ext cx="31679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72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906038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91152" y="2306554"/>
            <a:ext cx="1600120" cy="2253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92320" y="4560034"/>
            <a:ext cx="139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Foreign </a:t>
            </a:r>
            <a:r>
              <a:rPr lang="en-US" dirty="0"/>
              <a:t>Key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1624" y="2306554"/>
            <a:ext cx="1252728" cy="113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61328" y="3428635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912" y="5317441"/>
            <a:ext cx="346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Concepts: Primary Key, Foreign key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39375" y="5335391"/>
            <a:ext cx="5566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Tables linked by “Foreign Keys”, i.e., duplicated columns</a:t>
            </a:r>
          </a:p>
        </p:txBody>
      </p:sp>
    </p:spTree>
    <p:extLst>
      <p:ext uri="{BB962C8B-B14F-4D97-AF65-F5344CB8AC3E}">
        <p14:creationId xmlns:p14="http://schemas.microsoft.com/office/powerpoint/2010/main" val="4890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Create Tables,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Insert / delete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6 clauses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Join, sub-queries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Types (Oracle)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97280" y="1925505"/>
          <a:ext cx="10082701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93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Fixed</a:t>
                      </a:r>
                      <a:r>
                        <a:rPr lang="en-US" dirty="0" smtClean="0"/>
                        <a:t> length string with x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char(2):  ‘NY’, ‘IA’, ‘CA’, ‘FL’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string with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varying</a:t>
                      </a:r>
                      <a:r>
                        <a:rPr lang="en-US" baseline="0" dirty="0" smtClean="0"/>
                        <a:t> length up to x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varchar2(20): ‘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’, ‘John Smith’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fixed and floating-point number up to 38 digits of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 105.2, 16384.995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NUMBER(p,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number</a:t>
                      </a:r>
                      <a:r>
                        <a:rPr lang="en-US" baseline="0" dirty="0" smtClean="0"/>
                        <a:t> with precision p and scale s</a:t>
                      </a:r>
                    </a:p>
                    <a:p>
                      <a:r>
                        <a:rPr lang="en-US" baseline="0" dirty="0" smtClean="0"/>
                        <a:t>(p/s: number of digits before/after the 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NUMBER(3,</a:t>
                      </a:r>
                      <a:r>
                        <a:rPr lang="en-US" baseline="0" dirty="0" smtClean="0"/>
                        <a:t> 1): 123.4, 456.9…</a:t>
                      </a:r>
                    </a:p>
                    <a:p>
                      <a:r>
                        <a:rPr lang="en-US" baseline="0" dirty="0" smtClean="0"/>
                        <a:t>NUMBER(5, 0): 1, 12, 123, 12345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and Time information formatted. </a:t>
                      </a:r>
                    </a:p>
                    <a:p>
                      <a:r>
                        <a:rPr lang="en-US" baseline="0" dirty="0" smtClean="0"/>
                        <a:t>Default format: YY-MM</a:t>
                      </a:r>
                      <a:r>
                        <a:rPr lang="en-US" dirty="0" smtClean="0"/>
                        <a:t>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Today is : ’16-09-13’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“YYYY-MM-DD HH24.MI.SS</a:t>
                      </a:r>
                      <a:r>
                        <a:rPr lang="en-US" altLang="zh-CN" baseline="0" dirty="0" smtClean="0"/>
                        <a:t>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’2016-01-27 15:30:00</a:t>
                      </a:r>
                      <a:r>
                        <a:rPr lang="en-US" baseline="0" dirty="0" smtClean="0"/>
                        <a:t>’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Truth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FALSE, or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82824"/>
            <a:ext cx="9144000" cy="2620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20087" y="1706081"/>
            <a:ext cx="3048267" cy="1205802"/>
            <a:chOff x="1821744" y="1757393"/>
            <a:chExt cx="3048267" cy="1205802"/>
          </a:xfrm>
        </p:grpSpPr>
        <p:sp>
          <p:nvSpPr>
            <p:cNvPr id="7" name="Rectangle 6"/>
            <p:cNvSpPr/>
            <p:nvPr/>
          </p:nvSpPr>
          <p:spPr>
            <a:xfrm>
              <a:off x="1821744" y="2582824"/>
              <a:ext cx="1231601" cy="380371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6513" y="1757393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Table Name</a:t>
              </a:r>
            </a:p>
          </p:txBody>
        </p:sp>
        <p:cxnSp>
          <p:nvCxnSpPr>
            <p:cNvPr id="9" name="Straight Arrow Connector 8"/>
            <p:cNvCxnSpPr>
              <a:endCxn id="7" idx="0"/>
            </p:cNvCxnSpPr>
            <p:nvPr/>
          </p:nvCxnSpPr>
          <p:spPr>
            <a:xfrm flipH="1">
              <a:off x="2437545" y="2126725"/>
              <a:ext cx="1334235" cy="456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325158" y="2950366"/>
            <a:ext cx="7812972" cy="2942618"/>
            <a:chOff x="801158" y="3001678"/>
            <a:chExt cx="7812972" cy="2942618"/>
          </a:xfrm>
        </p:grpSpPr>
        <p:sp>
          <p:nvSpPr>
            <p:cNvPr id="11" name="Rectangle 10"/>
            <p:cNvSpPr/>
            <p:nvPr/>
          </p:nvSpPr>
          <p:spPr>
            <a:xfrm>
              <a:off x="801158" y="3001678"/>
              <a:ext cx="7812972" cy="1770220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60641" y="5574964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Column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Definition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7228214" y="4771898"/>
              <a:ext cx="148566" cy="803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90780" y="4759070"/>
            <a:ext cx="5824449" cy="1280100"/>
            <a:chOff x="166779" y="4720586"/>
            <a:chExt cx="5824449" cy="1280100"/>
          </a:xfrm>
        </p:grpSpPr>
        <p:sp>
          <p:nvSpPr>
            <p:cNvPr id="15" name="Rectangle 14"/>
            <p:cNvSpPr/>
            <p:nvPr/>
          </p:nvSpPr>
          <p:spPr>
            <a:xfrm>
              <a:off x="166779" y="4720586"/>
              <a:ext cx="5824449" cy="359176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387" y="5631354"/>
              <a:ext cx="1713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Table Constraint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1203321" y="5079762"/>
              <a:ext cx="592765" cy="5515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0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01901"/>
            <a:ext cx="9144000" cy="183007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43345" y="3930480"/>
            <a:ext cx="2323008" cy="1441780"/>
            <a:chOff x="245003" y="3604578"/>
            <a:chExt cx="2323008" cy="1441780"/>
          </a:xfrm>
        </p:grpSpPr>
        <p:sp>
          <p:nvSpPr>
            <p:cNvPr id="7" name="Rectangle 6"/>
            <p:cNvSpPr/>
            <p:nvPr/>
          </p:nvSpPr>
          <p:spPr>
            <a:xfrm>
              <a:off x="1519178" y="3604578"/>
              <a:ext cx="885573" cy="212869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003" y="4677026"/>
              <a:ext cx="2323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Table Constraint Name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V="1">
              <a:off x="1406507" y="3817447"/>
              <a:ext cx="555458" cy="859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61324" y="3925279"/>
            <a:ext cx="2480014" cy="1960221"/>
            <a:chOff x="2437324" y="3925278"/>
            <a:chExt cx="2480014" cy="1960221"/>
          </a:xfrm>
        </p:grpSpPr>
        <p:sp>
          <p:nvSpPr>
            <p:cNvPr id="11" name="Rectangle 10"/>
            <p:cNvSpPr/>
            <p:nvPr/>
          </p:nvSpPr>
          <p:spPr>
            <a:xfrm>
              <a:off x="2437324" y="3925278"/>
              <a:ext cx="1391685" cy="218070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1536" y="5516167"/>
              <a:ext cx="222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Table Constraint Type</a:t>
              </a:r>
            </a:p>
          </p:txBody>
        </p:sp>
        <p:cxnSp>
          <p:nvCxnSpPr>
            <p:cNvPr id="13" name="Straight Arrow Connector 12"/>
            <p:cNvCxnSpPr>
              <a:stCxn id="12" idx="0"/>
              <a:endCxn id="11" idx="2"/>
            </p:cNvCxnSpPr>
            <p:nvPr/>
          </p:nvCxnSpPr>
          <p:spPr>
            <a:xfrm flipH="1" flipV="1">
              <a:off x="3133167" y="4143348"/>
              <a:ext cx="671270" cy="13728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411240" y="3921165"/>
            <a:ext cx="3827103" cy="1474713"/>
            <a:chOff x="3896946" y="3897547"/>
            <a:chExt cx="3827103" cy="1474713"/>
          </a:xfrm>
        </p:grpSpPr>
        <p:sp>
          <p:nvSpPr>
            <p:cNvPr id="15" name="Rectangle 14"/>
            <p:cNvSpPr/>
            <p:nvPr/>
          </p:nvSpPr>
          <p:spPr>
            <a:xfrm>
              <a:off x="3896946" y="3897547"/>
              <a:ext cx="1080999" cy="222184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1673" y="5002928"/>
              <a:ext cx="2592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Table Constraint Attribute</a:t>
              </a:r>
            </a:p>
          </p:txBody>
        </p:sp>
        <p:cxnSp>
          <p:nvCxnSpPr>
            <p:cNvPr id="17" name="Straight Arrow Connector 16"/>
            <p:cNvCxnSpPr>
              <a:stCxn id="16" idx="0"/>
              <a:endCxn id="15" idx="2"/>
            </p:cNvCxnSpPr>
            <p:nvPr/>
          </p:nvCxnSpPr>
          <p:spPr>
            <a:xfrm flipH="1" flipV="1">
              <a:off x="4437446" y="4119731"/>
              <a:ext cx="1990415" cy="883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967002" y="2026135"/>
            <a:ext cx="1895644" cy="1296185"/>
            <a:chOff x="5443002" y="2026134"/>
            <a:chExt cx="1895644" cy="1296185"/>
          </a:xfrm>
        </p:grpSpPr>
        <p:sp>
          <p:nvSpPr>
            <p:cNvPr id="19" name="Rectangle 18"/>
            <p:cNvSpPr/>
            <p:nvPr/>
          </p:nvSpPr>
          <p:spPr>
            <a:xfrm>
              <a:off x="5443002" y="3074004"/>
              <a:ext cx="1895644" cy="248315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73320" y="2026134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Default value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20" idx="2"/>
              <a:endCxn id="19" idx="0"/>
            </p:cNvCxnSpPr>
            <p:nvPr/>
          </p:nvCxnSpPr>
          <p:spPr>
            <a:xfrm>
              <a:off x="6390824" y="2395466"/>
              <a:ext cx="0" cy="6785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87" y="521102"/>
            <a:ext cx="4407197" cy="11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01243"/>
              </p:ext>
            </p:extLst>
          </p:nvPr>
        </p:nvGraphicFramePr>
        <p:xfrm>
          <a:off x="1097280" y="2221167"/>
          <a:ext cx="86214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1630269459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xmlns="" val="148493596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84859044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54630861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7923427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51292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err="1" smtClean="0"/>
                        <a:t>PostalCode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32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412803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185183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Customer_T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476192"/>
              </p:ext>
            </p:extLst>
          </p:nvPr>
        </p:nvGraphicFramePr>
        <p:xfrm>
          <a:off x="1097280" y="4165791"/>
          <a:ext cx="4745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89">
                  <a:extLst>
                    <a:ext uri="{9D8B030D-6E8A-4147-A177-3AD203B41FA5}">
                      <a16:colId xmlns:a16="http://schemas.microsoft.com/office/drawing/2014/main" xmlns="" val="1630269459"/>
                    </a:ext>
                  </a:extLst>
                </a:gridCol>
                <a:gridCol w="1754135">
                  <a:extLst>
                    <a:ext uri="{9D8B030D-6E8A-4147-A177-3AD203B41FA5}">
                      <a16:colId xmlns:a16="http://schemas.microsoft.com/office/drawing/2014/main" xmlns="" val="1484935964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xmlns="" val="84859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dashLong" baseline="0" dirty="0" smtClean="0"/>
                        <a:t>CustomerID</a:t>
                      </a:r>
                      <a:endParaRPr lang="en-US" u="dashLong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32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41280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4127" y="3769655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Order_T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2221167"/>
            <a:ext cx="1572768" cy="1381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70248" y="4138987"/>
            <a:ext cx="1572768" cy="1139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4912" y="30623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9340" y="379645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9522" y="4075720"/>
            <a:ext cx="185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PK = Primary Key</a:t>
            </a:r>
          </a:p>
          <a:p>
            <a:r>
              <a:rPr lang="en-US" dirty="0" smtClean="0"/>
              <a:t>FK = Foreign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600" dirty="0" smtClean="0">
                <a:cs typeface="Times New Roman" panose="02020603050405020304" pitchFamily="18" charset="0"/>
              </a:rPr>
              <a:t> Add a new customer with data values for </a:t>
            </a:r>
            <a:r>
              <a:rPr lang="en-US" altLang="en-US" sz="2600" b="1" u="sng" dirty="0" smtClean="0">
                <a:cs typeface="Times New Roman" panose="02020603050405020304" pitchFamily="18" charset="0"/>
              </a:rPr>
              <a:t>all</a:t>
            </a:r>
            <a:r>
              <a:rPr lang="en-US" altLang="en-US" sz="2600" dirty="0" smtClean="0">
                <a:cs typeface="Times New Roman" panose="02020603050405020304" pitchFamily="18" charset="0"/>
              </a:rPr>
              <a:t> attributes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en-US" sz="1800" dirty="0" smtClean="0"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cs typeface="Courier New" panose="02070309020205020404" pitchFamily="49" charset="0"/>
              </a:rPr>
              <a:t>INSERT </a:t>
            </a:r>
            <a:r>
              <a:rPr lang="en-US" altLang="en-US" sz="1800" b="1" dirty="0">
                <a:cs typeface="Courier New" panose="02070309020205020404" pitchFamily="49" charset="0"/>
              </a:rPr>
              <a:t>INTO </a:t>
            </a:r>
            <a:r>
              <a:rPr lang="en-US" altLang="en-US" sz="1800" dirty="0" smtClean="0">
                <a:cs typeface="Courier New" panose="02070309020205020404" pitchFamily="49" charset="0"/>
              </a:rPr>
              <a:t>Customer_T </a:t>
            </a:r>
            <a:r>
              <a:rPr lang="en-US" altLang="en-US" sz="1800" b="1" dirty="0">
                <a:cs typeface="Courier New" panose="02070309020205020404" pitchFamily="49" charset="0"/>
              </a:rPr>
              <a:t>VALUES</a:t>
            </a:r>
            <a:r>
              <a:rPr lang="en-US" altLang="en-US" sz="1800" dirty="0"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cs typeface="Courier New" panose="02070309020205020404" pitchFamily="49" charset="0"/>
              </a:rPr>
              <a:t>(100, </a:t>
            </a:r>
            <a:r>
              <a:rPr lang="en-US" altLang="en-US" sz="1800" dirty="0">
                <a:cs typeface="Courier New" panose="02070309020205020404" pitchFamily="49" charset="0"/>
              </a:rPr>
              <a:t>'John Smith', '123 </a:t>
            </a:r>
            <a:r>
              <a:rPr lang="en-US" altLang="en-US" sz="1800" dirty="0" smtClean="0">
                <a:cs typeface="Courier New" panose="02070309020205020404" pitchFamily="49" charset="0"/>
              </a:rPr>
              <a:t>A </a:t>
            </a:r>
            <a:r>
              <a:rPr lang="en-US" altLang="en-US" sz="1800" dirty="0">
                <a:cs typeface="Courier New" panose="02070309020205020404" pitchFamily="49" charset="0"/>
              </a:rPr>
              <a:t>Street', 'Coralville', </a:t>
            </a:r>
            <a:r>
              <a:rPr lang="en-US" altLang="en-US" sz="1800" dirty="0" smtClean="0">
                <a:cs typeface="Courier New" panose="02070309020205020404" pitchFamily="49" charset="0"/>
              </a:rPr>
              <a:t>'IA</a:t>
            </a:r>
            <a:r>
              <a:rPr lang="en-US" altLang="en-US" sz="1800" dirty="0">
                <a:cs typeface="Courier New" panose="02070309020205020404" pitchFamily="49" charset="0"/>
              </a:rPr>
              <a:t>', </a:t>
            </a:r>
            <a:r>
              <a:rPr lang="en-US" altLang="en-US" sz="1800" dirty="0" smtClean="0">
                <a:cs typeface="Courier New" panose="02070309020205020404" pitchFamily="49" charset="0"/>
              </a:rPr>
              <a:t>'52241</a:t>
            </a:r>
            <a:r>
              <a:rPr lang="en-US" altLang="en-US" sz="1800" dirty="0">
                <a:cs typeface="Courier New" panose="02070309020205020404" pitchFamily="49" charset="0"/>
              </a:rPr>
              <a:t>');</a:t>
            </a:r>
            <a:endParaRPr lang="en-US" altLang="en-US" sz="1800" dirty="0" smtClean="0">
              <a:cs typeface="Courier New" panose="020703090202050204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en-US" sz="2200" dirty="0" smtClean="0"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Note</a:t>
            </a:r>
            <a:r>
              <a:rPr lang="en-US" altLang="en-US" sz="2200" dirty="0" smtClean="0">
                <a:cs typeface="Courier New" panose="02070309020205020404" pitchFamily="49" charset="0"/>
              </a:rPr>
              <a:t>:  1. The data values must be in the same order as the columns in the table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200" dirty="0" smtClean="0">
                <a:cs typeface="Courier New" panose="02070309020205020404" pitchFamily="49" charset="0"/>
              </a:rPr>
              <a:t>           2. </a:t>
            </a:r>
            <a:r>
              <a:rPr lang="en-US" altLang="en-US" sz="2200" dirty="0">
                <a:cs typeface="Courier New" panose="02070309020205020404" pitchFamily="49" charset="0"/>
              </a:rPr>
              <a:t>Put </a:t>
            </a:r>
            <a:r>
              <a:rPr lang="en-US" alt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' '</a:t>
            </a:r>
            <a:r>
              <a:rPr lang="en-US" altLang="en-US" sz="2200" dirty="0"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cs typeface="Courier New" panose="02070309020205020404" pitchFamily="49" charset="0"/>
              </a:rPr>
              <a:t>around data values of CHAR, VARCHAR2, and </a:t>
            </a:r>
            <a:r>
              <a:rPr lang="en-US" altLang="en-US" sz="2200" b="1" dirty="0" smtClean="0">
                <a:cs typeface="Courier New" panose="02070309020205020404" pitchFamily="49" charset="0"/>
              </a:rPr>
              <a:t>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cs typeface="Times New Roman" panose="02020603050405020304" pitchFamily="18" charset="0"/>
              </a:rPr>
              <a:t>Add a new customer with </a:t>
            </a:r>
            <a:r>
              <a:rPr lang="en-US" altLang="en-US" sz="2600" dirty="0" smtClean="0">
                <a:cs typeface="Times New Roman" panose="02020603050405020304" pitchFamily="18" charset="0"/>
              </a:rPr>
              <a:t>data </a:t>
            </a:r>
            <a:r>
              <a:rPr lang="en-US" altLang="en-US" sz="2600" dirty="0">
                <a:cs typeface="Times New Roman" panose="02020603050405020304" pitchFamily="18" charset="0"/>
              </a:rPr>
              <a:t>values for </a:t>
            </a:r>
            <a:r>
              <a:rPr lang="en-US" altLang="en-US" sz="2600" b="1" u="sng" dirty="0" smtClean="0">
                <a:cs typeface="Times New Roman" panose="02020603050405020304" pitchFamily="18" charset="0"/>
              </a:rPr>
              <a:t>some</a:t>
            </a:r>
            <a:r>
              <a:rPr lang="en-US" altLang="en-US" sz="2600" dirty="0" smtClean="0">
                <a:cs typeface="Times New Roman" panose="02020603050405020304" pitchFamily="18" charset="0"/>
              </a:rPr>
              <a:t> (but not all) </a:t>
            </a:r>
            <a:r>
              <a:rPr lang="en-US" altLang="en-US" sz="2600" dirty="0">
                <a:cs typeface="Times New Roman" panose="02020603050405020304" pitchFamily="18" charset="0"/>
              </a:rPr>
              <a:t>attributes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      INSERT INTO Customer_T VALUES (</a:t>
            </a:r>
            <a:r>
              <a:rPr lang="en-US" altLang="en-US" sz="1800" dirty="0" smtClean="0">
                <a:cs typeface="Courier New" panose="02070309020205020404" pitchFamily="49" charset="0"/>
              </a:rPr>
              <a:t>101</a:t>
            </a:r>
            <a:r>
              <a:rPr lang="en-US" altLang="en-US" sz="1800" dirty="0">
                <a:cs typeface="Courier New" panose="02070309020205020404" pitchFamily="49" charset="0"/>
              </a:rPr>
              <a:t>, </a:t>
            </a:r>
            <a:r>
              <a:rPr lang="en-US" altLang="en-US" sz="1800" dirty="0" smtClean="0">
                <a:cs typeface="Courier New" panose="02070309020205020404" pitchFamily="49" charset="0"/>
              </a:rPr>
              <a:t>‘Matt Damon', </a:t>
            </a:r>
            <a:r>
              <a:rPr lang="en-US" altLang="en-US" sz="1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NULL</a:t>
            </a:r>
            <a:r>
              <a:rPr lang="en-US" altLang="en-US" sz="1800" dirty="0">
                <a:cs typeface="Courier New" panose="02070309020205020404" pitchFamily="49" charset="0"/>
              </a:rPr>
              <a:t>, 'Iowa City', 'IA', </a:t>
            </a:r>
            <a:r>
              <a:rPr lang="en-US" altLang="en-US" sz="1800" dirty="0" smtClean="0">
                <a:cs typeface="Courier New" panose="02070309020205020404" pitchFamily="49" charset="0"/>
              </a:rPr>
              <a:t>NULL);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cs typeface="Courier New" panose="02070309020205020404" pitchFamily="49" charset="0"/>
              </a:rPr>
              <a:t>     INSERT INTO Customer_T (</a:t>
            </a:r>
            <a:r>
              <a:rPr lang="en-US" altLang="en-US" sz="1800" dirty="0" err="1" smtClean="0">
                <a:cs typeface="Courier New" panose="02070309020205020404" pitchFamily="49" charset="0"/>
              </a:rPr>
              <a:t>CustomerID</a:t>
            </a:r>
            <a:r>
              <a:rPr lang="en-US" altLang="en-US" sz="1800" dirty="0" smtClean="0">
                <a:cs typeface="Courier New" panose="02070309020205020404" pitchFamily="49" charset="0"/>
              </a:rPr>
              <a:t>, CustomerName, CustomerState) VALUES (102</a:t>
            </a:r>
            <a:r>
              <a:rPr lang="en-US" altLang="en-US" sz="1800" dirty="0">
                <a:cs typeface="Courier New" panose="02070309020205020404" pitchFamily="49" charset="0"/>
              </a:rPr>
              <a:t>, 'Andy Boyd', 'IL');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Note</a:t>
            </a:r>
            <a:r>
              <a:rPr lang="en-US" altLang="en-US" sz="2400" dirty="0">
                <a:cs typeface="Courier New" panose="02070309020205020404" pitchFamily="49" charset="0"/>
              </a:rPr>
              <a:t>: </a:t>
            </a:r>
            <a:r>
              <a:rPr lang="en-US" altLang="en-US" sz="2400" dirty="0" smtClean="0">
                <a:cs typeface="Courier New" panose="02070309020205020404" pitchFamily="49" charset="0"/>
              </a:rPr>
              <a:t>Those attributes without input values will be left with null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775899"/>
              </p:ext>
            </p:extLst>
          </p:nvPr>
        </p:nvGraphicFramePr>
        <p:xfrm>
          <a:off x="1097280" y="2221167"/>
          <a:ext cx="862148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1630269459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xmlns="" val="148493596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xmlns="" val="848590448"/>
                    </a:ext>
                  </a:extLst>
                </a:gridCol>
                <a:gridCol w="1285384">
                  <a:extLst>
                    <a:ext uri="{9D8B030D-6E8A-4147-A177-3AD203B41FA5}">
                      <a16:colId xmlns:a16="http://schemas.microsoft.com/office/drawing/2014/main" xmlns="" val="54630861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79234271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51292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err="1" smtClean="0"/>
                        <a:t>PostalCode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A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Coralville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32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cs typeface="Courier New" panose="02070309020205020404" pitchFamily="49" charset="0"/>
                        </a:rPr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cs typeface="Courier New" panose="02070309020205020404" pitchFamily="49" charset="0"/>
                        </a:rPr>
                        <a:t>Matt Damon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Iowa 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412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Andy Boyd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976695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185183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Customer_T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665334"/>
              </p:ext>
            </p:extLst>
          </p:nvPr>
        </p:nvGraphicFramePr>
        <p:xfrm>
          <a:off x="1097280" y="4981671"/>
          <a:ext cx="4745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89">
                  <a:extLst>
                    <a:ext uri="{9D8B030D-6E8A-4147-A177-3AD203B41FA5}">
                      <a16:colId xmlns:a16="http://schemas.microsoft.com/office/drawing/2014/main" xmlns="" val="1630269459"/>
                    </a:ext>
                  </a:extLst>
                </a:gridCol>
                <a:gridCol w="1754135">
                  <a:extLst>
                    <a:ext uri="{9D8B030D-6E8A-4147-A177-3AD203B41FA5}">
                      <a16:colId xmlns:a16="http://schemas.microsoft.com/office/drawing/2014/main" xmlns="" val="1484935964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xmlns="" val="84859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dashLong" baseline="0" dirty="0" smtClean="0"/>
                        <a:t>CustomerID</a:t>
                      </a:r>
                      <a:endParaRPr lang="en-US" u="dashLong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32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41280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4128" y="4612339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Order_T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>
                <a:srgbClr val="549E39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Times New Roman" panose="02020603050405020304" pitchFamily="18" charset="0"/>
              </a:rPr>
              <a:t> Delete rows from a </a:t>
            </a:r>
            <a:r>
              <a:rPr lang="en-US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Times New Roman" panose="02020603050405020304" pitchFamily="18" charset="0"/>
              </a:rPr>
              <a:t>table</a:t>
            </a:r>
          </a:p>
          <a:p>
            <a:pPr marL="0" lvl="0" indent="0">
              <a:spcAft>
                <a:spcPts val="0"/>
              </a:spcAft>
              <a:buClr>
                <a:srgbClr val="549E39"/>
              </a:buClr>
              <a:buNone/>
            </a:pPr>
            <a:endParaRPr lang="en-US" alt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549E39"/>
              </a:buClr>
              <a:buNone/>
            </a:pPr>
            <a:r>
              <a:rPr lang="en-US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        DELETE FROM </a:t>
            </a:r>
            <a:r>
              <a:rPr lang="en-US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Customer_T</a:t>
            </a:r>
            <a:r>
              <a:rPr lang="en-US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 WHERE CustomerID = 101;		</a:t>
            </a:r>
            <a:r>
              <a:rPr lang="en-US" altLang="en-US" sz="18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-- delete one row</a:t>
            </a:r>
          </a:p>
          <a:p>
            <a:pPr marL="0" lvl="0" indent="0">
              <a:spcBef>
                <a:spcPts val="600"/>
              </a:spcBef>
              <a:spcAft>
                <a:spcPts val="300"/>
              </a:spcAft>
              <a:buClr>
                <a:srgbClr val="549E39"/>
              </a:buClr>
              <a:buNone/>
            </a:pPr>
            <a:r>
              <a:rPr lang="en-US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        DELETE FROM </a:t>
            </a:r>
            <a:r>
              <a:rPr lang="en-US" alt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Customer_T</a:t>
            </a:r>
            <a:r>
              <a:rPr lang="en-US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; 				</a:t>
            </a:r>
            <a:r>
              <a:rPr lang="en-US" altLang="en-US" sz="18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cs typeface="Courier New" panose="02070309020205020404" pitchFamily="49" charset="0"/>
              </a:rPr>
              <a:t>-- delete all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529" y="1838131"/>
            <a:ext cx="6740838" cy="452088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Syntax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SELECT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        &lt;</a:t>
            </a:r>
            <a:r>
              <a:rPr lang="en-US" altLang="en-US" sz="2000" dirty="0">
                <a:cs typeface="Times New Roman" panose="02020603050405020304" pitchFamily="18" charset="0"/>
              </a:rPr>
              <a:t>list of column expressions&gt;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 FROM          &lt;</a:t>
            </a:r>
            <a:r>
              <a:rPr lang="en-US" altLang="en-US" sz="2000" dirty="0">
                <a:cs typeface="Times New Roman" panose="02020603050405020304" pitchFamily="18" charset="0"/>
              </a:rPr>
              <a:t>list of tables and join operations&gt;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 WHERE        &lt;</a:t>
            </a:r>
            <a:r>
              <a:rPr lang="en-US" altLang="en-US" sz="2000" dirty="0">
                <a:cs typeface="Times New Roman" panose="02020603050405020304" pitchFamily="18" charset="0"/>
              </a:rPr>
              <a:t>list of logical expressions for </a:t>
            </a:r>
            <a:r>
              <a:rPr lang="en-US" altLang="en-US" sz="2000" u="sng" dirty="0">
                <a:cs typeface="Times New Roman" panose="02020603050405020304" pitchFamily="18" charset="0"/>
              </a:rPr>
              <a:t>rows</a:t>
            </a:r>
            <a:r>
              <a:rPr lang="en-US" altLang="en-US" sz="2000" dirty="0"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 GROUP BY   &lt;list </a:t>
            </a:r>
            <a:r>
              <a:rPr lang="en-US" altLang="en-US" sz="2000" dirty="0">
                <a:cs typeface="Times New Roman" panose="02020603050405020304" pitchFamily="18" charset="0"/>
              </a:rPr>
              <a:t>of grouping columns&gt;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 HAVING       &lt;</a:t>
            </a:r>
            <a:r>
              <a:rPr lang="en-US" altLang="en-US" sz="2000" dirty="0">
                <a:cs typeface="Times New Roman" panose="02020603050405020304" pitchFamily="18" charset="0"/>
              </a:rPr>
              <a:t>list of logical expressions for </a:t>
            </a:r>
            <a:r>
              <a:rPr lang="en-US" altLang="en-US" sz="2000" u="sng" dirty="0">
                <a:cs typeface="Times New Roman" panose="02020603050405020304" pitchFamily="18" charset="0"/>
              </a:rPr>
              <a:t>groups</a:t>
            </a:r>
            <a:r>
              <a:rPr lang="en-US" altLang="en-US" sz="2000" dirty="0"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 ORDER </a:t>
            </a:r>
            <a:r>
              <a:rPr lang="en-US" altLang="en-US" sz="2000" dirty="0">
                <a:cs typeface="Times New Roman" panose="02020603050405020304" pitchFamily="18" charset="0"/>
              </a:rPr>
              <a:t>BY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 &lt;</a:t>
            </a:r>
            <a:r>
              <a:rPr lang="en-US" altLang="en-US" sz="2000" dirty="0">
                <a:cs typeface="Times New Roman" panose="02020603050405020304" pitchFamily="18" charset="0"/>
              </a:rPr>
              <a:t>list of sorting specifications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68" y="286603"/>
            <a:ext cx="3915727" cy="600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7064813" y="5613472"/>
            <a:ext cx="1278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7006" y="5428806"/>
            <a:ext cx="27378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Processing order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08249" y="4088741"/>
            <a:ext cx="11706" cy="4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41" y="4481444"/>
            <a:ext cx="26982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Syntax order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Review basic knowledge about relational 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SQL and relational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query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Salary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30000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50000;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69433"/>
              </p:ext>
            </p:extLst>
          </p:nvPr>
        </p:nvGraphicFramePr>
        <p:xfrm>
          <a:off x="1283288" y="3939400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73856" y="3488082"/>
            <a:ext cx="108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Employee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62764"/>
              </p:ext>
            </p:extLst>
          </p:nvPr>
        </p:nvGraphicFramePr>
        <p:xfrm>
          <a:off x="8549323" y="3939400"/>
          <a:ext cx="3206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1693802983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8293580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73844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95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948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025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62142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7714369" y="4484484"/>
            <a:ext cx="627808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Employee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Insert a new record (‘L003’, ‘John Terry’, 200000, ‘VP’)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67336" y="2334994"/>
          <a:ext cx="47731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26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731990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38872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352480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employee VALUES (‘A003’, ‘John Terry’, 200000, ‘VP’)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67C626E-61E4-42A9-8719-D7301CAD43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3312" y="2938843"/>
          <a:ext cx="47731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26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731990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38872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352480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Terry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68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73210-76E4-432F-AB6E-681FA8F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BY/HAVING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F6DF3-807C-422A-B8F1-CDEC45F6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25377" cy="4023360"/>
          </a:xfrm>
        </p:spPr>
        <p:txBody>
          <a:bodyPr/>
          <a:lstStyle/>
          <a:p>
            <a:r>
              <a:rPr lang="en-US" dirty="0"/>
              <a:t>Calculate the average salary of each department with 2 or more </a:t>
            </a:r>
            <a:r>
              <a:rPr lang="en-US" dirty="0" err="1"/>
              <a:t>employess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B863C9-4816-4912-BDE7-F7AD500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C817FE9-E31E-4A4C-B5F5-6685E751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5716"/>
              </p:ext>
            </p:extLst>
          </p:nvPr>
        </p:nvGraphicFramePr>
        <p:xfrm>
          <a:off x="1192285" y="2467266"/>
          <a:ext cx="64852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40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83365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93984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31871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431871">
                  <a:extLst>
                    <a:ext uri="{9D8B030D-6E8A-4147-A177-3AD203B41FA5}">
                      <a16:colId xmlns:a16="http://schemas.microsoft.com/office/drawing/2014/main" xmlns="" val="708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Terry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68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8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73210-76E4-432F-AB6E-681FA8F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F6DF3-807C-422A-B8F1-CDEC45F6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25377" cy="4023360"/>
          </a:xfrm>
        </p:spPr>
        <p:txBody>
          <a:bodyPr/>
          <a:lstStyle/>
          <a:p>
            <a:r>
              <a:rPr lang="en-US" dirty="0"/>
              <a:t>Calculate the average salary of each department with 2 or more </a:t>
            </a:r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B863C9-4816-4912-BDE7-F7AD500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C817FE9-E31E-4A4C-B5F5-6685E751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1870"/>
              </p:ext>
            </p:extLst>
          </p:nvPr>
        </p:nvGraphicFramePr>
        <p:xfrm>
          <a:off x="1192285" y="2467266"/>
          <a:ext cx="3667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631">
                  <a:extLst>
                    <a:ext uri="{9D8B030D-6E8A-4147-A177-3AD203B41FA5}">
                      <a16:colId xmlns:a16="http://schemas.microsoft.com/office/drawing/2014/main" xmlns="" val="708618454"/>
                    </a:ext>
                  </a:extLst>
                </a:gridCol>
                <a:gridCol w="1833631">
                  <a:extLst>
                    <a:ext uri="{9D8B030D-6E8A-4147-A177-3AD203B41FA5}">
                      <a16:colId xmlns:a16="http://schemas.microsoft.com/office/drawing/2014/main" xmlns="" val="2310208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avg_sal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6C4B61-1854-4B8A-A9CC-C54F04A5F04B}"/>
              </a:ext>
            </a:extLst>
          </p:cNvPr>
          <p:cNvSpPr/>
          <p:nvPr/>
        </p:nvSpPr>
        <p:spPr>
          <a:xfrm>
            <a:off x="1236454" y="4008519"/>
            <a:ext cx="6586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DeptName, </a:t>
            </a:r>
            <a:r>
              <a:rPr lang="en-US" dirty="0" err="1"/>
              <a:t>avg</a:t>
            </a:r>
            <a:r>
              <a:rPr lang="en-US" dirty="0"/>
              <a:t>(Salary) as </a:t>
            </a:r>
            <a:r>
              <a:rPr lang="en-US" dirty="0" err="1"/>
              <a:t>avg_sal</a:t>
            </a:r>
            <a:endParaRPr lang="en-US" dirty="0"/>
          </a:p>
          <a:p>
            <a:r>
              <a:rPr lang="en-US" dirty="0"/>
              <a:t>FROM employee</a:t>
            </a:r>
          </a:p>
          <a:p>
            <a:r>
              <a:rPr lang="en-US" dirty="0"/>
              <a:t>GROUP BY DeptName</a:t>
            </a:r>
          </a:p>
          <a:p>
            <a:r>
              <a:rPr lang="en-US" dirty="0"/>
              <a:t>HAVING count(*) &gt;=2;</a:t>
            </a:r>
          </a:p>
        </p:txBody>
      </p:sp>
    </p:spTree>
    <p:extLst>
      <p:ext uri="{BB962C8B-B14F-4D97-AF65-F5344CB8AC3E}">
        <p14:creationId xmlns:p14="http://schemas.microsoft.com/office/powerpoint/2010/main" val="3567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Concepts in SQL (used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Join operation</a:t>
            </a:r>
          </a:p>
          <a:p>
            <a:r>
              <a:rPr lang="en-US" dirty="0" smtClean="0"/>
              <a:t>2. Sub-queries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rows from different tables based on foreign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49067"/>
              </p:ext>
            </p:extLst>
          </p:nvPr>
        </p:nvGraphicFramePr>
        <p:xfrm>
          <a:off x="1233482" y="3049369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21478"/>
              </p:ext>
            </p:extLst>
          </p:nvPr>
        </p:nvGraphicFramePr>
        <p:xfrm>
          <a:off x="7987770" y="3042426"/>
          <a:ext cx="31679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72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906038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57298" y="3020929"/>
            <a:ext cx="1600120" cy="2253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87770" y="3020929"/>
            <a:ext cx="1252728" cy="113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33482" y="2724150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85609" y="2662346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rows from different tables based on foreign keys</a:t>
            </a:r>
            <a:br>
              <a:rPr lang="en-US" dirty="0" smtClean="0"/>
            </a:br>
            <a:r>
              <a:rPr lang="en-US" dirty="0" smtClean="0"/>
              <a:t>Q: What is the budget of Luis Suarez’s department?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5428"/>
              </p:ext>
            </p:extLst>
          </p:nvPr>
        </p:nvGraphicFramePr>
        <p:xfrm>
          <a:off x="1097280" y="3152683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01626"/>
              </p:ext>
            </p:extLst>
          </p:nvPr>
        </p:nvGraphicFramePr>
        <p:xfrm>
          <a:off x="7851568" y="3145740"/>
          <a:ext cx="31679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72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906038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Dept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21096" y="3124243"/>
            <a:ext cx="1600120" cy="2253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51568" y="3124243"/>
            <a:ext cx="1252728" cy="113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7280" y="2827464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9407" y="2765660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is the budget of Luis Suarez’s department?</a:t>
            </a:r>
          </a:p>
          <a:p>
            <a:endParaRPr lang="en-US" dirty="0"/>
          </a:p>
          <a:p>
            <a:r>
              <a:rPr lang="en-US" dirty="0" smtClean="0"/>
              <a:t>SELECT Budget</a:t>
            </a:r>
          </a:p>
          <a:p>
            <a:r>
              <a:rPr lang="en-US" dirty="0" smtClean="0"/>
              <a:t>FROM Employee e JOIN Department d ON </a:t>
            </a:r>
            <a:r>
              <a:rPr lang="en-US" dirty="0" err="1" smtClean="0"/>
              <a:t>e.department</a:t>
            </a:r>
            <a:r>
              <a:rPr lang="en-US" dirty="0" smtClean="0"/>
              <a:t> = </a:t>
            </a:r>
            <a:r>
              <a:rPr lang="en-US" dirty="0" err="1" smtClean="0"/>
              <a:t>d.dept</a:t>
            </a:r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e.Name</a:t>
            </a:r>
            <a:r>
              <a:rPr lang="en-US" dirty="0" smtClean="0"/>
              <a:t> = ‘Luis Suarez’;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Compare the salaries of the managers of the two different departments. Show their names, departments, and salaries.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97280" y="3152683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21096" y="3124243"/>
            <a:ext cx="1600120" cy="2253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7280" y="2827464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disciplines related to managing data as a valuable resource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modeling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Database &amp; Storage management and query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 integrity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 warehousing and business intelligence (data mining)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05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Compare the salaries of the managers of the two different departments. Show their names, departments, and salaries.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60933"/>
              </p:ext>
            </p:extLst>
          </p:nvPr>
        </p:nvGraphicFramePr>
        <p:xfrm>
          <a:off x="1206056" y="2903106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83" y="2557093"/>
            <a:ext cx="10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4125" y="2856511"/>
            <a:ext cx="4448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e1.Name, e1.Salary, e1.Department, e2.Name, e2.Salary, e2. Department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Employee e1, Employee e2 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e1.Title = ‘Manager’ and e2.Title = ‘Manager and e1.department &lt;&gt; e2.department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30731"/>
              </p:ext>
            </p:extLst>
          </p:nvPr>
        </p:nvGraphicFramePr>
        <p:xfrm>
          <a:off x="704851" y="5281667"/>
          <a:ext cx="796097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61"/>
                <a:gridCol w="1048025"/>
                <a:gridCol w="1577028"/>
                <a:gridCol w="1066309"/>
                <a:gridCol w="1109590"/>
                <a:gridCol w="2131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e1.Name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e1.Salary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e1.Department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e2.Name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e2.Salary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e2.Department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Alexis Sanchez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Luis</a:t>
                      </a:r>
                      <a:r>
                        <a:rPr lang="en-US" sz="1400" baseline="0" dirty="0" smtClean="0"/>
                        <a:t> Suarez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Luis</a:t>
                      </a:r>
                      <a:r>
                        <a:rPr lang="en-US" sz="1400" baseline="0" dirty="0" smtClean="0"/>
                        <a:t> Suarez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Alexis Sanchez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80000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rved Left Arrow 8"/>
          <p:cNvSpPr/>
          <p:nvPr/>
        </p:nvSpPr>
        <p:spPr>
          <a:xfrm>
            <a:off x="9304557" y="5160878"/>
            <a:ext cx="413656" cy="8165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9100" y="6381750"/>
            <a:ext cx="83915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91207" y="423198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and e1.eid &lt; e2.eid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employee(s) with the highest salary. Show names and salaries.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7997"/>
              </p:ext>
            </p:extLst>
          </p:nvPr>
        </p:nvGraphicFramePr>
        <p:xfrm>
          <a:off x="1187006" y="2436381"/>
          <a:ext cx="6223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>
                  <a:extLst>
                    <a:ext uri="{9D8B030D-6E8A-4147-A177-3AD203B41FA5}">
                      <a16:colId xmlns:a16="http://schemas.microsoft.com/office/drawing/2014/main" xmlns="" val="2611056464"/>
                    </a:ext>
                  </a:extLst>
                </a:gridCol>
                <a:gridCol w="1549187">
                  <a:extLst>
                    <a:ext uri="{9D8B030D-6E8A-4147-A177-3AD203B41FA5}">
                      <a16:colId xmlns:a16="http://schemas.microsoft.com/office/drawing/2014/main" xmlns="" val="17169544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00812561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334898038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xmlns="" val="356800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6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53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059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94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62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9186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00668" y="2672211"/>
            <a:ext cx="444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* 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Employee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Salary = (SELECT Max(Salary) FROM Employee);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70660"/>
              </p:ext>
            </p:extLst>
          </p:nvPr>
        </p:nvGraphicFramePr>
        <p:xfrm>
          <a:off x="1187006" y="4968126"/>
          <a:ext cx="6223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29"/>
                <a:gridCol w="1549187"/>
                <a:gridCol w="914400"/>
                <a:gridCol w="1426464"/>
                <a:gridCol w="1591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00668" y="4270652"/>
            <a:ext cx="444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* 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Employee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Salary &gt;= ALL (SELECT Salary FROM Employee);</a:t>
            </a:r>
          </a:p>
        </p:txBody>
      </p:sp>
    </p:spTree>
    <p:extLst>
      <p:ext uri="{BB962C8B-B14F-4D97-AF65-F5344CB8AC3E}">
        <p14:creationId xmlns:p14="http://schemas.microsoft.com/office/powerpoint/2010/main" val="40615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Here's LinkedIn's picks of the most promising jobs in the U.S. in 2019.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Data Scientist. Median Base Salary: $130,000. ...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Site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Reliability Engineer.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Enterprise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Account Executive. ...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Product Designer. ...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Product Owner. ...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Customer Success Manager. ...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Engagement Manager. ...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Solutions Architect.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data-science-skills-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2" y="3161375"/>
            <a:ext cx="4993005" cy="32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70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Business Analytics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>
                <a:sym typeface="Wingdings" panose="05000000000000000000" pitchFamily="2" charset="2"/>
              </a:rPr>
              <a:t> Information  </a:t>
            </a:r>
            <a:r>
              <a:rPr lang="en-US" dirty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nowledge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More data  More difficult to store, manage, and query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Data Management Systems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Relational Databases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No-SQL Databases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Cloud Computing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Distributed Database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Mobile 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Manage all kinds of “Big Dat</a:t>
            </a:r>
            <a:r>
              <a:rPr lang="en-US" altLang="zh-CN" dirty="0" smtClean="0">
                <a:sym typeface="Wingdings" panose="05000000000000000000" pitchFamily="2" charset="2"/>
              </a:rPr>
              <a:t>a”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 Essential for all analytical tasks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444794" y="3130385"/>
            <a:ext cx="2427890" cy="1671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Management tools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8026154" y="2293194"/>
            <a:ext cx="1429119" cy="5932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590916" y="2270820"/>
            <a:ext cx="1429119" cy="59324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876357" y="1494924"/>
            <a:ext cx="1429119" cy="5932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557309" y="1678819"/>
            <a:ext cx="1429119" cy="5932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0305476" y="1660515"/>
            <a:ext cx="1429119" cy="5932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8944180" y="2832953"/>
            <a:ext cx="1429119" cy="5932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315200" y="2088170"/>
            <a:ext cx="1129594" cy="112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804862" y="2003679"/>
            <a:ext cx="1061772" cy="115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8365264" y="4867212"/>
            <a:ext cx="578916" cy="5150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9369281" y="4869313"/>
            <a:ext cx="578916" cy="5150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0373298" y="4849973"/>
            <a:ext cx="578916" cy="5150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encrypted-tbn2.gstatic.com/images?q=tbn:ANd9GcTkyiew5aYxorrKhCBzY9M3XIk0BJfK2LPUsjj00yMWLCU2n6j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78" y="5474879"/>
            <a:ext cx="830688" cy="8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s://encrypted-tbn2.gstatic.com/images?q=tbn:ANd9GcTkyiew5aYxorrKhCBzY9M3XIk0BJfK2LPUsjj00yMWLCU2n6j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08" y="5452103"/>
            <a:ext cx="830688" cy="8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encrypted-tbn2.gstatic.com/images?q=tbn:ANd9GcTkyiew5aYxorrKhCBzY9M3XIk0BJfK2LPUsjj00yMWLCU2n6j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38" y="5468916"/>
            <a:ext cx="830688" cy="8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84564" y="6299604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26154" y="629690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Consumer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65012" y="6296906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Personal </a:t>
            </a:r>
          </a:p>
          <a:p>
            <a:pPr lvl="1"/>
            <a:r>
              <a:rPr lang="en-US" dirty="0" smtClean="0"/>
              <a:t>Microsoft Access, FoxPro</a:t>
            </a:r>
          </a:p>
          <a:p>
            <a:r>
              <a:rPr lang="en-US" dirty="0" smtClean="0"/>
              <a:t> Open source/community database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Postgres</a:t>
            </a:r>
            <a:r>
              <a:rPr lang="en-US" dirty="0" smtClean="0"/>
              <a:t> SQL</a:t>
            </a:r>
            <a:endParaRPr lang="en-US" dirty="0"/>
          </a:p>
          <a:p>
            <a:r>
              <a:rPr lang="en-US" dirty="0" smtClean="0"/>
              <a:t> Commercial databases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b="1" dirty="0" smtClean="0"/>
              <a:t>Oracle DB</a:t>
            </a:r>
          </a:p>
          <a:p>
            <a:pPr lvl="1"/>
            <a:r>
              <a:rPr lang="en-US" dirty="0" smtClean="0"/>
              <a:t>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encrypted-tbn0.gstatic.com/images?q=tbn:ANd9GcTReuC64Caipd4n3cLMeDPPEt2GnD_t9sY15kd6Rqh63qeF1ID0UvUZZd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1845734"/>
            <a:ext cx="865632" cy="86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bf.viewertool.com/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9" y="1845734"/>
            <a:ext cx="740664" cy="7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xQPEBQUEBQVFBUVFBQUFRQUFBQUFBUUFBQYGBQUFxQYHCggHB0mHRcVITEhJSkrMC4uFx8zODMsNygtLisBCgoKDg0OGxAQGywmICQsNiw0LiwsNC03LDY0LDQsLCw0NywsLCwsLCwsLC8sLCw0NCwsLCwsLCwsLCwsLCwsLP/AABEIAMgA/AMBIgACEQEDEQH/xAAcAAEAAgMBAQEAAAAAAAAAAAAABgcBBAUDAgj/xABQEAACAQMBBAcCCgMKDgMBAAABAgMABBEFBhIhMQcTIkFRYYFxkRQVIzJCUoKSobEzYrIIF0Nyc5OzwdHhFiQlNDZTVWN0g5SiwsM1o7Qm/8QAGQEBAAMBAQAAAAAAAAAAAAAAAAIDBAEF/8QAKhEAAgEDAwIFBQEBAAAAAAAAAAECAxEhBBIxQVETInGBoSMyM0JhkVL/2gAMAwEAAhEDEQA/AJNZdMEU6loNP1CVQd0tHArqGwDukq5GcEcPOtn99A/7K1T/AKX++ub+5z/+Lm/42T+ggq1KAry16XrTrRFdw3Vkzcjcw7q88cSCSPaRgd5qwI5AwBBBBAIIOQQeRBqK9KemxXGk3XWqD1cMkqN9JHjXeUqe7lg+IJFc3oVv2fRIWmPCMyorMcARo53eJ7hxHsWgJ/SoxddIWmRMVe9gyOB3X38HwyuRXT0jaK1vM/BbiKYjmEkVmHtXOR7qA6lK+XcKCSQAOJJOAAO8mo5d7f6bEcPe2+QcELIHwfPdzQElpXE0na2yu23ba6hlY8kWRd8+xDxrR2+1yG3srmN544pmtZjGhlCSElGClBkNneGBjvFASmlVt0SbUwfFVslzdx/CGaUFZZ160lrhwgIY7xJG6B6VYdzcLEpeRlRRxLMQqgeJJ4CgPalRaTpE0xTg3sGfJ8j7w4V1rbX7aWFpo54WiX50iyoUXx3mzgetAdOlc6fXbaOJJpJ4Vic4SRpUCOcE4Vs4PBW5eBrU1ja6ysn3Lq5hifGdxnG+AeRKjiKA7lK0dP1aG4gWeGRXhYMRIDhcKxUnJ8CD7q41x0haZG2617Bnkd19/B9q5FASevmRwoJJAAGSTwAA5kmufpGvW14CbWeKbHPq3ViPaAcj1rndIRb4tn3M5wucfU313/wzUoq7SOSdk2aj7dpI5SzgmuiObRrhPvcx6gVk7T3g4nTJceUysfuha9ejho/gEYixkb3WY+d1m8c73pj0xUoqcnGLttK4qUle5GNJ22gnl6mRXt5s46uZd3JPIA+J7gcZ7qk2aiu3mzLX8aGHcEqN85iV+TIO8u8oJ57pHsrR231qa1tIIAf8ZnVUZkJ4FQolKHnxZgAfAk8xTYpNbeo3uCe7odbWNs7a2fq8tNLnHVwrvtnwJ5Z8uflWqNqbtuKaZMV/XkVG+6Vre2T2ZjsIhgBpSPlJCO0T3qD3L5V3q43BYSudSm8t2Ij/AIdrEwW8tri2zw3mTeT7w4n0BqT2V4k6B4mV0PJlOQa+7m3WVCkihlYYKsMgj2VXSodE1FEQk2tyR2SeCsTu+9SV494bjyrqjGfGGccpQ5yiXybSRrfLZ7j77Lvb3Z3Mbpbxz3eFdrNV9d/6RxfyX/qerBqM4pWt2JQk3e/czSsVmoEyhehnUdRisJRYWkVxGblyzyTiIiQxRZUKeYwFOfOp78da5/s23/6ta4/7nIf5Lm/42T+ggq1KAq3WNF1rWF6i7NvY2zEdYImMsrgHO6SDgjlwyB7eVcq/0oXupxaJAzxWFlCslwqEhpmO6xDsOZJdfUsfDFz1Ud9cDSNp2uLjs29/CEWU/MSRQgwx7sGMejg+OALF07Zi0tkCQ20KKO4RISfMkjJPmainSHsJC9u91ZILa8gVpo5YAI2coCSjbuAcgEZ8cd2QbBRsjI5HkRyNRfpH2ki0/T53kZd943jiQni8jqVUbvPAzk+QNAV1tttBcansxb3ChhvTKt51fese+pYjuUsqN5ZHdU52U1PRupRbJ7RVCjsnq0k5fTD9re4cSedRjZ3Wf8HNHsFvIGZbl36xsgCHrW3lDqRkncJOP1CKnV1sZp10N57S2feAO+sagkdxDJigOPtzsPb6pbk2ogjuVZHiuEwpBVgSGaPiRjex4HBr72m2fRtIle+jgnu4bCRTOY1Zt9ImO+jMuR2st3cSa4m2vR1Y2VlcXVoXs5oo2lSSKaRQWQZWPBb6RGBjByRW5oerT3uzEs1zxka0uwWxguqCRVcjxIA9vOgNfob2ctJdItZpLaB5t6VutaGNpMpcSBTvkZyMDHhgVzbm0O0Ou3FvcM3wLT8AwqxUSS8stjxIfj4Lwxk1Jeg9s6Ha47jOD5H4RIf6xUbgvRoO0N0132LXUMOk5+YsgOcMccMFnHkCp9gFl2mzlpCgSK2gRR3CFMflVf8ASxsfHBY3F1YgW77m7cJEAsc8LMN8OnLeGd4MOPA1Z1vdpIoZHVlIyGVlZSPEEVW/TJtdELGazt2E08ifKLH2+phUgySSEcF4YAz9agIbt0f/AOU0r+Vj/op6tLZrYO2gjElzFHcXUnyk88yCRmlfi+7vZ3VBOABjlVWbe/6J6X/Kx/0U9foGgKZ15U1PWTpbMttp9mokljQrCszndcrwxjtSDgPqseZBFkWEGn26BIRaRqBjdXqQPXx9pqtdW0+3tNpZW1OKJ7W+jHUyTIGjSYBAQS3BTlGH207s1Y67DaaRwsbX+Yj/ALKAhfSPs/aLC99p0sVteW4MoaB0XrQnFkZFOCcA93Hkcg1N9jtZGp6dBOyj5WP5Rea7wyki48N4NUY26ttI0m36ySwtXdmCxQrFEHkJPHHZ5AcSceXfXvr1hINHiNrCbMpuzNbwsV6tXyXXsYzje3iAOYNSirtIjJ2TZu3HR9CH37Waa2b/AHbEr7McDjyzXmdF1SH9FepKByEyY/HDH8a6exm0Md5bRgMOtRFWRCe1kDG95g4zmpFU3OadpfKK404NXj8EFm2qvLEj4wtlMZOOthbhn2EkZ9pFc7a+6WXUdNlU5icwsp7iDOCT+K59ldzpN1GNLGSJiN+QoEThng4JbHcAAePsrkS7JyT6PbAAi4iDyoDwbErM5jJPI4KkeBUVbDbiTx0+OSue7MVnr8ljUqK7J7XpcqIpz1dwvZZH7O+w4ZXPecHs8+dSoVnlFxdmaIyUldCq96W+VqB87rHx48l/rxU31HUorZC8zqijvJ5+QHMnyFQXT4n1nUFuWUra25xGG5uy9rl45wT5BRVlFWe98IrrO62rln3c/wCkUWf9SP6J6sKq9vDjaOL+S/8AU9WB1g8R7xXKv6+h2l+3qfVZr46weI94p1g8R7xVRacnZbZm30uFobRSqNIZCGZnO+VVSct5Itdis1igFaGtaNBewmG6jWWM/RYcj3MCOIPmK36UBAx0XxRjdtr7UbdByiiu2CAeABBxW9pPRzZW8wncSXMw5S3crTsO8EA8OHjjNS6lAaeraVDeRNDcxrLG3NHGRw5HyPmKicPRlDCMWt3f2yd0cN03Vj2KwNTilAQn97K2kYG7nvLwA53Lm5do8+O4uB6VL0s0WMRBFEYXcEYUBAmMbu7yxjhivelAQuy6MbO3lD27XMIDiTqo7iRYiykHihzkcOWa+NpNp7f4wTTb+3UxToGjml3WidjkBd0jg28CM55keIqb1y9f2ettQj6u7hSVRkjeBypPDKsMMp8waAjp6KtKY7wtcZ5hZZlU+1Q/LyridJS2OkaVNbW0Ucct0oijijUdbISwyx5sQB3nvwO+u6vRnaKAI5b2NRwCJeTBQPDGa3tE2CsbOXrood6bn10rvNIDjGQ0hOD5jFAc/T9hornSLK01BCepSN2VXZSsoQgglfDfYVNqUoDR1nR4b2IxXMSyxniVcZwfEHmDxPEcaii9GUUYC297qNug4CKK7YRgeChgce+pzSgIno/R7Z20wnIkuJxynupWnkGOWN7gD54zUsxSlARzUtiLSdt/cMb5zvRMUOfHHLPpWr/gIvL4XeY8OvOPyqW0qaqSXUg6cX0I5puxVrA+/uGR8535mMhBHI4PDPnipHSlRcm+SSilwcjWdmba84zxAt9dcq/3l5+tcgbBovCO7vEX6qzYH4CpdSpKpJYTIunF8oilv0f2oYNL1s7DvmkLfljPrXlb7HPa3YlsZzFExzLEwLqR4KO/w48R491TCld8WfceHHscDV9j7a7lMsysXIC5EjLwXlwBrS/e7sfqP/Oyf21LKVxVJrCbDpQeWkRP97ux+pJ/PSf21n97ux+pJ/Oyf21K6zXfFn3Zzwaf/K/wVis1iqywUpSgFKUoBSlaOsazBZRGW6lSJB9JzjJ8AObHyGTQG9Sqj1TpwiL9Xp9rNctnALZQHzVFDOfUCtVdutoZuMOlqi/rwzhv++RfyoC5qVTJ2/1+HBn0oMO/q4LjPvV2x7cV623TiIm3b6wmhP6rZP3JFQ/jQFw0qFaf0raXMhf4SI90ZKSqyP7AMdo+Sk1E9T6bOskMWl2ctw3HBcNx8xDGCxHtIoC4aVTC7T7TTDeSxRAeIBi3eHhiSXNfEu1u0sAzJYIwHPELP+EUmfdQF1Uqko9ttob4FbSwERAwzmFl7XHOGuGC8MHhxxXo2ym0tx+l1BIuPJZmjPn+hj/DNAXTSqWbo210cV1dyfA3V2B6nj+VYbTNqLLBjnW6A5qHjlyP+aisfQ5oC6qVTWmdMk9tIItYsnhbkXjVkPPG91MnMd+VY+Qq1NC123v4hLaSrKh71PFT4Mp4qfIigOjSlKAUpSgFKUoBSlKAVmsVmgFYrNYoBSlZoDFKUoDhbZ7TxaVaNcTccdmNAcNJIQd1B7sk9wBNVLs9spcbRyfGGsSMltxMUYO4DGOJC5+ZHwxvc24nPfXvteDr+0Udhk/BrXPW4P1cNOfaTux+XGuz0k67l/gcGFiiCiQLwBbHZj4fRUY4ePsqynTc5WRXUqKEbs3DtfZacvU6ZbIQOG8oEaE+JbiznzPPxrmS9JV2T2VhUeG4x/EtUMpW+NCC6GGVeb6k0h6S7sHtLC32HH5PXQj6R4phuXlqHU88FZF+44/rqu67+xOg/DroKw+SQb8nmM8E9T+ANcnSppXaOwq1G7Jkrl6O9I1GNblbcwIe1lCYAVU8cp80KfEAe2vKbbGz05Oo0u3TdXhvAbkZPjkdp/ace01o9Iu0hlc2sB3YY8K+7wDuv0eH0V5Y8R5VCKqpadNXl/hbV1DWIkum6Rb1jwMaeSx5/aJr6t+ke8U9rqnHgUI/FSKh9K0eFDsZ/Fn3LQ0npNjYgXMRj/XQ76+q/OHpmtzXdNmvU6/Tr1yD/BiUhD5BlwVPk34VUdb+i6xNZyb8DYPevNXHgy9/51U6CWYFirt4mek+pXcLlZJrhHU4KtLICD763bLbS9hPCdnH1ZAHHvPH8amc0Vvr9tvpiO5jHLvU/Vb6yHuPdVY3Vs0TtHICroSrKeYIqcHGeGs9iM1KGU8FgW+2drfp1GqQJut9Ijfj9pB7Se0fhUW2i2GudEf4w0SVmhA3niB3yI+fHH6WP8Rzz3jh1KtiNq2snEcpLW7HBB49WSfnr5ceI9apq6ZWvAtpah8SJ10d7cQ6xBvLhJkAEsOclSfpL4oe4+hqW1QXSDYf4O6tb39nkQzMxeNeCcCvXReG66sGAPIjI5DF9wuGUMpyCAQfEEZBrEbT6pSlAKUpQClKUArNYrNAKUrFAZrFKUAr5lkCqSeQBJ9g4mvqtLXD/i038jL+w1AVD0BjrptRvpB2nYDPh1jPLLx9u5UeurkzSPI3N2Zz7XOT+dSToKONGvyOfWS/hbLiosK26Rcsx6t8IUpSthjFWXs23xdo0tzyklyy+0nciH/l61WmKsnpLIgsbS3HDiPdFHu/mw91UVsuMe7LqOE5dkVuTnnxPjWK3LTSp5hmKGWQeKRuw+8BisXumTQfpopIwe90ZQfUjBq664KrM1KUpXTgpSlAb2i6rJZzrNEeK8x3Mv0kPkf76nO3empe2qX9v9UdZ4lOWT5qcg+WfCoXp2z1zcgNDC7KeTYCqfYzEA+lWL0f6Vc26TW93ERE43ly0bDLdl07LE8Rg+hrNWkk9yeUaKUW1tawyp6GtzWLE21xLCf4N2UHxGeyfUYNaZrQnfJnas7Eq6be3oNg7fO62349/atZC35CrL2FctpdiTxJs7bJPEk9SnGqy6fXEOl2Fvnjvqcd+IYNwn/7B76tbZa06ixtYj/B20CH2pEoP5V5D5PXXB06UpXDopSlAKUpQCs1is0ArFZrFAKUpQCvG8h6yN0P01ZfvKRXtSgKU/c9PvW9/avwKuhIP+8R429xQVGd0jg3AjgR4Ec6knR6fgO1GoWxOFl64qvLjvrNGB7EZ60NqrTqb24TwlYjyD9tR7mFa9I8tGTVrCZyqUpW4xHvYrmWMeMiD3sKubau8srdklvFDuobqkxvsc4yQh7PcO0eXjVMWbYkQ+Dofcwqe9MK/KWx/VlH4p/fWarHdOK9TRSlthJ+h7W+3lzeTrBZQwxlshTOzNwUE5O7jHAHgN6u9DeXSMsWpx27xTnqxJCWKb7A7sckcgyQ2CAR348apuGVkYMhKspBDA4II5EHuNdK42iuJXieaVpOqdXUHAGVIOcKAM8OfOktOulhGu/2ue+2WjCyu3jX5hAkjzzCNnh6EMPSuHVh9L0OWtpB3rIpPs3WX82qvKspS3QTZXVjtm0hUp6O9EW8uiZQGjiXfKniGYnCAjw5n0qLVPeiKYCedO9o0YfYbj+2KVm1BtCik5pMklrrE1/LMlnNFbxwsY8tH1szY+mELBVTPAc+XdWhsvrlzLqT28lytxFGrkukcaK27ugEbo4YLY5nlVcatbGK4ljPNJHX0DH+6pn0QxZnnbwjQfebj+yKonSUYN/wuhUcppEc21fe1C5I/wBZj1VQP6q1Nn7L4RdwRcw0qhv4oOW/AGvHVZS9xMx+lLI3vcmpd0Uadv3Mkx5QpgH9aTh+yG+9V8nsp+xVFb6nucPppPw/WrCxHEAIGx3G5lw/uRFOf7KvUVRHR7/lbae5veccPWOjdx4dRB70y32avcV5Z6YpSlAKUpQClKUArNYrNAKxWaxQClKUApSlAUf0iH4u2nsbzACy9VvnlyJglPpGymup0rWfV3iSd0sQ9WjJU/gUr2/dD6R1unxTgZMEwBPhHMN0/wDeI69do7n4y0O0vRgsojZyPFvkpl/nAPdV1CVqiKdRG8GV/SlK9M8097FN6WMeLoPewFTrpgf5W2Hgkp97Jj8jUO2dA+GW+eXXxftjH44qT9LRPwyPPLqBj77ZqiX5Y+5dH8UvYhFYblWa97C1M0sca85HVB9o4q69inksLpP/AMys888j+i41W1WD0t3IDW8K/RV3I8AxCp+y1V9VOn/Gi6v97FdjZHU/gl5FIThd7cf+I/Bj6ZB9K49DVzV1ZlSbTuia9KWldVdCZR2Zhx8OsQAH3run3179EUuLmdfrRKfuvj/yrp6Ow1jSmgY/Lw4AJ57yj5JvYR2T61wui0FdRKkYIhlDA8wQyZz6ist/pOD5Rpt9VSXDIxrEW5cTL9WWQegc4qZ6rdfE2zrv82a4XC+IecYXHmsYLfZNafxN8M1uaPGUEzSSeG4pBI9SQPWuP0q3TaxrFtpluexEwVyOQkcb0rfYjHv3hUNRUulH3J6en5nIlfQJoPwbTTOy4e6ff4jB6pMrEP22+3VmV42NqkMSRxgKkaKiAcgqjCj3CvashrFKUoBSlKAUpSgFZrFZoBWKzWKAUpSgFZrFZoDj7XaQL6xuLc4zLE6qTyD4zG3owU+lVh0HXfwvTbvT5SQ0ZbdBGCqTAjl+rIrH7Qq5qou4/wAhbVb/AM23vCcnu3bhu1x5DdnGfJcUWA8nEliKMVYYZSVI8CpwR7xXzUt6S9J+D3hkUdifLjwDjAkHvw32qiVetCW6KZ5M47ZNH3FKUYMvNSGX+MDkGrJ24tBqNjDeW4yUUlgOe4fnj2qw4+tVnVidE7XGZAB/i3fvZ/Sd256c/Sq6yslNdCyjm8H1K7qcdFmlB53uH+bCMLn67A5PoufvCurebJWOou72FxGrqxWRYysiBgeOUByv5eVdi32blttMktoGRpX3wXOUXtnDHvIITgPMVXOvGULLqWwoSjK76FXbT6p8Mu5Zfolt1PKNeC+/n61y66GsaLNZuEuE3Sc7pBBVgOZVhz/OufWmNrYM0r3yKUpUiJ29jtZNldo5OEbsS+G430vs8D6GrVt9Ejt7ye9yArxDPgCDmRyfAhVPvqj6uXYeOeSyEd7H2MAR757Tx81DLzGMDnzFZNTG3m9jVp3fy+5yJ9RGj6dc6hMB19wxdEPPekJ6iIjyyWPr4VwOgPZxiJtSue1JOXWInmQWzNL9puH2T41yum6z1G+u1SK0uHtoR8mYkMgkdgN+QhM44YUZ5YPjXtp2t7RvCkNpYJbIiiNMw9UVVRgf5xJjl34rFJ3dzbFWVi8aVRWo7S7RaNuz34SaAsAwIgKgn6JaEAoTxwTkZxz5Vc2g6ql7bQ3EWdyaNZADjI3hxU47wcg+yuHTfpSlAKUpQClKUArNYrNAKxSlAKUpQClKUAqt+nLZg3un9dEuZbUtJgc2hIxMo9gAf7BHfVkUIzz40BVuzV+NodFCswN1b7qtx4mRQQrHykXPHlnP1agUiFSQwIIJBB4EEHBBHtrpbR6bcbK6kLyzUvZzMQyclAY5NuxA4Y5o3sHHjmXtc6PrQE63KwSEDrFaSOGTIHEOj5BI5by+HM1poVtmHwZq9HflckW2U2efUJtxcqi4Mj/VXwGfpHuHv5YPW6Q9oZQvxVocMjso3LiSBGbqgecW8OTn6TE8MkZyTjx2x6RLTS7U2mjsrytkNMpDpHngzmTk8ncMcB6AVJui/VobnSo4rGSJLhI1EyupZhN/CSOgZS28cnez3+WKhVq+I/4TpUvDX9Kz2R6HL6WZHuwLWJWBJ6xTMQO5BGTuk8skjHPBqf7abXdRu2tg24IwA8inJ7PARqxznzbvPrW7rGg6vcEq1zEUP0UZohjwO6mceRJrTsthILNev1OeMRpxK53IsjuZ2wW9gAzUqcacfNJ3/hGcqkvLFWNzUpGvdC624HyiASKxGCxR8B8d28uffVX1bera5Df6LPPbZ6ogohK7uRHKEyF7hw4Z7u4VUlaNM7xfqZ9QrNegpSlaTOdbZO2WW+t0fiplBI7jugtj8Kl/SLqN4tyEg69IlVSGiVwGckk5ZRxxwGM4qP8AR1Dv6jD+qJG9yEf11ubVdLVxY6lc20dqk6RFQu6ZBJxjVmLYyDxJHIVjrz21E7Xwa6EN1N5tk29O2t1UgKsHWnll7aTJ9pQqtSnSjqUvbu3htYxxIRFMhA4nJZmVR5nPsHOq4m6XNVn4WunYJ/3VxOfTd3a15tmdoNcO7eubeAkEq5WNOYP6CPtMRjI3/fWeVRPiKRojTa5k2enS1twupFdN0wfCN6RN94+0JGU5WOM94zgluXZHdmrd2M0X4BYW9sSCYowGI5FzlnI8t5mrlbC9HtrpA3ox1k5XDTuBvY71QckXyHHxJqX1UWilKUApSlAKUpQCs1is0Bis1ilAKUpQClKUApSlAeN5aJPG0cqK6OCrIwDKwPcQarLVeg2xmctDJNAD9BSsiD+LvjeHvNWnSgINst0Vafp53urNxIQV37jdfAYYIVMBRwOM4z51GdouhBHlMunXBtmyWEbbzIp/UdSGUeXGrfpQFFjYPaOPspfkr4i8mwPvLmtbUOiS/kiluNSvg5ijkkC70twx3ULY3pN0LkjuzV+1pa4m9azjxhlHvRhQFXbE8dkj/wA7/wDSTUMqY9Hj7+yso+r8IB9H3/yNQ6t+l+1+ph1X3IUpStRlJv0TW+9eSP8AVhI9Wdf7DWt0Uz9ftBq8v60ig8+AnwOPsWux0TIES7mPcEHHwRWY8fUVwP3OcZkfUJ2+m0Q9SZHb9oV5uod6jPR06+mi6qYpSqC8UpSgFKUoBSlKAUpSgFZrFZoDFKVmgMUrNYoBSlKAUpSgFKUoBSlKAV8yKCCD38PfX1SgKg6ILY/FGpWh+fHPcxkd+WhVRw/jKahgNTiO8GibSTJJhLbU1WQMRhVnyRkty4uXz/KrWltvsq9pM8kaE27ksrKMiPPNG8ADyPLGPCtelmk3FmTVQbtJEVpX1GhY4UFj4AEn3CpTs9sLcXLAzK0MWRvFxh2HgqHiD5nArZKairsyRi5OyOlZyfAdnLuZuBlSbdz3mQCGP3nHvrc6BNLMGkhyMG4lkl4/VGI1/YJ9aj3SHqA1O4t9E005RHU3EicUjWMYCZHcg4n9bdHOrg0yxS2hjiiGEjRY1HgqgAflXlTluk2epCO2KRs0pSokhSlKAUpSgFKUoBSlKAVmsVmgMUrNKAxSs0oDFKUoBSlKAUpSgFKUoBSlKAi/SDsXFrFr1bnclQloZcZ3GxxB8VbgCPIHuqs7LbHWdCHUahaNdRJwSXLfMHAYuUVgR5MN4ZGccqUoDch6bWlO7aaZJI/gshbHtVIiT3eFJItotb7DhdOt2+dzicqTyIyZScd3YB76UoCwdhth7fR4SkILyNjrJmADufDh81R3KPxPGpPSlAKUpQClKUApSlAKUpQClKUArNKUB//Z"/>
          <p:cNvSpPr>
            <a:spLocks noChangeAspect="1" noChangeArrowheads="1"/>
          </p:cNvSpPr>
          <p:nvPr/>
        </p:nvSpPr>
        <p:spPr bwMode="auto">
          <a:xfrm>
            <a:off x="3365119" y="825415"/>
            <a:ext cx="4762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mrfrosti.com/wp-content/uploads/2011/06/PostgreSQL-9-300x23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11" y="2938611"/>
            <a:ext cx="1277482" cy="100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93" y="2938611"/>
            <a:ext cx="1857999" cy="9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dn3.techworld.com/cmsdata/products/3354139/Microsoft_SQL_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04" y="4300035"/>
            <a:ext cx="1767466" cy="15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hacklog.in/wp-content/uploads/2013/03/oracle_database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52" y="4542327"/>
            <a:ext cx="1854419" cy="104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encrypted-tbn3.gstatic.com/images?q=tbn:ANd9GcRsSeCcCUAzmi1nGNTNdakNYa3JBEiOOpCx5lQiy7ubNCUcZJq8Z6sfP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17" y="4542327"/>
            <a:ext cx="1200841" cy="12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33"/>
          <p:cNvSpPr>
            <a:spLocks noChangeArrowheads="1"/>
          </p:cNvSpPr>
          <p:nvPr/>
        </p:nvSpPr>
        <p:spPr bwMode="auto">
          <a:xfrm>
            <a:off x="5889429" y="3244125"/>
            <a:ext cx="2173198" cy="2639823"/>
          </a:xfrm>
          <a:prstGeom prst="ellipse">
            <a:avLst/>
          </a:prstGeom>
          <a:solidFill>
            <a:schemeClr val="bg1"/>
          </a:solidFill>
          <a:ln w="12700">
            <a:solidFill>
              <a:srgbClr val="D6009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Management System (DBMS)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11455" cy="4023360"/>
          </a:xfrm>
        </p:spPr>
        <p:txBody>
          <a:bodyPr/>
          <a:lstStyle/>
          <a:p>
            <a:pPr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FF0000"/>
                </a:solidFill>
              </a:rPr>
              <a:t> Software system</a:t>
            </a:r>
            <a:r>
              <a:rPr lang="en-US" sz="2200" dirty="0" smtClean="0"/>
              <a:t> used to create, maintain, and provide controlled access to the database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Act as an intermediary between applications and the database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 Enable data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Magnetic Disk 3"/>
          <p:cNvSpPr/>
          <p:nvPr/>
        </p:nvSpPr>
        <p:spPr>
          <a:xfrm>
            <a:off x="8707856" y="3722964"/>
            <a:ext cx="1218773" cy="14110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7645" y="3610819"/>
            <a:ext cx="1449697" cy="1885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771827" y="4553654"/>
            <a:ext cx="14658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>
            <a:off x="7687342" y="4553654"/>
            <a:ext cx="10840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19293" y="3244125"/>
            <a:ext cx="0" cy="289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4"/>
          <p:cNvSpPr txBox="1"/>
          <p:nvPr/>
        </p:nvSpPr>
        <p:spPr>
          <a:xfrm>
            <a:off x="1511708" y="5660354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computer/program/Application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7496213" y="565486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65" y="3610819"/>
            <a:ext cx="2700710" cy="17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70727" y="3232580"/>
            <a:ext cx="6773809" cy="0"/>
          </a:xfrm>
          <a:prstGeom prst="line">
            <a:avLst/>
          </a:prstGeom>
          <a:ln w="38100">
            <a:solidFill>
              <a:srgbClr val="66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70727" y="5129545"/>
            <a:ext cx="6773809" cy="0"/>
          </a:xfrm>
          <a:prstGeom prst="line">
            <a:avLst/>
          </a:prstGeom>
          <a:ln w="38100">
            <a:solidFill>
              <a:srgbClr val="66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/>
          <p:cNvSpPr/>
          <p:nvPr/>
        </p:nvSpPr>
        <p:spPr>
          <a:xfrm>
            <a:off x="10283893" y="5129545"/>
            <a:ext cx="1136963" cy="1055293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Hard Disk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847" y="5495377"/>
            <a:ext cx="460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Internal (logical/Physical) Schema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6399" y="3931619"/>
            <a:ext cx="12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Conceptual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Schema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8447" y="2311654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Schema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7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8" y="3374138"/>
            <a:ext cx="3008979" cy="163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860066" y="2827282"/>
            <a:ext cx="1167456" cy="295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App 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5781" y="3592844"/>
            <a:ext cx="1885384" cy="1158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9273" y="2829207"/>
            <a:ext cx="1167456" cy="295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App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98480" y="2832509"/>
            <a:ext cx="1167456" cy="295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App 1</a:t>
            </a:r>
          </a:p>
        </p:txBody>
      </p:sp>
      <p:sp>
        <p:nvSpPr>
          <p:cNvPr id="4" name="Smiley Face 3"/>
          <p:cNvSpPr/>
          <p:nvPr/>
        </p:nvSpPr>
        <p:spPr>
          <a:xfrm>
            <a:off x="10093313" y="1958452"/>
            <a:ext cx="722534" cy="722534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354" t="44329" r="49460" b="29093"/>
          <a:stretch/>
        </p:blipFill>
        <p:spPr>
          <a:xfrm>
            <a:off x="3864269" y="1848455"/>
            <a:ext cx="1793054" cy="906892"/>
          </a:xfrm>
          <a:prstGeom prst="rect">
            <a:avLst/>
          </a:prstGeom>
        </p:spPr>
      </p:pic>
      <p:sp>
        <p:nvSpPr>
          <p:cNvPr id="25" name="Documents"/>
          <p:cNvSpPr>
            <a:spLocks noEditPoints="1" noChangeArrowheads="1"/>
          </p:cNvSpPr>
          <p:nvPr/>
        </p:nvSpPr>
        <p:spPr bwMode="auto">
          <a:xfrm>
            <a:off x="6283842" y="2001829"/>
            <a:ext cx="496758" cy="61965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0709" t="10547" r="63515" b="59315"/>
          <a:stretch/>
        </p:blipFill>
        <p:spPr>
          <a:xfrm>
            <a:off x="7488990" y="1848455"/>
            <a:ext cx="1655546" cy="900697"/>
          </a:xfrm>
          <a:prstGeom prst="rect">
            <a:avLst/>
          </a:prstGeom>
        </p:spPr>
      </p:pic>
      <p:pic>
        <p:nvPicPr>
          <p:cNvPr id="2054" name="Picture 6" descr="http://cis.stvincent.edu/html/tutorials/swd/btree/btree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43" y="5246987"/>
            <a:ext cx="2384364" cy="10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Document 25"/>
          <p:cNvSpPr/>
          <p:nvPr/>
        </p:nvSpPr>
        <p:spPr>
          <a:xfrm>
            <a:off x="6283842" y="5408203"/>
            <a:ext cx="386585" cy="595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/>
          <p:cNvSpPr/>
          <p:nvPr/>
        </p:nvSpPr>
        <p:spPr>
          <a:xfrm>
            <a:off x="6727865" y="5408203"/>
            <a:ext cx="386585" cy="595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/>
          <p:cNvSpPr/>
          <p:nvPr/>
        </p:nvSpPr>
        <p:spPr>
          <a:xfrm>
            <a:off x="7195781" y="5408203"/>
            <a:ext cx="386585" cy="595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/>
          <p:cNvSpPr/>
          <p:nvPr/>
        </p:nvSpPr>
        <p:spPr>
          <a:xfrm>
            <a:off x="8159834" y="5408203"/>
            <a:ext cx="386585" cy="595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/>
          <p:cNvSpPr/>
          <p:nvPr/>
        </p:nvSpPr>
        <p:spPr>
          <a:xfrm>
            <a:off x="7668682" y="5408203"/>
            <a:ext cx="386585" cy="5953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29274" y="5938631"/>
            <a:ext cx="36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and file organization on disk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>
            <a:off x="9282249" y="5567980"/>
            <a:ext cx="723014" cy="32464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9305723" y="2157399"/>
            <a:ext cx="723014" cy="32464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7288396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29" y="1937189"/>
            <a:ext cx="1390871" cy="85181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47847" y="3340325"/>
            <a:ext cx="8757876" cy="296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99476" y="3793150"/>
            <a:ext cx="1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Scope of DBMS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170432" y="723730"/>
            <a:ext cx="9822067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DBMS: Abstractions and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26" y="3905210"/>
            <a:ext cx="5019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5" y="1812480"/>
            <a:ext cx="7448248" cy="18212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Relational Data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Represent data in the form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relation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s</a:t>
            </a: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Relation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A named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two-dimensional table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of data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cs typeface="Times New Roman" pitchFamily="18" charset="0"/>
              </a:rPr>
              <a:t>Each column represents an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attribute</a:t>
            </a:r>
            <a:r>
              <a:rPr lang="en-US" dirty="0" smtClean="0">
                <a:cs typeface="Times New Roman" pitchFamily="18" charset="0"/>
              </a:rPr>
              <a:t> or a field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cs typeface="Times New Roman" pitchFamily="18" charset="0"/>
              </a:rPr>
              <a:t>Each row corresponds to a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record</a:t>
            </a:r>
            <a:r>
              <a:rPr lang="en-US" dirty="0" smtClean="0">
                <a:cs typeface="Times New Roman" pitchFamily="18" charset="0"/>
              </a:rPr>
              <a:t> or an instance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79791" y="3449086"/>
            <a:ext cx="9877615" cy="2453828"/>
            <a:chOff x="-505446" y="3752115"/>
            <a:chExt cx="9877615" cy="2453828"/>
          </a:xfrm>
        </p:grpSpPr>
        <p:sp>
          <p:nvSpPr>
            <p:cNvPr id="6" name="TextBox 5"/>
            <p:cNvSpPr txBox="1"/>
            <p:nvPr/>
          </p:nvSpPr>
          <p:spPr>
            <a:xfrm>
              <a:off x="7687092" y="5039961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Record/Instance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 flipV="1">
              <a:off x="7098889" y="5181066"/>
              <a:ext cx="588203" cy="435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92990" y="5836611"/>
              <a:ext cx="1597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Attribute Value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252212" y="5910176"/>
              <a:ext cx="1334235" cy="29503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40000"/>
                    <a:satMod val="150000"/>
                    <a:lumMod val="100000"/>
                    <a:alpha val="9000"/>
                  </a:schemeClr>
                </a:gs>
                <a:gs pos="100000">
                  <a:schemeClr val="accent1">
                    <a:tint val="70000"/>
                    <a:shade val="100000"/>
                    <a:satMod val="200000"/>
                    <a:lumMod val="100000"/>
                    <a:alpha val="9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9" idx="1"/>
              <a:endCxn id="10" idx="6"/>
            </p:cNvCxnSpPr>
            <p:nvPr/>
          </p:nvCxnSpPr>
          <p:spPr>
            <a:xfrm flipH="1">
              <a:off x="5586447" y="6021277"/>
              <a:ext cx="1806543" cy="3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505446" y="4311538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Table Name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798052" y="4496204"/>
              <a:ext cx="7133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75464" y="3752115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Attribute/Field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8977" y="5039961"/>
              <a:ext cx="5939912" cy="28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40000"/>
                    <a:satMod val="150000"/>
                    <a:lumMod val="100000"/>
                    <a:alpha val="13000"/>
                  </a:schemeClr>
                </a:gs>
                <a:gs pos="100000">
                  <a:schemeClr val="accent1">
                    <a:tint val="70000"/>
                    <a:shade val="100000"/>
                    <a:satMod val="200000"/>
                    <a:lumMod val="100000"/>
                    <a:alpha val="13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>
              <a:off x="4919330" y="3936781"/>
              <a:ext cx="1456134" cy="756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1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22079</TotalTime>
  <Words>1604</Words>
  <Application>Microsoft Office PowerPoint</Application>
  <PresentationFormat>Widescreen</PresentationFormat>
  <Paragraphs>678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华文中宋</vt:lpstr>
      <vt:lpstr>Arial</vt:lpstr>
      <vt:lpstr>Calibri</vt:lpstr>
      <vt:lpstr>Courier New</vt:lpstr>
      <vt:lpstr>Gill Sans MT</vt:lpstr>
      <vt:lpstr>Times New Roman</vt:lpstr>
      <vt:lpstr>Wingdings</vt:lpstr>
      <vt:lpstr>Retrospect</vt:lpstr>
      <vt:lpstr>Big Data Management &amp; Analytics</vt:lpstr>
      <vt:lpstr>Background</vt:lpstr>
      <vt:lpstr>Data Management</vt:lpstr>
      <vt:lpstr>Data Management Skills</vt:lpstr>
      <vt:lpstr>Importance of Data Management</vt:lpstr>
      <vt:lpstr>Database software </vt:lpstr>
      <vt:lpstr>Database Management System (DBMS)</vt:lpstr>
      <vt:lpstr>PowerPoint Presentation</vt:lpstr>
      <vt:lpstr>Relational Databases</vt:lpstr>
      <vt:lpstr>Relational Model</vt:lpstr>
      <vt:lpstr>SQL Review</vt:lpstr>
      <vt:lpstr>Common Data Types (Oracle)</vt:lpstr>
      <vt:lpstr>Create Tables (1)</vt:lpstr>
      <vt:lpstr>Create Table (2)</vt:lpstr>
      <vt:lpstr>Create Table</vt:lpstr>
      <vt:lpstr>Insert Data</vt:lpstr>
      <vt:lpstr>Insert Data</vt:lpstr>
      <vt:lpstr>Delete Data</vt:lpstr>
      <vt:lpstr>SQL Query Structure</vt:lpstr>
      <vt:lpstr>What does this query mean?</vt:lpstr>
      <vt:lpstr>SQL Quick Review</vt:lpstr>
      <vt:lpstr>Solution</vt:lpstr>
      <vt:lpstr>GROUP BY/HAVING</vt:lpstr>
      <vt:lpstr>Solutions</vt:lpstr>
      <vt:lpstr>Review Concepts in SQL (used later)</vt:lpstr>
      <vt:lpstr>Join</vt:lpstr>
      <vt:lpstr>Join</vt:lpstr>
      <vt:lpstr>Join</vt:lpstr>
      <vt:lpstr>Self-Join</vt:lpstr>
      <vt:lpstr>Self-Join</vt:lpstr>
      <vt:lpstr>Sub-Query</vt:lpstr>
    </vt:vector>
  </TitlesOfParts>
  <Company>Tippie 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</cp:lastModifiedBy>
  <cp:revision>1195</cp:revision>
  <dcterms:created xsi:type="dcterms:W3CDTF">2014-09-09T01:52:12Z</dcterms:created>
  <dcterms:modified xsi:type="dcterms:W3CDTF">2019-08-29T18:27:35Z</dcterms:modified>
</cp:coreProperties>
</file>