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29"/>
  </p:notesMasterIdLst>
  <p:sldIdLst>
    <p:sldId id="256" r:id="rId2"/>
    <p:sldId id="777" r:id="rId3"/>
    <p:sldId id="722" r:id="rId4"/>
    <p:sldId id="733" r:id="rId5"/>
    <p:sldId id="732" r:id="rId6"/>
    <p:sldId id="734" r:id="rId7"/>
    <p:sldId id="735" r:id="rId8"/>
    <p:sldId id="728" r:id="rId9"/>
    <p:sldId id="751" r:id="rId10"/>
    <p:sldId id="731" r:id="rId11"/>
    <p:sldId id="737" r:id="rId12"/>
    <p:sldId id="738" r:id="rId13"/>
    <p:sldId id="739" r:id="rId14"/>
    <p:sldId id="780" r:id="rId15"/>
    <p:sldId id="781" r:id="rId16"/>
    <p:sldId id="782" r:id="rId17"/>
    <p:sldId id="745" r:id="rId18"/>
    <p:sldId id="784" r:id="rId19"/>
    <p:sldId id="750" r:id="rId20"/>
    <p:sldId id="747" r:id="rId21"/>
    <p:sldId id="759" r:id="rId22"/>
    <p:sldId id="761" r:id="rId23"/>
    <p:sldId id="763" r:id="rId24"/>
    <p:sldId id="779" r:id="rId25"/>
    <p:sldId id="764" r:id="rId26"/>
    <p:sldId id="783" r:id="rId27"/>
    <p:sldId id="7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B0233-222F-4305-9E35-755898B94E0D}" v="4" dt="2019-09-05T22:48:59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Zhou" userId="001ff22b-a6bc-4eb7-9051-3b4852b4fdd5" providerId="ADAL" clId="{732B0233-222F-4305-9E35-755898B94E0D}"/>
    <pc:docChg chg="custSel modSld">
      <pc:chgData name="Xun Zhou" userId="001ff22b-a6bc-4eb7-9051-3b4852b4fdd5" providerId="ADAL" clId="{732B0233-222F-4305-9E35-755898B94E0D}" dt="2019-09-05T22:50:34.797" v="129" actId="20577"/>
      <pc:docMkLst>
        <pc:docMk/>
      </pc:docMkLst>
      <pc:sldChg chg="modSp">
        <pc:chgData name="Xun Zhou" userId="001ff22b-a6bc-4eb7-9051-3b4852b4fdd5" providerId="ADAL" clId="{732B0233-222F-4305-9E35-755898B94E0D}" dt="2019-09-05T22:48:02.390" v="1" actId="20577"/>
        <pc:sldMkLst>
          <pc:docMk/>
          <pc:sldMk cId="1108755729" sldId="256"/>
        </pc:sldMkLst>
        <pc:spChg chg="mod">
          <ac:chgData name="Xun Zhou" userId="001ff22b-a6bc-4eb7-9051-3b4852b4fdd5" providerId="ADAL" clId="{732B0233-222F-4305-9E35-755898B94E0D}" dt="2019-09-05T22:48:02.390" v="1" actId="20577"/>
          <ac:spMkLst>
            <pc:docMk/>
            <pc:sldMk cId="1108755729" sldId="256"/>
            <ac:spMk id="3" creationId="{00000000-0000-0000-0000-000000000000}"/>
          </ac:spMkLst>
        </pc:spChg>
      </pc:sldChg>
      <pc:sldChg chg="delSp">
        <pc:chgData name="Xun Zhou" userId="001ff22b-a6bc-4eb7-9051-3b4852b4fdd5" providerId="ADAL" clId="{732B0233-222F-4305-9E35-755898B94E0D}" dt="2019-09-05T22:49:24.877" v="49" actId="478"/>
        <pc:sldMkLst>
          <pc:docMk/>
          <pc:sldMk cId="3879290273" sldId="733"/>
        </pc:sldMkLst>
        <pc:spChg chg="del">
          <ac:chgData name="Xun Zhou" userId="001ff22b-a6bc-4eb7-9051-3b4852b4fdd5" providerId="ADAL" clId="{732B0233-222F-4305-9E35-755898B94E0D}" dt="2019-09-05T22:49:24.877" v="49" actId="478"/>
          <ac:spMkLst>
            <pc:docMk/>
            <pc:sldMk cId="3879290273" sldId="733"/>
            <ac:spMk id="7" creationId="{00000000-0000-0000-0000-000000000000}"/>
          </ac:spMkLst>
        </pc:spChg>
      </pc:sldChg>
      <pc:sldChg chg="modSp">
        <pc:chgData name="Xun Zhou" userId="001ff22b-a6bc-4eb7-9051-3b4852b4fdd5" providerId="ADAL" clId="{732B0233-222F-4305-9E35-755898B94E0D}" dt="2019-09-05T22:50:34.797" v="129" actId="20577"/>
        <pc:sldMkLst>
          <pc:docMk/>
          <pc:sldMk cId="2536087813" sldId="750"/>
        </pc:sldMkLst>
        <pc:spChg chg="mod">
          <ac:chgData name="Xun Zhou" userId="001ff22b-a6bc-4eb7-9051-3b4852b4fdd5" providerId="ADAL" clId="{732B0233-222F-4305-9E35-755898B94E0D}" dt="2019-09-05T22:50:34.797" v="129" actId="20577"/>
          <ac:spMkLst>
            <pc:docMk/>
            <pc:sldMk cId="2536087813" sldId="750"/>
            <ac:spMk id="3" creationId="{00000000-0000-0000-0000-000000000000}"/>
          </ac:spMkLst>
        </pc:spChg>
      </pc:sldChg>
      <pc:sldChg chg="modSp">
        <pc:chgData name="Xun Zhou" userId="001ff22b-a6bc-4eb7-9051-3b4852b4fdd5" providerId="ADAL" clId="{732B0233-222F-4305-9E35-755898B94E0D}" dt="2019-09-05T22:49:02.783" v="48" actId="20577"/>
        <pc:sldMkLst>
          <pc:docMk/>
          <pc:sldMk cId="1022743833" sldId="777"/>
        </pc:sldMkLst>
        <pc:spChg chg="mod">
          <ac:chgData name="Xun Zhou" userId="001ff22b-a6bc-4eb7-9051-3b4852b4fdd5" providerId="ADAL" clId="{732B0233-222F-4305-9E35-755898B94E0D}" dt="2019-09-05T22:49:02.783" v="48" actId="20577"/>
          <ac:spMkLst>
            <pc:docMk/>
            <pc:sldMk cId="1022743833" sldId="77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Hive and </a:t>
            </a:r>
            <a:r>
              <a:rPr lang="en-US" sz="6000" dirty="0" err="1"/>
              <a:t>HiveQL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MSCI:6110 Fall 2019</a:t>
            </a:r>
          </a:p>
          <a:p>
            <a:r>
              <a:rPr lang="en-US" dirty="0"/>
              <a:t>Master’s in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in HIVE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484230"/>
              </p:ext>
            </p:extLst>
          </p:nvPr>
        </p:nvGraphicFramePr>
        <p:xfrm>
          <a:off x="6766559" y="2454313"/>
          <a:ext cx="4751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016316"/>
            <a:ext cx="99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IF NOT EXISTS employee </a:t>
            </a:r>
          </a:p>
          <a:p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char(4), </a:t>
            </a:r>
          </a:p>
          <a:p>
            <a:r>
              <a:rPr lang="en-US" dirty="0"/>
              <a:t> name string, </a:t>
            </a:r>
          </a:p>
          <a:p>
            <a:r>
              <a:rPr lang="en-US" dirty="0"/>
              <a:t> salary decimal, </a:t>
            </a:r>
          </a:p>
          <a:p>
            <a:r>
              <a:rPr lang="en-US" dirty="0"/>
              <a:t> title String,</a:t>
            </a:r>
          </a:p>
          <a:p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string)</a:t>
            </a:r>
          </a:p>
          <a:p>
            <a:r>
              <a:rPr lang="en-US" dirty="0"/>
              <a:t>ROW FORMAT DELIMITED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TEXTFILE;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522976" y="2454313"/>
            <a:ext cx="603504" cy="424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82461" y="3263150"/>
            <a:ext cx="49321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S001, Alexis Sanchez, 80000, Manager, Sales</a:t>
            </a:r>
          </a:p>
          <a:p>
            <a:r>
              <a:rPr lang="en-US" dirty="0"/>
              <a:t>S002, Santi </a:t>
            </a:r>
            <a:r>
              <a:rPr lang="en-US" dirty="0" err="1"/>
              <a:t>Cazorla</a:t>
            </a:r>
            <a:r>
              <a:rPr lang="en-US" dirty="0"/>
              <a:t>, 40000, Sr. Sales Rep, Sales</a:t>
            </a:r>
          </a:p>
          <a:p>
            <a:r>
              <a:rPr lang="en-US" dirty="0"/>
              <a:t>S003, Alex </a:t>
            </a:r>
            <a:r>
              <a:rPr lang="en-US" dirty="0" err="1"/>
              <a:t>Iwobi</a:t>
            </a:r>
            <a:r>
              <a:rPr lang="en-US" dirty="0"/>
              <a:t>, 30000, Sales Rep, Sales</a:t>
            </a:r>
          </a:p>
          <a:p>
            <a:r>
              <a:rPr lang="en-US" dirty="0"/>
              <a:t>A001, Luis Suarez, 80000, Manager, Accounting</a:t>
            </a:r>
          </a:p>
          <a:p>
            <a:r>
              <a:rPr lang="en-US" dirty="0"/>
              <a:t>A002, Theo Walcott, 40000, Accountant, Accounting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522976" y="3674333"/>
            <a:ext cx="603504" cy="424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Data into 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032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From a local file (e.g., txt, csv)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From other tables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From a file in HDFS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6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Data Into 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have saved the employee.txt file into your home folder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“Load” command to load data into your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data local </a:t>
            </a:r>
            <a:r>
              <a:rPr lang="en-US" dirty="0" err="1"/>
              <a:t>inpath</a:t>
            </a:r>
            <a:r>
              <a:rPr lang="en-US" dirty="0"/>
              <a:t> “your file path” into table &lt;table name&gt;;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857414"/>
            <a:ext cx="940917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Load data local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"employee.txt" into table employee;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Loading data to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default.employee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stats: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=175]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0.736 seconds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</a:t>
            </a:r>
          </a:p>
        </p:txBody>
      </p:sp>
    </p:spTree>
    <p:extLst>
      <p:ext uri="{BB962C8B-B14F-4D97-AF65-F5344CB8AC3E}">
        <p14:creationId xmlns:p14="http://schemas.microsoft.com/office/powerpoint/2010/main" val="376332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Data Into 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Hive will load the data and write it as a </a:t>
            </a:r>
            <a:r>
              <a:rPr lang="en-US" dirty="0" err="1"/>
              <a:t>textfile</a:t>
            </a:r>
            <a:r>
              <a:rPr lang="en-US" dirty="0"/>
              <a:t> into Hive’s data warehouse through HDFS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can verify the data in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4064" y="3302118"/>
            <a:ext cx="10797774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hive.cli.print.header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select * from employee;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employee.name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employee.dept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S001     Alexis Sanchez 80000    Manager         Sales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S002     Santi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Cazorla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40000    Sr. Sales Rep   Sales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S003     Alex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Iwobi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30000    Sales Rep       Sales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A001     Luis Suarez    80000    Manager         Accounting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A002     Theo Walcott   40000    Accountant      Accounting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0.754 seconds, Fetched: 5 row(s)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65392" y="3081528"/>
            <a:ext cx="1261872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70350" y="2878599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 to show column names</a:t>
            </a:r>
          </a:p>
        </p:txBody>
      </p:sp>
    </p:spTree>
    <p:extLst>
      <p:ext uri="{BB962C8B-B14F-4D97-AF65-F5344CB8AC3E}">
        <p14:creationId xmlns:p14="http://schemas.microsoft.com/office/powerpoint/2010/main" val="181296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25328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load a file in HDFS to your table.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have put the employee.txt into HDFS previously (outside Hive)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employee.txt  (in your home folder)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load a file already in HDFS, remove the word “local”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Load data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“employee.txt" into table employee;</a:t>
            </a:r>
          </a:p>
          <a:p>
            <a:pPr marL="0" indent="0">
              <a:buNone/>
            </a:pPr>
            <a:r>
              <a:rPr lang="en-US" dirty="0"/>
              <a:t>The file will be “</a:t>
            </a:r>
            <a:r>
              <a:rPr lang="en-US" b="1" dirty="0"/>
              <a:t>moved</a:t>
            </a:r>
            <a:r>
              <a:rPr lang="en-US" dirty="0"/>
              <a:t>” to Hive’s HDFS directory. The file will be no longer in its original HDFS directory.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2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to 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what you have in your hive table now?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2328131"/>
            <a:ext cx="84277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hive&gt; select * from employee;</a:t>
            </a:r>
          </a:p>
          <a:p>
            <a:r>
              <a:rPr lang="en-US" sz="1600" dirty="0"/>
              <a:t>OK</a:t>
            </a:r>
          </a:p>
          <a:p>
            <a:r>
              <a:rPr lang="en-US" sz="1600" dirty="0" err="1"/>
              <a:t>employee.eid</a:t>
            </a:r>
            <a:r>
              <a:rPr lang="en-US" sz="1600" dirty="0"/>
              <a:t>    employee.name   </a:t>
            </a:r>
            <a:r>
              <a:rPr lang="en-US" sz="1600" dirty="0" err="1"/>
              <a:t>employee.salary</a:t>
            </a:r>
            <a:r>
              <a:rPr lang="en-US" sz="1600" dirty="0"/>
              <a:t> </a:t>
            </a:r>
            <a:r>
              <a:rPr lang="en-US" sz="1600" dirty="0" err="1"/>
              <a:t>employee.title</a:t>
            </a:r>
            <a:r>
              <a:rPr lang="en-US" sz="1600" dirty="0"/>
              <a:t>  </a:t>
            </a:r>
            <a:r>
              <a:rPr lang="en-US" sz="1600" dirty="0" err="1"/>
              <a:t>employee.dept</a:t>
            </a:r>
            <a:endParaRPr lang="en-US" sz="1600" dirty="0"/>
          </a:p>
          <a:p>
            <a:r>
              <a:rPr lang="en-US" sz="1600" dirty="0"/>
              <a:t>S001    Alexis Sanchez  80000   Manager Sales</a:t>
            </a:r>
          </a:p>
          <a:p>
            <a:r>
              <a:rPr lang="en-US" sz="1600" dirty="0"/>
              <a:t>S002    Santi </a:t>
            </a:r>
            <a:r>
              <a:rPr lang="en-US" sz="1600" dirty="0" err="1"/>
              <a:t>Cazorla</a:t>
            </a:r>
            <a:r>
              <a:rPr lang="en-US" sz="1600" dirty="0"/>
              <a:t>   40000   Sr. Sales Rep   Sales</a:t>
            </a:r>
          </a:p>
          <a:p>
            <a:r>
              <a:rPr lang="en-US" sz="1600" dirty="0"/>
              <a:t>S003    Alex </a:t>
            </a:r>
            <a:r>
              <a:rPr lang="en-US" sz="1600" dirty="0" err="1"/>
              <a:t>Iwobi</a:t>
            </a:r>
            <a:r>
              <a:rPr lang="en-US" sz="1600" dirty="0"/>
              <a:t>      30000   Sales Rep       Sales</a:t>
            </a:r>
          </a:p>
          <a:p>
            <a:r>
              <a:rPr lang="en-US" sz="1600" dirty="0"/>
              <a:t>A001    Luis Suarez     80000   Manager Accounting</a:t>
            </a:r>
          </a:p>
          <a:p>
            <a:r>
              <a:rPr lang="en-US" sz="1600" dirty="0"/>
              <a:t>A002    Theo Walcott    40000   Accountant      Accounting</a:t>
            </a:r>
          </a:p>
          <a:p>
            <a:r>
              <a:rPr lang="en-US" sz="1600" dirty="0"/>
              <a:t>S001    Alexis Sanchez  80000   Manager Sales</a:t>
            </a:r>
          </a:p>
          <a:p>
            <a:r>
              <a:rPr lang="en-US" sz="1600" dirty="0"/>
              <a:t>S002    Santi </a:t>
            </a:r>
            <a:r>
              <a:rPr lang="en-US" sz="1600" dirty="0" err="1"/>
              <a:t>Cazorla</a:t>
            </a:r>
            <a:r>
              <a:rPr lang="en-US" sz="1600" dirty="0"/>
              <a:t>   40000   Sr. Sales Rep   Sales</a:t>
            </a:r>
          </a:p>
          <a:p>
            <a:r>
              <a:rPr lang="en-US" sz="1600" dirty="0"/>
              <a:t>S003    Alex </a:t>
            </a:r>
            <a:r>
              <a:rPr lang="en-US" sz="1600" dirty="0" err="1"/>
              <a:t>Iwobi</a:t>
            </a:r>
            <a:r>
              <a:rPr lang="en-US" sz="1600" dirty="0"/>
              <a:t>      30000   Sales Rep       Sales</a:t>
            </a:r>
          </a:p>
          <a:p>
            <a:r>
              <a:rPr lang="en-US" sz="1600" dirty="0"/>
              <a:t>A001    Luis Suarez     80000   Manager Accounting</a:t>
            </a:r>
          </a:p>
          <a:p>
            <a:r>
              <a:rPr lang="en-US" sz="1600" dirty="0"/>
              <a:t>A002    Theo Walcott    40000   Accountant      Accounting</a:t>
            </a:r>
          </a:p>
          <a:p>
            <a:r>
              <a:rPr lang="en-US" sz="1600" dirty="0"/>
              <a:t>Time taken: 0.073 seconds, Fetched: 10 row(s)</a:t>
            </a:r>
          </a:p>
          <a:p>
            <a:r>
              <a:rPr lang="en-US" sz="1600" dirty="0"/>
              <a:t>hive&gt; </a:t>
            </a:r>
          </a:p>
        </p:txBody>
      </p:sp>
    </p:spTree>
    <p:extLst>
      <p:ext uri="{BB962C8B-B14F-4D97-AF65-F5344CB8AC3E}">
        <p14:creationId xmlns:p14="http://schemas.microsoft.com/office/powerpoint/2010/main" val="243397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to 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original content in a table when loading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2328131"/>
            <a:ext cx="8427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497408"/>
            <a:ext cx="10735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Load data local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“employee.txt"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table employee;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45" y="2959073"/>
            <a:ext cx="93821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6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Drop Table employee;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You can also delete data from Hive tables. But directly dropping the table would be much easier. Create the table again.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Our Hive configuration does not support the DELETE/UPDATE operations (but they are available in Hive).</a:t>
            </a:r>
          </a:p>
          <a:p>
            <a:pPr marL="0" indent="0">
              <a:buNone/>
            </a:pPr>
            <a:r>
              <a:rPr lang="en-US" sz="2400" dirty="0"/>
              <a:t>INSERT is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3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INSERT INTO employee values ('L001', 'No name', 50000, 'CEO', 'NA');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Same as SQL.  </a:t>
            </a:r>
          </a:p>
          <a:p>
            <a:pPr marL="0" indent="0">
              <a:buNone/>
            </a:pPr>
            <a:r>
              <a:rPr lang="en-US" sz="2400" dirty="0"/>
              <a:t>You can also insert multiple records in the same command.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INSERT INTO employee values ('L002', 'No name too', 60000, 'CTO', 'NA'), ('L003', 'No name again', 70000, 'CFO', 'NA');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4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30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Create a new table called department with the following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Copy the data file from /pylon5/ever930/data to your </a:t>
            </a:r>
            <a:r>
              <a:rPr lang="en-US" altLang="zh-CN"/>
              <a:t>home folder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dept.txt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95101"/>
              </p:ext>
            </p:extLst>
          </p:nvPr>
        </p:nvGraphicFramePr>
        <p:xfrm>
          <a:off x="329525" y="4444891"/>
          <a:ext cx="5805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MgrEid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Cedar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zh-CN" baseline="0" dirty="0"/>
                        <a:t>Rapids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Cedar Rapids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28911" y="3085377"/>
            <a:ext cx="4196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IF NOT EXISTS department (name varchar(20), </a:t>
            </a:r>
            <a:r>
              <a:rPr lang="en-US" dirty="0" err="1"/>
              <a:t>mgreid</a:t>
            </a:r>
            <a:r>
              <a:rPr lang="en-US" dirty="0"/>
              <a:t> char(4), budget </a:t>
            </a:r>
            <a:r>
              <a:rPr lang="en-US" dirty="0" err="1"/>
              <a:t>int</a:t>
            </a:r>
            <a:r>
              <a:rPr lang="en-US" dirty="0"/>
              <a:t>, city varchar(30), state char(2))</a:t>
            </a:r>
          </a:p>
          <a:p>
            <a:r>
              <a:rPr lang="en-US" dirty="0"/>
              <a:t>ROW FORMAT DELIMITED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TEXTFILE;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4902" y="5372745"/>
            <a:ext cx="5352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 data local </a:t>
            </a:r>
            <a:r>
              <a:rPr lang="en-US" dirty="0" err="1"/>
              <a:t>inpath</a:t>
            </a:r>
            <a:r>
              <a:rPr lang="en-US" dirty="0"/>
              <a:t> "dept.txt" into table department;</a:t>
            </a:r>
          </a:p>
        </p:txBody>
      </p:sp>
    </p:spTree>
    <p:extLst>
      <p:ext uri="{BB962C8B-B14F-4D97-AF65-F5344CB8AC3E}">
        <p14:creationId xmlns:p14="http://schemas.microsoft.com/office/powerpoint/2010/main" val="25360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Hadoop and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 the following steps EVERY TIME when you use </a:t>
            </a:r>
            <a:r>
              <a:rPr lang="en-US" dirty="0" err="1"/>
              <a:t>OnDemand</a:t>
            </a:r>
            <a:r>
              <a:rPr lang="en-US" dirty="0"/>
              <a:t> again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Step 1: interact –N 3 –t 00:30:00  (or a different time length)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2:  load the Hadoop module</a:t>
            </a:r>
          </a:p>
          <a:p>
            <a:pPr marL="0" indent="0">
              <a:buNone/>
            </a:pPr>
            <a:r>
              <a:rPr lang="en-US" dirty="0"/>
              <a:t>    module load /opt/packages/</a:t>
            </a:r>
            <a:r>
              <a:rPr lang="en-US" dirty="0" err="1"/>
              <a:t>hadoop</a:t>
            </a:r>
            <a:r>
              <a:rPr lang="en-US" dirty="0"/>
              <a:t>-testing/interact-envmod.txt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Now you can do some HDFS operations if desired.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Step 3: Run Hive </a:t>
            </a:r>
          </a:p>
          <a:p>
            <a:pPr marL="0" indent="0">
              <a:buNone/>
            </a:pPr>
            <a:r>
              <a:rPr lang="en-US" dirty="0"/>
              <a:t>     hive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should see prompt: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5330203"/>
            <a:ext cx="10061448" cy="64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4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Simple Queries are the same as SQL</a:t>
            </a:r>
          </a:p>
          <a:p>
            <a:pPr marL="0" indent="0">
              <a:buNone/>
            </a:pPr>
            <a:r>
              <a:rPr lang="en-US" altLang="zh-CN" sz="2000" dirty="0"/>
              <a:t>SELECT, FROM, WHERE, GROUP BY, HAVING, ORDER BY</a:t>
            </a:r>
          </a:p>
          <a:p>
            <a:pPr marL="0" indent="0">
              <a:buNone/>
            </a:pPr>
            <a:r>
              <a:rPr lang="en-US" sz="2000" dirty="0"/>
              <a:t>LIMIT N : select the top N rows in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 FROM employee ORDER BY salary LIMIT 2;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79" y="4304437"/>
            <a:ext cx="10817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employee.eid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employee.name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employee.salary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employee.title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employee.dept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S003    Alex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Iwobi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30000   Sales Rep       Sales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A002    Theo Walcott    40000   Accountant      Accounting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15.656 seconds, Fetched: 2 row(s)</a:t>
            </a:r>
          </a:p>
        </p:txBody>
      </p:sp>
    </p:spTree>
    <p:extLst>
      <p:ext uri="{BB962C8B-B14F-4D97-AF65-F5344CB8AC3E}">
        <p14:creationId xmlns:p14="http://schemas.microsoft.com/office/powerpoint/2010/main" val="193861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Almost Same as 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Keyword JOIN ON. Can do LEFT/RIGHT/FULL JOIN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211083"/>
            <a:ext cx="8164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 e join department d on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d.name);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4063035"/>
            <a:ext cx="106131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e.eid</a:t>
            </a:r>
            <a:r>
              <a:rPr lang="en-US" sz="1400" dirty="0"/>
              <a:t>		e.name		</a:t>
            </a:r>
            <a:r>
              <a:rPr lang="en-US" sz="1400" dirty="0" err="1"/>
              <a:t>e.salary</a:t>
            </a:r>
            <a:r>
              <a:rPr lang="en-US" sz="1400" dirty="0"/>
              <a:t>	</a:t>
            </a:r>
            <a:r>
              <a:rPr lang="en-US" sz="1400" dirty="0" err="1"/>
              <a:t>e.title</a:t>
            </a:r>
            <a:r>
              <a:rPr lang="en-US" sz="1400" dirty="0"/>
              <a:t>		</a:t>
            </a:r>
            <a:r>
              <a:rPr lang="en-US" sz="1400" dirty="0" err="1"/>
              <a:t>e.dept</a:t>
            </a:r>
            <a:r>
              <a:rPr lang="en-US" sz="1400" dirty="0"/>
              <a:t>		d.name		</a:t>
            </a:r>
            <a:r>
              <a:rPr lang="en-US" sz="1400" dirty="0" err="1"/>
              <a:t>d.mgreid</a:t>
            </a:r>
            <a:r>
              <a:rPr lang="en-US" sz="1400" dirty="0"/>
              <a:t>	</a:t>
            </a:r>
            <a:r>
              <a:rPr lang="en-US" sz="1400" dirty="0" err="1"/>
              <a:t>d.budget</a:t>
            </a:r>
            <a:r>
              <a:rPr lang="en-US" sz="1400" dirty="0"/>
              <a:t>	</a:t>
            </a:r>
            <a:r>
              <a:rPr lang="en-US" sz="1400" dirty="0" err="1"/>
              <a:t>d.city</a:t>
            </a:r>
            <a:r>
              <a:rPr lang="en-US" sz="1400" dirty="0"/>
              <a:t>			</a:t>
            </a:r>
            <a:r>
              <a:rPr lang="en-US" sz="1400" dirty="0" err="1"/>
              <a:t>d.state</a:t>
            </a:r>
            <a:endParaRPr lang="en-US" sz="1400" dirty="0"/>
          </a:p>
          <a:p>
            <a:r>
              <a:rPr lang="en-US" sz="1400" dirty="0"/>
              <a:t>A001		Luis Suarez		80000		Manager	Accounting	Accounting		A001		60000		Cedar Rapids	</a:t>
            </a:r>
            <a:r>
              <a:rPr lang="en-US" sz="1400" dirty="0" err="1"/>
              <a:t>iA</a:t>
            </a:r>
            <a:endParaRPr lang="en-US" sz="1400" dirty="0"/>
          </a:p>
          <a:p>
            <a:r>
              <a:rPr lang="en-US" sz="1400" dirty="0"/>
              <a:t>A002		Theo Walcott	40000		Accountant	Accounting	Accounting		A001		60000		Cedar Rapids	</a:t>
            </a:r>
            <a:r>
              <a:rPr lang="en-US" sz="1400" dirty="0" err="1"/>
              <a:t>iA</a:t>
            </a:r>
            <a:endParaRPr lang="en-US" sz="1400" dirty="0"/>
          </a:p>
          <a:p>
            <a:r>
              <a:rPr lang="en-US" sz="1400" dirty="0"/>
              <a:t>S001		Alexis Sanchez	80000		Manager	Sales		Sales			S001		100000	Cedar Rapids	IA</a:t>
            </a:r>
          </a:p>
          <a:p>
            <a:r>
              <a:rPr lang="en-US" sz="1400" dirty="0"/>
              <a:t>S002		Santi </a:t>
            </a:r>
            <a:r>
              <a:rPr lang="en-US" sz="1400" dirty="0" err="1"/>
              <a:t>Cazorla</a:t>
            </a:r>
            <a:r>
              <a:rPr lang="en-US" sz="1400" dirty="0"/>
              <a:t>	40000		Sr. Sales Rep	Sales		Sales			S001		100000	Cedar Rapids	IA</a:t>
            </a:r>
          </a:p>
          <a:p>
            <a:r>
              <a:rPr lang="en-US" sz="1400" dirty="0"/>
              <a:t>S003		Alex </a:t>
            </a:r>
            <a:r>
              <a:rPr lang="en-US" sz="1400" dirty="0" err="1"/>
              <a:t>Iwobi</a:t>
            </a:r>
            <a:r>
              <a:rPr lang="en-US" sz="1400" dirty="0"/>
              <a:t>		30000		Sales Rep	Sales		Sales			S001		100000	Cedar Rapids	IA</a:t>
            </a:r>
          </a:p>
          <a:p>
            <a:r>
              <a:rPr lang="en-US" sz="1400" dirty="0"/>
              <a:t>Time taken: 24.659 seconds, Fetched: 5 row(s)</a:t>
            </a:r>
          </a:p>
        </p:txBody>
      </p:sp>
    </p:spTree>
    <p:extLst>
      <p:ext uri="{BB962C8B-B14F-4D97-AF65-F5344CB8AC3E}">
        <p14:creationId xmlns:p14="http://schemas.microsoft.com/office/powerpoint/2010/main" val="354436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744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Sub-queries are limited in HIVE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In SQL you can write subqueries in FROM, WHERE, and HAVING.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In HIVE you can (up to the recent version)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 Write a SELECT subquery in the FROM Clause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 The temporary table must have a new name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 Not available in other form in WHERE or HAVING</a:t>
            </a:r>
          </a:p>
          <a:p>
            <a:pPr marL="201168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7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which department(s) has an average salary more than 50000. Show the name and the average salary of these departments.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175243"/>
            <a:ext cx="9799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(salary)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avg_sal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d join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 on (d.name=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group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sal_stat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avg_sal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50000;</a:t>
            </a:r>
          </a:p>
        </p:txBody>
      </p:sp>
    </p:spTree>
    <p:extLst>
      <p:ext uri="{BB962C8B-B14F-4D97-AF65-F5344CB8AC3E}">
        <p14:creationId xmlns:p14="http://schemas.microsoft.com/office/powerpoint/2010/main" val="4754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744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IN </a:t>
            </a:r>
            <a:r>
              <a:rPr lang="en-US" altLang="zh-CN" dirty="0"/>
              <a:t>keyword is recently supported in HIVE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In SQL you can write this:</a:t>
            </a:r>
          </a:p>
          <a:p>
            <a:pPr marL="201168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Name</a:t>
            </a:r>
          </a:p>
          <a:p>
            <a:pPr marL="201168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 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Where Salary &gt; 50000);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In HIVE you can also do this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But you can only use a single column before the IN keyword</a:t>
            </a:r>
          </a:p>
          <a:p>
            <a:pPr marL="201168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259171"/>
            <a:ext cx="10058400" cy="1450757"/>
          </a:xfrm>
        </p:spPr>
        <p:txBody>
          <a:bodyPr/>
          <a:lstStyle/>
          <a:p>
            <a:r>
              <a:rPr lang="en-US" dirty="0"/>
              <a:t>Exercise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Read the data description file to understand the fields of the NYC taxi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https://data.cityofnewyork.us/Transportation/2014-Yellow-Taxi-Trip-Data/gn7m-em8n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Draft a Hive query to create a table named </a:t>
            </a:r>
            <a:r>
              <a:rPr lang="en-US" sz="2400" dirty="0" err="1"/>
              <a:t>nyc_taxi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Load the data into the table. You have the csv file in your home folder.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columns (see file description):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pickup_datetime</a:t>
            </a:r>
            <a:r>
              <a:rPr lang="en-US" sz="2000" dirty="0"/>
              <a:t>, </a:t>
            </a:r>
            <a:r>
              <a:rPr lang="en-US" sz="2000" dirty="0" err="1"/>
              <a:t>pickup_longitude</a:t>
            </a:r>
            <a:r>
              <a:rPr lang="en-US" sz="2000" dirty="0"/>
              <a:t>, </a:t>
            </a:r>
            <a:r>
              <a:rPr lang="en-US" sz="2000" dirty="0" err="1"/>
              <a:t>pickup_latitude</a:t>
            </a:r>
            <a:r>
              <a:rPr lang="en-US" sz="2000" dirty="0"/>
              <a:t>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dropoff_datetime</a:t>
            </a:r>
            <a:r>
              <a:rPr lang="en-US" sz="2000" dirty="0"/>
              <a:t>, </a:t>
            </a:r>
            <a:r>
              <a:rPr lang="en-US" sz="2000" dirty="0" err="1"/>
              <a:t>dropoff_longitude</a:t>
            </a:r>
            <a:r>
              <a:rPr lang="en-US" sz="2000" dirty="0"/>
              <a:t>, </a:t>
            </a:r>
            <a:r>
              <a:rPr lang="en-US" sz="2000" dirty="0" err="1"/>
              <a:t>dropoff_latitude</a:t>
            </a:r>
            <a:r>
              <a:rPr lang="en-US" sz="2000" dirty="0"/>
              <a:t>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passenger_count</a:t>
            </a:r>
            <a:r>
              <a:rPr lang="en-US" sz="2000" dirty="0"/>
              <a:t>, </a:t>
            </a:r>
            <a:r>
              <a:rPr lang="en-US" sz="2000" dirty="0" err="1"/>
              <a:t>trip_distance</a:t>
            </a:r>
            <a:r>
              <a:rPr lang="en-US" sz="2000" dirty="0"/>
              <a:t>, </a:t>
            </a:r>
            <a:r>
              <a:rPr lang="en-US" sz="2000" dirty="0" err="1"/>
              <a:t>Fare_amount</a:t>
            </a:r>
            <a:r>
              <a:rPr lang="en-US" sz="2000" dirty="0"/>
              <a:t>, …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613" y="4571169"/>
            <a:ext cx="967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2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/>
              <a:t>Write Hive query to calculate the total number of trips in each hour of day.  Use </a:t>
            </a:r>
            <a:r>
              <a:rPr lang="en-US" altLang="zh-CN" sz="2400" dirty="0" err="1"/>
              <a:t>pickup_datetime</a:t>
            </a:r>
            <a:r>
              <a:rPr lang="en-US" altLang="zh-CN" sz="2400" dirty="0"/>
              <a:t> as the time of trip.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Use function “hour()” to get the hour component of a column with </a:t>
            </a:r>
            <a:r>
              <a:rPr lang="en-US" sz="2200" dirty="0" err="1"/>
              <a:t>datetime</a:t>
            </a:r>
            <a:r>
              <a:rPr lang="en-US" sz="2200" dirty="0"/>
              <a:t> data type.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 example:</a:t>
            </a:r>
          </a:p>
          <a:p>
            <a:pPr marL="0" indent="0">
              <a:buNone/>
            </a:pPr>
            <a:r>
              <a:rPr lang="en-US" sz="2200" dirty="0"/>
              <a:t>select distinct hour(</a:t>
            </a:r>
            <a:r>
              <a:rPr lang="en-US" sz="2200" dirty="0" err="1"/>
              <a:t>pickup_datetime</a:t>
            </a:r>
            <a:r>
              <a:rPr lang="en-US" sz="2200" dirty="0"/>
              <a:t>) as </a:t>
            </a:r>
            <a:r>
              <a:rPr lang="en-US" sz="2200" dirty="0" err="1"/>
              <a:t>hr</a:t>
            </a:r>
            <a:r>
              <a:rPr lang="en-US" sz="2200" dirty="0"/>
              <a:t> from </a:t>
            </a:r>
            <a:r>
              <a:rPr lang="en-US" sz="2200" dirty="0" err="1"/>
              <a:t>nyc_taxi</a:t>
            </a:r>
            <a:r>
              <a:rPr lang="en-US" sz="2200" dirty="0"/>
              <a:t> order by </a:t>
            </a:r>
            <a:r>
              <a:rPr lang="en-US" sz="2200" dirty="0" err="1"/>
              <a:t>hr</a:t>
            </a:r>
            <a:r>
              <a:rPr lang="en-US" sz="2200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259171"/>
            <a:ext cx="10058400" cy="1450757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SELECT  hour(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pickup_datetime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nyc_taxi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hour(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pickup_datetime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ORDER BY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57" y="2871618"/>
            <a:ext cx="8737601" cy="3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data warehouse software on top of Hadoop for data summarization, query, and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HiveQL</a:t>
            </a:r>
            <a:r>
              <a:rPr lang="en-US" dirty="0"/>
              <a:t> is the “SQL” on HIVE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Make sure to type “;” after each command.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Commands are case-insensitive, just like SQL (except strings).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Create Table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new database using your </a:t>
            </a:r>
            <a:r>
              <a:rPr lang="en-US" dirty="0" err="1"/>
              <a:t>hawkid</a:t>
            </a:r>
            <a:r>
              <a:rPr lang="en-US" dirty="0"/>
              <a:t> or your XSEDE 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table like this in HIVE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5 columns, 5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696877"/>
              </p:ext>
            </p:extLst>
          </p:nvPr>
        </p:nvGraphicFramePr>
        <p:xfrm>
          <a:off x="5980176" y="2610274"/>
          <a:ext cx="580948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7280" y="3631223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Create Database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xunzhou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xunzhou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929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488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4480" y="2148162"/>
            <a:ext cx="99486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CREATE TABLE IF NOT EXISTS employee 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eid</a:t>
            </a:r>
            <a:r>
              <a:rPr lang="en-US" sz="2800" dirty="0"/>
              <a:t> char(4), </a:t>
            </a:r>
          </a:p>
          <a:p>
            <a:r>
              <a:rPr lang="en-US" sz="2800" dirty="0"/>
              <a:t> name string, </a:t>
            </a:r>
          </a:p>
          <a:p>
            <a:r>
              <a:rPr lang="en-US" sz="2800" dirty="0"/>
              <a:t> salary decimal, </a:t>
            </a:r>
          </a:p>
          <a:p>
            <a:r>
              <a:rPr lang="en-US" sz="2800" dirty="0"/>
              <a:t> title String,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dept</a:t>
            </a:r>
            <a:r>
              <a:rPr lang="en-US" sz="2800" dirty="0"/>
              <a:t> String)</a:t>
            </a:r>
          </a:p>
          <a:p>
            <a:r>
              <a:rPr lang="en-US" sz="2800" dirty="0"/>
              <a:t>ROW FORMAT DELIMITED</a:t>
            </a:r>
          </a:p>
          <a:p>
            <a:r>
              <a:rPr lang="en-US" sz="2800" dirty="0"/>
              <a:t>FIELDS TERMINATED BY ','</a:t>
            </a:r>
          </a:p>
          <a:p>
            <a:r>
              <a:rPr lang="en-US" sz="2800" dirty="0"/>
              <a:t>LINES TERMINATED BY '\n'</a:t>
            </a:r>
          </a:p>
          <a:p>
            <a:r>
              <a:rPr lang="en-US" sz="2800" dirty="0"/>
              <a:t>STORED AS TEXTFILE;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1328" y="2212848"/>
            <a:ext cx="4864608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22976" y="1011981"/>
            <a:ext cx="1664208" cy="113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7184" y="762629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keywords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23760" y="1607987"/>
            <a:ext cx="731520" cy="5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91856" y="14167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1328" y="2688318"/>
            <a:ext cx="2615184" cy="1664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96512" y="3218688"/>
            <a:ext cx="1005840" cy="35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7826" y="298498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definitions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43016" y="4191142"/>
            <a:ext cx="1005840" cy="35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48856" y="3958329"/>
            <a:ext cx="35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fields are delimited in each row.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765292" y="4841592"/>
            <a:ext cx="1005840" cy="35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9712" y="459618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 and Line separators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86484" y="4763345"/>
            <a:ext cx="4146804" cy="860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87826" y="5492042"/>
            <a:ext cx="1423286" cy="39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87946" y="5307376"/>
            <a:ext cx="332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the table is physically stored</a:t>
            </a:r>
          </a:p>
        </p:txBody>
      </p:sp>
    </p:spTree>
    <p:extLst>
      <p:ext uri="{BB962C8B-B14F-4D97-AF65-F5344CB8AC3E}">
        <p14:creationId xmlns:p14="http://schemas.microsoft.com/office/powerpoint/2010/main" val="353103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5734"/>
            <a:ext cx="6096000" cy="369331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CREATE TABLE IF NOT EXISTS employee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 name string,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 salary decimal,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 title String,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ROW FORMAT DELIMITED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FIELDS TERMINATED BY ','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LINES TERMINATED BY '\n'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STORED AS TEXTFILE;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0.057 seconds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</a:t>
            </a:r>
          </a:p>
        </p:txBody>
      </p:sp>
    </p:spTree>
    <p:extLst>
      <p:ext uri="{BB962C8B-B14F-4D97-AF65-F5344CB8AC3E}">
        <p14:creationId xmlns:p14="http://schemas.microsoft.com/office/powerpoint/2010/main" val="95474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6632" y="2407980"/>
            <a:ext cx="6096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show tables;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0.11 seconds, Fetched: 1 row(s)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6632" y="2962656"/>
            <a:ext cx="1304544" cy="310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Primitives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TINYINT, SMALLINT, INT, BIGINT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Decimal, or Decimal(n, d).  By default decimal = decimal(n, 0)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 Varchar(x): varying-length string with a maximum length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Char (x): fixed-length string with a maximum length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String: text string.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Timestamp: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71029" y="4325495"/>
            <a:ext cx="20939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yyyy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-mm-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hh:mm:ss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39170" y="4741646"/>
            <a:ext cx="1591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YYYY-­MM-­DD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2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Table vs. MySQL/Oracle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Relational </a:t>
            </a:r>
            <a:r>
              <a:rPr lang="en-US" altLang="zh-CN" dirty="0"/>
              <a:t>Database: data validated when “written into the table”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Hive: data validated when data “read from the table”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you define a table, you should define how the data to be read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Hive table is simply a file containing data +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2066191" y="5486974"/>
            <a:ext cx="764931" cy="914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file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9116"/>
              </p:ext>
            </p:extLst>
          </p:nvPr>
        </p:nvGraphicFramePr>
        <p:xfrm>
          <a:off x="1353312" y="4293589"/>
          <a:ext cx="4773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679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66093" y="397116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Schema</a:t>
            </a:r>
          </a:p>
        </p:txBody>
      </p:sp>
      <p:sp>
        <p:nvSpPr>
          <p:cNvPr id="10" name="Up-Down Arrow 9"/>
          <p:cNvSpPr/>
          <p:nvPr/>
        </p:nvSpPr>
        <p:spPr>
          <a:xfrm>
            <a:off x="2285999" y="4756638"/>
            <a:ext cx="325316" cy="633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67740" y="4888495"/>
            <a:ext cx="314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when loading data</a:t>
            </a:r>
          </a:p>
          <a:p>
            <a:r>
              <a:rPr lang="en-US" dirty="0"/>
              <a:t>Whether data fits the schema or not is not checked</a:t>
            </a:r>
          </a:p>
        </p:txBody>
      </p:sp>
    </p:spTree>
    <p:extLst>
      <p:ext uri="{BB962C8B-B14F-4D97-AF65-F5344CB8AC3E}">
        <p14:creationId xmlns:p14="http://schemas.microsoft.com/office/powerpoint/2010/main" val="1438499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31177</TotalTime>
  <Words>1937</Words>
  <Application>Microsoft Office PowerPoint</Application>
  <PresentationFormat>Widescreen</PresentationFormat>
  <Paragraphs>320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Arial</vt:lpstr>
      <vt:lpstr>Calibri</vt:lpstr>
      <vt:lpstr>Courier New</vt:lpstr>
      <vt:lpstr>Gill Sans MT</vt:lpstr>
      <vt:lpstr>Wingdings</vt:lpstr>
      <vt:lpstr>Retrospect</vt:lpstr>
      <vt:lpstr>Hive and HiveQL</vt:lpstr>
      <vt:lpstr>Load Hadoop and Hive</vt:lpstr>
      <vt:lpstr>Apache HIVE</vt:lpstr>
      <vt:lpstr>HIVE Create Table (1)</vt:lpstr>
      <vt:lpstr>Create a Table (2)</vt:lpstr>
      <vt:lpstr>Create a Table (3)</vt:lpstr>
      <vt:lpstr>Show Tables</vt:lpstr>
      <vt:lpstr>HIVE Data Types</vt:lpstr>
      <vt:lpstr>Hive Table vs. MySQL/Oracle Table</vt:lpstr>
      <vt:lpstr>Create Table in HIVE</vt:lpstr>
      <vt:lpstr>Populating Data into Hive Tables</vt:lpstr>
      <vt:lpstr>Populating Data Into HIVE Tables</vt:lpstr>
      <vt:lpstr>Populating Data Into HIVE Tables</vt:lpstr>
      <vt:lpstr>Load Data from HDFS</vt:lpstr>
      <vt:lpstr>Load Data to Hive Tables</vt:lpstr>
      <vt:lpstr>Load Data to Hive Tables</vt:lpstr>
      <vt:lpstr>Drop a table</vt:lpstr>
      <vt:lpstr>Inserting data into a table</vt:lpstr>
      <vt:lpstr>Quick Exercise</vt:lpstr>
      <vt:lpstr>Writing Queries</vt:lpstr>
      <vt:lpstr>Join</vt:lpstr>
      <vt:lpstr>Subqueries</vt:lpstr>
      <vt:lpstr>Hive Subquery</vt:lpstr>
      <vt:lpstr>IN keyword</vt:lpstr>
      <vt:lpstr>Exercise (1)</vt:lpstr>
      <vt:lpstr>Exercise (II)</vt:lpstr>
      <vt:lpstr>Exercise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Xun Zhou</cp:lastModifiedBy>
  <cp:revision>1653</cp:revision>
  <dcterms:created xsi:type="dcterms:W3CDTF">2014-09-09T01:52:12Z</dcterms:created>
  <dcterms:modified xsi:type="dcterms:W3CDTF">2019-09-05T22:50:35Z</dcterms:modified>
</cp:coreProperties>
</file>