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26"/>
  </p:notesMasterIdLst>
  <p:sldIdLst>
    <p:sldId id="256" r:id="rId2"/>
    <p:sldId id="514" r:id="rId3"/>
    <p:sldId id="516" r:id="rId4"/>
    <p:sldId id="517" r:id="rId5"/>
    <p:sldId id="518" r:id="rId6"/>
    <p:sldId id="536" r:id="rId7"/>
    <p:sldId id="524" r:id="rId8"/>
    <p:sldId id="525" r:id="rId9"/>
    <p:sldId id="526" r:id="rId10"/>
    <p:sldId id="527" r:id="rId11"/>
    <p:sldId id="528" r:id="rId12"/>
    <p:sldId id="506" r:id="rId13"/>
    <p:sldId id="532" r:id="rId14"/>
    <p:sldId id="521" r:id="rId15"/>
    <p:sldId id="529" r:id="rId16"/>
    <p:sldId id="533" r:id="rId17"/>
    <p:sldId id="534" r:id="rId18"/>
    <p:sldId id="530" r:id="rId19"/>
    <p:sldId id="537" r:id="rId20"/>
    <p:sldId id="538" r:id="rId21"/>
    <p:sldId id="540" r:id="rId22"/>
    <p:sldId id="541" r:id="rId23"/>
    <p:sldId id="531" r:id="rId24"/>
    <p:sldId id="53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al.xsede.org/my-xsede#/gu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r.psc.edu/autopwdreset/autopwdrese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ndemand.bridges.psc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Big Data Management &amp;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MSCI:6110 Fall </a:t>
            </a:r>
            <a:r>
              <a:rPr lang="en-US" dirty="0" smtClean="0"/>
              <a:t>2019</a:t>
            </a:r>
            <a:endParaRPr lang="en-US" dirty="0"/>
          </a:p>
          <a:p>
            <a:r>
              <a:rPr lang="en-US" dirty="0"/>
              <a:t>Master</a:t>
            </a:r>
            <a:r>
              <a:rPr lang="en-US" altLang="zh-CN" dirty="0"/>
              <a:t>s in</a:t>
            </a:r>
            <a:r>
              <a:rPr lang="en-US" dirty="0"/>
              <a:t> Business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3" y="735230"/>
            <a:ext cx="10198022" cy="542920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67406" y="1609459"/>
            <a:ext cx="593888" cy="2997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1294" y="1515701"/>
            <a:ext cx="383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view file contents (text, image)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EF15947-A4C2-4E76-B756-104179AFEDA1}"/>
              </a:ext>
            </a:extLst>
          </p:cNvPr>
          <p:cNvSpPr txBox="1"/>
          <p:nvPr/>
        </p:nvSpPr>
        <p:spPr>
          <a:xfrm>
            <a:off x="986496" y="5693601"/>
            <a:ext cx="891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Don’t  try to open very large files !!!!!!</a:t>
            </a:r>
          </a:p>
        </p:txBody>
      </p:sp>
    </p:spTree>
    <p:extLst>
      <p:ext uri="{BB962C8B-B14F-4D97-AF65-F5344CB8AC3E}">
        <p14:creationId xmlns:p14="http://schemas.microsoft.com/office/powerpoint/2010/main" val="12943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Access (Command 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885825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89" y="3857414"/>
            <a:ext cx="8895632" cy="2567317"/>
          </a:xfrm>
          <a:prstGeom prst="rect">
            <a:avLst/>
          </a:prstGeom>
        </p:spPr>
      </p:pic>
      <p:sp>
        <p:nvSpPr>
          <p:cNvPr id="7" name="Curved Left Arrow 6"/>
          <p:cNvSpPr/>
          <p:nvPr/>
        </p:nvSpPr>
        <p:spPr>
          <a:xfrm>
            <a:off x="10350631" y="2875175"/>
            <a:ext cx="1168924" cy="19984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2811" y="2385456"/>
            <a:ext cx="14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web tab</a:t>
            </a:r>
          </a:p>
        </p:txBody>
      </p:sp>
    </p:spTree>
    <p:extLst>
      <p:ext uri="{BB962C8B-B14F-4D97-AF65-F5344CB8AC3E}">
        <p14:creationId xmlns:p14="http://schemas.microsoft.com/office/powerpoint/2010/main" val="6810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XSEDE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big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1156" y="3886200"/>
            <a:ext cx="694592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8" name="Straight Arrow Connector 7"/>
          <p:cNvCxnSpPr>
            <a:endCxn id="19" idx="1"/>
          </p:cNvCxnSpPr>
          <p:nvPr/>
        </p:nvCxnSpPr>
        <p:spPr>
          <a:xfrm flipV="1">
            <a:off x="2025748" y="4075234"/>
            <a:ext cx="1246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19" idx="0"/>
            <a:endCxn id="11" idx="1"/>
          </p:cNvCxnSpPr>
          <p:nvPr/>
        </p:nvCxnSpPr>
        <p:spPr>
          <a:xfrm flipV="1">
            <a:off x="3962041" y="2477997"/>
            <a:ext cx="3915867" cy="127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77908" y="1937270"/>
            <a:ext cx="1415562" cy="108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r006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77908" y="3250191"/>
            <a:ext cx="1415562" cy="108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r007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7908" y="5026238"/>
            <a:ext cx="1415562" cy="108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r100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9308" y="1845733"/>
            <a:ext cx="1837592" cy="4399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96677" y="536475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PSC sub-division</a:t>
            </a:r>
          </a:p>
          <a:p>
            <a:r>
              <a:rPr lang="en-US" dirty="0"/>
              <a:t>servers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4448908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laptop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FFCD53-FE1D-4E22-9727-8ED0C38C9A9A}"/>
              </a:ext>
            </a:extLst>
          </p:cNvPr>
          <p:cNvSpPr txBox="1"/>
          <p:nvPr/>
        </p:nvSpPr>
        <p:spPr>
          <a:xfrm>
            <a:off x="3272209" y="3752068"/>
            <a:ext cx="137966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OnDemand Web Portal</a:t>
            </a:r>
          </a:p>
        </p:txBody>
      </p:sp>
      <p:sp>
        <p:nvSpPr>
          <p:cNvPr id="25" name="Arrow: U-Turn 24">
            <a:extLst>
              <a:ext uri="{FF2B5EF4-FFF2-40B4-BE49-F238E27FC236}">
                <a16:creationId xmlns:a16="http://schemas.microsoft.com/office/drawing/2014/main" xmlns="" id="{F78047B2-0496-458B-A225-DF46A0EA7711}"/>
              </a:ext>
            </a:extLst>
          </p:cNvPr>
          <p:cNvSpPr/>
          <p:nvPr/>
        </p:nvSpPr>
        <p:spPr>
          <a:xfrm rot="5400000">
            <a:off x="8878315" y="2917257"/>
            <a:ext cx="1407129" cy="637156"/>
          </a:xfrm>
          <a:prstGeom prst="uturnArrow">
            <a:avLst>
              <a:gd name="adj1" fmla="val 25000"/>
              <a:gd name="adj2" fmla="val 22809"/>
              <a:gd name="adj3" fmla="val 26252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xmlns="" id="{BE6E0E08-2C4A-4CFA-ACAD-D333BB30A19B}"/>
              </a:ext>
            </a:extLst>
          </p:cNvPr>
          <p:cNvSpPr/>
          <p:nvPr/>
        </p:nvSpPr>
        <p:spPr>
          <a:xfrm rot="5400000">
            <a:off x="7629726" y="3211376"/>
            <a:ext cx="4042241" cy="1557178"/>
          </a:xfrm>
          <a:prstGeom prst="uturnArrow">
            <a:avLst>
              <a:gd name="adj1" fmla="val 11478"/>
              <a:gd name="adj2" fmla="val 9418"/>
              <a:gd name="adj3" fmla="val 20908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3508BD3-00AD-4E28-AE37-9E649B4B718C}"/>
              </a:ext>
            </a:extLst>
          </p:cNvPr>
          <p:cNvSpPr txBox="1"/>
          <p:nvPr/>
        </p:nvSpPr>
        <p:spPr>
          <a:xfrm>
            <a:off x="10213675" y="178774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 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5168A3E-B7E1-4F98-8A15-B31D5D0ED849}"/>
              </a:ext>
            </a:extLst>
          </p:cNvPr>
          <p:cNvSpPr txBox="1"/>
          <p:nvPr/>
        </p:nvSpPr>
        <p:spPr>
          <a:xfrm>
            <a:off x="2025748" y="3272621"/>
            <a:ext cx="129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Commands</a:t>
            </a:r>
          </a:p>
          <a:p>
            <a:r>
              <a:rPr lang="en-US" dirty="0"/>
              <a:t>File transfer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6F3391E-A1FF-4961-9F53-B5AF9DCEA633}"/>
              </a:ext>
            </a:extLst>
          </p:cNvPr>
          <p:cNvSpPr txBox="1"/>
          <p:nvPr/>
        </p:nvSpPr>
        <p:spPr>
          <a:xfrm>
            <a:off x="5135162" y="3749983"/>
            <a:ext cx="1653209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Storage </a:t>
            </a:r>
          </a:p>
          <a:p>
            <a:r>
              <a:rPr lang="en-US" dirty="0">
                <a:solidFill>
                  <a:schemeClr val="bg1"/>
                </a:solidFill>
              </a:rPr>
              <a:t>Home folder</a:t>
            </a:r>
          </a:p>
          <a:p>
            <a:r>
              <a:rPr lang="en-US" dirty="0">
                <a:solidFill>
                  <a:schemeClr val="bg1"/>
                </a:solidFill>
              </a:rPr>
              <a:t>Project folder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B6C188F-DA77-4868-823D-6D753CC183F0}"/>
              </a:ext>
            </a:extLst>
          </p:cNvPr>
          <p:cNvCxnSpPr>
            <a:cxnSpLocks/>
          </p:cNvCxnSpPr>
          <p:nvPr/>
        </p:nvCxnSpPr>
        <p:spPr>
          <a:xfrm flipH="1">
            <a:off x="6639531" y="2908936"/>
            <a:ext cx="1228844" cy="8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B1F74A6-2400-4D7A-8634-1B81BFC45A4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49418" y="3790918"/>
            <a:ext cx="1128490" cy="39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4F5F2F5-D4D2-4C12-B706-7FAE53CEB4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805214" y="4633574"/>
            <a:ext cx="1072694" cy="93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0C732-4536-40EF-90A4-1E113741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Paste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3A906-460F-42A4-9CD3-65219B07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piece of text from the terminal.</a:t>
            </a:r>
          </a:p>
          <a:p>
            <a:r>
              <a:rPr lang="en-US" dirty="0"/>
              <a:t>Copy: Ctrl + Shift + C </a:t>
            </a:r>
            <a:r>
              <a:rPr lang="en-US" dirty="0" smtClean="0"/>
              <a:t>(Ctrl </a:t>
            </a:r>
            <a:r>
              <a:rPr lang="en-US" dirty="0"/>
              <a:t>+</a:t>
            </a:r>
            <a:r>
              <a:rPr lang="en-US" dirty="0" smtClean="0"/>
              <a:t>C in some browsers)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a piece of text from other windows</a:t>
            </a:r>
          </a:p>
          <a:p>
            <a:r>
              <a:rPr lang="en-US" dirty="0"/>
              <a:t>Paste: Ctrl + Shift + V </a:t>
            </a:r>
            <a:r>
              <a:rPr lang="en-US" dirty="0" smtClean="0"/>
              <a:t>(Ctrl </a:t>
            </a:r>
            <a:r>
              <a:rPr lang="en-US" dirty="0"/>
              <a:t>+ V </a:t>
            </a:r>
            <a:r>
              <a:rPr lang="en-US" dirty="0" smtClean="0"/>
              <a:t>in </a:t>
            </a:r>
            <a:r>
              <a:rPr lang="en-US" smtClean="0"/>
              <a:t>some </a:t>
            </a:r>
            <a:r>
              <a:rPr lang="en-US" smtClean="0"/>
              <a:t>brow</a:t>
            </a:r>
            <a:r>
              <a:rPr lang="en-US" altLang="zh-CN" smtClean="0"/>
              <a:t>s</a:t>
            </a:r>
            <a:r>
              <a:rPr lang="en-US" smtClean="0"/>
              <a:t>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DF066-1013-47A8-B617-22FF6ABE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</a:t>
            </a:r>
            <a:r>
              <a:rPr lang="en-US" dirty="0" smtClean="0"/>
              <a:t>Commands (case sensitive)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311756"/>
              </p:ext>
            </p:extLst>
          </p:nvPr>
        </p:nvGraphicFramePr>
        <p:xfrm>
          <a:off x="1008889" y="1882689"/>
          <a:ext cx="11183111" cy="4083104"/>
        </p:xfrm>
        <a:graphic>
          <a:graphicData uri="http://schemas.openxmlformats.org/drawingml/2006/table">
            <a:tbl>
              <a:tblPr/>
              <a:tblGrid>
                <a:gridCol w="3578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04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528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cat [filename]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Display file’s contents to the standard output device (usually your monitor).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cd /directorypath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Change to directory.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chmod</a:t>
                      </a:r>
                      <a:r>
                        <a:rPr lang="en-US" sz="1600" b="1" dirty="0">
                          <a:effectLst/>
                        </a:rPr>
                        <a:t> [options] mode filename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Change a file’s permissions.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chown [options] filename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Change who owns a file.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3977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clear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Clear a command line screen/window for a fresh start.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cp [options] source destination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Copy files and directories.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date [options]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Display or set the system date and time.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df [options]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Display used and available disk space.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du [options]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Show how much space each file takes up.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file [options] filename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Determine what type of data is within a file.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397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find [pathname] [expression]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Search for files matching a provided pattern.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397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grep [options] pattern [filesname]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Search files or output for a particular pattern.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397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kill [options] pid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Stop a process. If the process refuses to stop, use 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Menlo"/>
                        </a:rPr>
                        <a:t>kill -9 pid</a:t>
                      </a:r>
                      <a:r>
                        <a:rPr lang="en-US" sz="1600">
                          <a:effectLst/>
                        </a:rPr>
                        <a:t>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397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less [options] [filename]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View the contents of a file one page at a time.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ln [options] source [destination]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Create a shortcut.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397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locate filename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Search a copy of your filesystem for the specified filename.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856561"/>
              </p:ext>
            </p:extLst>
          </p:nvPr>
        </p:nvGraphicFramePr>
        <p:xfrm>
          <a:off x="1096963" y="1846263"/>
          <a:ext cx="11183111" cy="4328351"/>
        </p:xfrm>
        <a:graphic>
          <a:graphicData uri="http://schemas.openxmlformats.org/drawingml/2006/table">
            <a:tbl>
              <a:tblPr/>
              <a:tblGrid>
                <a:gridCol w="3578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04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01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lpr</a:t>
                      </a:r>
                      <a:r>
                        <a:rPr lang="en-US" sz="1600" dirty="0">
                          <a:effectLst/>
                        </a:rPr>
                        <a:t> [options]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Send a print job.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ls [options]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List directory contents.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977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man [command]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Display the help information for the specified command.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mkdir</a:t>
                      </a:r>
                      <a:r>
                        <a:rPr lang="en-US" sz="1600" b="1" dirty="0">
                          <a:effectLst/>
                        </a:rPr>
                        <a:t> [options] directory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Create a new directory.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mv [options] source destination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Rename or move file(s) or directories.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60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passwd [name [password]]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Change the password or allow (for the system administrator) to change any password.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ps [options]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Display a snapshot of the currently running processes.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3977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pwd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Display the pathname for the current directory.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rm [options] directory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Remove (delete) file(s) and/or directories.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rmdir</a:t>
                      </a:r>
                      <a:r>
                        <a:rPr lang="en-US" sz="1600" b="1" dirty="0">
                          <a:effectLst/>
                        </a:rPr>
                        <a:t> [options] directory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Delete empty directories.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94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ssh [options] user@machine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Remotely log in to another Linux machine, over the </a:t>
                      </a:r>
                      <a:r>
                        <a:rPr lang="en-US" sz="1600">
                          <a:effectLst/>
                        </a:rPr>
                        <a:t>network. Leave </a:t>
                      </a:r>
                      <a:r>
                        <a:rPr lang="en-US" sz="1600" dirty="0">
                          <a:effectLst/>
                        </a:rPr>
                        <a:t>an </a:t>
                      </a:r>
                      <a:r>
                        <a:rPr lang="en-US" sz="1600" dirty="0" err="1">
                          <a:effectLst/>
                        </a:rPr>
                        <a:t>ssh</a:t>
                      </a:r>
                      <a:r>
                        <a:rPr lang="en-US" sz="1600" dirty="0">
                          <a:effectLst/>
                        </a:rPr>
                        <a:t> session by typing </a:t>
                      </a:r>
                      <a:r>
                        <a:rPr lang="en-US" sz="1600" b="1" dirty="0">
                          <a:effectLst/>
                        </a:rPr>
                        <a:t>exit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033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su</a:t>
                      </a:r>
                      <a:r>
                        <a:rPr lang="en-US" sz="1600" dirty="0">
                          <a:effectLst/>
                        </a:rPr>
                        <a:t> [options] [user [arguments]]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Switch to another user account.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tail [options] [filename]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Display the last </a:t>
                      </a:r>
                      <a:r>
                        <a:rPr lang="en-US" sz="1600" i="1" dirty="0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 lines of a file (the default is 10).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tar [options] filename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Store and extract files from a tarfile (.tar) or tarball (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Menlo"/>
                        </a:rPr>
                        <a:t>.tar.gz</a:t>
                      </a:r>
                      <a:r>
                        <a:rPr lang="en-US" sz="1600">
                          <a:effectLst/>
                        </a:rPr>
                        <a:t> or 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Menlo"/>
                        </a:rPr>
                        <a:t>.tgz</a:t>
                      </a:r>
                      <a:r>
                        <a:rPr lang="en-US" sz="1600">
                          <a:effectLst/>
                        </a:rPr>
                        <a:t>).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528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top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Displays the resources being used on your system. Press q to exit.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7266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who [options]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Display who is logged on.</a:t>
                      </a:r>
                    </a:p>
                  </a:txBody>
                  <a:tcPr marL="5677" marR="5677" marT="5677" marB="567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A30F9-86AD-4555-97DB-A576BFA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and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BBFD3-90FB-42D8-B8A1-6D211967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in Mac OSX, you enter your home folder by default when logged in</a:t>
            </a:r>
          </a:p>
          <a:p>
            <a:r>
              <a:rPr lang="en-US" dirty="0"/>
              <a:t>There are other folders such as scratch space.</a:t>
            </a:r>
          </a:p>
          <a:p>
            <a:r>
              <a:rPr lang="en-US" dirty="0"/>
              <a:t>In any place, you can go back to your home folder by typing </a:t>
            </a:r>
          </a:p>
          <a:p>
            <a:r>
              <a:rPr lang="en-US" dirty="0"/>
              <a:t>cd $HOME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$HOME represents the full path of your home folder</a:t>
            </a:r>
          </a:p>
          <a:p>
            <a:pPr marL="0" indent="0">
              <a:buNone/>
            </a:pPr>
            <a:r>
              <a:rPr lang="en-US" dirty="0"/>
              <a:t>Use “.” to represent the current folder, and “..” to represent parent folder</a:t>
            </a:r>
          </a:p>
          <a:p>
            <a:pPr marL="0" indent="0">
              <a:buNone/>
            </a:pPr>
            <a:r>
              <a:rPr lang="en-US" dirty="0"/>
              <a:t>cd ..             will take you one level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FA84B1-1544-4E45-98AE-94420923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55CCE-736D-4948-9F29-9695BB5E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AC11A4-7251-48F8-9B81-C8D7118C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Only you can access by default (unless you change permission)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10GB quota. Enough for homework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Don’t delete files you </a:t>
            </a:r>
            <a:r>
              <a:rPr lang="en-US"/>
              <a:t>don’t </a:t>
            </a:r>
            <a:r>
              <a:rPr lang="en-US" smtClean="0"/>
              <a:t>recognize </a:t>
            </a:r>
            <a:r>
              <a:rPr lang="en-US" dirty="0"/>
              <a:t>(some configuration files will be saved here)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If you need more space for project, don’t copy all the files to home 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Go to scratch space by typing </a:t>
            </a:r>
            <a:r>
              <a:rPr lang="zh-CN" altLang="en-US" dirty="0"/>
              <a:t> </a:t>
            </a:r>
            <a:r>
              <a:rPr lang="en-US" altLang="zh-CN" dirty="0" smtClean="0"/>
              <a:t>“</a:t>
            </a:r>
            <a:r>
              <a:rPr lang="en-US" dirty="0" smtClean="0"/>
              <a:t>cd </a:t>
            </a:r>
            <a:r>
              <a:rPr lang="en-US" dirty="0"/>
              <a:t>$</a:t>
            </a:r>
            <a:r>
              <a:rPr lang="en-US" dirty="0" smtClean="0"/>
              <a:t>SCRATCH”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Also your own territory but everyone shares 600GB. Don’t waste space!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2E7D41-032B-4D13-ADA2-9DDC52FB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B4CA0-511D-4C91-BE03-59BCE8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DBE5B-8208-4825-A524-25F5D7E6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Go to the project file folder </a:t>
            </a:r>
            <a:r>
              <a:rPr lang="en-US" dirty="0" smtClean="0"/>
              <a:t>/pylon5/cc5phlp/ever930/data/</a:t>
            </a:r>
            <a:endParaRPr lang="en-US" dirty="0"/>
          </a:p>
          <a:p>
            <a:r>
              <a:rPr lang="en-US" dirty="0"/>
              <a:t>2. See if you can visit all the data folders (don’t change or delete data)</a:t>
            </a:r>
          </a:p>
          <a:p>
            <a:r>
              <a:rPr lang="en-US" dirty="0"/>
              <a:t>3. Go to the </a:t>
            </a:r>
            <a:r>
              <a:rPr lang="en-US" dirty="0" err="1" smtClean="0"/>
              <a:t>NYC_Yellow_Taxi</a:t>
            </a:r>
            <a:r>
              <a:rPr lang="en-US" dirty="0" smtClean="0"/>
              <a:t> </a:t>
            </a:r>
            <a:r>
              <a:rPr lang="en-US" dirty="0"/>
              <a:t>data folder</a:t>
            </a:r>
          </a:p>
          <a:p>
            <a:r>
              <a:rPr lang="en-US" dirty="0"/>
              <a:t>4. Find the full path to this folder using “</a:t>
            </a:r>
            <a:r>
              <a:rPr lang="en-US" dirty="0" err="1"/>
              <a:t>pwd</a:t>
            </a:r>
            <a:r>
              <a:rPr lang="en-US" dirty="0"/>
              <a:t>”</a:t>
            </a:r>
          </a:p>
          <a:p>
            <a:r>
              <a:rPr lang="en-US" dirty="0"/>
              <a:t>5. Go back to your home folder (use cd $HOME)</a:t>
            </a:r>
          </a:p>
          <a:p>
            <a:endParaRPr lang="en-US" dirty="0"/>
          </a:p>
          <a:p>
            <a:r>
              <a:rPr lang="en-US" dirty="0"/>
              <a:t>Create a folder called project in your home folder (</a:t>
            </a:r>
            <a:r>
              <a:rPr lang="en-US" dirty="0" err="1"/>
              <a:t>mkdir</a:t>
            </a:r>
            <a:r>
              <a:rPr lang="en-US" dirty="0"/>
              <a:t> project)</a:t>
            </a:r>
          </a:p>
          <a:p>
            <a:r>
              <a:rPr lang="en-US" dirty="0"/>
              <a:t>Copy the </a:t>
            </a:r>
            <a:r>
              <a:rPr lang="en-US" dirty="0" smtClean="0"/>
              <a:t>“yellow_tripdata_2014-01.csv</a:t>
            </a:r>
            <a:r>
              <a:rPr lang="en-US" dirty="0"/>
              <a:t>” file into your home folder.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8EA0E2-07BE-473C-ACEE-4DED490C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home folder:</a:t>
            </a:r>
          </a:p>
          <a:p>
            <a:r>
              <a:rPr lang="en-US" sz="2000" dirty="0" smtClean="0"/>
              <a:t> cd </a:t>
            </a:r>
            <a:r>
              <a:rPr lang="en-US" sz="2000" dirty="0"/>
              <a:t>/pylon5/cc5phlp/ever930/data/project/</a:t>
            </a:r>
            <a:r>
              <a:rPr lang="en-US" sz="2000" dirty="0" err="1"/>
              <a:t>NYC_Yellow_taxi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2000" dirty="0" smtClean="0"/>
              <a:t>cd $HOME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mkdir</a:t>
            </a:r>
            <a:r>
              <a:rPr lang="en-US" sz="2000" dirty="0" smtClean="0"/>
              <a:t> project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dirty="0" smtClean="0"/>
              <a:t>cd project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cp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smtClean="0"/>
              <a:t>pylon5/cc5phlp/ever930/data/project/</a:t>
            </a:r>
            <a:r>
              <a:rPr lang="en-US" sz="2000" dirty="0" err="1" smtClean="0"/>
              <a:t>NYC_Yellow_Taxi</a:t>
            </a:r>
            <a:r>
              <a:rPr lang="en-US" sz="2000" dirty="0" smtClean="0"/>
              <a:t>/yellow_tripdata_2014-01.csv 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6064" y="1636344"/>
            <a:ext cx="19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dot here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424160" y="1929384"/>
            <a:ext cx="36576" cy="23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4848" y="5404104"/>
            <a:ext cx="476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the file at this path to the current folder (.)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220456" y="4800600"/>
            <a:ext cx="2336014" cy="53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Working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Register an online XSEDE account. </a:t>
            </a:r>
            <a:r>
              <a:rPr lang="en-US" dirty="0" smtClean="0"/>
              <a:t>Submit your account on ICON today.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Login </a:t>
            </a:r>
            <a:r>
              <a:rPr lang="en-US" dirty="0"/>
              <a:t>at Bridges </a:t>
            </a:r>
            <a:r>
              <a:rPr lang="en-US" dirty="0" err="1"/>
              <a:t>OnDemand</a:t>
            </a:r>
            <a:r>
              <a:rPr lang="en-US" dirty="0"/>
              <a:t> web portal.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3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99455" cy="4023360"/>
          </a:xfrm>
        </p:spPr>
        <p:txBody>
          <a:bodyPr/>
          <a:lstStyle/>
          <a:p>
            <a:r>
              <a:rPr lang="en-US" dirty="0" smtClean="0"/>
              <a:t>If you are in the source file’s directory, how do you copy the file back to home folder? (/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pylon5/cc5phlp/ever930/data/project/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NYC_Yellow_Taxi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/)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cd /pylon5/cc5phlp/ever930/data/project/</a:t>
            </a:r>
            <a:r>
              <a:rPr lang="en-US" sz="2000" dirty="0" err="1" smtClean="0"/>
              <a:t>NYC_Yellow_taxi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mkdir</a:t>
            </a:r>
            <a:r>
              <a:rPr lang="en-US" sz="2000" dirty="0" smtClean="0"/>
              <a:t> $HOME/project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cp</a:t>
            </a:r>
            <a:r>
              <a:rPr lang="en-US" sz="2000" dirty="0" smtClean="0"/>
              <a:t> yellow_tripdata_2014-01.csv $HOME/project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Don’t open it in </a:t>
            </a:r>
            <a:r>
              <a:rPr lang="en-US" sz="2000" dirty="0" err="1" smtClean="0"/>
              <a:t>OnDemand</a:t>
            </a:r>
            <a:r>
              <a:rPr lang="en-US" sz="2000" dirty="0" smtClean="0"/>
              <a:t> file explorer! It is too large to open.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content of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“more”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ore  </a:t>
            </a:r>
            <a:r>
              <a:rPr lang="en-US" sz="2800" dirty="0" smtClean="0"/>
              <a:t>yellow_tripdata_2014-01.csv</a:t>
            </a:r>
          </a:p>
          <a:p>
            <a:endParaRPr lang="en-US" sz="2800" dirty="0"/>
          </a:p>
          <a:p>
            <a:r>
              <a:rPr lang="en-US" sz="2800" dirty="0" smtClean="0"/>
              <a:t>Press to see more lines.</a:t>
            </a:r>
          </a:p>
          <a:p>
            <a:r>
              <a:rPr lang="en-US" sz="2800" dirty="0" smtClean="0"/>
              <a:t>“q” to quit this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7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first /last lines of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“head” and “tail” </a:t>
            </a:r>
          </a:p>
          <a:p>
            <a:endParaRPr lang="en-US" dirty="0"/>
          </a:p>
          <a:p>
            <a:r>
              <a:rPr lang="en-US" dirty="0" smtClean="0"/>
              <a:t>head -n 100  </a:t>
            </a:r>
            <a:r>
              <a:rPr lang="en-US" sz="2800" dirty="0" smtClean="0"/>
              <a:t>yellow_tripdata_2014-01.csv</a:t>
            </a:r>
          </a:p>
          <a:p>
            <a:endParaRPr lang="en-US" sz="2800" dirty="0"/>
          </a:p>
          <a:p>
            <a:r>
              <a:rPr lang="en-US" sz="2800" dirty="0" smtClean="0"/>
              <a:t>View the first 100 lines of the file. Same for “tail”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286C7-A02D-4D49-86A0-5752CFF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smtClean="0"/>
              <a:t>Permissions (use with caution)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53BFDE-6A96-422A-BC4D-D08025BA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folder/file has its permissions</a:t>
            </a:r>
          </a:p>
          <a:p>
            <a:r>
              <a:rPr lang="en-US" dirty="0"/>
              <a:t>Grant permission using +, revoke permission using -</a:t>
            </a:r>
          </a:p>
          <a:p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g+r</a:t>
            </a:r>
            <a:r>
              <a:rPr lang="en-US" dirty="0"/>
              <a:t> </a:t>
            </a:r>
            <a:r>
              <a:rPr lang="en-US" dirty="0" smtClean="0"/>
              <a:t>yellow_tripdata_2014-01.csv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/>
              <a:t>g+r</a:t>
            </a:r>
            <a:r>
              <a:rPr lang="en-US" dirty="0"/>
              <a:t> </a:t>
            </a:r>
            <a:r>
              <a:rPr lang="en-US" dirty="0" smtClean="0"/>
              <a:t>*              (* = wildcard, all the files/sub-directories).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1A76AF-FC6F-4218-A744-42AC62F4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FDD3BCC-9AD2-43EF-8360-139CC02D8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68113"/>
              </p:ext>
            </p:extLst>
          </p:nvPr>
        </p:nvGraphicFramePr>
        <p:xfrm>
          <a:off x="1097280" y="4037578"/>
          <a:ext cx="727877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558">
                  <a:extLst>
                    <a:ext uri="{9D8B030D-6E8A-4147-A177-3AD203B41FA5}">
                      <a16:colId xmlns:a16="http://schemas.microsoft.com/office/drawing/2014/main" xmlns="" val="1648859764"/>
                    </a:ext>
                  </a:extLst>
                </a:gridCol>
                <a:gridCol w="1825205">
                  <a:extLst>
                    <a:ext uri="{9D8B030D-6E8A-4147-A177-3AD203B41FA5}">
                      <a16:colId xmlns:a16="http://schemas.microsoft.com/office/drawing/2014/main" xmlns="" val="868870764"/>
                    </a:ext>
                  </a:extLst>
                </a:gridCol>
                <a:gridCol w="1734517">
                  <a:extLst>
                    <a:ext uri="{9D8B030D-6E8A-4147-A177-3AD203B41FA5}">
                      <a16:colId xmlns:a16="http://schemas.microsoft.com/office/drawing/2014/main" xmlns="" val="83432768"/>
                    </a:ext>
                  </a:extLst>
                </a:gridCol>
                <a:gridCol w="1512497">
                  <a:extLst>
                    <a:ext uri="{9D8B030D-6E8A-4147-A177-3AD203B41FA5}">
                      <a16:colId xmlns:a16="http://schemas.microsoft.com/office/drawing/2014/main" xmlns="" val="174031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(o) yourself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in your group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260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u+r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g+r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700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u+w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g+w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64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file (open a directory)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u+x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g+x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a+x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17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50235B-A7B4-4070-95AF-BAB75A33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to log out (close terminal	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23AD99-EA67-4361-9499-8F817690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a fixed amount of SU (service units)</a:t>
            </a:r>
          </a:p>
          <a:p>
            <a:r>
              <a:rPr lang="en-US" dirty="0"/>
              <a:t>1 SU is 1 hour running time on 1 CPU.</a:t>
            </a:r>
          </a:p>
          <a:p>
            <a:r>
              <a:rPr lang="en-US" dirty="0"/>
              <a:t>If you don’t work on anything, log out to save SUs</a:t>
            </a:r>
          </a:p>
          <a:p>
            <a:endParaRPr lang="en-US" dirty="0"/>
          </a:p>
          <a:p>
            <a:r>
              <a:rPr lang="en-US" dirty="0"/>
              <a:t>Don’t use our course resources to do other work/project.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67BECA-5E63-4AC7-8965-C34E069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Register XSEDE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https://portal.xsede.org/my-xsede#/guest</a:t>
            </a:r>
            <a:endParaRPr lang="en-US" dirty="0"/>
          </a:p>
          <a:p>
            <a:r>
              <a:rPr lang="en-US" dirty="0"/>
              <a:t>Register an account</a:t>
            </a:r>
          </a:p>
          <a:p>
            <a:r>
              <a:rPr lang="en-US" dirty="0"/>
              <a:t>Send me your username to me via email.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09" y="938191"/>
            <a:ext cx="7759713" cy="5391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4099" y="3563332"/>
            <a:ext cx="1263192" cy="452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6190" y="4015819"/>
            <a:ext cx="2007909" cy="10086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64267" y="5024487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717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Register XSEDE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107833" cy="4023360"/>
          </a:xfrm>
        </p:spPr>
        <p:txBody>
          <a:bodyPr/>
          <a:lstStyle/>
          <a:p>
            <a:r>
              <a:rPr lang="en-US" dirty="0"/>
              <a:t>Register your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98" y="286603"/>
            <a:ext cx="8599942" cy="5865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98" y="5554956"/>
            <a:ext cx="8599942" cy="11940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5998" y="5603877"/>
            <a:ext cx="795491" cy="452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04594" y="4982478"/>
            <a:ext cx="2051404" cy="79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Register XSEDE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913227" cy="4023360"/>
          </a:xfrm>
        </p:spPr>
        <p:txBody>
          <a:bodyPr/>
          <a:lstStyle/>
          <a:p>
            <a:r>
              <a:rPr lang="en-US" dirty="0"/>
              <a:t>Verify the account</a:t>
            </a:r>
          </a:p>
          <a:p>
            <a:r>
              <a:rPr lang="en-US" dirty="0" smtClean="0"/>
              <a:t>Submit your account info on ICON </a:t>
            </a:r>
            <a:r>
              <a:rPr lang="en-US" smtClean="0"/>
              <a:t>under projects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71" y="4134813"/>
            <a:ext cx="10544175" cy="17049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3281" y="4987300"/>
            <a:ext cx="1514371" cy="452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Set up your PSC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PSC is a sub-division of the XSEDE organization.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We are using PSC services.  Need to setup a password for them, too.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apr.psc.edu/autopwdreset/autopwdreset.html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your email and XSEDE username to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Set up a password (could be the same as the XSEDE web portal one).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XSEDE and PSC use the same username.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Login at the </a:t>
            </a:r>
            <a:r>
              <a:rPr lang="en-US" dirty="0" err="1"/>
              <a:t>OnDemand</a:t>
            </a:r>
            <a:r>
              <a:rPr lang="en-US" dirty="0"/>
              <a:t> Web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portal to run commands, and transfer files’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https://ondemand.bridges.psc.edu</a:t>
            </a:r>
            <a:endParaRPr lang="en-US" dirty="0"/>
          </a:p>
          <a:p>
            <a:r>
              <a:rPr lang="en-US" dirty="0"/>
              <a:t>Login with your XSEDE username and </a:t>
            </a:r>
            <a:r>
              <a:rPr lang="en-US" dirty="0" smtClean="0"/>
              <a:t>PSC password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3385303"/>
            <a:ext cx="5553456" cy="34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70" y="436198"/>
            <a:ext cx="8937780" cy="64218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9823" y="533588"/>
            <a:ext cx="641022" cy="2205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9947" y="930560"/>
            <a:ext cx="1819174" cy="210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98493" y="1065581"/>
            <a:ext cx="2576931" cy="75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75424" y="862236"/>
            <a:ext cx="313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home directory. Put all code, results here. 10GB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65497" y="4434344"/>
            <a:ext cx="313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Scratch space for large data, project files. Shared with other users.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57017" y="1508567"/>
            <a:ext cx="6199726" cy="2925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69947" y="1177741"/>
            <a:ext cx="1819174" cy="210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21" y="-508416"/>
            <a:ext cx="10058400" cy="1450757"/>
          </a:xfrm>
        </p:spPr>
        <p:txBody>
          <a:bodyPr/>
          <a:lstStyle/>
          <a:p>
            <a:r>
              <a:rPr lang="en-US" dirty="0"/>
              <a:t>File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999"/>
            <a:ext cx="12192000" cy="49220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72660" y="1046375"/>
            <a:ext cx="763571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1473" y="1934064"/>
            <a:ext cx="988242" cy="413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5499762"/>
            <a:ext cx="285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folder should be empty</a:t>
            </a:r>
          </a:p>
        </p:txBody>
      </p:sp>
    </p:spTree>
    <p:extLst>
      <p:ext uri="{BB962C8B-B14F-4D97-AF65-F5344CB8AC3E}">
        <p14:creationId xmlns:p14="http://schemas.microsoft.com/office/powerpoint/2010/main" val="5735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21981</TotalTime>
  <Words>1322</Words>
  <Application>Microsoft Office PowerPoint</Application>
  <PresentationFormat>Widescreen</PresentationFormat>
  <Paragraphs>229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Menlo</vt:lpstr>
      <vt:lpstr>华文中宋</vt:lpstr>
      <vt:lpstr>Calibri</vt:lpstr>
      <vt:lpstr>Gill Sans MT</vt:lpstr>
      <vt:lpstr>Wingdings</vt:lpstr>
      <vt:lpstr>Retrospect</vt:lpstr>
      <vt:lpstr>Big Data Management &amp; Analytics</vt:lpstr>
      <vt:lpstr>Setting Up Working Environment</vt:lpstr>
      <vt:lpstr>Step 1: Register XSEDE Account</vt:lpstr>
      <vt:lpstr>Step 1: Register XSEDE Account</vt:lpstr>
      <vt:lpstr>Step 1: Register XSEDE Account</vt:lpstr>
      <vt:lpstr>Step 2: Set up your PSC password</vt:lpstr>
      <vt:lpstr>Step 2: Login at the OnDemand Web Portal</vt:lpstr>
      <vt:lpstr>PowerPoint Presentation</vt:lpstr>
      <vt:lpstr>File Explorer</vt:lpstr>
      <vt:lpstr>PowerPoint Presentation</vt:lpstr>
      <vt:lpstr>Shell Access (Command Line)</vt:lpstr>
      <vt:lpstr>XSEDE Cluster</vt:lpstr>
      <vt:lpstr>Copy and Paste </vt:lpstr>
      <vt:lpstr>Basic Linux Commands (case sensitive)</vt:lpstr>
      <vt:lpstr>Basic Linux Commands</vt:lpstr>
      <vt:lpstr>Directory and Path</vt:lpstr>
      <vt:lpstr>Home Folder</vt:lpstr>
      <vt:lpstr>Quick Exercise</vt:lpstr>
      <vt:lpstr>Solutions</vt:lpstr>
      <vt:lpstr>Solutions</vt:lpstr>
      <vt:lpstr>View the content of a file</vt:lpstr>
      <vt:lpstr>View the first /last lines of a file</vt:lpstr>
      <vt:lpstr>Linux Permissions (use with caution)</vt:lpstr>
      <vt:lpstr>Remember to log out (close terminal )</vt:lpstr>
    </vt:vector>
  </TitlesOfParts>
  <Company>Tippie College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Xun</cp:lastModifiedBy>
  <cp:revision>1136</cp:revision>
  <dcterms:created xsi:type="dcterms:W3CDTF">2014-09-09T01:52:12Z</dcterms:created>
  <dcterms:modified xsi:type="dcterms:W3CDTF">2019-09-05T19:26:10Z</dcterms:modified>
</cp:coreProperties>
</file>