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notesMasterIdLst>
    <p:notesMasterId r:id="rId27"/>
  </p:notesMasterIdLst>
  <p:sldIdLst>
    <p:sldId id="256" r:id="rId2"/>
    <p:sldId id="673" r:id="rId3"/>
    <p:sldId id="705" r:id="rId4"/>
    <p:sldId id="704" r:id="rId5"/>
    <p:sldId id="706" r:id="rId6"/>
    <p:sldId id="707" r:id="rId7"/>
    <p:sldId id="709" r:id="rId8"/>
    <p:sldId id="708" r:id="rId9"/>
    <p:sldId id="711" r:id="rId10"/>
    <p:sldId id="712" r:id="rId11"/>
    <p:sldId id="713" r:id="rId12"/>
    <p:sldId id="714" r:id="rId13"/>
    <p:sldId id="716" r:id="rId14"/>
    <p:sldId id="717" r:id="rId15"/>
    <p:sldId id="718" r:id="rId16"/>
    <p:sldId id="719" r:id="rId17"/>
    <p:sldId id="723" r:id="rId18"/>
    <p:sldId id="724" r:id="rId19"/>
    <p:sldId id="721" r:id="rId20"/>
    <p:sldId id="729" r:id="rId21"/>
    <p:sldId id="725" r:id="rId22"/>
    <p:sldId id="726" r:id="rId23"/>
    <p:sldId id="728" r:id="rId24"/>
    <p:sldId id="727" r:id="rId25"/>
    <p:sldId id="73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0866AA-263B-48F4-BE49-1F88FE94B319}" v="8" dt="2019-09-05T22:34:55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7" autoAdjust="0"/>
    <p:restoredTop sz="94660"/>
  </p:normalViewPr>
  <p:slideViewPr>
    <p:cSldViewPr snapToGrid="0">
      <p:cViewPr>
        <p:scale>
          <a:sx n="73" d="100"/>
          <a:sy n="73" d="100"/>
        </p:scale>
        <p:origin x="200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n Zhou" userId="001ff22b-a6bc-4eb7-9051-3b4852b4fdd5" providerId="ADAL" clId="{9A0866AA-263B-48F4-BE49-1F88FE94B319}"/>
    <pc:docChg chg="custSel modSld">
      <pc:chgData name="Xun Zhou" userId="001ff22b-a6bc-4eb7-9051-3b4852b4fdd5" providerId="ADAL" clId="{9A0866AA-263B-48F4-BE49-1F88FE94B319}" dt="2019-09-05T22:35:21.463" v="367" actId="14100"/>
      <pc:docMkLst>
        <pc:docMk/>
      </pc:docMkLst>
      <pc:sldChg chg="addSp delSp modSp">
        <pc:chgData name="Xun Zhou" userId="001ff22b-a6bc-4eb7-9051-3b4852b4fdd5" providerId="ADAL" clId="{9A0866AA-263B-48F4-BE49-1F88FE94B319}" dt="2019-09-05T22:31:23.509" v="352" actId="20577"/>
        <pc:sldMkLst>
          <pc:docMk/>
          <pc:sldMk cId="3567405797" sldId="723"/>
        </pc:sldMkLst>
        <pc:spChg chg="mod">
          <ac:chgData name="Xun Zhou" userId="001ff22b-a6bc-4eb7-9051-3b4852b4fdd5" providerId="ADAL" clId="{9A0866AA-263B-48F4-BE49-1F88FE94B319}" dt="2019-09-05T22:31:23.509" v="352" actId="20577"/>
          <ac:spMkLst>
            <pc:docMk/>
            <pc:sldMk cId="3567405797" sldId="723"/>
            <ac:spMk id="3" creationId="{00000000-0000-0000-0000-000000000000}"/>
          </ac:spMkLst>
        </pc:spChg>
        <pc:picChg chg="del">
          <ac:chgData name="Xun Zhou" userId="001ff22b-a6bc-4eb7-9051-3b4852b4fdd5" providerId="ADAL" clId="{9A0866AA-263B-48F4-BE49-1F88FE94B319}" dt="2019-09-05T22:28:34.586" v="0" actId="478"/>
          <ac:picMkLst>
            <pc:docMk/>
            <pc:sldMk cId="3567405797" sldId="723"/>
            <ac:picMk id="5" creationId="{00000000-0000-0000-0000-000000000000}"/>
          </ac:picMkLst>
        </pc:picChg>
        <pc:picChg chg="add mod">
          <ac:chgData name="Xun Zhou" userId="001ff22b-a6bc-4eb7-9051-3b4852b4fdd5" providerId="ADAL" clId="{9A0866AA-263B-48F4-BE49-1F88FE94B319}" dt="2019-09-05T22:31:05.090" v="334" actId="1076"/>
          <ac:picMkLst>
            <pc:docMk/>
            <pc:sldMk cId="3567405797" sldId="723"/>
            <ac:picMk id="6" creationId="{0406426D-FA24-479F-B207-0B24BE314819}"/>
          </ac:picMkLst>
        </pc:picChg>
      </pc:sldChg>
      <pc:sldChg chg="addSp delSp modSp">
        <pc:chgData name="Xun Zhou" userId="001ff22b-a6bc-4eb7-9051-3b4852b4fdd5" providerId="ADAL" clId="{9A0866AA-263B-48F4-BE49-1F88FE94B319}" dt="2019-09-05T22:32:34.475" v="359" actId="1076"/>
        <pc:sldMkLst>
          <pc:docMk/>
          <pc:sldMk cId="935206272" sldId="724"/>
        </pc:sldMkLst>
        <pc:spChg chg="add del">
          <ac:chgData name="Xun Zhou" userId="001ff22b-a6bc-4eb7-9051-3b4852b4fdd5" providerId="ADAL" clId="{9A0866AA-263B-48F4-BE49-1F88FE94B319}" dt="2019-09-05T22:32:18.755" v="354"/>
          <ac:spMkLst>
            <pc:docMk/>
            <pc:sldMk cId="935206272" sldId="724"/>
            <ac:spMk id="5" creationId="{C6706626-EE79-4C1A-95AF-276E9B110488}"/>
          </ac:spMkLst>
        </pc:spChg>
        <pc:spChg chg="add del">
          <ac:chgData name="Xun Zhou" userId="001ff22b-a6bc-4eb7-9051-3b4852b4fdd5" providerId="ADAL" clId="{9A0866AA-263B-48F4-BE49-1F88FE94B319}" dt="2019-09-05T22:32:26.347" v="356"/>
          <ac:spMkLst>
            <pc:docMk/>
            <pc:sldMk cId="935206272" sldId="724"/>
            <ac:spMk id="6" creationId="{0FA479C6-3CE0-40B3-BB50-AC5F5583EE3F}"/>
          </ac:spMkLst>
        </pc:spChg>
        <pc:spChg chg="del">
          <ac:chgData name="Xun Zhou" userId="001ff22b-a6bc-4eb7-9051-3b4852b4fdd5" providerId="ADAL" clId="{9A0866AA-263B-48F4-BE49-1F88FE94B319}" dt="2019-09-05T22:32:28.225" v="357" actId="478"/>
          <ac:spMkLst>
            <pc:docMk/>
            <pc:sldMk cId="935206272" sldId="724"/>
            <ac:spMk id="7" creationId="{00000000-0000-0000-0000-000000000000}"/>
          </ac:spMkLst>
        </pc:spChg>
        <pc:spChg chg="add mod">
          <ac:chgData name="Xun Zhou" userId="001ff22b-a6bc-4eb7-9051-3b4852b4fdd5" providerId="ADAL" clId="{9A0866AA-263B-48F4-BE49-1F88FE94B319}" dt="2019-09-05T22:32:34.475" v="359" actId="1076"/>
          <ac:spMkLst>
            <pc:docMk/>
            <pc:sldMk cId="935206272" sldId="724"/>
            <ac:spMk id="8" creationId="{773B95AD-522C-41D4-BDB8-FA15BD15FDB0}"/>
          </ac:spMkLst>
        </pc:spChg>
      </pc:sldChg>
      <pc:sldChg chg="addSp modSp">
        <pc:chgData name="Xun Zhou" userId="001ff22b-a6bc-4eb7-9051-3b4852b4fdd5" providerId="ADAL" clId="{9A0866AA-263B-48F4-BE49-1F88FE94B319}" dt="2019-09-05T22:35:21.463" v="367" actId="14100"/>
        <pc:sldMkLst>
          <pc:docMk/>
          <pc:sldMk cId="88671498" sldId="730"/>
        </pc:sldMkLst>
        <pc:picChg chg="mod">
          <ac:chgData name="Xun Zhou" userId="001ff22b-a6bc-4eb7-9051-3b4852b4fdd5" providerId="ADAL" clId="{9A0866AA-263B-48F4-BE49-1F88FE94B319}" dt="2019-09-05T22:35:08.896" v="364" actId="14100"/>
          <ac:picMkLst>
            <pc:docMk/>
            <pc:sldMk cId="88671498" sldId="730"/>
            <ac:picMk id="5" creationId="{00000000-0000-0000-0000-000000000000}"/>
          </ac:picMkLst>
        </pc:picChg>
        <pc:picChg chg="add mod">
          <ac:chgData name="Xun Zhou" userId="001ff22b-a6bc-4eb7-9051-3b4852b4fdd5" providerId="ADAL" clId="{9A0866AA-263B-48F4-BE49-1F88FE94B319}" dt="2019-09-05T22:35:21.463" v="367" actId="14100"/>
          <ac:picMkLst>
            <pc:docMk/>
            <pc:sldMk cId="88671498" sldId="730"/>
            <ac:picMk id="6" creationId="{FDA34D9B-A90E-4E13-B5E1-7E3E4E2FC8BA}"/>
          </ac:picMkLst>
        </pc:picChg>
        <pc:picChg chg="mod modCrop">
          <ac:chgData name="Xun Zhou" userId="001ff22b-a6bc-4eb7-9051-3b4852b4fdd5" providerId="ADAL" clId="{9A0866AA-263B-48F4-BE49-1F88FE94B319}" dt="2019-09-05T22:35:14.992" v="365" actId="14100"/>
          <ac:picMkLst>
            <pc:docMk/>
            <pc:sldMk cId="88671498" sldId="730"/>
            <ac:picMk id="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EB7E-867D-4282-8DE5-F36A179E3AC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0BA66-FF30-40C0-A8D7-30028C97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2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2AF0-9EB6-4DA0-AA18-4D452EF1FC35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54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6D57-56A4-4768-98BC-B1DCE3579E3C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3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54B-6BF3-4F64-AA49-C79910828BAA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0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54D9-3FC8-4F5A-9887-8169F77364C0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2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39E-5580-4DD5-8F06-2604FE426769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9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2ED-3FA5-4E29-AD84-CBD2ED8A40E8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3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719D-44E6-47A2-84AB-0AB0DB21914A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4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2FE4-6D64-44AB-8717-E7988512E516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0149-D071-4618-B927-DAD5ED66D149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6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D1A81E-A393-41C9-9B38-2D3A71971022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8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7BDC-98EC-441F-8CC2-C970B2D9F19F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2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73FADF-1024-4215-908D-689AC4B31A34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8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87000">
              <a:srgbClr val="EBEBEB">
                <a:lumMod val="95000"/>
                <a:lumOff val="5000"/>
              </a:srgbClr>
            </a:gs>
            <a:gs pos="94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Hadoop and MapReduce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MSCI:6110 </a:t>
            </a:r>
            <a:r>
              <a:rPr lang="en-US"/>
              <a:t>Fall 2019</a:t>
            </a:r>
            <a:endParaRPr lang="en-US" dirty="0"/>
          </a:p>
          <a:p>
            <a:r>
              <a:rPr lang="en-US" dirty="0"/>
              <a:t>Master’s in Business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55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MapReduce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9968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is MapReduce?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Count the appearances of the word “data” in file.txt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File.txt might be a huge file at 10GB level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altLang="zh-CN" dirty="0"/>
              <a:t>Job Tracker assigns the tasks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Task Tracker 1: Count “data” in Block A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Task Tracker 2: Count “data” in Block B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altLang="zh-CN" dirty="0"/>
              <a:t>Task Tracker 3: Count “data” in Block D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Ta</a:t>
            </a:r>
            <a:r>
              <a:rPr lang="en-US" altLang="zh-CN" dirty="0"/>
              <a:t>s</a:t>
            </a:r>
            <a:r>
              <a:rPr lang="en-US" dirty="0"/>
              <a:t>k Tracker 4: Count “data” in Block C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Task Tracker 5: Reduce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91172" y="4571158"/>
            <a:ext cx="1270449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Namenode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04844" y="3961232"/>
            <a:ext cx="1574762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node 1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8175293" y="4287938"/>
            <a:ext cx="415878" cy="283221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861621" y="4286454"/>
            <a:ext cx="508005" cy="284704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561055" y="4896381"/>
            <a:ext cx="1030117" cy="162611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2"/>
          </p:cNvCxnSpPr>
          <p:nvPr/>
        </p:nvCxnSpPr>
        <p:spPr>
          <a:xfrm flipH="1">
            <a:off x="8769196" y="4896380"/>
            <a:ext cx="457200" cy="325222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840022" y="4896381"/>
            <a:ext cx="273729" cy="249847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904844" y="3641568"/>
            <a:ext cx="1574762" cy="3252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Task Tracker1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237414" y="3955674"/>
            <a:ext cx="1574762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node 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237414" y="3636010"/>
            <a:ext cx="1574762" cy="32522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Task Tracker 5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82546" y="5058991"/>
            <a:ext cx="1574762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node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82546" y="4739327"/>
            <a:ext cx="1574762" cy="3252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Task Tracker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95311" y="5528106"/>
            <a:ext cx="1574762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node 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95311" y="5208442"/>
            <a:ext cx="1574762" cy="3252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Task Tracker 3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147186" y="5194505"/>
            <a:ext cx="1574762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node 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147186" y="4874841"/>
            <a:ext cx="1574762" cy="3252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Task Tracker 4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594918" y="4249508"/>
            <a:ext cx="1266703" cy="3252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Job Tracker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6702" y="3343823"/>
            <a:ext cx="1623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Block A,B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09558" y="4430331"/>
            <a:ext cx="1719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Block B,C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78641" y="5500014"/>
            <a:ext cx="1757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Block B,D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568152" y="5442232"/>
            <a:ext cx="1623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Block C,D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369626" y="3278983"/>
            <a:ext cx="1623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Block A,D</a:t>
            </a:r>
          </a:p>
        </p:txBody>
      </p:sp>
    </p:spTree>
    <p:extLst>
      <p:ext uri="{BB962C8B-B14F-4D97-AF65-F5344CB8AC3E}">
        <p14:creationId xmlns:p14="http://schemas.microsoft.com/office/powerpoint/2010/main" val="452493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MapReduce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9968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is MapReduce?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Count the appearances of the word “data” in file.txt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zh-CN" dirty="0"/>
              <a:t> Job Tracker receives the output of Map tasks: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Task Tracker 1: 100 “data” in Block A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Task Tracker 2:  250 “data” in Block B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altLang="zh-CN" dirty="0"/>
              <a:t>Task Tracker 3: 300 “data” in Block C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Ta</a:t>
            </a:r>
            <a:r>
              <a:rPr lang="en-US" altLang="zh-CN" dirty="0"/>
              <a:t>s</a:t>
            </a:r>
            <a:r>
              <a:rPr lang="en-US" dirty="0"/>
              <a:t>k Tracker 4: 150 “data” in Block 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Task Tracker 5 runs the Reduce Task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100+250+300+150 = 800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Written to file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91172" y="4571158"/>
            <a:ext cx="1270449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Namenode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04844" y="3961232"/>
            <a:ext cx="1574762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node 1</a:t>
            </a:r>
          </a:p>
        </p:txBody>
      </p:sp>
      <p:cxnSp>
        <p:nvCxnSpPr>
          <p:cNvPr id="7" name="Straight Connector 6"/>
          <p:cNvCxnSpPr>
            <a:stCxn id="14" idx="1"/>
            <a:endCxn id="12" idx="3"/>
          </p:cNvCxnSpPr>
          <p:nvPr/>
        </p:nvCxnSpPr>
        <p:spPr>
          <a:xfrm flipH="1">
            <a:off x="8479606" y="3798621"/>
            <a:ext cx="1757808" cy="5558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769196" y="4280896"/>
            <a:ext cx="1468218" cy="940706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689021" y="4249508"/>
            <a:ext cx="15765" cy="625333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904844" y="3641568"/>
            <a:ext cx="1574762" cy="3252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Task Tracker1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237414" y="3955674"/>
            <a:ext cx="1574762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node 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237414" y="3636010"/>
            <a:ext cx="1574762" cy="3252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Task Tracker 5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82546" y="5058991"/>
            <a:ext cx="1574762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node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82546" y="4739327"/>
            <a:ext cx="1574762" cy="3252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Task Tracker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95311" y="5528106"/>
            <a:ext cx="1574762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node 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95311" y="5208442"/>
            <a:ext cx="1574762" cy="3252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Task Tracker 3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147186" y="5194505"/>
            <a:ext cx="1574762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node 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147186" y="4874841"/>
            <a:ext cx="1574762" cy="3252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Task Tracker 4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594918" y="4249508"/>
            <a:ext cx="1266703" cy="3252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Job Tracker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6702" y="3343823"/>
            <a:ext cx="1623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Block A,B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09558" y="4430331"/>
            <a:ext cx="1719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Block B,C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78641" y="5500014"/>
            <a:ext cx="1757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Block D,E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568152" y="5442232"/>
            <a:ext cx="1623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Block C,D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369626" y="3278983"/>
            <a:ext cx="1623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Block A,E</a:t>
            </a:r>
          </a:p>
        </p:txBody>
      </p:sp>
      <p:cxnSp>
        <p:nvCxnSpPr>
          <p:cNvPr id="9" name="Straight Connector 8"/>
          <p:cNvCxnSpPr>
            <a:stCxn id="13" idx="1"/>
          </p:cNvCxnSpPr>
          <p:nvPr/>
        </p:nvCxnSpPr>
        <p:spPr>
          <a:xfrm flipH="1">
            <a:off x="7561056" y="4118285"/>
            <a:ext cx="2676358" cy="940707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396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MapReduce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9968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is MapReduce?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Count the appearances of the word “data” in file.txt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Task Tracker on Node 5 runs the Reduce Task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100+250+300+150 = 800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Reduce result written to HDFS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In Hadoop all the inputs/outputs </a:t>
            </a:r>
          </a:p>
          <a:p>
            <a:pPr marL="201168" lvl="1" indent="0">
              <a:buNone/>
            </a:pPr>
            <a:r>
              <a:rPr lang="en-US" dirty="0"/>
              <a:t>are implemented as file reads/writes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The assignment and numbers of </a:t>
            </a:r>
          </a:p>
          <a:p>
            <a:pPr marL="201168" lvl="1" indent="0">
              <a:buNone/>
            </a:pPr>
            <a:r>
              <a:rPr lang="en-US" dirty="0"/>
              <a:t>Mappers and Reducers change </a:t>
            </a:r>
          </a:p>
          <a:p>
            <a:pPr marL="201168" lvl="1" indent="0">
              <a:buNone/>
            </a:pPr>
            <a:r>
              <a:rPr lang="en-US" dirty="0"/>
              <a:t>from job to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91172" y="4571158"/>
            <a:ext cx="1270449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Namenode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04844" y="3961232"/>
            <a:ext cx="1574762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node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04844" y="3641568"/>
            <a:ext cx="1574762" cy="3252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Task Tracker1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237414" y="3955674"/>
            <a:ext cx="1574762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node 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237414" y="3636010"/>
            <a:ext cx="1574762" cy="3252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Task Tracker 5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82546" y="5058991"/>
            <a:ext cx="1574762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node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82546" y="4739327"/>
            <a:ext cx="1574762" cy="3252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Task Tracker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95311" y="5528106"/>
            <a:ext cx="1574762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node 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95311" y="5208442"/>
            <a:ext cx="1574762" cy="3252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Task Tracker 3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147186" y="5194505"/>
            <a:ext cx="1574762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node 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147186" y="4874841"/>
            <a:ext cx="1574762" cy="3252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Task Tracker 4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594918" y="4249508"/>
            <a:ext cx="1266703" cy="3252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Job Tracker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6702" y="3343823"/>
            <a:ext cx="1623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Mapper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09558" y="4430331"/>
            <a:ext cx="1719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Mapper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95874" y="5816382"/>
            <a:ext cx="1757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Mapper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568152" y="5442232"/>
            <a:ext cx="1623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Mapper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369626" y="3278983"/>
            <a:ext cx="1623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Reducer</a:t>
            </a:r>
          </a:p>
        </p:txBody>
      </p:sp>
    </p:spTree>
    <p:extLst>
      <p:ext uri="{BB962C8B-B14F-4D97-AF65-F5344CB8AC3E}">
        <p14:creationId xmlns:p14="http://schemas.microsoft.com/office/powerpoint/2010/main" val="5450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9968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Count the appearances of each word in a set of documents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file1: “Hello world”  File 2:”Hello Tom”  File3: “I am Tom”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Nodes 1,2,3 are selected as Mappers. They each takes care of one file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Nodes 4, 5 are selected as Reducers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dirty="0"/>
              <a:t> Each Mapper generates key-value pairs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Node 1: &lt;Hello, 1&gt;, &lt;world 1&gt;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Node 2: &lt;Hello, 1&gt;. &lt;Tom 1&gt;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altLang="zh-CN" dirty="0"/>
              <a:t>Node 3: &lt;</a:t>
            </a:r>
            <a:r>
              <a:rPr lang="en-US" altLang="zh-CN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zh-CN" dirty="0"/>
              <a:t>, 1&gt;, &lt;am, 1&gt;, &lt;Tom, 1&gt;</a:t>
            </a:r>
          </a:p>
          <a:p>
            <a:pPr marL="384048" lvl="2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91172" y="4571158"/>
            <a:ext cx="1270449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Namenode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04844" y="3961232"/>
            <a:ext cx="1574762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node 1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8175293" y="4287938"/>
            <a:ext cx="415878" cy="283221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861621" y="4286454"/>
            <a:ext cx="508005" cy="284704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561055" y="4896381"/>
            <a:ext cx="1030117" cy="162611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2"/>
          </p:cNvCxnSpPr>
          <p:nvPr/>
        </p:nvCxnSpPr>
        <p:spPr>
          <a:xfrm flipH="1">
            <a:off x="8769196" y="4896380"/>
            <a:ext cx="457200" cy="325222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840022" y="4896381"/>
            <a:ext cx="273729" cy="249847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904844" y="3641568"/>
            <a:ext cx="1574762" cy="3252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Task Tracker1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237414" y="3955674"/>
            <a:ext cx="1574762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node 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237414" y="3636010"/>
            <a:ext cx="1574762" cy="32522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Task Tracker 5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82546" y="5058991"/>
            <a:ext cx="1574762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node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82546" y="4739327"/>
            <a:ext cx="1574762" cy="3252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Task Tracker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95311" y="5528106"/>
            <a:ext cx="1574762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node 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95311" y="5208442"/>
            <a:ext cx="1574762" cy="3252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Task Tracker 3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147186" y="5194505"/>
            <a:ext cx="1574762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node 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147186" y="4874841"/>
            <a:ext cx="1574762" cy="3252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Task Tracker 4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594918" y="4249508"/>
            <a:ext cx="1266703" cy="3252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Job Tracker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6702" y="3343823"/>
            <a:ext cx="1623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Files 1,2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09558" y="4430331"/>
            <a:ext cx="1719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Files 2, 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96626" y="5545015"/>
            <a:ext cx="1757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Files 1,3</a:t>
            </a:r>
          </a:p>
        </p:txBody>
      </p:sp>
    </p:spTree>
    <p:extLst>
      <p:ext uri="{BB962C8B-B14F-4D97-AF65-F5344CB8AC3E}">
        <p14:creationId xmlns:p14="http://schemas.microsoft.com/office/powerpoint/2010/main" val="1648096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9968"/>
            <a:ext cx="10058400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Count the appearances of each word in a set of documents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file1: “Hello world”  File 2:”Hello Tom”  File3: “I am Tom”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Node 4 reduces counts for “Hello”, “World”,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Node 5 reduces counts for “I”, “am”, “Tom”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Final results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 Hello:2 (node 5)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 World:1 (node 5)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 I: 1 (node 4)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altLang="zh-CN" sz="1800" dirty="0"/>
              <a:t>am:1 (node 4)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 Tom:2 (node 4)</a:t>
            </a:r>
          </a:p>
          <a:p>
            <a:pPr marL="384048" lvl="2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91172" y="4571158"/>
            <a:ext cx="1270449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Namenode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04844" y="3961232"/>
            <a:ext cx="1574762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node 1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18626" y="3961232"/>
            <a:ext cx="2718788" cy="825994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4" idx="1"/>
          </p:cNvCxnSpPr>
          <p:nvPr/>
        </p:nvCxnSpPr>
        <p:spPr>
          <a:xfrm flipV="1">
            <a:off x="8479606" y="3798621"/>
            <a:ext cx="1757808" cy="8221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19" idx="1"/>
          </p:cNvCxnSpPr>
          <p:nvPr/>
        </p:nvCxnSpPr>
        <p:spPr>
          <a:xfrm flipV="1">
            <a:off x="9670073" y="5357116"/>
            <a:ext cx="477113" cy="18790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904844" y="3641568"/>
            <a:ext cx="1574762" cy="3252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Task Tracker1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237414" y="3955674"/>
            <a:ext cx="1574762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node 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237414" y="3636010"/>
            <a:ext cx="1574762" cy="32522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Task Tracker 5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82546" y="5058991"/>
            <a:ext cx="1574762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node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82546" y="4739327"/>
            <a:ext cx="1574762" cy="3252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Task Tracker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95311" y="5528106"/>
            <a:ext cx="1574762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node 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95311" y="5208442"/>
            <a:ext cx="1574762" cy="3252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Task Tracker 3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147186" y="5194505"/>
            <a:ext cx="1574762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node 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147186" y="4874841"/>
            <a:ext cx="1574762" cy="3252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Task Tracker 4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594918" y="4249508"/>
            <a:ext cx="1266703" cy="3252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Job Tracker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6702" y="3343823"/>
            <a:ext cx="1623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Files 1,2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09558" y="4430331"/>
            <a:ext cx="1719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Files 2, 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96626" y="5545015"/>
            <a:ext cx="1757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Files 1,3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594488" y="2975742"/>
            <a:ext cx="957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Hello:2</a:t>
            </a:r>
          </a:p>
          <a:p>
            <a:r>
              <a:rPr lang="en-US" dirty="0"/>
              <a:t>World:1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734826" y="3236169"/>
            <a:ext cx="1226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&lt;Hello, 1&gt;</a:t>
            </a:r>
          </a:p>
          <a:p>
            <a:r>
              <a:rPr lang="en-US" dirty="0"/>
              <a:t>&lt;World,1&gt;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74343" y="4342183"/>
            <a:ext cx="11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&lt;Hello, 1&gt;</a:t>
            </a:r>
          </a:p>
        </p:txBody>
      </p:sp>
      <p:cxnSp>
        <p:nvCxnSpPr>
          <p:cNvPr id="32" name="Straight Connector 31"/>
          <p:cNvCxnSpPr>
            <a:endCxn id="20" idx="1"/>
          </p:cNvCxnSpPr>
          <p:nvPr/>
        </p:nvCxnSpPr>
        <p:spPr>
          <a:xfrm>
            <a:off x="7561764" y="4934067"/>
            <a:ext cx="2585422" cy="10338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57308" y="484671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&lt;Tom, 1&gt;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611622" y="5543222"/>
            <a:ext cx="1071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&lt;I, 1&gt;</a:t>
            </a:r>
          </a:p>
          <a:p>
            <a:r>
              <a:rPr lang="en-US" dirty="0"/>
              <a:t>&lt;</a:t>
            </a:r>
            <a:r>
              <a:rPr lang="en-US" altLang="zh-CN" dirty="0"/>
              <a:t>am, 1&gt;</a:t>
            </a:r>
          </a:p>
          <a:p>
            <a:r>
              <a:rPr lang="en-US" dirty="0"/>
              <a:t>&lt;Tom, 1&gt;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212483" y="5451066"/>
            <a:ext cx="760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I:1</a:t>
            </a:r>
          </a:p>
          <a:p>
            <a:r>
              <a:rPr lang="en-US" altLang="zh-CN" dirty="0"/>
              <a:t>am:1</a:t>
            </a:r>
          </a:p>
          <a:p>
            <a:r>
              <a:rPr lang="en-US" altLang="zh-CN" dirty="0"/>
              <a:t>Tom:2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48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on Top of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MapReduce requires programming in Java or other languages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Many applications have been developed on top of MapReduce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Map and Reduce functions are pre-designed and transparent to users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HIVE: the SQL-like language for Hadoop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11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Create/Drop Tables, Insert/Delete/Update Data</a:t>
            </a:r>
          </a:p>
          <a:p>
            <a:r>
              <a:rPr lang="en-US" dirty="0"/>
              <a:t>SELECT… FROM… WHERE… GROUP BY… HAVING… ORDER BY</a:t>
            </a:r>
          </a:p>
          <a:p>
            <a:r>
              <a:rPr lang="en-US" dirty="0"/>
              <a:t>This example is from Wikipedia:  Word Count by HIVE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pic>
        <p:nvPicPr>
          <p:cNvPr id="5122" name="Picture 2" descr="Apache H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975" y="825007"/>
            <a:ext cx="142875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97280" y="3440617"/>
            <a:ext cx="6936828" cy="1815882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 TABLE IF EXISTS docs;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TABLE docs (line STRING);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 DATA INPATH 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input_file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OVERWRITE INTO TABLE docs;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word_counts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word, count(1) AS count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(SELECT explode(split(line, '\s')) AS word FROM docs) temp GROUP BY word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 BY word;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8034108" y="4177862"/>
            <a:ext cx="723637" cy="425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757745" y="4083269"/>
            <a:ext cx="343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Converted to a number of MapReduce jobs transparently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6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Under Shell Access: connect interactive sessions:</a:t>
            </a:r>
          </a:p>
          <a:p>
            <a:r>
              <a:rPr lang="en-US" dirty="0"/>
              <a:t>interact –N 3 –t 00:30:00</a:t>
            </a:r>
          </a:p>
          <a:p>
            <a:endParaRPr lang="en-US" dirty="0"/>
          </a:p>
          <a:p>
            <a:r>
              <a:rPr lang="en-US" dirty="0"/>
              <a:t>-N : number of cores to request</a:t>
            </a:r>
          </a:p>
          <a:p>
            <a:r>
              <a:rPr lang="en-US" dirty="0"/>
              <a:t>-t : time duration to reserve</a:t>
            </a:r>
          </a:p>
          <a:p>
            <a:endParaRPr lang="en-US" dirty="0"/>
          </a:p>
          <a:p>
            <a:r>
              <a:rPr lang="en-US" dirty="0"/>
              <a:t>This command will reserve 3 cores for 30 minutes. Usually less cores/time will be easier to allocate. You may need to wait for 1-2 minutes to get resources.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06426D-FA24-479F-B207-0B24BE314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224" y="2387266"/>
            <a:ext cx="5182053" cy="219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05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Then run the following command: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will load Hadoop and all the necessary applications (Hive, Spark)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73B95AD-522C-41D4-BDB8-FA15BD15F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11" y="26907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module load /opt/packages/hadoop-testing/interact-envmod.txt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206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HDFS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Command: </a:t>
            </a:r>
          </a:p>
          <a:p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-&lt;option&gt;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520456" y="3859619"/>
            <a:ext cx="31897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6445" y="4882393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HDFS command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08792" y="3902982"/>
            <a:ext cx="2612064" cy="76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89833" y="4882393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a file system command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389833" y="3940525"/>
            <a:ext cx="5137479" cy="94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72666" y="4856796"/>
            <a:ext cx="4465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Specific command, similar to Linux commands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43" y="1759187"/>
            <a:ext cx="8377935" cy="101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4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Apache Hadoop</a:t>
            </a:r>
            <a:r>
              <a:rPr lang="en-US" dirty="0"/>
              <a:t>: Open-source software framework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Designed to process very large datasets using cluster of multiple computers/processing nodes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Many big companies use Hadoop to process their data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Hadoop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320" y="1737360"/>
            <a:ext cx="209550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251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HDFS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Command: </a:t>
            </a:r>
          </a:p>
          <a:p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-ls </a:t>
            </a:r>
          </a:p>
          <a:p>
            <a:r>
              <a:rPr lang="en-US" dirty="0"/>
              <a:t>List the files in the HDFS current directory</a:t>
            </a:r>
          </a:p>
          <a:p>
            <a:r>
              <a:rPr lang="en-US" dirty="0"/>
              <a:t>Note: HDFS is a different file system.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43" y="1759187"/>
            <a:ext cx="8377935" cy="101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60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File Systems (HDFS)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files into HDFS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78117" y="2455660"/>
            <a:ext cx="1270449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Namenode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92943" y="2780882"/>
            <a:ext cx="1355057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node 2</a:t>
            </a:r>
          </a:p>
        </p:txBody>
      </p:sp>
      <p:sp>
        <p:nvSpPr>
          <p:cNvPr id="7" name="Rectangle 6"/>
          <p:cNvSpPr/>
          <p:nvPr/>
        </p:nvSpPr>
        <p:spPr>
          <a:xfrm>
            <a:off x="7474447" y="3106104"/>
            <a:ext cx="1348262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node 3</a:t>
            </a:r>
          </a:p>
        </p:txBody>
      </p:sp>
      <p:sp>
        <p:nvSpPr>
          <p:cNvPr id="8" name="Rectangle 7"/>
          <p:cNvSpPr/>
          <p:nvPr/>
        </p:nvSpPr>
        <p:spPr>
          <a:xfrm>
            <a:off x="6205322" y="1845734"/>
            <a:ext cx="1456917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node 1</a:t>
            </a:r>
          </a:p>
        </p:txBody>
      </p:sp>
      <p:sp>
        <p:nvSpPr>
          <p:cNvPr id="9" name="Rectangle 8"/>
          <p:cNvSpPr/>
          <p:nvPr/>
        </p:nvSpPr>
        <p:spPr>
          <a:xfrm>
            <a:off x="9856571" y="1847217"/>
            <a:ext cx="1355912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node 5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00696" y="2868118"/>
            <a:ext cx="1350047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node 4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7662238" y="2172440"/>
            <a:ext cx="415878" cy="283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9348566" y="2170956"/>
            <a:ext cx="508005" cy="284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6" idx="3"/>
          </p:cNvCxnSpPr>
          <p:nvPr/>
        </p:nvCxnSpPr>
        <p:spPr>
          <a:xfrm flipH="1">
            <a:off x="7048000" y="2780883"/>
            <a:ext cx="1030118" cy="162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2"/>
          </p:cNvCxnSpPr>
          <p:nvPr/>
        </p:nvCxnSpPr>
        <p:spPr>
          <a:xfrm flipH="1">
            <a:off x="8256141" y="2780882"/>
            <a:ext cx="457200" cy="325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" idx="1"/>
          </p:cNvCxnSpPr>
          <p:nvPr/>
        </p:nvCxnSpPr>
        <p:spPr>
          <a:xfrm>
            <a:off x="9326967" y="2780883"/>
            <a:ext cx="273729" cy="249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899591" y="2358777"/>
            <a:ext cx="2831178" cy="65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HDFS: </a:t>
            </a:r>
          </a:p>
          <a:p>
            <a:pPr algn="ctr"/>
            <a:r>
              <a:rPr lang="en-US" dirty="0"/>
              <a:t>/home/username/file.txt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76680" y="4804187"/>
            <a:ext cx="2627487" cy="781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Linux Directory</a:t>
            </a:r>
          </a:p>
          <a:p>
            <a:pPr algn="ctr"/>
            <a:r>
              <a:rPr lang="en-US" dirty="0"/>
              <a:t>/home/username/file.txt</a:t>
            </a:r>
          </a:p>
        </p:txBody>
      </p:sp>
      <p:sp>
        <p:nvSpPr>
          <p:cNvPr id="51" name="Down Arrow 50"/>
          <p:cNvSpPr/>
          <p:nvPr/>
        </p:nvSpPr>
        <p:spPr>
          <a:xfrm rot="10800000">
            <a:off x="2884152" y="3287685"/>
            <a:ext cx="658368" cy="11330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951229" y="5078737"/>
            <a:ext cx="442721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 Shared file system</a:t>
            </a:r>
          </a:p>
        </p:txBody>
      </p:sp>
      <p:sp>
        <p:nvSpPr>
          <p:cNvPr id="54" name="Down Arrow 53"/>
          <p:cNvSpPr/>
          <p:nvPr/>
        </p:nvSpPr>
        <p:spPr>
          <a:xfrm rot="10800000">
            <a:off x="8154799" y="3555320"/>
            <a:ext cx="450429" cy="814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olded Corner 54"/>
          <p:cNvSpPr/>
          <p:nvPr/>
        </p:nvSpPr>
        <p:spPr>
          <a:xfrm>
            <a:off x="8051341" y="4531540"/>
            <a:ext cx="657343" cy="42808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5157216" y="1845734"/>
            <a:ext cx="0" cy="4032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897230" y="3814757"/>
            <a:ext cx="10616184" cy="182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own Arrow 64"/>
          <p:cNvSpPr/>
          <p:nvPr/>
        </p:nvSpPr>
        <p:spPr>
          <a:xfrm rot="13937505">
            <a:off x="8619603" y="2835026"/>
            <a:ext cx="150300" cy="283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 rot="13937505">
            <a:off x="9558011" y="2254868"/>
            <a:ext cx="150300" cy="283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Arrow 67"/>
          <p:cNvSpPr/>
          <p:nvPr/>
        </p:nvSpPr>
        <p:spPr>
          <a:xfrm rot="4735630">
            <a:off x="7404641" y="2368676"/>
            <a:ext cx="223910" cy="814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own Arrow 68"/>
          <p:cNvSpPr/>
          <p:nvPr/>
        </p:nvSpPr>
        <p:spPr>
          <a:xfrm rot="19034068">
            <a:off x="9302703" y="2801579"/>
            <a:ext cx="183183" cy="375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/>
          <p:cNvSpPr/>
          <p:nvPr/>
        </p:nvSpPr>
        <p:spPr>
          <a:xfrm rot="8106966">
            <a:off x="7849510" y="2021886"/>
            <a:ext cx="189766" cy="357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83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a local file into the HDFS</a:t>
            </a:r>
          </a:p>
          <a:p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-put &lt;your file path&gt; &lt;HDFS path&gt;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 a file in HDFS and save it to Linux file system</a:t>
            </a:r>
          </a:p>
          <a:p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-get &lt;HDFS path&gt; &lt;local file path&gt;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12016"/>
            <a:ext cx="70866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93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HDFS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-</a:t>
            </a:r>
            <a:r>
              <a:rPr lang="en-US" dirty="0" err="1"/>
              <a:t>mkdir</a:t>
            </a:r>
            <a:endParaRPr lang="en-US" dirty="0"/>
          </a:p>
          <a:p>
            <a:r>
              <a:rPr lang="en-US" dirty="0"/>
              <a:t>Make a directory in the HDFS under specified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88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altLang="zh-CN" dirty="0"/>
              <a:t>Use </a:t>
            </a:r>
            <a:r>
              <a:rPr lang="en-US" dirty="0"/>
              <a:t>the yellow_tripdata_2014-01.csv you copied from my folder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dirty="0"/>
              <a:t> Go to the “project” folder of your home directory (Linux)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dirty="0"/>
              <a:t> Create a new </a:t>
            </a:r>
            <a:r>
              <a:rPr lang="en-US" altLang="zh-CN" b="1" dirty="0"/>
              <a:t>HDFS</a:t>
            </a:r>
            <a:r>
              <a:rPr lang="en-US" altLang="zh-CN" dirty="0"/>
              <a:t> directory “project”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altLang="zh-CN" dirty="0"/>
              <a:t>Put this file on to HDFS under the new “project” directory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dirty="0"/>
              <a:t> See if you can find this file on HDFS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dirty="0"/>
              <a:t> Then go to your Linux home folder. Download the file from HDFS to your Linux home folder.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71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752" y="1938867"/>
            <a:ext cx="6716265" cy="693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19440"/>
          <a:stretch/>
        </p:blipFill>
        <p:spPr>
          <a:xfrm>
            <a:off x="1165752" y="2778124"/>
            <a:ext cx="10859705" cy="1334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A34D9B-A90E-4E13-B5E1-7E3E4E2FC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752" y="4221023"/>
            <a:ext cx="6690770" cy="31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Datasets becoming very large and moving them is costly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No single machine can hold so much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Google’s web search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Hardware becomes cheap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Use many computers to store data in distributed manner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Distribute the computation tasks to where data locates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idea of MapReduce was first proposed by Google in a paper in 2003 and later developed by other parties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6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pic>
        <p:nvPicPr>
          <p:cNvPr id="4102" name="Picture 6" descr="Image result for had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45733"/>
            <a:ext cx="9938582" cy="435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82677" y="6273015"/>
            <a:ext cx="9887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Source: http://www.marklogic.com/blog/tdwi-hadoop-readiness-assessment-and-guide/</a:t>
            </a:r>
          </a:p>
        </p:txBody>
      </p:sp>
    </p:spTree>
    <p:extLst>
      <p:ext uri="{BB962C8B-B14F-4D97-AF65-F5344CB8AC3E}">
        <p14:creationId xmlns:p14="http://schemas.microsoft.com/office/powerpoint/2010/main" val="575458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Hadoop is a distributed data processing/management software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You can think of it as a distributed “database”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HDFS: Hadoop File </a:t>
            </a:r>
            <a:r>
              <a:rPr lang="en-US" altLang="zh-CN" dirty="0"/>
              <a:t>Systems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Manages shared files across different computer nodes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Communicate via high-speed network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The “Physical Layer” of Hadoop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File System (HDFS)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Data are stored in a distributed way (Hadoop File System, HDFS)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Each Data node (a computer) keeps a subset of the actual data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The </a:t>
            </a:r>
            <a:r>
              <a:rPr lang="en-US" sz="2000" dirty="0" err="1"/>
              <a:t>Namenode</a:t>
            </a:r>
            <a:r>
              <a:rPr lang="en-US" sz="2000" dirty="0"/>
              <a:t> monitors the updates and transfer of data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The </a:t>
            </a:r>
            <a:r>
              <a:rPr lang="en-US" sz="2000" dirty="0" err="1"/>
              <a:t>Namenode</a:t>
            </a:r>
            <a:r>
              <a:rPr lang="en-US" sz="2000" dirty="0"/>
              <a:t> also keeps track of the data distribution (only meta data)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On a single-node Hadoop (only one CPU), the </a:t>
            </a:r>
            <a:r>
              <a:rPr lang="en-US" sz="2000" dirty="0" err="1"/>
              <a:t>namenode</a:t>
            </a:r>
            <a:r>
              <a:rPr lang="en-US" sz="2000" dirty="0"/>
              <a:t> and the </a:t>
            </a:r>
            <a:r>
              <a:rPr lang="en-US" sz="2000" dirty="0" err="1"/>
              <a:t>datanode</a:t>
            </a:r>
            <a:r>
              <a:rPr lang="en-US" sz="2000" dirty="0"/>
              <a:t> are on the same machine.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Sometimes there is a secondary </a:t>
            </a:r>
            <a:r>
              <a:rPr lang="en-US" sz="2000" dirty="0" err="1"/>
              <a:t>namenode</a:t>
            </a:r>
            <a:r>
              <a:rPr lang="en-US" sz="2000" dirty="0"/>
              <a:t> to avoid single-point failure.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7526" y="5218650"/>
            <a:ext cx="1270449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Namenode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62352" y="5543872"/>
            <a:ext cx="1355057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node 2</a:t>
            </a:r>
          </a:p>
        </p:txBody>
      </p:sp>
      <p:sp>
        <p:nvSpPr>
          <p:cNvPr id="9" name="Rectangle 8"/>
          <p:cNvSpPr/>
          <p:nvPr/>
        </p:nvSpPr>
        <p:spPr>
          <a:xfrm>
            <a:off x="4043856" y="5869094"/>
            <a:ext cx="1348262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node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74731" y="4608724"/>
            <a:ext cx="1456917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node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25980" y="4610207"/>
            <a:ext cx="1355912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node 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70105" y="5631108"/>
            <a:ext cx="1350047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node 4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4231647" y="4935430"/>
            <a:ext cx="415878" cy="283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917975" y="4933946"/>
            <a:ext cx="508005" cy="284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7" idx="3"/>
          </p:cNvCxnSpPr>
          <p:nvPr/>
        </p:nvCxnSpPr>
        <p:spPr>
          <a:xfrm flipH="1">
            <a:off x="3617409" y="5543873"/>
            <a:ext cx="1030118" cy="162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2"/>
          </p:cNvCxnSpPr>
          <p:nvPr/>
        </p:nvCxnSpPr>
        <p:spPr>
          <a:xfrm flipH="1">
            <a:off x="4825550" y="5543872"/>
            <a:ext cx="457200" cy="325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2" idx="1"/>
          </p:cNvCxnSpPr>
          <p:nvPr/>
        </p:nvCxnSpPr>
        <p:spPr>
          <a:xfrm>
            <a:off x="5896376" y="5543873"/>
            <a:ext cx="273729" cy="249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23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File System (HDFS)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err="1"/>
              <a:t>Namenode</a:t>
            </a:r>
            <a:r>
              <a:rPr lang="en-US" sz="2400" dirty="0"/>
              <a:t> periodically gather data distribution information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 Who has what data blocks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err="1"/>
              <a:t>Namenode</a:t>
            </a:r>
            <a:r>
              <a:rPr lang="en-US" sz="2400" dirty="0"/>
              <a:t> also manages read/write schedules</a:t>
            </a:r>
            <a:r>
              <a:rPr lang="en-US" sz="2000" dirty="0"/>
              <a:t>: Which nodes to read from/write to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If </a:t>
            </a:r>
            <a:r>
              <a:rPr lang="en-US" sz="2400" dirty="0" err="1"/>
              <a:t>namenode</a:t>
            </a:r>
            <a:r>
              <a:rPr lang="en-US" sz="2400" dirty="0"/>
              <a:t> is down, the entire HDFS is down.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7526" y="5218650"/>
            <a:ext cx="1270449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Namenode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62352" y="5543872"/>
            <a:ext cx="1355057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node 2</a:t>
            </a:r>
          </a:p>
        </p:txBody>
      </p:sp>
      <p:sp>
        <p:nvSpPr>
          <p:cNvPr id="9" name="Rectangle 8"/>
          <p:cNvSpPr/>
          <p:nvPr/>
        </p:nvSpPr>
        <p:spPr>
          <a:xfrm>
            <a:off x="4043856" y="5869094"/>
            <a:ext cx="1348262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node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74731" y="4608724"/>
            <a:ext cx="1456917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node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25980" y="4610207"/>
            <a:ext cx="1355912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node 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70105" y="5631108"/>
            <a:ext cx="1350047" cy="32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node 4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4231647" y="4935430"/>
            <a:ext cx="415878" cy="283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917975" y="4933946"/>
            <a:ext cx="508005" cy="284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7" idx="3"/>
          </p:cNvCxnSpPr>
          <p:nvPr/>
        </p:nvCxnSpPr>
        <p:spPr>
          <a:xfrm flipH="1">
            <a:off x="3617409" y="5543873"/>
            <a:ext cx="1030118" cy="162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2"/>
          </p:cNvCxnSpPr>
          <p:nvPr/>
        </p:nvCxnSpPr>
        <p:spPr>
          <a:xfrm flipH="1">
            <a:off x="4825550" y="5543872"/>
            <a:ext cx="457200" cy="325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2" idx="1"/>
          </p:cNvCxnSpPr>
          <p:nvPr/>
        </p:nvCxnSpPr>
        <p:spPr>
          <a:xfrm>
            <a:off x="5896376" y="5543873"/>
            <a:ext cx="273729" cy="249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03815" y="4283502"/>
            <a:ext cx="1623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Block A,B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03814" y="5118082"/>
            <a:ext cx="1719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Block B,C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41445" y="6147134"/>
            <a:ext cx="1757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Block B,D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25980" y="5997372"/>
            <a:ext cx="1623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Block C,D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61204" y="4948805"/>
            <a:ext cx="1623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Block A,D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75626" y="4825694"/>
            <a:ext cx="3015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Application:</a:t>
            </a:r>
            <a:r>
              <a:rPr lang="en-US" dirty="0"/>
              <a:t> read data from blocks A,C,D</a:t>
            </a:r>
          </a:p>
          <a:p>
            <a:r>
              <a:rPr lang="en-US" dirty="0" err="1"/>
              <a:t>NameNode</a:t>
            </a:r>
            <a:r>
              <a:rPr lang="en-US" dirty="0"/>
              <a:t>: Read from  </a:t>
            </a:r>
            <a:r>
              <a:rPr lang="en-US" dirty="0" err="1"/>
              <a:t>datanodes</a:t>
            </a:r>
            <a:r>
              <a:rPr lang="en-US" dirty="0"/>
              <a:t> 1,2,3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03043" y="3807113"/>
            <a:ext cx="2096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File.txt = A+B+C+D</a:t>
            </a:r>
          </a:p>
        </p:txBody>
      </p:sp>
    </p:spTree>
    <p:extLst>
      <p:ext uri="{BB962C8B-B14F-4D97-AF65-F5344CB8AC3E}">
        <p14:creationId xmlns:p14="http://schemas.microsoft.com/office/powerpoint/2010/main" val="378283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YARN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“Operating System” of Hadoop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Manages different resources such as network bandwidth, CPU…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All the applications are built on top of YARN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YARN = Yet Another Resource Negotiator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6" descr="Image result for hadoo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3" t="13737"/>
          <a:stretch/>
        </p:blipFill>
        <p:spPr bwMode="auto">
          <a:xfrm>
            <a:off x="7958672" y="3184345"/>
            <a:ext cx="3883572" cy="314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7394027" y="4958255"/>
            <a:ext cx="622738" cy="441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2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MapReduce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9968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is MapReduce?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A computation framework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Contains two major steps: Map, and Reduce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Map: assign computation task to each node (work with local data)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Reduce: aggregate Map results to generate final output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A “Logical” component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713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28323</TotalTime>
  <Words>1781</Words>
  <Application>Microsoft Office PowerPoint</Application>
  <PresentationFormat>Widescreen</PresentationFormat>
  <Paragraphs>320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 New</vt:lpstr>
      <vt:lpstr>Gill Sans MT</vt:lpstr>
      <vt:lpstr>Times New Roman</vt:lpstr>
      <vt:lpstr>Wingdings</vt:lpstr>
      <vt:lpstr>Retrospect</vt:lpstr>
      <vt:lpstr>Hadoop and MapReduce</vt:lpstr>
      <vt:lpstr>Hadoop</vt:lpstr>
      <vt:lpstr>Motivation</vt:lpstr>
      <vt:lpstr>Hadoop Ecosystem</vt:lpstr>
      <vt:lpstr>Hadoop Architecture</vt:lpstr>
      <vt:lpstr>Hadoop File System (HDFS)</vt:lpstr>
      <vt:lpstr>Hadoop File System (HDFS)</vt:lpstr>
      <vt:lpstr>Hadoop YARN</vt:lpstr>
      <vt:lpstr>The MapReduce Framework</vt:lpstr>
      <vt:lpstr>The MapReduce Framework</vt:lpstr>
      <vt:lpstr>The MapReduce Framework</vt:lpstr>
      <vt:lpstr>The MapReduce Framework</vt:lpstr>
      <vt:lpstr>Another Example: </vt:lpstr>
      <vt:lpstr>Another Example: </vt:lpstr>
      <vt:lpstr>Applications on Top of MapReduce</vt:lpstr>
      <vt:lpstr>HIVE</vt:lpstr>
      <vt:lpstr>Loading Hadoop</vt:lpstr>
      <vt:lpstr>Loading Hadoop</vt:lpstr>
      <vt:lpstr>Basic HDFS Operations</vt:lpstr>
      <vt:lpstr>Basic HDFS Operations</vt:lpstr>
      <vt:lpstr>Hadoop File Systems (HDFS)</vt:lpstr>
      <vt:lpstr>HDFS commands</vt:lpstr>
      <vt:lpstr>Other HDFS commands</vt:lpstr>
      <vt:lpstr>Exercise</vt:lpstr>
      <vt:lpstr>Exercise</vt:lpstr>
    </vt:vector>
  </TitlesOfParts>
  <Company>Tippie College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Zhou, Xun</dc:creator>
  <cp:lastModifiedBy>Xun Zhou</cp:lastModifiedBy>
  <cp:revision>1454</cp:revision>
  <dcterms:created xsi:type="dcterms:W3CDTF">2014-09-09T01:52:12Z</dcterms:created>
  <dcterms:modified xsi:type="dcterms:W3CDTF">2019-09-05T22:35:23Z</dcterms:modified>
</cp:coreProperties>
</file>