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3" r:id="rId1"/>
  </p:sldMasterIdLst>
  <p:notesMasterIdLst>
    <p:notesMasterId r:id="rId41"/>
  </p:notesMasterIdLst>
  <p:sldIdLst>
    <p:sldId id="256" r:id="rId2"/>
    <p:sldId id="823" r:id="rId3"/>
    <p:sldId id="824" r:id="rId4"/>
    <p:sldId id="825" r:id="rId5"/>
    <p:sldId id="826" r:id="rId6"/>
    <p:sldId id="827" r:id="rId7"/>
    <p:sldId id="828" r:id="rId8"/>
    <p:sldId id="829" r:id="rId9"/>
    <p:sldId id="831" r:id="rId10"/>
    <p:sldId id="840" r:id="rId11"/>
    <p:sldId id="841" r:id="rId12"/>
    <p:sldId id="830" r:id="rId13"/>
    <p:sldId id="832" r:id="rId14"/>
    <p:sldId id="833" r:id="rId15"/>
    <p:sldId id="815" r:id="rId16"/>
    <p:sldId id="839" r:id="rId17"/>
    <p:sldId id="845" r:id="rId18"/>
    <p:sldId id="846" r:id="rId19"/>
    <p:sldId id="842" r:id="rId20"/>
    <p:sldId id="843" r:id="rId21"/>
    <p:sldId id="847" r:id="rId22"/>
    <p:sldId id="848" r:id="rId23"/>
    <p:sldId id="853" r:id="rId24"/>
    <p:sldId id="817" r:id="rId25"/>
    <p:sldId id="852" r:id="rId26"/>
    <p:sldId id="818" r:id="rId27"/>
    <p:sldId id="819" r:id="rId28"/>
    <p:sldId id="851" r:id="rId29"/>
    <p:sldId id="820" r:id="rId30"/>
    <p:sldId id="773" r:id="rId31"/>
    <p:sldId id="795" r:id="rId32"/>
    <p:sldId id="796" r:id="rId33"/>
    <p:sldId id="790" r:id="rId34"/>
    <p:sldId id="797" r:id="rId35"/>
    <p:sldId id="800" r:id="rId36"/>
    <p:sldId id="801" r:id="rId37"/>
    <p:sldId id="802" r:id="rId38"/>
    <p:sldId id="804" r:id="rId39"/>
    <p:sldId id="850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AEB7E-867D-4282-8DE5-F36A179E3AC7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0BA66-FF30-40C0-A8D7-30028C97E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50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27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2AF0-9EB6-4DA0-AA18-4D452EF1FC35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54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6D57-56A4-4768-98BC-B1DCE3579E3C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033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EF54B-6BF3-4F64-AA49-C79910828BAA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005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54D9-3FC8-4F5A-9887-8169F77364C0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221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D39E-5580-4DD5-8F06-2604FE426769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195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62ED-3FA5-4E29-AD84-CBD2ED8A40E8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235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719D-44E6-47A2-84AB-0AB0DB21914A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841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E2FE4-6D64-44AB-8717-E7988512E516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50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0149-D071-4618-B927-DAD5ED66D149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169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BD1A81E-A393-41C9-9B38-2D3A71971022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98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7BDC-98EC-441F-8CC2-C970B2D9F19F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228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E73FADF-1024-4215-908D-689AC4B31A34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889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87000">
              <a:srgbClr val="EBEBEB">
                <a:lumMod val="95000"/>
                <a:lumOff val="5000"/>
              </a:srgbClr>
            </a:gs>
            <a:gs pos="94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Advanced </a:t>
            </a:r>
            <a:r>
              <a:rPr lang="en-US" sz="6000" dirty="0" err="1"/>
              <a:t>HiveQL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MSCI:6110 Fall 2019</a:t>
            </a:r>
          </a:p>
          <a:p>
            <a:r>
              <a:rPr lang="en-US" dirty="0"/>
              <a:t>Master’s in Business Analytics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755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New Tables using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Create a new table from a query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Calculate the average salary of each department and save the results as a new table called </a:t>
            </a:r>
            <a:r>
              <a:rPr lang="en-US" dirty="0" err="1"/>
              <a:t>sal_stat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16152" y="3342239"/>
            <a:ext cx="782421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sal_stat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ROW FORMAT Delimited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STORED AS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textfile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e.dept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(salary) as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avg_sal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from department d join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e on (d.name=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e.dept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group by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e.dept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931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UNION and UNION ALL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UNION is the same as in SQL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Duplicated rows will be removed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Select_statmenet</a:t>
            </a:r>
            <a:r>
              <a:rPr lang="en-US" dirty="0"/>
              <a:t> A UNION </a:t>
            </a:r>
            <a:r>
              <a:rPr lang="en-US" dirty="0" err="1"/>
              <a:t>Select_Statement</a:t>
            </a:r>
            <a:r>
              <a:rPr lang="en-US" dirty="0"/>
              <a:t> </a:t>
            </a:r>
            <a:r>
              <a:rPr lang="en-US" altLang="zh-CN" dirty="0"/>
              <a:t>B;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zh-CN" dirty="0"/>
              <a:t> UNION ALL does not remove duplicated rows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number and names of columns returned by each </a:t>
            </a:r>
            <a:r>
              <a:rPr lang="en-US" i="1" dirty="0" err="1"/>
              <a:t>select_statement</a:t>
            </a:r>
            <a:r>
              <a:rPr lang="en-US" dirty="0"/>
              <a:t> have to be the same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528875" y="3857414"/>
            <a:ext cx="35686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employee where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‘S%’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Union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employee where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‘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647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Hive New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Partitions: divide a table into predefined or dynamic chunks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Buckets: divide a table into clustered groups based on value ranges in specific columns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111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Partitioned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When creating a table, you can also define “partitions”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41130" y="2465949"/>
            <a:ext cx="4729937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IF NOT EXISTS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char(4), name String,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salary Decimal, title String,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dept_no_query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String)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PARTITIONED BY (dept string)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ROW FORMAT DELIMITED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FIELDS TERMINATED BY ','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LINES TERMINATED BY '\n'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STORED AS TEXTFILE;</a:t>
            </a:r>
          </a:p>
        </p:txBody>
      </p:sp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143276"/>
              </p:ext>
            </p:extLst>
          </p:nvPr>
        </p:nvGraphicFramePr>
        <p:xfrm>
          <a:off x="5985933" y="2375879"/>
          <a:ext cx="6053668" cy="281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1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74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96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01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36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eid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Salary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dept_no_query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dept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Alexis Sanchez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Manager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400" dirty="0"/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Santi </a:t>
                      </a:r>
                      <a:r>
                        <a:rPr lang="en-US" sz="14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Carzola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Sr. Sales Rep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S003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Alex </a:t>
                      </a:r>
                      <a:r>
                        <a:rPr lang="en-US" sz="14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Iwobi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Sales Rep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Luis Suarez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Manager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Accounting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400" dirty="0"/>
                        <a:t>Accounting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Theo Walcott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Accountant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Accounting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715488" y="2023963"/>
            <a:ext cx="993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1130" y="5241110"/>
            <a:ext cx="85313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 Partition is a subset of the rows with the same value in a column (or set of columns)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Keep a copy of the original column in the definition but don’t query it.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You can’t have two columns both called dept.</a:t>
            </a:r>
          </a:p>
        </p:txBody>
      </p:sp>
    </p:spTree>
    <p:extLst>
      <p:ext uri="{BB962C8B-B14F-4D97-AF65-F5344CB8AC3E}">
        <p14:creationId xmlns:p14="http://schemas.microsoft.com/office/powerpoint/2010/main" val="2888385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Data Into Partitions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27264" y="5126905"/>
            <a:ext cx="8868994" cy="10772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Load data local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inpath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“employee_sales.txt” into table employee partition (dept = ‘Sales’);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Load data local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inpath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“employee_accounting.txt” into table employee partition (dept = ‘Accounting’);</a:t>
            </a:r>
          </a:p>
        </p:txBody>
      </p:sp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0765663"/>
              </p:ext>
            </p:extLst>
          </p:nvPr>
        </p:nvGraphicFramePr>
        <p:xfrm>
          <a:off x="7299304" y="2506658"/>
          <a:ext cx="4639734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5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57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07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eid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Salary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Dept_no_query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dept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400" dirty="0"/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400" dirty="0"/>
                        <a:t>Accounting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918437"/>
              </p:ext>
            </p:extLst>
          </p:nvPr>
        </p:nvGraphicFramePr>
        <p:xfrm>
          <a:off x="1201749" y="2180763"/>
          <a:ext cx="4766733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3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81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38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29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Alexis Sanchez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Manager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Santi </a:t>
                      </a:r>
                      <a:r>
                        <a:rPr lang="en-US" sz="14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Carzola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Sr. Sales Rep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S003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Alex </a:t>
                      </a:r>
                      <a:r>
                        <a:rPr lang="en-US" sz="14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Iwobi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Sales Rep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138607" y="1798659"/>
            <a:ext cx="1967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employee_sales.txt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679145"/>
              </p:ext>
            </p:extLst>
          </p:nvPr>
        </p:nvGraphicFramePr>
        <p:xfrm>
          <a:off x="1201748" y="4132703"/>
          <a:ext cx="4766733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9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8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38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29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Luis Suarez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Manager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Accounting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Theo Walcott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Accountant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Accounting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119293" y="3765670"/>
            <a:ext cx="2525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employee_accounting.txt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6429655" y="2958003"/>
            <a:ext cx="541867" cy="333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6429654" y="4132703"/>
            <a:ext cx="541867" cy="333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751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Partitions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Populating data into partitioned tables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Write a query to load the first 3 rows into the “Sales” partition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97280" y="2830982"/>
            <a:ext cx="977997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hive&gt; Insert into table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partition(dept = 'Sales') select * from employee where dept = ‘Sales';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hive&gt; Insert into table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partition(dept = 'Accounting') select * from employee where dept = ‘Accounting’;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15813" y="4182254"/>
            <a:ext cx="1079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employee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72167" y="4136136"/>
            <a:ext cx="1326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employee_p</a:t>
            </a:r>
            <a:endParaRPr lang="en-US" dirty="0"/>
          </a:p>
        </p:txBody>
      </p:sp>
      <p:sp>
        <p:nvSpPr>
          <p:cNvPr id="12" name="Right Brace 11"/>
          <p:cNvSpPr/>
          <p:nvPr/>
        </p:nvSpPr>
        <p:spPr>
          <a:xfrm>
            <a:off x="5413714" y="4791808"/>
            <a:ext cx="450755" cy="1077286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/>
          <p:cNvSpPr/>
          <p:nvPr/>
        </p:nvSpPr>
        <p:spPr>
          <a:xfrm>
            <a:off x="5403747" y="5869093"/>
            <a:ext cx="450755" cy="773253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6031818" y="5139669"/>
            <a:ext cx="582051" cy="41323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6034122" y="6066547"/>
            <a:ext cx="582051" cy="41323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0068832"/>
              </p:ext>
            </p:extLst>
          </p:nvPr>
        </p:nvGraphicFramePr>
        <p:xfrm>
          <a:off x="6781217" y="4551776"/>
          <a:ext cx="5139851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7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34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41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68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8456">
                <a:tc>
                  <a:txBody>
                    <a:bodyPr/>
                    <a:lstStyle/>
                    <a:p>
                      <a:r>
                        <a:rPr lang="en-US" sz="1400" dirty="0" err="1"/>
                        <a:t>eid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Salary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Dept_no_query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dept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228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400" dirty="0"/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228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228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228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400" dirty="0"/>
                        <a:t>Accounting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228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224181"/>
              </p:ext>
            </p:extLst>
          </p:nvPr>
        </p:nvGraphicFramePr>
        <p:xfrm>
          <a:off x="1293500" y="4541745"/>
          <a:ext cx="3930627" cy="21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11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3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51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0811">
                <a:tc>
                  <a:txBody>
                    <a:bodyPr/>
                    <a:lstStyle/>
                    <a:p>
                      <a:r>
                        <a:rPr lang="en-US" sz="1100" dirty="0" err="1"/>
                        <a:t>eid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Salary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dept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513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Alexis Sanchez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Manager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976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Santi </a:t>
                      </a:r>
                      <a:r>
                        <a:rPr lang="en-US" sz="11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Carzola</a:t>
                      </a:r>
                      <a:endParaRPr lang="en-US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Sr. Sales Rep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811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S003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Alex </a:t>
                      </a:r>
                      <a:r>
                        <a:rPr lang="en-US" sz="11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Iwobi</a:t>
                      </a:r>
                      <a:endParaRPr lang="en-US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Sales Rep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976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Luis Suarez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Manager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Accounting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513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Theo Walcott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Accountant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Accounting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2598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a partitioned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Query a partitioned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38607" y="5246397"/>
            <a:ext cx="8868994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WHERE dept = ‘Sales’ AND salary &gt; 50000;</a:t>
            </a:r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5737358"/>
              </p:ext>
            </p:extLst>
          </p:nvPr>
        </p:nvGraphicFramePr>
        <p:xfrm>
          <a:off x="1219200" y="2323703"/>
          <a:ext cx="6053668" cy="281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1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74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96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01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36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eid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Salary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dept_no_query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dept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Alexis Sanchez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Manager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400" dirty="0"/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Santi </a:t>
                      </a:r>
                      <a:r>
                        <a:rPr lang="en-US" sz="14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Carzola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Sr. Sales Rep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S003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Alex </a:t>
                      </a:r>
                      <a:r>
                        <a:rPr lang="en-US" sz="14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Iwobi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Sales Rep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Luis Suarez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Manager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Accounting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400" dirty="0"/>
                        <a:t>Accounting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Theo Walcott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Accountant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Accounting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Left Arrow 7"/>
          <p:cNvSpPr/>
          <p:nvPr/>
        </p:nvSpPr>
        <p:spPr>
          <a:xfrm>
            <a:off x="7394788" y="3208866"/>
            <a:ext cx="762000" cy="42333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278709" y="3129076"/>
            <a:ext cx="33290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this partition will be scanned</a:t>
            </a:r>
          </a:p>
          <a:p>
            <a:r>
              <a:rPr lang="en-US" dirty="0"/>
              <a:t>Much faster!</a:t>
            </a:r>
          </a:p>
          <a:p>
            <a:endParaRPr lang="en-US" dirty="0"/>
          </a:p>
          <a:p>
            <a:r>
              <a:rPr lang="en-US" dirty="0"/>
              <a:t>Partitions can be distributed to different data nodes on HDFS</a:t>
            </a:r>
          </a:p>
        </p:txBody>
      </p:sp>
    </p:spTree>
    <p:extLst>
      <p:ext uri="{BB962C8B-B14F-4D97-AF65-F5344CB8AC3E}">
        <p14:creationId xmlns:p14="http://schemas.microsoft.com/office/powerpoint/2010/main" val="282801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Partitioned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083" y="1845734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Multiple partition columns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Each employee is in a different state. Split input into 3 files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7769665"/>
              </p:ext>
            </p:extLst>
          </p:nvPr>
        </p:nvGraphicFramePr>
        <p:xfrm>
          <a:off x="5404285" y="2981014"/>
          <a:ext cx="6053669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3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01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32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17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17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eid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Salary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dept_no_query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State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dept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Alexis Sanchez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Manager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Santi </a:t>
                      </a:r>
                      <a:r>
                        <a:rPr lang="en-US" sz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Carzola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Sr. Sales Rep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IL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S003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Alex </a:t>
                      </a:r>
                      <a:r>
                        <a:rPr lang="en-US" sz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Iwobi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Sales Rep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IL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Luis Suarez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Manager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Accounting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Accounting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Theo Walcott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Accountant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Accounting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Accounting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378519" y="2611682"/>
            <a:ext cx="183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Partition columns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7960" y="2888162"/>
            <a:ext cx="2344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Employee_IA_Sales.csv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7960" y="3231537"/>
            <a:ext cx="4250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S001, Alexis Sanchez, 80000, Manager, Sales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7960" y="4643977"/>
            <a:ext cx="2945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Employee_IA_Accounting.csv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07960" y="4987352"/>
            <a:ext cx="49759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A001, Luis Suarez, 80000, Manager, Accounting</a:t>
            </a:r>
          </a:p>
          <a:p>
            <a:r>
              <a:rPr lang="en-US" dirty="0"/>
              <a:t>A002, Theo Walcott, 40000, Accountant, Accounting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7960" y="3680956"/>
            <a:ext cx="44155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Employee_IL_Sales.csv</a:t>
            </a:r>
          </a:p>
          <a:p>
            <a:r>
              <a:rPr lang="en-US" dirty="0"/>
              <a:t>S002, Santi </a:t>
            </a:r>
            <a:r>
              <a:rPr lang="en-US" dirty="0" err="1"/>
              <a:t>Cazorla</a:t>
            </a:r>
            <a:r>
              <a:rPr lang="en-US" dirty="0"/>
              <a:t>, 40000, Sr. Sales Rep, Sales</a:t>
            </a:r>
          </a:p>
          <a:p>
            <a:r>
              <a:rPr lang="en-US" dirty="0"/>
              <a:t>S003, Alex </a:t>
            </a:r>
            <a:r>
              <a:rPr lang="en-US" dirty="0" err="1"/>
              <a:t>Iwobi</a:t>
            </a:r>
            <a:r>
              <a:rPr lang="en-US" dirty="0"/>
              <a:t>, 30000, Sales Rep, Sales</a:t>
            </a:r>
          </a:p>
          <a:p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370399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Partitioned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083" y="1845734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Multiple partition columns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Each employee is in a different state (add a new column)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7306" y="2999666"/>
            <a:ext cx="4845893" cy="20313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IF NOT EXISTS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employee_state_p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char(4), name String,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salary Decimal, title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String,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dept_no_query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String)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PARTITIONED BY (state char(2), dept string)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ROW FORMAT DELIMITED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FIELDS TERMINATED BY ','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LINES TERMINATED BY '\n'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STORED AS TEXTFILE;</a:t>
            </a:r>
          </a:p>
        </p:txBody>
      </p:sp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439602"/>
              </p:ext>
            </p:extLst>
          </p:nvPr>
        </p:nvGraphicFramePr>
        <p:xfrm>
          <a:off x="5378910" y="2890321"/>
          <a:ext cx="6053669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50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89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32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17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17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eid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Salary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dept_no_query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State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dept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Alexis Sanchez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Manager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Santi </a:t>
                      </a:r>
                      <a:r>
                        <a:rPr lang="en-US" sz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Carzola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Sr. Sales Rep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IL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S003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Alex </a:t>
                      </a:r>
                      <a:r>
                        <a:rPr lang="en-US" sz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Iwobi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Sales Rep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IL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Luis Suarez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Manager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Accounting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Accounting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Theo Walcott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Accountant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Accounting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Accounting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321716" y="2466802"/>
            <a:ext cx="183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Partition columns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38906" y="5687708"/>
            <a:ext cx="5173135" cy="4988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LOAD DATA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INPATH ‘</a:t>
            </a:r>
            <a:r>
              <a:rPr lang="en-US" alt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employee_IA_Sales.csv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INTO TABLE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Employee_State</a:t>
            </a:r>
            <a:r>
              <a:rPr lang="en-US" altLang="en-US" sz="11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(state=‘IA', department=‘</a:t>
            </a:r>
            <a:r>
              <a:rPr lang="en-US" alt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');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75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Partitions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The partitions are not pre-defined.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Use each unique value in the partition column from data as a partition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First change some default settings in Hive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hive&gt; set </a:t>
            </a:r>
            <a:r>
              <a:rPr lang="en-US" sz="2400" dirty="0" err="1"/>
              <a:t>hive.exec.dynamic.partition</a:t>
            </a:r>
            <a:r>
              <a:rPr lang="en-US" sz="2400" dirty="0"/>
              <a:t> =  TRUE;</a:t>
            </a:r>
          </a:p>
          <a:p>
            <a:pPr marL="0" indent="0">
              <a:buNone/>
            </a:pPr>
            <a:r>
              <a:rPr lang="en-US" sz="2400" dirty="0"/>
              <a:t>hive&gt; set </a:t>
            </a:r>
            <a:r>
              <a:rPr lang="en-US" sz="2400" dirty="0" err="1"/>
              <a:t>hive.exec.dynamic.partition.mode</a:t>
            </a:r>
            <a:r>
              <a:rPr lang="en-US" sz="2400" dirty="0"/>
              <a:t> = </a:t>
            </a:r>
            <a:r>
              <a:rPr lang="en-US" sz="2400" dirty="0" err="1"/>
              <a:t>nonstrict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200" dirty="0"/>
              <a:t>hive &gt; set </a:t>
            </a:r>
            <a:r>
              <a:rPr lang="en-US" sz="2200" dirty="0" err="1"/>
              <a:t>hive.exec.max.dynamic.partitions</a:t>
            </a:r>
            <a:r>
              <a:rPr lang="en-US" sz="2200" dirty="0"/>
              <a:t> = 1500;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dirty="0"/>
              <a:t>1. Allow dynamic partitioning</a:t>
            </a:r>
          </a:p>
          <a:p>
            <a:pPr marL="0" indent="0">
              <a:buNone/>
            </a:pPr>
            <a:r>
              <a:rPr lang="en-US" dirty="0"/>
              <a:t>2. Do not require at least one static partition in a table (strict = require)</a:t>
            </a:r>
          </a:p>
          <a:p>
            <a:pPr marL="0" indent="0">
              <a:buNone/>
            </a:pPr>
            <a:r>
              <a:rPr lang="en-US" dirty="0"/>
              <a:t>3. Increase the number of dynamic partitions allowed in a table (default 1000)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344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Review of Hive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Data Types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Create Table: specify how file should be read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Load data into tables: from local file or HDFS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Basic queries: similar to SQL with small differences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Hive Table vs. Oracle/MySQL tables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Validate at read vs. Validate at Write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Hive table is just a schema + data 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809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Partitions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The partitions are defined by the unique values of data (not known)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3008" y="2284921"/>
            <a:ext cx="4943755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IF NOT EXISTS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char(4), name String,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salary Decimal, title String,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dept_no_query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String)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PARTITIONED BY (dept string)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ROW FORMAT DELIMITED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FIELDS TERMINATED BY ','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LINES TERMINATED BY '\n'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STORED AS TEXTFILE;</a:t>
            </a:r>
          </a:p>
        </p:txBody>
      </p:sp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3402333"/>
              </p:ext>
            </p:extLst>
          </p:nvPr>
        </p:nvGraphicFramePr>
        <p:xfrm>
          <a:off x="5586763" y="2393295"/>
          <a:ext cx="5825067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5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7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87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29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47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eid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Salary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dept_no_query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dept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Alexis Sanchez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Manager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400" dirty="0"/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Santi </a:t>
                      </a:r>
                      <a:r>
                        <a:rPr lang="en-US" sz="14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Carzola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Sr. Sales Rep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S003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Alex </a:t>
                      </a:r>
                      <a:r>
                        <a:rPr lang="en-US" sz="14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Iwobi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Sales Rep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Luis Suarez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Manager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Accounting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400" dirty="0"/>
                        <a:t>Accounting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Theo Walcott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Accountant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Accounting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218493" y="2125024"/>
            <a:ext cx="993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Partition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268324" y="4820384"/>
            <a:ext cx="5173135" cy="7142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INSERT OVERWRITE INTO TABLE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employee_p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Partition (dept)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altLang="en-US" sz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eid</a:t>
            </a: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Name, Salary, Title, dept as </a:t>
            </a:r>
            <a:r>
              <a:rPr lang="en-US" altLang="en-US" sz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dept_no_query</a:t>
            </a: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</a:t>
            </a: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FROM employee;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462278" y="5432943"/>
            <a:ext cx="16934" cy="668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5822" y="6019060"/>
            <a:ext cx="8843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last column(s) are the partition columns. Use values in this column to partition the data.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7416" y="5568241"/>
            <a:ext cx="4191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Partitions are defined when data is loaded. </a:t>
            </a:r>
          </a:p>
        </p:txBody>
      </p:sp>
    </p:spTree>
    <p:extLst>
      <p:ext uri="{BB962C8B-B14F-4D97-AF65-F5344CB8AC3E}">
        <p14:creationId xmlns:p14="http://schemas.microsoft.com/office/powerpoint/2010/main" val="69982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Partitions (don’t keep old column)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54201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The partitions are defined by the unique values of data (not known)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7112" y="2364584"/>
            <a:ext cx="4943755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IF NOT EXISTS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char(4), name String,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salary Decimal, title String,</a:t>
            </a:r>
          </a:p>
          <a:p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dept_no_query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String)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PARTITIONED BY (dept string)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ROW FORMAT DELIMITED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FIELDS TERMINATED BY ','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LINES TERMINATED BY '\n'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STORED AS TEXTFILE;</a:t>
            </a:r>
          </a:p>
        </p:txBody>
      </p:sp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2543961"/>
              </p:ext>
            </p:extLst>
          </p:nvPr>
        </p:nvGraphicFramePr>
        <p:xfrm>
          <a:off x="5871703" y="2654253"/>
          <a:ext cx="4902104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5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7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38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26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eid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Salary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dept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Alexis Sanchez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Manager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400" dirty="0"/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Santi </a:t>
                      </a:r>
                      <a:r>
                        <a:rPr lang="en-US" sz="14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Carzola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Sr. Sales Rep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S003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Alex </a:t>
                      </a:r>
                      <a:r>
                        <a:rPr lang="en-US" sz="14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Iwobi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Sales Rep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Luis Suarez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Manager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400" dirty="0"/>
                        <a:t>Accounting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Theo Walcott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Accountant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562480" y="2284921"/>
            <a:ext cx="993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Partition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268324" y="4820384"/>
            <a:ext cx="5173135" cy="7142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INSERT OVERWRITE INTO TABLE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employee_p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Partition (dept)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altLang="en-US" sz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eid</a:t>
            </a: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Name, Salary, Title, </a:t>
            </a:r>
            <a:r>
              <a:rPr lang="en-US" altLang="en-US" sz="1200" strike="sngStrik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 as </a:t>
            </a:r>
            <a:r>
              <a:rPr lang="en-US" altLang="en-US" sz="1200" strike="sngStrik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dept_no_query</a:t>
            </a:r>
            <a:r>
              <a:rPr lang="en-US" altLang="en-US" sz="1200" strike="sngStrik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</a:t>
            </a: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FROM employee;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462278" y="5432943"/>
            <a:ext cx="16934" cy="668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5822" y="6019060"/>
            <a:ext cx="8843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last column(s) are the partition columns. Use values in this column to partition the data.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7416" y="5568241"/>
            <a:ext cx="6281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Partitions are defined when data is loaded. Two partitions created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47133" y="3285067"/>
            <a:ext cx="244686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037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Partitions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The partitions are defined by the unique values of data (not known)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7112" y="2364584"/>
            <a:ext cx="4943755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IF NOT EXISTS employee_p2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char(4), name String,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salary Decimal)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PARTITIONED BY (title string, dept string)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ROW FORMAT DELIMITED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FIELDS TERMINATED BY ','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LINES TERMINATED BY '\n'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STORED AS TEXTFILE;</a:t>
            </a:r>
          </a:p>
        </p:txBody>
      </p:sp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9124104"/>
              </p:ext>
            </p:extLst>
          </p:nvPr>
        </p:nvGraphicFramePr>
        <p:xfrm>
          <a:off x="6059527" y="2575843"/>
          <a:ext cx="4902104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5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7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87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eid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Salary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dept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Alexis Sanchez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Manager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Santi </a:t>
                      </a:r>
                      <a:r>
                        <a:rPr lang="en-US" sz="14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Carzola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Sr. Sales Rep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S003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Alex </a:t>
                      </a:r>
                      <a:r>
                        <a:rPr lang="en-US" sz="14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Iwobi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Sales Rep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Luis Suarez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Manager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Accounting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Theo Walcott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Accountant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Accounting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906468" y="2223397"/>
            <a:ext cx="183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Partition columns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297112" y="4831100"/>
            <a:ext cx="5173135" cy="7142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INSERT OVERWRITE INTO TABLE employee_p2 Partition (title,</a:t>
            </a:r>
            <a: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dept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altLang="en-US" sz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eid</a:t>
            </a: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Name, Salary, </a:t>
            </a:r>
            <a:r>
              <a:rPr lang="en-US" alt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</a:t>
            </a: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FROM employee;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462278" y="5432943"/>
            <a:ext cx="16934" cy="668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5822" y="6019060"/>
            <a:ext cx="8843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last column(s) are the partition columns. Use values in this column to partition the data.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7416" y="5568241"/>
            <a:ext cx="2951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Five partitions will be created</a:t>
            </a:r>
          </a:p>
        </p:txBody>
      </p:sp>
    </p:spTree>
    <p:extLst>
      <p:ext uri="{BB962C8B-B14F-4D97-AF65-F5344CB8AC3E}">
        <p14:creationId xmlns:p14="http://schemas.microsoft.com/office/powerpoint/2010/main" val="758509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Use the NYC Yellow Taxi Data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Create a table for this dataset and load the data into the table (done in Hive part).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Create another table with partitions. Partition the data by hour of day of the pickup time (dynamic partitioning). There should be 24 partitions.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Load the data from the old table into this new table using a query. Make sure to load each portion of the data into the correct partition. Ignore data with missing </a:t>
            </a:r>
            <a:r>
              <a:rPr lang="en-US" dirty="0" err="1"/>
              <a:t>pickup_datetime</a:t>
            </a:r>
            <a:r>
              <a:rPr lang="en-US" dirty="0"/>
              <a:t>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0440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Further partition rows based on values of specific columns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Each bucket stores rows with a cluster of values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Further improve query and sampling speed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12950" y="3474371"/>
            <a:ext cx="747607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hive&gt; CREATE TABLE IF NOT EXISTS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employee_pb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char(4), name String,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&gt; salary Decimal, title String)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&gt; CLUSTERED BY(salary) INTO 3 BUCKETS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&gt; ROW FORMAT DELIMITED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&gt; FIELDS TERMINATED BY ','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&gt; LINES TERMINATED BY '\n'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&gt; STORED AS TEXTFILE;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 taken: 0.637 seconds</a:t>
            </a:r>
          </a:p>
        </p:txBody>
      </p:sp>
      <p:sp>
        <p:nvSpPr>
          <p:cNvPr id="6" name="Rectangle 5"/>
          <p:cNvSpPr/>
          <p:nvPr/>
        </p:nvSpPr>
        <p:spPr>
          <a:xfrm>
            <a:off x="1915980" y="4237892"/>
            <a:ext cx="4914900" cy="2725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5"/>
          <p:cNvGraphicFramePr>
            <a:graphicFrameLocks/>
          </p:cNvGraphicFramePr>
          <p:nvPr/>
        </p:nvGraphicFramePr>
        <p:xfrm>
          <a:off x="6988715" y="3898560"/>
          <a:ext cx="416696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6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6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71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eid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Salary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Alexis Sanchez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80000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Manager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Santi </a:t>
                      </a:r>
                      <a:r>
                        <a:rPr lang="en-US" sz="14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Carzola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40000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Sr. Sales Rep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S003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Alex </a:t>
                      </a:r>
                      <a:r>
                        <a:rPr lang="en-US" sz="14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Iwobi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30000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Sales Rep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Luis Suarez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80000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Manager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Theo Walcott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40000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Accountant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V="1">
            <a:off x="11155680" y="4370428"/>
            <a:ext cx="397412" cy="3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1155680" y="4578397"/>
            <a:ext cx="397412" cy="978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1155680" y="4832903"/>
            <a:ext cx="538089" cy="1044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1155680" y="5888936"/>
            <a:ext cx="538089" cy="3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0923565" y="5219663"/>
            <a:ext cx="538089" cy="3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382517" y="3995218"/>
            <a:ext cx="840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bucket1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382517" y="5038985"/>
            <a:ext cx="840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bucket2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448393" y="5846192"/>
            <a:ext cx="840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bucket3</a:t>
            </a:r>
          </a:p>
        </p:txBody>
      </p:sp>
    </p:spTree>
    <p:extLst>
      <p:ext uri="{BB962C8B-B14F-4D97-AF65-F5344CB8AC3E}">
        <p14:creationId xmlns:p14="http://schemas.microsoft.com/office/powerpoint/2010/main" val="30839033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29546" y="1737360"/>
            <a:ext cx="747607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hive&gt; CREATE TABLE IF NOT EXISTS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employee_pb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char(4), name String,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&gt; salary Decimal, title String)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&gt; CLUSTERED BY(salary) INTO 3 BUCKETS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&gt; ROW FORMAT DELIMITED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&gt; FIELDS TERMINATED BY ','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&gt; LINES TERMINATED BY '\n'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&gt; STORED AS TEXTFILE;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 taken: 0.637 seconds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065867" y="4986867"/>
            <a:ext cx="6786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Salary values:</a:t>
            </a:r>
          </a:p>
          <a:p>
            <a:r>
              <a:rPr lang="en-US" dirty="0"/>
              <a:t>30000, 30000, 35000, 40000, 50000, 50000, 55000, 65000, 68000, 70000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6764867" y="5073228"/>
            <a:ext cx="8466" cy="717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767582" y="5095949"/>
            <a:ext cx="8466" cy="717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88575" y="5527533"/>
            <a:ext cx="1001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Bucket 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18143" y="5499762"/>
            <a:ext cx="1001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Bucket 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66242" y="5557996"/>
            <a:ext cx="1001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Bucket 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64080" y="4396176"/>
            <a:ext cx="6524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* from </a:t>
            </a:r>
            <a:r>
              <a:rPr lang="en-US" dirty="0" err="1"/>
              <a:t>employee_pb</a:t>
            </a:r>
            <a:r>
              <a:rPr lang="en-US" dirty="0"/>
              <a:t> where salary between 50000 and 58000;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717424" y="4986867"/>
            <a:ext cx="2106888" cy="9404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4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vs. Buckets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“Partition” decomposes the data based on unique values of certain columns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More efficient for  “</a:t>
            </a:r>
            <a:r>
              <a:rPr lang="en-US" altLang="zh-CN" dirty="0"/>
              <a:t>SELECT * FROM Table WHERE Column=X”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Good choice when the unique values are not too many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“Buckets” decomposes the data into a given number of sub-groups based on the values of certain groups.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More efficient when there is a large number of unique values (sparse data)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Bucket size are balanced.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Partitions and Buckets can be used at the same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963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Partitions vs. Buckets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Typically, the columns used in partition are not defined in the table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Columns used in buckets are defined in the table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But you can rename a column to use it in partition</a:t>
            </a:r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59876" y="3529992"/>
            <a:ext cx="6096000" cy="233910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CREATE TABLE IF NOT EXISTS employee_p2 </a:t>
            </a:r>
          </a:p>
          <a:p>
            <a:r>
              <a:rPr lang="en-US" sz="1600" dirty="0"/>
              <a:t>(</a:t>
            </a:r>
            <a:r>
              <a:rPr lang="en-US" sz="1600" dirty="0" err="1"/>
              <a:t>eid</a:t>
            </a:r>
            <a:r>
              <a:rPr lang="en-US" sz="1600" dirty="0"/>
              <a:t> char(4), name String,</a:t>
            </a:r>
          </a:p>
          <a:p>
            <a:r>
              <a:rPr lang="en-US" sz="1600" dirty="0"/>
              <a:t>salary Decimal, title String</a:t>
            </a:r>
          </a:p>
          <a:p>
            <a:r>
              <a:rPr lang="en-US" sz="1600" b="1" dirty="0" err="1"/>
              <a:t>Dept_no_query</a:t>
            </a:r>
            <a:r>
              <a:rPr lang="en-US" sz="1600" b="1" dirty="0"/>
              <a:t> string</a:t>
            </a:r>
            <a:r>
              <a:rPr lang="en-US" sz="1600" dirty="0"/>
              <a:t>)</a:t>
            </a:r>
          </a:p>
          <a:p>
            <a:r>
              <a:rPr lang="en-US" sz="1600" dirty="0"/>
              <a:t>PARTITIONED BY (dept string)</a:t>
            </a:r>
          </a:p>
          <a:p>
            <a:r>
              <a:rPr lang="en-US" sz="1600" dirty="0"/>
              <a:t>ROW FORMAT DELIMITED</a:t>
            </a:r>
          </a:p>
          <a:p>
            <a:r>
              <a:rPr lang="en-US" sz="1600" dirty="0"/>
              <a:t>FIELDS TERMINATED BY ','</a:t>
            </a:r>
          </a:p>
          <a:p>
            <a:r>
              <a:rPr lang="en-US" sz="1600" dirty="0"/>
              <a:t>LINES TERMINATED BY '\n'</a:t>
            </a:r>
          </a:p>
          <a:p>
            <a:r>
              <a:rPr lang="en-US" sz="1600" dirty="0"/>
              <a:t>STORED AS TEXTFILE;</a:t>
            </a:r>
          </a:p>
        </p:txBody>
      </p:sp>
    </p:spTree>
    <p:extLst>
      <p:ext uri="{BB962C8B-B14F-4D97-AF65-F5344CB8AC3E}">
        <p14:creationId xmlns:p14="http://schemas.microsoft.com/office/powerpoint/2010/main" val="25976850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Statistics of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How many unique values are there in salary?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What are the min/max salaries? How many unique values?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First use the compute statistics key words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28</a:t>
            </a:fld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19764" y="5281774"/>
            <a:ext cx="1151789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col_name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	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data_type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		min 	max 	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num_nulls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	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distinct_count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avg_col_len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20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max_col_len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20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num_trues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20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num_falses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	comment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salary 	decimal(10,0) 	30000 	80000 	0 	6 					from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deserializer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endParaRPr kumimoji="0" lang="en-US" altLang="en-US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33783" y="3379088"/>
            <a:ext cx="6477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hive&gt; analyze table </a:t>
            </a:r>
            <a:r>
              <a:rPr lang="en-US" dirty="0">
                <a:solidFill>
                  <a:srgbClr val="FF0000"/>
                </a:solidFill>
              </a:rPr>
              <a:t>employee</a:t>
            </a:r>
            <a:r>
              <a:rPr lang="en-US" dirty="0"/>
              <a:t> compute statistics for columns </a:t>
            </a:r>
            <a:r>
              <a:rPr lang="en-US" dirty="0">
                <a:solidFill>
                  <a:srgbClr val="FF0000"/>
                </a:solidFill>
              </a:rPr>
              <a:t>salary</a:t>
            </a:r>
            <a:r>
              <a:rPr lang="en-US" dirty="0"/>
              <a:t>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33783" y="3687259"/>
            <a:ext cx="414767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hive&gt; describe formatted </a:t>
            </a:r>
            <a:r>
              <a:rPr lang="en-US" dirty="0">
                <a:solidFill>
                  <a:srgbClr val="FF0000"/>
                </a:solidFill>
              </a:rPr>
              <a:t>employee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salary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describe formatted [table] [column]</a:t>
            </a:r>
          </a:p>
        </p:txBody>
      </p:sp>
    </p:spTree>
    <p:extLst>
      <p:ext uri="{BB962C8B-B14F-4D97-AF65-F5344CB8AC3E}">
        <p14:creationId xmlns:p14="http://schemas.microsoft.com/office/powerpoint/2010/main" val="10797786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Storage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STORED AS TEXTFILE</a:t>
            </a: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STORED AS SEQUENCEFILE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STORED AS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RCFile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/>
              <a:t>Record Columnar File)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29</a:t>
            </a:fld>
            <a:endParaRPr lang="en-US" dirty="0"/>
          </a:p>
        </p:txBody>
      </p:sp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2725562"/>
              </p:ext>
            </p:extLst>
          </p:nvPr>
        </p:nvGraphicFramePr>
        <p:xfrm>
          <a:off x="5143501" y="3865622"/>
          <a:ext cx="661181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0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0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42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60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54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42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Alexis Sanchez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80000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Manager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Santi </a:t>
                      </a:r>
                      <a:r>
                        <a:rPr lang="en-US" sz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Carzola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40000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Sr. Sales Rep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 flipH="1">
            <a:off x="8106508" y="3628230"/>
            <a:ext cx="8792" cy="9319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39539" y="3498895"/>
            <a:ext cx="1181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Record #1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147609" y="3498895"/>
            <a:ext cx="1181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Record #2</a:t>
            </a:r>
            <a:endParaRPr lang="en-US" dirty="0"/>
          </a:p>
        </p:txBody>
      </p:sp>
      <p:graphicFrame>
        <p:nvGraphicFramePr>
          <p:cNvPr id="14" name="Content Placeholder 5"/>
          <p:cNvGraphicFramePr>
            <a:graphicFrameLocks/>
          </p:cNvGraphicFramePr>
          <p:nvPr/>
        </p:nvGraphicFramePr>
        <p:xfrm>
          <a:off x="5143501" y="5189807"/>
          <a:ext cx="661181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4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4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8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54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21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62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979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Alexis Sanchez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Santi </a:t>
                      </a:r>
                      <a:r>
                        <a:rPr lang="en-US" sz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Carzola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80000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40000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Manager</a:t>
                      </a:r>
                    </a:p>
                    <a:p>
                      <a:endParaRPr 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Sr. Sales Rep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" name="Straight Connector 14"/>
          <p:cNvCxnSpPr/>
          <p:nvPr/>
        </p:nvCxnSpPr>
        <p:spPr>
          <a:xfrm>
            <a:off x="6321016" y="4924997"/>
            <a:ext cx="0" cy="17173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976965" y="4937110"/>
            <a:ext cx="0" cy="16836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311502" y="4937110"/>
            <a:ext cx="0" cy="16836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68057" y="4752444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Col #1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325681" y="476628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Col #2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014467" y="4783054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Col #3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418892" y="4783054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Col #4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85132" y="3874087"/>
            <a:ext cx="38740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S001, Alexis Sanchez, 80000, Manager</a:t>
            </a:r>
          </a:p>
          <a:p>
            <a:r>
              <a:rPr lang="en-US" dirty="0"/>
              <a:t>S002, Santi </a:t>
            </a:r>
            <a:r>
              <a:rPr lang="en-US" dirty="0" err="1"/>
              <a:t>Cazorla</a:t>
            </a:r>
            <a:r>
              <a:rPr lang="en-US" dirty="0"/>
              <a:t>, 40000, Sr. Sales Rep</a:t>
            </a:r>
          </a:p>
          <a:p>
            <a:r>
              <a:rPr lang="en-US" dirty="0"/>
              <a:t>S003, Alex </a:t>
            </a:r>
            <a:r>
              <a:rPr lang="en-US" dirty="0" err="1"/>
              <a:t>Iwobi</a:t>
            </a:r>
            <a:r>
              <a:rPr lang="en-US" dirty="0"/>
              <a:t>, 30000, Sales Rep</a:t>
            </a:r>
          </a:p>
          <a:p>
            <a:r>
              <a:rPr lang="en-US" dirty="0"/>
              <a:t>A001, Luis Suarez, 80000, Manager</a:t>
            </a:r>
          </a:p>
          <a:p>
            <a:r>
              <a:rPr lang="en-US" dirty="0"/>
              <a:t>A002, Theo Walcott, 40000, Accountant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2145324" y="2387117"/>
            <a:ext cx="409478" cy="1375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279914" y="2681654"/>
            <a:ext cx="1170753" cy="946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381395" y="3274095"/>
            <a:ext cx="686662" cy="1428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Content Placeholder 5"/>
          <p:cNvGraphicFramePr>
            <a:graphicFrameLocks/>
          </p:cNvGraphicFramePr>
          <p:nvPr/>
        </p:nvGraphicFramePr>
        <p:xfrm>
          <a:off x="5139539" y="5905304"/>
          <a:ext cx="661181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4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4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8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54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21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62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979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S00</a:t>
                      </a:r>
                      <a:r>
                        <a:rPr lang="en-US" altLang="zh-CN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S00</a:t>
                      </a:r>
                      <a:r>
                        <a:rPr lang="en-US" altLang="zh-CN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Alex </a:t>
                      </a:r>
                      <a:r>
                        <a:rPr lang="en-US" sz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Iwobi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Luis Suarez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F0"/>
                          </a:solidFill>
                        </a:rPr>
                        <a:t>30000</a:t>
                      </a:r>
                      <a:endParaRPr lang="en-US" sz="120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8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Sales Rep</a:t>
                      </a:r>
                    </a:p>
                    <a:p>
                      <a:endParaRPr 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Manager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2457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Things for Hive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Loading data into tables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Skip the headings of columns: add at the end of the table definitions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tblpr</a:t>
            </a:r>
            <a:r>
              <a:rPr lang="en-US" u="sng" dirty="0" err="1"/>
              <a:t>operti</a:t>
            </a:r>
            <a:r>
              <a:rPr lang="en-US" dirty="0" err="1"/>
              <a:t>es</a:t>
            </a:r>
            <a:r>
              <a:rPr lang="en-US" dirty="0"/>
              <a:t> ("</a:t>
            </a:r>
            <a:r>
              <a:rPr lang="en-US" dirty="0" err="1"/>
              <a:t>skip.header.line.count</a:t>
            </a:r>
            <a:r>
              <a:rPr lang="en-US" dirty="0"/>
              <a:t>"="2");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493932" y="2641600"/>
            <a:ext cx="351367" cy="3894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290733" y="3139441"/>
            <a:ext cx="457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rows to skip at the beginning of file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85333" y="3139441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CREATE TABLE IF NOT EXISTS employee </a:t>
            </a:r>
          </a:p>
          <a:p>
            <a:r>
              <a:rPr lang="en-US" dirty="0"/>
              <a:t>(</a:t>
            </a:r>
            <a:r>
              <a:rPr lang="en-US" dirty="0" err="1"/>
              <a:t>eid</a:t>
            </a:r>
            <a:r>
              <a:rPr lang="en-US" dirty="0"/>
              <a:t> char(4), </a:t>
            </a:r>
          </a:p>
          <a:p>
            <a:r>
              <a:rPr lang="en-US" dirty="0"/>
              <a:t> name string, </a:t>
            </a:r>
          </a:p>
          <a:p>
            <a:r>
              <a:rPr lang="en-US" dirty="0"/>
              <a:t> salary decimal, </a:t>
            </a:r>
          </a:p>
          <a:p>
            <a:r>
              <a:rPr lang="en-US" dirty="0"/>
              <a:t> title String,</a:t>
            </a:r>
          </a:p>
          <a:p>
            <a:r>
              <a:rPr lang="en-US" dirty="0"/>
              <a:t> dept string)</a:t>
            </a:r>
          </a:p>
          <a:p>
            <a:r>
              <a:rPr lang="en-US" dirty="0"/>
              <a:t>ROW FORMAT DELIMITED</a:t>
            </a:r>
          </a:p>
          <a:p>
            <a:r>
              <a:rPr lang="en-US" dirty="0"/>
              <a:t>FIELDS TERMINATED BY ','</a:t>
            </a:r>
          </a:p>
          <a:p>
            <a:r>
              <a:rPr lang="en-US" dirty="0"/>
              <a:t>LINES TERMINATED BY '\n'</a:t>
            </a:r>
          </a:p>
          <a:p>
            <a:r>
              <a:rPr lang="en-US" dirty="0"/>
              <a:t>STORED AS TEXTFILE</a:t>
            </a:r>
          </a:p>
          <a:p>
            <a:r>
              <a:rPr lang="en-US" dirty="0" err="1">
                <a:solidFill>
                  <a:srgbClr val="FF0000"/>
                </a:solidFill>
              </a:rPr>
              <a:t>tblpr</a:t>
            </a:r>
            <a:r>
              <a:rPr lang="en-US" u="sng" dirty="0" err="1">
                <a:solidFill>
                  <a:srgbClr val="FF0000"/>
                </a:solidFill>
              </a:rPr>
              <a:t>operti</a:t>
            </a:r>
            <a:r>
              <a:rPr lang="en-US" dirty="0" err="1">
                <a:solidFill>
                  <a:srgbClr val="FF0000"/>
                </a:solidFill>
              </a:rPr>
              <a:t>es</a:t>
            </a:r>
            <a:r>
              <a:rPr lang="en-US" dirty="0">
                <a:solidFill>
                  <a:srgbClr val="FF0000"/>
                </a:solidFill>
              </a:rPr>
              <a:t> ("</a:t>
            </a:r>
            <a:r>
              <a:rPr lang="en-US" dirty="0" err="1">
                <a:solidFill>
                  <a:srgbClr val="FF0000"/>
                </a:solidFill>
              </a:rPr>
              <a:t>skip.header.line.count</a:t>
            </a:r>
            <a:r>
              <a:rPr lang="en-US" dirty="0">
                <a:solidFill>
                  <a:srgbClr val="FF0000"/>
                </a:solidFill>
              </a:rPr>
              <a:t>"="2"); </a:t>
            </a:r>
          </a:p>
        </p:txBody>
      </p:sp>
    </p:spTree>
    <p:extLst>
      <p:ext uri="{BB962C8B-B14F-4D97-AF65-F5344CB8AC3E}">
        <p14:creationId xmlns:p14="http://schemas.microsoft.com/office/powerpoint/2010/main" val="16531833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New Tables using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Create a new table from a query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Calculate the average salary of each department and save the results as a new table called </a:t>
            </a:r>
            <a:r>
              <a:rPr lang="en-US" dirty="0" err="1"/>
              <a:t>sal_stat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16152" y="3342239"/>
            <a:ext cx="782421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sal_stat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ROW FORMAT Delimited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STORED AS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textfile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e.dept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(salary) as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avg_sal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from department d join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e on (d.name=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e.dept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group by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e.dept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9672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Useful Functions in Hive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String Functions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Arithmetic functions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Data and Time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6782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Arithmetic Functions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Round(X): round X to the nearest integer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Ceil(X): get the largest integer no larger than X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Floor(X): get the smallest integer no smaller than X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rand(X): get a column of random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1488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DateTime</a:t>
            </a:r>
            <a:r>
              <a:rPr lang="en-US" dirty="0"/>
              <a:t> Functions in HIVE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Year(), Month(), Day(), Hour()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Day of week is not implemented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TM = ‘2016-10-15 09:34:27’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Year(TM) = 2016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altLang="zh-CN" dirty="0"/>
              <a:t>Month</a:t>
            </a:r>
            <a:r>
              <a:rPr lang="en-US" dirty="0"/>
              <a:t>(TM) = 10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zh-CN" dirty="0"/>
              <a:t> Day</a:t>
            </a:r>
            <a:r>
              <a:rPr lang="en-US" dirty="0"/>
              <a:t>(TM) = 15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zh-CN" dirty="0"/>
              <a:t> Hour</a:t>
            </a:r>
            <a:r>
              <a:rPr lang="en-US" dirty="0"/>
              <a:t>(TM) = 9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4924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length(‘</a:t>
            </a:r>
            <a:r>
              <a:rPr lang="en-US" dirty="0" err="1"/>
              <a:t>abc</a:t>
            </a:r>
            <a:r>
              <a:rPr lang="en-US" dirty="0"/>
              <a:t>’) = 3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trim(‘ </a:t>
            </a:r>
            <a:r>
              <a:rPr lang="en-US" dirty="0" err="1"/>
              <a:t>abc</a:t>
            </a:r>
            <a:r>
              <a:rPr lang="en-US" dirty="0"/>
              <a:t> ‘) = ‘</a:t>
            </a:r>
            <a:r>
              <a:rPr lang="en-US" dirty="0" err="1"/>
              <a:t>abc</a:t>
            </a:r>
            <a:r>
              <a:rPr lang="en-US" dirty="0"/>
              <a:t>’  : remove white spaces around the string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concat</a:t>
            </a:r>
            <a:r>
              <a:rPr lang="en-US" dirty="0"/>
              <a:t>(‘</a:t>
            </a:r>
            <a:r>
              <a:rPr lang="en-US" dirty="0" err="1"/>
              <a:t>abc</a:t>
            </a:r>
            <a:r>
              <a:rPr lang="en-US" dirty="0"/>
              <a:t>’, ‘</a:t>
            </a:r>
            <a:r>
              <a:rPr lang="en-US" dirty="0" err="1"/>
              <a:t>def</a:t>
            </a:r>
            <a:r>
              <a:rPr lang="en-US" dirty="0"/>
              <a:t>’) = ‘</a:t>
            </a:r>
            <a:r>
              <a:rPr lang="en-US" dirty="0" err="1"/>
              <a:t>abcdef</a:t>
            </a:r>
            <a:r>
              <a:rPr lang="en-US" dirty="0"/>
              <a:t>’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substr</a:t>
            </a:r>
            <a:r>
              <a:rPr lang="en-US" dirty="0"/>
              <a:t>(‘</a:t>
            </a:r>
            <a:r>
              <a:rPr lang="en-US" dirty="0" err="1"/>
              <a:t>abcdef</a:t>
            </a:r>
            <a:r>
              <a:rPr lang="en-US" dirty="0"/>
              <a:t>’, 3, 2) = ‘cd’   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Find the substring in position (3) with length (2)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instr</a:t>
            </a:r>
            <a:r>
              <a:rPr lang="en-US" dirty="0"/>
              <a:t>(‘</a:t>
            </a:r>
            <a:r>
              <a:rPr lang="en-US" dirty="0" err="1"/>
              <a:t>abcdef</a:t>
            </a:r>
            <a:r>
              <a:rPr lang="en-US" dirty="0"/>
              <a:t>’, ‘</a:t>
            </a:r>
            <a:r>
              <a:rPr lang="en-US" dirty="0" err="1"/>
              <a:t>def</a:t>
            </a:r>
            <a:r>
              <a:rPr lang="en-US" dirty="0"/>
              <a:t>’) = 4   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The position of the substring in the main string. 0 for no matching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9620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Output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spcBef>
                <a:spcPts val="200"/>
              </a:spcBef>
            </a:pPr>
            <a:r>
              <a:rPr lang="en-US" dirty="0"/>
              <a:t>Query ID = xunzhou_20161011151851_40f9d5e0-c30a-4c7a-bfcd-1d15af0da6aa</a:t>
            </a:r>
          </a:p>
          <a:p>
            <a:pPr>
              <a:spcBef>
                <a:spcPts val="200"/>
              </a:spcBef>
            </a:pPr>
            <a:r>
              <a:rPr lang="en-US" dirty="0"/>
              <a:t>Total jobs = 1</a:t>
            </a:r>
          </a:p>
          <a:p>
            <a:pPr>
              <a:spcBef>
                <a:spcPts val="200"/>
              </a:spcBef>
            </a:pPr>
            <a:r>
              <a:rPr lang="en-US" dirty="0"/>
              <a:t>Launching Job 1 out of 1</a:t>
            </a:r>
          </a:p>
          <a:p>
            <a:pPr>
              <a:spcBef>
                <a:spcPts val="200"/>
              </a:spcBef>
            </a:pPr>
            <a:r>
              <a:rPr lang="en-US" dirty="0"/>
              <a:t>Number of reduce tasks not specified. Defaulting to </a:t>
            </a:r>
            <a:r>
              <a:rPr lang="en-US" dirty="0" err="1"/>
              <a:t>jobconf</a:t>
            </a:r>
            <a:r>
              <a:rPr lang="en-US" dirty="0"/>
              <a:t> value of: 2</a:t>
            </a:r>
          </a:p>
          <a:p>
            <a:pPr>
              <a:spcBef>
                <a:spcPts val="200"/>
              </a:spcBef>
            </a:pPr>
            <a:r>
              <a:rPr lang="en-US" dirty="0"/>
              <a:t>In order to change the average load for a reducer (in bytes):</a:t>
            </a:r>
          </a:p>
          <a:p>
            <a:pPr>
              <a:spcBef>
                <a:spcPts val="200"/>
              </a:spcBef>
            </a:pPr>
            <a:r>
              <a:rPr lang="en-US" dirty="0"/>
              <a:t>  set </a:t>
            </a:r>
            <a:r>
              <a:rPr lang="en-US" dirty="0" err="1"/>
              <a:t>hive.exec.reducers.bytes.per.reducer</a:t>
            </a:r>
            <a:r>
              <a:rPr lang="en-US" dirty="0"/>
              <a:t>=&lt;number&gt;</a:t>
            </a:r>
          </a:p>
          <a:p>
            <a:pPr>
              <a:spcBef>
                <a:spcPts val="200"/>
              </a:spcBef>
            </a:pPr>
            <a:r>
              <a:rPr lang="en-US" dirty="0"/>
              <a:t>In order to limit the maximum number of reducers:</a:t>
            </a:r>
          </a:p>
          <a:p>
            <a:pPr>
              <a:spcBef>
                <a:spcPts val="200"/>
              </a:spcBef>
            </a:pPr>
            <a:r>
              <a:rPr lang="en-US" dirty="0"/>
              <a:t>  set </a:t>
            </a:r>
            <a:r>
              <a:rPr lang="en-US" dirty="0" err="1"/>
              <a:t>hive.exec.reducers.max</a:t>
            </a:r>
            <a:r>
              <a:rPr lang="en-US" dirty="0"/>
              <a:t>=&lt;number&gt;</a:t>
            </a:r>
          </a:p>
          <a:p>
            <a:pPr>
              <a:spcBef>
                <a:spcPts val="200"/>
              </a:spcBef>
            </a:pPr>
            <a:r>
              <a:rPr lang="en-US" dirty="0"/>
              <a:t>In order to set a constant number of reducers:</a:t>
            </a:r>
          </a:p>
          <a:p>
            <a:pPr>
              <a:spcBef>
                <a:spcPts val="200"/>
              </a:spcBef>
            </a:pPr>
            <a:r>
              <a:rPr lang="en-US" dirty="0"/>
              <a:t>  set </a:t>
            </a:r>
            <a:r>
              <a:rPr lang="en-US" dirty="0" err="1"/>
              <a:t>mapreduce.job.reduces</a:t>
            </a:r>
            <a:r>
              <a:rPr lang="en-US" dirty="0"/>
              <a:t>=&lt;number&gt;</a:t>
            </a:r>
          </a:p>
          <a:p>
            <a:pPr>
              <a:spcBef>
                <a:spcPts val="200"/>
              </a:spcBef>
            </a:pPr>
            <a:r>
              <a:rPr lang="en-US" dirty="0"/>
              <a:t>Starting Job = job_1470416633082_0204, Tracking URL = http://namenode.localdomain:8088/proxy/application_1470416633082_0204/</a:t>
            </a:r>
          </a:p>
          <a:p>
            <a:pPr>
              <a:spcBef>
                <a:spcPts val="200"/>
              </a:spcBef>
            </a:pPr>
            <a:r>
              <a:rPr lang="en-US" dirty="0"/>
              <a:t>Kill Command = /</a:t>
            </a:r>
            <a:r>
              <a:rPr lang="en-US" dirty="0" err="1"/>
              <a:t>usr</a:t>
            </a:r>
            <a:r>
              <a:rPr lang="en-US" dirty="0"/>
              <a:t>/</a:t>
            </a:r>
            <a:r>
              <a:rPr lang="en-US" dirty="0" err="1"/>
              <a:t>hdp</a:t>
            </a:r>
            <a:r>
              <a:rPr lang="en-US" dirty="0"/>
              <a:t>/2.4.2.0-258/</a:t>
            </a:r>
            <a:r>
              <a:rPr lang="en-US" dirty="0" err="1"/>
              <a:t>hadoop</a:t>
            </a:r>
            <a:r>
              <a:rPr lang="en-US" dirty="0"/>
              <a:t>/bin/</a:t>
            </a:r>
            <a:r>
              <a:rPr lang="en-US" dirty="0" err="1"/>
              <a:t>hadoop</a:t>
            </a:r>
            <a:r>
              <a:rPr lang="en-US" dirty="0"/>
              <a:t> job  -kill job_1470416633082_0204</a:t>
            </a:r>
          </a:p>
          <a:p>
            <a:pPr>
              <a:spcBef>
                <a:spcPts val="200"/>
              </a:spcBef>
            </a:pPr>
            <a:r>
              <a:rPr lang="en-US" dirty="0"/>
              <a:t>Hadoop job information for Stage-1: number of mappers: 2; number of reducers: 2</a:t>
            </a:r>
          </a:p>
          <a:p>
            <a:pPr>
              <a:spcBef>
                <a:spcPts val="200"/>
              </a:spcBef>
            </a:pPr>
            <a:r>
              <a:rPr lang="en-US" dirty="0"/>
              <a:t>2016-10-11 15:18:59,891 Stage-1 map = 0%,  reduce = 0%</a:t>
            </a:r>
          </a:p>
          <a:p>
            <a:pPr>
              <a:spcBef>
                <a:spcPts val="200"/>
              </a:spcBef>
            </a:pPr>
            <a:r>
              <a:rPr lang="en-US" dirty="0"/>
              <a:t>2016-10-11 15:19:07,178 Stage-1 map = 100%,  reduce = 0%, Cumulative CPU 4.85 sec</a:t>
            </a:r>
          </a:p>
          <a:p>
            <a:pPr>
              <a:spcBef>
                <a:spcPts val="200"/>
              </a:spcBef>
            </a:pPr>
            <a:r>
              <a:rPr lang="en-US" dirty="0"/>
              <a:t>2016-10-11 15:19:14,469 Stage-1 map = 100%,  reduce = 100%, Cumulative CPU 9.25 sec</a:t>
            </a:r>
          </a:p>
          <a:p>
            <a:pPr>
              <a:spcBef>
                <a:spcPts val="200"/>
              </a:spcBef>
            </a:pPr>
            <a:r>
              <a:rPr lang="en-US" dirty="0"/>
              <a:t>MapReduce Total cumulative CPU time: 9 seconds 250 </a:t>
            </a:r>
            <a:r>
              <a:rPr lang="en-US" dirty="0" err="1"/>
              <a:t>msec</a:t>
            </a:r>
            <a:endParaRPr lang="en-US" dirty="0"/>
          </a:p>
          <a:p>
            <a:pPr>
              <a:spcBef>
                <a:spcPts val="200"/>
              </a:spcBef>
            </a:pPr>
            <a:r>
              <a:rPr lang="en-US" dirty="0"/>
              <a:t>Ended Job = job_1470416633082_0204</a:t>
            </a:r>
          </a:p>
          <a:p>
            <a:pPr>
              <a:spcBef>
                <a:spcPts val="200"/>
              </a:spcBef>
            </a:pPr>
            <a:r>
              <a:rPr lang="en-US" dirty="0"/>
              <a:t>MapReduce Jobs Launched: </a:t>
            </a:r>
          </a:p>
          <a:p>
            <a:pPr>
              <a:spcBef>
                <a:spcPts val="200"/>
              </a:spcBef>
            </a:pPr>
            <a:r>
              <a:rPr lang="en-US" dirty="0"/>
              <a:t>Stage-Stage-1: Map: 2  Reduce: 2   Cumulative CPU: 9.25 sec   HDFS Read: 19120 HDFS Write: 211 SUCCESS</a:t>
            </a:r>
          </a:p>
          <a:p>
            <a:pPr>
              <a:spcBef>
                <a:spcPts val="200"/>
              </a:spcBef>
            </a:pPr>
            <a:r>
              <a:rPr lang="en-US" dirty="0"/>
              <a:t>Total MapReduce CPU Time Spent: 9 seconds 250 </a:t>
            </a:r>
            <a:r>
              <a:rPr lang="en-US" dirty="0" err="1"/>
              <a:t>msec</a:t>
            </a:r>
            <a:endParaRPr lang="en-US" dirty="0"/>
          </a:p>
          <a:p>
            <a:pPr>
              <a:spcBef>
                <a:spcPts val="200"/>
              </a:spcBef>
            </a:pPr>
            <a:r>
              <a:rPr lang="en-US" dirty="0"/>
              <a:t>OK</a:t>
            </a:r>
          </a:p>
          <a:p>
            <a:pPr>
              <a:spcBef>
                <a:spcPts val="20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97280" y="2185416"/>
            <a:ext cx="4636008" cy="146304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5062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Manually setup Map-Reduce Jobs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Mapper and Reducers are threads (programs instances)</a:t>
            </a:r>
          </a:p>
          <a:p>
            <a:r>
              <a:rPr lang="en-US" dirty="0"/>
              <a:t>You can manually set the number of mappers and reducers in HIVE </a:t>
            </a:r>
          </a:p>
          <a:p>
            <a:endParaRPr lang="en-US" dirty="0"/>
          </a:p>
          <a:p>
            <a:r>
              <a:rPr lang="en-US" dirty="0"/>
              <a:t>set </a:t>
            </a:r>
            <a:r>
              <a:rPr lang="en-US" dirty="0" err="1"/>
              <a:t>mapred.map.tasks</a:t>
            </a:r>
            <a:r>
              <a:rPr lang="en-US" dirty="0"/>
              <a:t>=&lt;number of reducers&gt;</a:t>
            </a:r>
          </a:p>
          <a:p>
            <a:r>
              <a:rPr lang="en-US" dirty="0"/>
              <a:t>set </a:t>
            </a:r>
            <a:r>
              <a:rPr lang="en-US" dirty="0" err="1"/>
              <a:t>mapred.reduce.tasks</a:t>
            </a:r>
            <a:r>
              <a:rPr lang="en-US" dirty="0"/>
              <a:t>=&lt;number of reducers&gt;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1007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Keywords Related to MapReduce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Distribute by [column], Sort By [column]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“Distribute by” will assign rows with the same value of the specified column to the same Reducer.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Sort By will sort the rows WITHIN EACH Reducer based on the assigned column(s)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This will help accelerate sub-queries using the grouped results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5729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Use 2 Reducers. Show all the employees in the </a:t>
            </a:r>
            <a:r>
              <a:rPr lang="en-US" dirty="0" err="1"/>
              <a:t>employee_p</a:t>
            </a:r>
            <a:r>
              <a:rPr lang="en-US" dirty="0"/>
              <a:t> table.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Assign rows with the same department to the same reducer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Within each reducer, sort the rows based on salary from low to high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97280" y="3363206"/>
            <a:ext cx="569899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set </a:t>
            </a:r>
            <a:r>
              <a:rPr lang="en-US" dirty="0" err="1"/>
              <a:t>mapred.reduce.tasks</a:t>
            </a:r>
            <a:r>
              <a:rPr lang="en-US" dirty="0"/>
              <a:t>=2</a:t>
            </a:r>
          </a:p>
          <a:p>
            <a:r>
              <a:rPr lang="en-US" dirty="0"/>
              <a:t>select * from </a:t>
            </a:r>
            <a:r>
              <a:rPr lang="en-US" dirty="0" err="1"/>
              <a:t>employee_p</a:t>
            </a:r>
            <a:r>
              <a:rPr lang="en-US" dirty="0"/>
              <a:t> distribute by dept sort by salary;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30118" y="4486100"/>
            <a:ext cx="806681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/>
              <a:t>employee_p.eid</a:t>
            </a:r>
            <a:r>
              <a:rPr lang="en-US" sz="1600" dirty="0"/>
              <a:t>	employee_p.name	</a:t>
            </a:r>
            <a:r>
              <a:rPr lang="en-US" sz="1600" dirty="0" err="1"/>
              <a:t>employee_p.salary</a:t>
            </a:r>
            <a:r>
              <a:rPr lang="en-US" sz="1600" dirty="0"/>
              <a:t>	</a:t>
            </a:r>
            <a:r>
              <a:rPr lang="en-US" sz="1600" dirty="0" err="1"/>
              <a:t>employee_p.title</a:t>
            </a:r>
            <a:r>
              <a:rPr lang="en-US" sz="1600" dirty="0"/>
              <a:t>	 </a:t>
            </a:r>
            <a:r>
              <a:rPr lang="en-US" sz="1600" dirty="0" err="1"/>
              <a:t>employee_p.dept</a:t>
            </a:r>
            <a:endParaRPr lang="en-US" sz="1600" dirty="0"/>
          </a:p>
          <a:p>
            <a:r>
              <a:rPr lang="en-US" sz="1600" dirty="0"/>
              <a:t>S003			Alex </a:t>
            </a:r>
            <a:r>
              <a:rPr lang="en-US" sz="1600" dirty="0" err="1"/>
              <a:t>Iwobi</a:t>
            </a:r>
            <a:r>
              <a:rPr lang="en-US" sz="1600" dirty="0"/>
              <a:t>			30000			Sales Rep		Sales</a:t>
            </a:r>
          </a:p>
          <a:p>
            <a:r>
              <a:rPr lang="en-US" sz="1600" dirty="0"/>
              <a:t>S002			Santi </a:t>
            </a:r>
            <a:r>
              <a:rPr lang="en-US" sz="1600" dirty="0" err="1"/>
              <a:t>Cazorla</a:t>
            </a:r>
            <a:r>
              <a:rPr lang="en-US" sz="1600" dirty="0"/>
              <a:t>		40000			Sr. Sales Rep	Sales</a:t>
            </a:r>
          </a:p>
          <a:p>
            <a:r>
              <a:rPr lang="en-US" sz="1600" dirty="0"/>
              <a:t>S001			Alexis Sanchez		80000			Manager		Sales</a:t>
            </a:r>
          </a:p>
          <a:p>
            <a:r>
              <a:rPr lang="en-US" sz="1600" dirty="0"/>
              <a:t>A002			Theo Walcott		40000			Accountant	Accounting</a:t>
            </a:r>
          </a:p>
          <a:p>
            <a:r>
              <a:rPr lang="en-US" sz="1600" dirty="0"/>
              <a:t>A001			Luis Suarez		80000			Manager		Accounting</a:t>
            </a:r>
          </a:p>
          <a:p>
            <a:r>
              <a:rPr lang="en-US" sz="1600" dirty="0"/>
              <a:t>Time taken: 23.908 seconds, Fetched: 5 row(s)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59152" y="498008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Reducer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59152" y="5597638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Reducer 2</a:t>
            </a:r>
          </a:p>
        </p:txBody>
      </p:sp>
      <p:sp>
        <p:nvSpPr>
          <p:cNvPr id="9" name="Right Arrow 8"/>
          <p:cNvSpPr/>
          <p:nvPr/>
        </p:nvSpPr>
        <p:spPr>
          <a:xfrm>
            <a:off x="3629267" y="5033190"/>
            <a:ext cx="309094" cy="316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3637510" y="5624191"/>
            <a:ext cx="309094" cy="316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7344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Exporting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083" y="1845734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You can export query results into files</a:t>
            </a:r>
          </a:p>
          <a:p>
            <a:pPr marL="0" indent="0">
              <a:buNone/>
            </a:pPr>
            <a:r>
              <a:rPr lang="en-US" dirty="0"/>
              <a:t>In Linux command line (not in HIVE), type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hive -e  “your query” &gt; [file path and name]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86968" y="4268462"/>
            <a:ext cx="68338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hive -e "select * from employee" &gt; test.csv;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083" y="4928837"/>
            <a:ext cx="4217075" cy="104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135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the NYC Taxi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Check the first few lines of a big data file in Linux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In Linux command line (not in hive): more &lt;file name&gt;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Press “Enter” to show more rows. Press “q” to exit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341036"/>
            <a:ext cx="8339667" cy="351696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11014" y="3505200"/>
            <a:ext cx="8525933" cy="5249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626600" y="3442545"/>
            <a:ext cx="18045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header row</a:t>
            </a:r>
          </a:p>
          <a:p>
            <a:r>
              <a:rPr lang="en-US" dirty="0"/>
              <a:t>One blank row</a:t>
            </a:r>
          </a:p>
          <a:p>
            <a:r>
              <a:rPr lang="en-US" dirty="0"/>
              <a:t>Two rows to skip</a:t>
            </a:r>
          </a:p>
        </p:txBody>
      </p:sp>
    </p:spTree>
    <p:extLst>
      <p:ext uri="{BB962C8B-B14F-4D97-AF65-F5344CB8AC3E}">
        <p14:creationId xmlns:p14="http://schemas.microsoft.com/office/powerpoint/2010/main" val="3768170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Skipping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Columns will be skipped if no definition is matched with the data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All the following columns will be shifted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46988" y="4053212"/>
            <a:ext cx="467359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/>
              <a:t>eid</a:t>
            </a:r>
            <a:r>
              <a:rPr lang="en-US" sz="1600" dirty="0"/>
              <a:t>        	name       		title      	dept</a:t>
            </a:r>
          </a:p>
          <a:p>
            <a:r>
              <a:rPr lang="en-US" sz="1600" dirty="0"/>
              <a:t>S001    	Alexis Sanchez  	80000   	Manager</a:t>
            </a:r>
          </a:p>
          <a:p>
            <a:r>
              <a:rPr lang="en-US" sz="1600" dirty="0"/>
              <a:t>S002   	Santi </a:t>
            </a:r>
            <a:r>
              <a:rPr lang="en-US" sz="1600" dirty="0" err="1"/>
              <a:t>Cazorla</a:t>
            </a:r>
            <a:r>
              <a:rPr lang="en-US" sz="1600" dirty="0"/>
              <a:t>   	40000   	Sr. Sales Rep</a:t>
            </a:r>
          </a:p>
          <a:p>
            <a:r>
              <a:rPr lang="en-US" sz="1600" dirty="0"/>
              <a:t>S003    	Alex </a:t>
            </a:r>
            <a:r>
              <a:rPr lang="en-US" sz="1600" dirty="0" err="1"/>
              <a:t>Iwobi</a:t>
            </a:r>
            <a:r>
              <a:rPr lang="en-US" sz="1600" dirty="0"/>
              <a:t>      	30000   	Sales Rep</a:t>
            </a:r>
          </a:p>
          <a:p>
            <a:r>
              <a:rPr lang="en-US" sz="1600" dirty="0"/>
              <a:t>A001    	Luis Suarez     	80000   	Manager</a:t>
            </a:r>
          </a:p>
          <a:p>
            <a:r>
              <a:rPr lang="en-US" sz="1600" dirty="0"/>
              <a:t>A002    	Theo Walcott    	40000   	Accountant</a:t>
            </a:r>
          </a:p>
          <a:p>
            <a:r>
              <a:rPr lang="en-US" sz="1600" dirty="0"/>
              <a:t>Time taken: 0.07 seconds, Fetched: 5 row(s)</a:t>
            </a:r>
          </a:p>
        </p:txBody>
      </p:sp>
      <p:sp>
        <p:nvSpPr>
          <p:cNvPr id="6" name="Rectangle 5"/>
          <p:cNvSpPr/>
          <p:nvPr/>
        </p:nvSpPr>
        <p:spPr>
          <a:xfrm>
            <a:off x="1456267" y="3006772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CREATE TABLE IF NOT EXISTS </a:t>
            </a:r>
            <a:r>
              <a:rPr lang="en-US" dirty="0" err="1"/>
              <a:t>employee_skip_column</a:t>
            </a:r>
            <a:r>
              <a:rPr lang="en-US" dirty="0"/>
              <a:t> </a:t>
            </a:r>
          </a:p>
          <a:p>
            <a:r>
              <a:rPr lang="en-US" dirty="0"/>
              <a:t>(</a:t>
            </a:r>
            <a:r>
              <a:rPr lang="en-US" dirty="0" err="1"/>
              <a:t>eid</a:t>
            </a:r>
            <a:r>
              <a:rPr lang="en-US" dirty="0"/>
              <a:t> char(4), </a:t>
            </a:r>
          </a:p>
          <a:p>
            <a:r>
              <a:rPr lang="en-US" dirty="0"/>
              <a:t> name string, </a:t>
            </a:r>
          </a:p>
          <a:p>
            <a:r>
              <a:rPr lang="en-US" dirty="0"/>
              <a:t> salary decimal, </a:t>
            </a:r>
          </a:p>
          <a:p>
            <a:r>
              <a:rPr lang="en-US" dirty="0"/>
              <a:t> title String,</a:t>
            </a:r>
          </a:p>
          <a:p>
            <a:r>
              <a:rPr lang="en-US" dirty="0"/>
              <a:t> dept string)</a:t>
            </a:r>
          </a:p>
          <a:p>
            <a:r>
              <a:rPr lang="en-US" dirty="0"/>
              <a:t>ROW FORMAT DELIMITED</a:t>
            </a:r>
          </a:p>
          <a:p>
            <a:r>
              <a:rPr lang="en-US" dirty="0"/>
              <a:t>FIELDS TERMINATED BY ','</a:t>
            </a:r>
          </a:p>
          <a:p>
            <a:r>
              <a:rPr lang="en-US" dirty="0"/>
              <a:t>LINES TERMINATED BY '\n'</a:t>
            </a:r>
          </a:p>
          <a:p>
            <a:r>
              <a:rPr lang="en-US" dirty="0"/>
              <a:t>STORED AS TEXTFILE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583267" y="4030133"/>
            <a:ext cx="149013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Arrow 8"/>
          <p:cNvSpPr/>
          <p:nvPr/>
        </p:nvSpPr>
        <p:spPr>
          <a:xfrm>
            <a:off x="4868334" y="4437933"/>
            <a:ext cx="685800" cy="6519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946988" y="3488082"/>
            <a:ext cx="4759636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dirty="0" err="1"/>
              <a:t>eid</a:t>
            </a:r>
            <a:r>
              <a:rPr lang="en-US" dirty="0"/>
              <a:t>        	name       	salary	title      	dept</a:t>
            </a:r>
          </a:p>
        </p:txBody>
      </p:sp>
    </p:spTree>
    <p:extLst>
      <p:ext uri="{BB962C8B-B14F-4D97-AF65-F5344CB8AC3E}">
        <p14:creationId xmlns:p14="http://schemas.microsoft.com/office/powerpoint/2010/main" val="994268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Skipping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5899" y="1845734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Columns will be skipped if no definition is matched with the data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All the following columns will be shifted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46988" y="4053212"/>
            <a:ext cx="467359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/>
              <a:t>eid</a:t>
            </a:r>
            <a:r>
              <a:rPr lang="en-US" sz="1600" dirty="0"/>
              <a:t>        	name       		salary	title</a:t>
            </a:r>
          </a:p>
          <a:p>
            <a:r>
              <a:rPr lang="en-US" sz="1600" dirty="0"/>
              <a:t>S001    	Alexis Sanchez  	80000   	Manager</a:t>
            </a:r>
          </a:p>
          <a:p>
            <a:r>
              <a:rPr lang="en-US" sz="1600" dirty="0"/>
              <a:t>S002   	Santi </a:t>
            </a:r>
            <a:r>
              <a:rPr lang="en-US" sz="1600" dirty="0" err="1"/>
              <a:t>Cazorla</a:t>
            </a:r>
            <a:r>
              <a:rPr lang="en-US" sz="1600" dirty="0"/>
              <a:t>   	40000   	Sr. Sales Rep</a:t>
            </a:r>
          </a:p>
          <a:p>
            <a:r>
              <a:rPr lang="en-US" sz="1600" dirty="0"/>
              <a:t>S003    	Alex </a:t>
            </a:r>
            <a:r>
              <a:rPr lang="en-US" sz="1600" dirty="0" err="1"/>
              <a:t>Iwobi</a:t>
            </a:r>
            <a:r>
              <a:rPr lang="en-US" sz="1600" dirty="0"/>
              <a:t>      	30000   	Sales Rep</a:t>
            </a:r>
          </a:p>
          <a:p>
            <a:r>
              <a:rPr lang="en-US" sz="1600" dirty="0"/>
              <a:t>A001    	Luis Suarez     	80000   	Manager</a:t>
            </a:r>
          </a:p>
          <a:p>
            <a:r>
              <a:rPr lang="en-US" sz="1600" dirty="0"/>
              <a:t>A002    	Theo Walcott    	40000   	Accountant</a:t>
            </a:r>
          </a:p>
          <a:p>
            <a:r>
              <a:rPr lang="en-US" sz="1600" dirty="0"/>
              <a:t>Time taken: 0.07 seconds, Fetched: 5 row(s)</a:t>
            </a:r>
          </a:p>
        </p:txBody>
      </p:sp>
      <p:sp>
        <p:nvSpPr>
          <p:cNvPr id="6" name="Rectangle 5"/>
          <p:cNvSpPr/>
          <p:nvPr/>
        </p:nvSpPr>
        <p:spPr>
          <a:xfrm>
            <a:off x="1456267" y="3006772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CREATE TABLE IF NOT EXISTS </a:t>
            </a:r>
            <a:r>
              <a:rPr lang="en-US" dirty="0" err="1"/>
              <a:t>employee_skip_column</a:t>
            </a:r>
            <a:r>
              <a:rPr lang="en-US" dirty="0"/>
              <a:t> </a:t>
            </a:r>
          </a:p>
          <a:p>
            <a:r>
              <a:rPr lang="en-US" dirty="0"/>
              <a:t>(</a:t>
            </a:r>
            <a:r>
              <a:rPr lang="en-US" dirty="0" err="1"/>
              <a:t>eid</a:t>
            </a:r>
            <a:r>
              <a:rPr lang="en-US" dirty="0"/>
              <a:t> char(4), </a:t>
            </a:r>
          </a:p>
          <a:p>
            <a:r>
              <a:rPr lang="en-US" dirty="0"/>
              <a:t> name string, </a:t>
            </a:r>
          </a:p>
          <a:p>
            <a:r>
              <a:rPr lang="en-US" dirty="0"/>
              <a:t> salary decimal, </a:t>
            </a:r>
          </a:p>
          <a:p>
            <a:r>
              <a:rPr lang="en-US" dirty="0"/>
              <a:t> title String,</a:t>
            </a:r>
          </a:p>
          <a:p>
            <a:r>
              <a:rPr lang="en-US" dirty="0"/>
              <a:t> dept string)</a:t>
            </a:r>
          </a:p>
          <a:p>
            <a:r>
              <a:rPr lang="en-US" dirty="0"/>
              <a:t>ROW FORMAT DELIMITED</a:t>
            </a:r>
          </a:p>
          <a:p>
            <a:r>
              <a:rPr lang="en-US" dirty="0"/>
              <a:t>FIELDS TERMINATED BY ','</a:t>
            </a:r>
          </a:p>
          <a:p>
            <a:r>
              <a:rPr lang="en-US" dirty="0"/>
              <a:t>LINES TERMINATED BY '\n'</a:t>
            </a:r>
          </a:p>
          <a:p>
            <a:r>
              <a:rPr lang="en-US" dirty="0"/>
              <a:t>STORED AS TEXTFILE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456267" y="4605867"/>
            <a:ext cx="149013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Arrow 8"/>
          <p:cNvSpPr/>
          <p:nvPr/>
        </p:nvSpPr>
        <p:spPr>
          <a:xfrm>
            <a:off x="4868334" y="4437933"/>
            <a:ext cx="685800" cy="6519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946988" y="3488082"/>
            <a:ext cx="4759636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dirty="0" err="1"/>
              <a:t>eid</a:t>
            </a:r>
            <a:r>
              <a:rPr lang="en-US" dirty="0"/>
              <a:t>        	name       	salary	title      	dept</a:t>
            </a:r>
          </a:p>
        </p:txBody>
      </p:sp>
    </p:spTree>
    <p:extLst>
      <p:ext uri="{BB962C8B-B14F-4D97-AF65-F5344CB8AC3E}">
        <p14:creationId xmlns:p14="http://schemas.microsoft.com/office/powerpoint/2010/main" val="2691730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Skipping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5899" y="1845734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Columns will be skipped if no definition is matched with the data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All the following columns will be shifted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46988" y="4053212"/>
            <a:ext cx="624501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/>
              <a:t>eid</a:t>
            </a:r>
            <a:r>
              <a:rPr lang="en-US" sz="1600" dirty="0"/>
              <a:t>        name       	    salary	title		      dept            </a:t>
            </a:r>
            <a:r>
              <a:rPr lang="en-US" sz="1600" dirty="0" err="1"/>
              <a:t>join_date</a:t>
            </a:r>
            <a:endParaRPr lang="en-US" sz="1600" dirty="0"/>
          </a:p>
          <a:p>
            <a:r>
              <a:rPr lang="en-US" sz="1600" dirty="0"/>
              <a:t>S001     Alexis Sanchez   80000    Manager          Sales		 NA</a:t>
            </a:r>
          </a:p>
          <a:p>
            <a:r>
              <a:rPr lang="en-US" sz="1600" dirty="0"/>
              <a:t>S002     Santi </a:t>
            </a:r>
            <a:r>
              <a:rPr lang="en-US" sz="1600" dirty="0" err="1"/>
              <a:t>Cazorla</a:t>
            </a:r>
            <a:r>
              <a:rPr lang="en-US" sz="1600" dirty="0"/>
              <a:t>     40000    Sr. Sales Rep    Sales  	 	 NA</a:t>
            </a:r>
          </a:p>
          <a:p>
            <a:r>
              <a:rPr lang="en-US" sz="1600" dirty="0"/>
              <a:t>S003     Alex </a:t>
            </a:r>
            <a:r>
              <a:rPr lang="en-US" sz="1600" dirty="0" err="1"/>
              <a:t>Iwobi</a:t>
            </a:r>
            <a:r>
              <a:rPr lang="en-US" sz="1600" dirty="0"/>
              <a:t>         30000    Sales Rep        Sales	 	 NA</a:t>
            </a:r>
          </a:p>
          <a:p>
            <a:r>
              <a:rPr lang="en-US" sz="1600" dirty="0"/>
              <a:t>A001     Luis Suarez        80000    Manager         Accounting  NA</a:t>
            </a:r>
          </a:p>
          <a:p>
            <a:r>
              <a:rPr lang="en-US" sz="1600" dirty="0"/>
              <a:t>A002     Theo Walcott     40000    Accountant     Accounting	 NA</a:t>
            </a:r>
          </a:p>
          <a:p>
            <a:r>
              <a:rPr lang="en-US" sz="1600" dirty="0"/>
              <a:t>Time taken: 0.07 seconds, Fetched: 5 row(s)</a:t>
            </a:r>
          </a:p>
        </p:txBody>
      </p:sp>
      <p:sp>
        <p:nvSpPr>
          <p:cNvPr id="6" name="Rectangle 5"/>
          <p:cNvSpPr/>
          <p:nvPr/>
        </p:nvSpPr>
        <p:spPr>
          <a:xfrm>
            <a:off x="1456267" y="3006772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CREATE TABLE IF NOT EXISTS </a:t>
            </a:r>
            <a:r>
              <a:rPr lang="en-US" dirty="0" err="1"/>
              <a:t>employee_skip_column</a:t>
            </a:r>
            <a:r>
              <a:rPr lang="en-US" dirty="0"/>
              <a:t> </a:t>
            </a:r>
          </a:p>
          <a:p>
            <a:r>
              <a:rPr lang="en-US" dirty="0"/>
              <a:t>(</a:t>
            </a:r>
            <a:r>
              <a:rPr lang="en-US" dirty="0" err="1"/>
              <a:t>eid</a:t>
            </a:r>
            <a:r>
              <a:rPr lang="en-US" dirty="0"/>
              <a:t> char(4), </a:t>
            </a:r>
          </a:p>
          <a:p>
            <a:r>
              <a:rPr lang="en-US" dirty="0"/>
              <a:t> name string, </a:t>
            </a:r>
          </a:p>
          <a:p>
            <a:r>
              <a:rPr lang="en-US" dirty="0"/>
              <a:t> salary decimal, </a:t>
            </a:r>
          </a:p>
          <a:p>
            <a:r>
              <a:rPr lang="en-US" dirty="0"/>
              <a:t> title String,</a:t>
            </a:r>
          </a:p>
          <a:p>
            <a:r>
              <a:rPr lang="en-US" dirty="0"/>
              <a:t> dept string,</a:t>
            </a:r>
          </a:p>
          <a:p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join_date</a:t>
            </a:r>
            <a:r>
              <a:rPr lang="en-US" dirty="0">
                <a:solidFill>
                  <a:srgbClr val="FF0000"/>
                </a:solidFill>
              </a:rPr>
              <a:t> Date</a:t>
            </a:r>
            <a:r>
              <a:rPr lang="en-US" dirty="0"/>
              <a:t>)</a:t>
            </a:r>
          </a:p>
          <a:p>
            <a:r>
              <a:rPr lang="en-US" dirty="0"/>
              <a:t>ROW FORMAT DELIMITED</a:t>
            </a:r>
          </a:p>
          <a:p>
            <a:r>
              <a:rPr lang="en-US" dirty="0"/>
              <a:t>FIELDS TERMINATED BY ','</a:t>
            </a:r>
          </a:p>
          <a:p>
            <a:r>
              <a:rPr lang="en-US" dirty="0"/>
              <a:t>LINES TERMINATED BY '\n'</a:t>
            </a:r>
          </a:p>
          <a:p>
            <a:r>
              <a:rPr lang="en-US" dirty="0"/>
              <a:t>STORED AS TEXTFILE</a:t>
            </a:r>
          </a:p>
        </p:txBody>
      </p:sp>
      <p:sp>
        <p:nvSpPr>
          <p:cNvPr id="9" name="Right Arrow 8"/>
          <p:cNvSpPr/>
          <p:nvPr/>
        </p:nvSpPr>
        <p:spPr>
          <a:xfrm>
            <a:off x="4868334" y="4437933"/>
            <a:ext cx="685800" cy="6519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946988" y="3488082"/>
            <a:ext cx="4759636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dirty="0" err="1"/>
              <a:t>eid</a:t>
            </a:r>
            <a:r>
              <a:rPr lang="en-US" dirty="0"/>
              <a:t>        	name       	salary	title      	dept</a:t>
            </a:r>
          </a:p>
        </p:txBody>
      </p:sp>
    </p:spTree>
    <p:extLst>
      <p:ext uri="{BB962C8B-B14F-4D97-AF65-F5344CB8AC3E}">
        <p14:creationId xmlns:p14="http://schemas.microsoft.com/office/powerpoint/2010/main" val="3368114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of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400453" cy="402336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Check the sample data to understand data format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For numbers: use INT or Double (double-precision floating-point format)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If you use Decimal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Latitude/Longitude: 6 digits after decimal is fine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Money/Distance: 2 digits after decimal is fine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Double can handle </a:t>
            </a:r>
            <a:r>
              <a:rPr lang="en-US" dirty="0" err="1"/>
              <a:t>int</a:t>
            </a:r>
            <a:r>
              <a:rPr lang="en-US" dirty="0"/>
              <a:t>/decimal by using 8-bytes with some approximation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Should be good for most applications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 “Decimal types are needed for use cases in which the (very close) approximation of a DOUBLE is insufficient, such as financial applications, equality and inequality checks, and rounding operations. ”</a:t>
            </a:r>
            <a:endParaRPr lang="en-US" sz="2200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208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 the table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Describe a table structure</a:t>
            </a:r>
          </a:p>
          <a:p>
            <a:endParaRPr lang="en-US" dirty="0"/>
          </a:p>
          <a:p>
            <a:r>
              <a:rPr lang="en-US" dirty="0"/>
              <a:t>hive&gt; describe employee</a:t>
            </a:r>
          </a:p>
          <a:p>
            <a:r>
              <a:rPr lang="en-US" dirty="0" err="1"/>
              <a:t>col_name</a:t>
            </a:r>
            <a:r>
              <a:rPr lang="en-US" dirty="0"/>
              <a:t>        </a:t>
            </a:r>
            <a:r>
              <a:rPr lang="en-US" dirty="0" err="1"/>
              <a:t>data_type</a:t>
            </a:r>
            <a:r>
              <a:rPr lang="en-US" dirty="0"/>
              <a:t>       comment</a:t>
            </a:r>
          </a:p>
          <a:p>
            <a:r>
              <a:rPr lang="en-US" dirty="0" err="1"/>
              <a:t>eid</a:t>
            </a:r>
            <a:r>
              <a:rPr lang="en-US" dirty="0"/>
              <a:t>                     char(4)                                     </a:t>
            </a:r>
          </a:p>
          <a:p>
            <a:r>
              <a:rPr lang="en-US" dirty="0"/>
              <a:t>name                    string                                      </a:t>
            </a:r>
          </a:p>
          <a:p>
            <a:r>
              <a:rPr lang="en-US" dirty="0"/>
              <a:t>salary                  decimal(10,0)                               </a:t>
            </a:r>
          </a:p>
          <a:p>
            <a:r>
              <a:rPr lang="en-US" dirty="0"/>
              <a:t>title                   string                                      </a:t>
            </a:r>
          </a:p>
          <a:p>
            <a:r>
              <a:rPr lang="en-US" dirty="0"/>
              <a:t>dept                    string                                      </a:t>
            </a:r>
          </a:p>
          <a:p>
            <a:r>
              <a:rPr lang="en-US" dirty="0"/>
              <a:t>Time taken: 0.069 seconds, Fetched: 5 row(s)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98053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B9F25"/>
      </a:hlink>
      <a:folHlink>
        <a:srgbClr val="B26B0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30783</TotalTime>
  <Words>3678</Words>
  <Application>Microsoft Office PowerPoint</Application>
  <PresentationFormat>Widescreen</PresentationFormat>
  <Paragraphs>828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Arial Unicode MS</vt:lpstr>
      <vt:lpstr>Calibri</vt:lpstr>
      <vt:lpstr>Courier New</vt:lpstr>
      <vt:lpstr>Gill Sans MT</vt:lpstr>
      <vt:lpstr>Wingdings</vt:lpstr>
      <vt:lpstr>Retrospect</vt:lpstr>
      <vt:lpstr>Advanced HiveQL</vt:lpstr>
      <vt:lpstr>Quick Review of Hive</vt:lpstr>
      <vt:lpstr>Additional Things for Hive </vt:lpstr>
      <vt:lpstr>Handling the NYC Taxi Dataset</vt:lpstr>
      <vt:lpstr>Skipping Columns</vt:lpstr>
      <vt:lpstr>Skipping Columns</vt:lpstr>
      <vt:lpstr>Skipping Columns</vt:lpstr>
      <vt:lpstr>Data Types of Columns</vt:lpstr>
      <vt:lpstr>Inspect the table structure</vt:lpstr>
      <vt:lpstr>Creating New Tables using Query</vt:lpstr>
      <vt:lpstr>Set Operations</vt:lpstr>
      <vt:lpstr>Hive New Concepts</vt:lpstr>
      <vt:lpstr>Partitioned Table</vt:lpstr>
      <vt:lpstr>Load Data Into Partitions (1)</vt:lpstr>
      <vt:lpstr>Static Partitions</vt:lpstr>
      <vt:lpstr>Query a partitioned table</vt:lpstr>
      <vt:lpstr>Partitioned Table</vt:lpstr>
      <vt:lpstr>Partitioned Table</vt:lpstr>
      <vt:lpstr>Dynamic Partitions</vt:lpstr>
      <vt:lpstr>Dynamic Partitions</vt:lpstr>
      <vt:lpstr>Dynamic Partitions (don’t keep old column)</vt:lpstr>
      <vt:lpstr>Dynamic Partitions</vt:lpstr>
      <vt:lpstr>Exercise</vt:lpstr>
      <vt:lpstr>Buckets</vt:lpstr>
      <vt:lpstr>Buckets</vt:lpstr>
      <vt:lpstr>Partition vs. Buckets</vt:lpstr>
      <vt:lpstr>Partitions vs. Buckets</vt:lpstr>
      <vt:lpstr>Computing Statistics of Columns</vt:lpstr>
      <vt:lpstr>Storage Formats</vt:lpstr>
      <vt:lpstr>Creating New Tables using Query</vt:lpstr>
      <vt:lpstr>Some Useful Functions in Hive</vt:lpstr>
      <vt:lpstr>Useful Functions</vt:lpstr>
      <vt:lpstr>DateTime Functions in HIVE</vt:lpstr>
      <vt:lpstr>String Functions</vt:lpstr>
      <vt:lpstr>Query Output Log</vt:lpstr>
      <vt:lpstr>Manually setup Map-Reduce Jobs</vt:lpstr>
      <vt:lpstr>Keywords Related to MapReduce</vt:lpstr>
      <vt:lpstr>Example</vt:lpstr>
      <vt:lpstr>Exporting Results</vt:lpstr>
    </vt:vector>
  </TitlesOfParts>
  <Company>Tippie College of Business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</dc:title>
  <dc:creator>Zhou, Xun</dc:creator>
  <cp:lastModifiedBy>Jerry Jacob</cp:lastModifiedBy>
  <cp:revision>1799</cp:revision>
  <dcterms:created xsi:type="dcterms:W3CDTF">2014-09-09T01:52:12Z</dcterms:created>
  <dcterms:modified xsi:type="dcterms:W3CDTF">2019-09-20T02:17:26Z</dcterms:modified>
</cp:coreProperties>
</file>