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50"/>
  </p:notesMasterIdLst>
  <p:sldIdLst>
    <p:sldId id="256" r:id="rId2"/>
    <p:sldId id="868" r:id="rId3"/>
    <p:sldId id="872" r:id="rId4"/>
    <p:sldId id="871" r:id="rId5"/>
    <p:sldId id="875" r:id="rId6"/>
    <p:sldId id="876" r:id="rId7"/>
    <p:sldId id="874" r:id="rId8"/>
    <p:sldId id="877" r:id="rId9"/>
    <p:sldId id="878" r:id="rId10"/>
    <p:sldId id="867" r:id="rId11"/>
    <p:sldId id="873" r:id="rId12"/>
    <p:sldId id="861" r:id="rId13"/>
    <p:sldId id="862" r:id="rId14"/>
    <p:sldId id="863" r:id="rId15"/>
    <p:sldId id="810" r:id="rId16"/>
    <p:sldId id="864" r:id="rId17"/>
    <p:sldId id="836" r:id="rId18"/>
    <p:sldId id="833" r:id="rId19"/>
    <p:sldId id="844" r:id="rId20"/>
    <p:sldId id="823" r:id="rId21"/>
    <p:sldId id="818" r:id="rId22"/>
    <p:sldId id="866" r:id="rId23"/>
    <p:sldId id="822" r:id="rId24"/>
    <p:sldId id="824" r:id="rId25"/>
    <p:sldId id="825" r:id="rId26"/>
    <p:sldId id="827" r:id="rId27"/>
    <p:sldId id="826" r:id="rId28"/>
    <p:sldId id="828" r:id="rId29"/>
    <p:sldId id="829" r:id="rId30"/>
    <p:sldId id="831" r:id="rId31"/>
    <p:sldId id="865" r:id="rId32"/>
    <p:sldId id="830" r:id="rId33"/>
    <p:sldId id="849" r:id="rId34"/>
    <p:sldId id="857" r:id="rId35"/>
    <p:sldId id="843" r:id="rId36"/>
    <p:sldId id="879" r:id="rId37"/>
    <p:sldId id="834" r:id="rId38"/>
    <p:sldId id="837" r:id="rId39"/>
    <p:sldId id="838" r:id="rId40"/>
    <p:sldId id="839" r:id="rId41"/>
    <p:sldId id="880" r:id="rId42"/>
    <p:sldId id="856" r:id="rId43"/>
    <p:sldId id="842" r:id="rId44"/>
    <p:sldId id="840" r:id="rId45"/>
    <p:sldId id="858" r:id="rId46"/>
    <p:sldId id="859" r:id="rId47"/>
    <p:sldId id="881" r:id="rId48"/>
    <p:sldId id="88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Analyzing Big Data with </a:t>
            </a:r>
            <a:r>
              <a:rPr lang="en-US" sz="6000" dirty="0" err="1"/>
              <a:t>SparkR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Fall 2019</a:t>
            </a:r>
          </a:p>
          <a:p>
            <a:r>
              <a:rPr lang="en-US" dirty="0"/>
              <a:t>Master’s in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 on PSC/Bridges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 is a module that can be loaded on very node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Login node / VM node: has access to Internet, can download/Install packages.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Reserved Hadoop nodes: can’t access Internet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you want to install packages: load R from login node.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you want to run Hive, Spark, go to reserved nodes (interact)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 workspace before changing nodes.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 on PSC Server – install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Before “interact”, load R from login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module load 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 command line. You can install packages here.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Choose to use a personal library (files will be saved in your home folder under a directory called “R”)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3750"/>
          <a:stretch/>
        </p:blipFill>
        <p:spPr>
          <a:xfrm>
            <a:off x="1205441" y="4564240"/>
            <a:ext cx="6191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SparkR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On login node, install packages if needed. </a:t>
            </a:r>
          </a:p>
          <a:p>
            <a:r>
              <a:rPr lang="en-US" dirty="0"/>
              <a:t>Step 2: do the “interact” command to get access to interactive session</a:t>
            </a:r>
          </a:p>
          <a:p>
            <a:r>
              <a:rPr lang="en-US" dirty="0"/>
              <a:t>Step 3: Load Hadoop/Hive/Spark: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Step 4: If you want run hive, type “hive”</a:t>
            </a:r>
          </a:p>
          <a:p>
            <a:r>
              <a:rPr lang="en-US" dirty="0"/>
              <a:t>           If you want to run </a:t>
            </a:r>
            <a:r>
              <a:rPr lang="en-US" dirty="0" err="1"/>
              <a:t>sparkR</a:t>
            </a:r>
            <a:r>
              <a:rPr lang="en-US" dirty="0"/>
              <a:t>, then type “</a:t>
            </a:r>
            <a:r>
              <a:rPr lang="en-US" dirty="0" err="1"/>
              <a:t>sparkR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2552" y="3369492"/>
            <a:ext cx="67129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module load /opt/packages/</a:t>
            </a:r>
            <a:r>
              <a:rPr lang="en-US" sz="2000" dirty="0" err="1"/>
              <a:t>hadoop</a:t>
            </a:r>
            <a:r>
              <a:rPr lang="en-US" sz="2000" dirty="0"/>
              <a:t>-testing/interact-envmod.txt</a:t>
            </a:r>
          </a:p>
        </p:txBody>
      </p:sp>
    </p:spTree>
    <p:extLst>
      <p:ext uri="{BB962C8B-B14F-4D97-AF65-F5344CB8AC3E}">
        <p14:creationId xmlns:p14="http://schemas.microsoft.com/office/powerpoint/2010/main" val="74522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6" y="1925814"/>
            <a:ext cx="11077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Spark in 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SparkR</a:t>
            </a:r>
            <a:r>
              <a:rPr lang="en-US" dirty="0"/>
              <a:t> will launch R automatically (command line)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write R code and interact with your Hive tables in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Perform data analysis on your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Packages previously installed on login node will be loaded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Frame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basic data structure of Spark and </a:t>
            </a:r>
            <a:r>
              <a:rPr lang="en-US" dirty="0" err="1"/>
              <a:t>SparkR</a:t>
            </a:r>
            <a:r>
              <a:rPr lang="en-US" dirty="0"/>
              <a:t> is Spark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from R data frame.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</a:t>
            </a:r>
            <a:r>
              <a:rPr lang="en-US" dirty="0" err="1"/>
              <a:t>DataFrame</a:t>
            </a:r>
            <a:r>
              <a:rPr lang="en-US" dirty="0"/>
              <a:t> is a distributed data structure on top of Hadoop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cannot directly apply R functions on 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create a </a:t>
            </a:r>
            <a:r>
              <a:rPr lang="en-US" altLang="zh-CN" dirty="0" err="1"/>
              <a:t>SparkR</a:t>
            </a:r>
            <a:r>
              <a:rPr lang="en-US" altLang="zh-CN" dirty="0"/>
              <a:t> </a:t>
            </a:r>
            <a:r>
              <a:rPr lang="en-US" altLang="zh-CN" dirty="0" err="1"/>
              <a:t>DataFrame</a:t>
            </a:r>
            <a:r>
              <a:rPr lang="en-US" altLang="zh-CN" dirty="0"/>
              <a:t> from different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local </a:t>
            </a:r>
            <a:r>
              <a:rPr lang="en-US" altLang="zh-CN" dirty="0"/>
              <a:t>R data frame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Hive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Spark data file previously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97864" y="3568283"/>
            <a:ext cx="5495544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as.DataFrame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mtcars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enlo"/>
              </a:rPr>
              <a:t>&gt; 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&gt; 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showDF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88536" y="3960197"/>
            <a:ext cx="1763473" cy="80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5827" y="4868910"/>
            <a:ext cx="432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data frame. </a:t>
            </a:r>
            <a:r>
              <a:rPr lang="en-US" dirty="0" err="1"/>
              <a:t>mtcars</a:t>
            </a:r>
            <a:r>
              <a:rPr lang="en-US" dirty="0"/>
              <a:t> is a default dataset in 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973" y="5238242"/>
            <a:ext cx="724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head() shows the column names and the first few lines of a Spark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() shows the entire data 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4214" y="3590865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Spark </a:t>
            </a:r>
            <a:r>
              <a:rPr lang="en-US" dirty="0" err="1"/>
              <a:t>dataframe</a:t>
            </a:r>
            <a:r>
              <a:rPr lang="en-US" dirty="0"/>
              <a:t> from a R data frame</a:t>
            </a:r>
          </a:p>
        </p:txBody>
      </p:sp>
    </p:spTree>
    <p:extLst>
      <p:ext uri="{BB962C8B-B14F-4D97-AF65-F5344CB8AC3E}">
        <p14:creationId xmlns:p14="http://schemas.microsoft.com/office/powerpoint/2010/main" val="48379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R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</a:t>
            </a:r>
            <a:r>
              <a:rPr lang="en-US" dirty="0" err="1"/>
              <a:t>SparkR</a:t>
            </a:r>
            <a:r>
              <a:rPr lang="en-US" dirty="0"/>
              <a:t> data frame from a local R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2305385"/>
            <a:ext cx="5495544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as.DataFrame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mtcars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enlo"/>
              </a:rPr>
              <a:t>&gt; 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, 10)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&gt; 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showDF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, 10)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5125" y="3377176"/>
            <a:ext cx="774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, 10) shows the column names and the first 10 lines of a Spark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10) shows the first 10 rows of the data 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1017" y="2350633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Spark </a:t>
            </a:r>
            <a:r>
              <a:rPr lang="en-US" dirty="0" err="1"/>
              <a:t>dataframe</a:t>
            </a:r>
            <a:r>
              <a:rPr lang="en-US" dirty="0"/>
              <a:t> from a R data frame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0477" y="34907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DataFrame</a:t>
            </a:r>
            <a:r>
              <a:rPr lang="en-US" dirty="0"/>
              <a:t>"</a:t>
            </a:r>
          </a:p>
          <a:p>
            <a:r>
              <a:rPr lang="en-US" dirty="0" err="1"/>
              <a:t>attr</a:t>
            </a:r>
            <a:r>
              <a:rPr lang="en-US" dirty="0"/>
              <a:t>(,"package")</a:t>
            </a:r>
          </a:p>
          <a:p>
            <a:r>
              <a:rPr lang="en-US" dirty="0"/>
              <a:t>[1] "</a:t>
            </a:r>
            <a:r>
              <a:rPr lang="en-US" dirty="0" err="1"/>
              <a:t>SparkR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86" y="4522844"/>
            <a:ext cx="4181475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326" y="4321435"/>
            <a:ext cx="4486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data from a hive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()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8242" y="2915355"/>
            <a:ext cx="4858061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/>
              <a:t>sql</a:t>
            </a:r>
            <a:r>
              <a:rPr lang="en-US" altLang="en-US" sz="2000" dirty="0"/>
              <a:t>(“use </a:t>
            </a:r>
            <a:r>
              <a:rPr lang="en-US" altLang="en-US" sz="2000" dirty="0" err="1"/>
              <a:t>xunzhou</a:t>
            </a:r>
            <a:r>
              <a:rPr lang="en-US" altLang="en-US" sz="2000" dirty="0"/>
              <a:t>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employee &lt;-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(“SELECT * FROM employee”)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000" dirty="0"/>
              <a:t>employee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2691" y="3069243"/>
            <a:ext cx="417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sql</a:t>
            </a:r>
            <a:r>
              <a:rPr lang="en-US" dirty="0"/>
              <a:t>() command to issue </a:t>
            </a:r>
            <a:r>
              <a:rPr lang="en-US" dirty="0" err="1"/>
              <a:t>HiveQL</a:t>
            </a:r>
            <a:r>
              <a:rPr lang="en-US" dirty="0"/>
              <a:t> query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88153" y="3409069"/>
            <a:ext cx="2423159" cy="9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4983" y="4210852"/>
            <a:ext cx="185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 the query</a:t>
            </a:r>
          </a:p>
          <a:p>
            <a:r>
              <a:rPr lang="en-US" dirty="0"/>
              <a:t>No semi-colon “;”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8242" y="5149840"/>
            <a:ext cx="782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is the resulting Spark </a:t>
            </a:r>
            <a:r>
              <a:rPr lang="en-US" dirty="0" err="1"/>
              <a:t>DataFrame</a:t>
            </a:r>
            <a:r>
              <a:rPr lang="en-US" dirty="0"/>
              <a:t> containing the output of the SQL command</a:t>
            </a:r>
          </a:p>
          <a:p>
            <a:r>
              <a:rPr lang="en-US" dirty="0"/>
              <a:t>You need to use </a:t>
            </a:r>
            <a:r>
              <a:rPr lang="en-US" dirty="0" err="1"/>
              <a:t>showDF</a:t>
            </a:r>
            <a:r>
              <a:rPr lang="en-US" dirty="0"/>
              <a:t>() function to show its content. </a:t>
            </a:r>
          </a:p>
          <a:p>
            <a:r>
              <a:rPr lang="en-US" dirty="0"/>
              <a:t>By default, </a:t>
            </a:r>
            <a:r>
              <a:rPr lang="en-US" dirty="0" err="1"/>
              <a:t>showDF</a:t>
            </a:r>
            <a:r>
              <a:rPr lang="en-US" dirty="0"/>
              <a:t>() will only show 20 rows. Use </a:t>
            </a:r>
            <a:r>
              <a:rPr lang="en-US" dirty="0" err="1"/>
              <a:t>showDF</a:t>
            </a:r>
            <a:r>
              <a:rPr lang="en-US" dirty="0"/>
              <a:t>(DF,  n) to show n rows.</a:t>
            </a:r>
          </a:p>
        </p:txBody>
      </p:sp>
    </p:spTree>
    <p:extLst>
      <p:ext uri="{BB962C8B-B14F-4D97-AF65-F5344CB8AC3E}">
        <p14:creationId xmlns:p14="http://schemas.microsoft.com/office/powerpoint/2010/main" val="336392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Hive from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issue </a:t>
            </a:r>
            <a:r>
              <a:rPr lang="en-US" dirty="0" err="1"/>
              <a:t>HiveQL</a:t>
            </a:r>
            <a:r>
              <a:rPr lang="en-US" dirty="0"/>
              <a:t> from </a:t>
            </a:r>
            <a:r>
              <a:rPr lang="en-US" dirty="0" err="1"/>
              <a:t>SparkR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tables, load data, etc. No need to put semi-colon.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(“Create Table ….”)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( “Load Data local </a:t>
            </a:r>
            <a:r>
              <a:rPr lang="en-US" dirty="0" err="1"/>
              <a:t>inpath</a:t>
            </a:r>
            <a:r>
              <a:rPr lang="en-US" dirty="0"/>
              <a:t> ….”)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group has 15 minutes to present their work (8-10 slides)</a:t>
            </a:r>
          </a:p>
          <a:p>
            <a:r>
              <a:rPr lang="en-US" dirty="0"/>
              <a:t>(1) introduce the dataset: What is it about? Source,  #rows, #column, data types </a:t>
            </a:r>
          </a:p>
          <a:p>
            <a:r>
              <a:rPr lang="en-US" dirty="0"/>
              <a:t>(2) Some summary statistics and descriptive analysis of the dataset </a:t>
            </a:r>
          </a:p>
          <a:p>
            <a:pPr lvl="2"/>
            <a:r>
              <a:rPr lang="en-US" dirty="0"/>
              <a:t>Statistics on specific columns</a:t>
            </a:r>
          </a:p>
          <a:p>
            <a:pPr lvl="2"/>
            <a:r>
              <a:rPr lang="en-US" dirty="0"/>
              <a:t>Charts to show descriptions of the data over different columns (e.g., how many restaurants in each city/state, total liquor sales in each month of year …).  Interesting ones!</a:t>
            </a:r>
          </a:p>
          <a:p>
            <a:pPr lvl="2"/>
            <a:r>
              <a:rPr lang="en-US" dirty="0"/>
              <a:t>Use any tool you are comfortable with to draw the charts (Excel, Tableau, R …)</a:t>
            </a:r>
          </a:p>
          <a:p>
            <a:r>
              <a:rPr lang="en-US" sz="2400" dirty="0"/>
              <a:t>(3) How did you implement the tables, and the partitions/buckets. What sample queries have you tested on the table (no need to demo them but show outputs)</a:t>
            </a:r>
          </a:p>
          <a:p>
            <a:r>
              <a:rPr lang="en-US" sz="2400" dirty="0"/>
              <a:t>(4) Next steps: propose what “predictive” or non-trivial analysis you want to do next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Submit on ICON before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2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printSchema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): show the structure of the columns</a:t>
            </a:r>
          </a:p>
          <a:p>
            <a:pPr marL="0" indent="0">
              <a:buNone/>
            </a:pPr>
            <a:r>
              <a:rPr lang="en-US" dirty="0"/>
              <a:t>The schema is represented as a tree structure to accommodate </a:t>
            </a:r>
            <a:r>
              <a:rPr lang="en-US" dirty="0" err="1"/>
              <a:t>json</a:t>
            </a:r>
            <a:r>
              <a:rPr lang="en-US" dirty="0"/>
              <a:t> data </a:t>
            </a:r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colnames</a:t>
            </a:r>
            <a:r>
              <a:rPr lang="en-US" dirty="0"/>
              <a:t>() in R and DESCRIBE in Hive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1634" y="4114768"/>
            <a:ext cx="6096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printSchema</a:t>
            </a:r>
            <a:r>
              <a:rPr lang="en-US" dirty="0"/>
              <a:t>(employee)</a:t>
            </a:r>
          </a:p>
          <a:p>
            <a:r>
              <a:rPr lang="en-US" dirty="0"/>
              <a:t>root</a:t>
            </a:r>
          </a:p>
          <a:p>
            <a:r>
              <a:rPr lang="en-US" dirty="0"/>
              <a:t> |-- </a:t>
            </a:r>
            <a:r>
              <a:rPr lang="en-US" dirty="0" err="1"/>
              <a:t>eid</a:t>
            </a:r>
            <a:r>
              <a:rPr lang="en-US" dirty="0"/>
              <a:t>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name: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salary: decimal(10,0)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title: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</a:t>
            </a:r>
            <a:r>
              <a:rPr lang="en-US" dirty="0" err="1"/>
              <a:t>dept</a:t>
            </a:r>
            <a:r>
              <a:rPr lang="en-US" dirty="0"/>
              <a:t>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51206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Bring Back the NYC Taxi Data. Load Jan data into a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the total number of passengers during each hour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Load the result into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 schema of the data, and the content of the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1249" y="4650365"/>
            <a:ext cx="10826496" cy="16029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query = “</a:t>
            </a:r>
            <a:r>
              <a:rPr lang="en-US" altLang="en-US" sz="2000" dirty="0"/>
              <a:t>SELECT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sum(</a:t>
            </a:r>
            <a:r>
              <a:rPr lang="en-US" altLang="en-US" sz="2000" dirty="0" err="1"/>
              <a:t>passenger_count</a:t>
            </a:r>
            <a:r>
              <a:rPr lang="en-US" altLang="en-US" sz="2000" dirty="0"/>
              <a:t>) FROM </a:t>
            </a:r>
            <a:r>
              <a:rPr lang="en-US" altLang="en-US" sz="2000" dirty="0" err="1"/>
              <a:t>nyc_taxi</a:t>
            </a:r>
            <a:r>
              <a:rPr lang="en-US" altLang="en-US" sz="2000" dirty="0"/>
              <a:t> group by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order by </a:t>
            </a:r>
            <a:r>
              <a:rPr lang="en-US" altLang="en-US" sz="2000" dirty="0" err="1"/>
              <a:t>hr</a:t>
            </a:r>
            <a:r>
              <a:rPr lang="en-US" altLang="zh-CN" sz="20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/>
              <a:t>Total_passenger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(query)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/>
              <a:t>printSchema</a:t>
            </a:r>
            <a:r>
              <a:rPr lang="en-US" altLang="en-US" sz="2000" dirty="0"/>
              <a:t>(</a:t>
            </a:r>
            <a:r>
              <a:rPr lang="en-US" altLang="zh-CN" sz="2000" dirty="0" err="1"/>
              <a:t>Total_passenger</a:t>
            </a:r>
            <a:r>
              <a:rPr lang="en-US" altLang="en-US" sz="2000" dirty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dirty="0" err="1"/>
              <a:t>Total_passenger</a:t>
            </a:r>
            <a:r>
              <a:rPr lang="en-US" altLang="zh-CN" sz="2000" dirty="0"/>
              <a:t>, 24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Like Hive Tables, Spark </a:t>
            </a:r>
            <a:r>
              <a:rPr lang="en-US" dirty="0" err="1"/>
              <a:t>DataFrames</a:t>
            </a:r>
            <a:r>
              <a:rPr lang="en-US" dirty="0"/>
              <a:t> are not generated until queried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400941"/>
            <a:ext cx="10826496" cy="16029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query = “</a:t>
            </a:r>
            <a:r>
              <a:rPr lang="en-US" altLang="en-US" sz="2000" dirty="0"/>
              <a:t>SELECT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sum(</a:t>
            </a:r>
            <a:r>
              <a:rPr lang="en-US" altLang="en-US" sz="2000" dirty="0" err="1"/>
              <a:t>passenger_count</a:t>
            </a:r>
            <a:r>
              <a:rPr lang="en-US" altLang="en-US" sz="2000" dirty="0"/>
              <a:t>) FROM </a:t>
            </a:r>
            <a:r>
              <a:rPr lang="en-US" altLang="en-US" sz="2000" dirty="0" err="1"/>
              <a:t>nyc_taxi</a:t>
            </a:r>
            <a:r>
              <a:rPr lang="en-US" altLang="en-US" sz="2000" dirty="0"/>
              <a:t> group by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order by </a:t>
            </a:r>
            <a:r>
              <a:rPr lang="en-US" altLang="en-US" sz="2000" dirty="0" err="1"/>
              <a:t>hr</a:t>
            </a:r>
            <a:r>
              <a:rPr lang="en-US" altLang="zh-CN" sz="20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/>
              <a:t>Total_passenger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(query)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/>
              <a:t>printSchema</a:t>
            </a:r>
            <a:r>
              <a:rPr lang="en-US" altLang="en-US" sz="2000" dirty="0"/>
              <a:t>(</a:t>
            </a:r>
            <a:r>
              <a:rPr lang="en-US" altLang="zh-CN" sz="2000" dirty="0" err="1"/>
              <a:t>Total_passenger</a:t>
            </a:r>
            <a:r>
              <a:rPr lang="en-US" altLang="en-US" sz="2000" dirty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dirty="0" err="1"/>
              <a:t>Total_passenger</a:t>
            </a:r>
            <a:r>
              <a:rPr lang="en-US" altLang="zh-CN" sz="2000" dirty="0"/>
              <a:t>, 24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3272" y="3629255"/>
            <a:ext cx="3227832" cy="37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25112" y="4112298"/>
            <a:ext cx="1892808" cy="1182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920" y="5109710"/>
            <a:ext cx="466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when the </a:t>
            </a:r>
            <a:r>
              <a:rPr lang="en-US" dirty="0" err="1"/>
              <a:t>dataframe</a:t>
            </a:r>
            <a:r>
              <a:rPr lang="en-US" dirty="0"/>
              <a:t> is actually generated</a:t>
            </a:r>
          </a:p>
          <a:p>
            <a:r>
              <a:rPr lang="en-US" dirty="0"/>
              <a:t>Need to run Hive query</a:t>
            </a:r>
          </a:p>
        </p:txBody>
      </p:sp>
    </p:spTree>
    <p:extLst>
      <p:ext uri="{BB962C8B-B14F-4D97-AF65-F5344CB8AC3E}">
        <p14:creationId xmlns:p14="http://schemas.microsoft.com/office/powerpoint/2010/main" val="38046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“query” the Spark </a:t>
            </a:r>
            <a:r>
              <a:rPr lang="en-US" dirty="0" err="1"/>
              <a:t>DataFrames</a:t>
            </a:r>
            <a:r>
              <a:rPr lang="en-US" dirty="0"/>
              <a:t> like database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“Select”, “Where” keywords can be applied on Spark DFs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“</a:t>
            </a:r>
            <a:r>
              <a:rPr lang="en-US" dirty="0" err="1"/>
              <a:t>eid</a:t>
            </a:r>
            <a:r>
              <a:rPr lang="en-US" dirty="0"/>
              <a:t>”, “name”, and “salary” columns of the employee 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3672748"/>
            <a:ext cx="7867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altLang="en-US" dirty="0"/>
              <a:t>employee &lt;- </a:t>
            </a:r>
            <a:r>
              <a:rPr lang="en-US" altLang="en-US" dirty="0" err="1"/>
              <a:t>sql</a:t>
            </a:r>
            <a:r>
              <a:rPr lang="en-US" altLang="en-US" dirty="0"/>
              <a:t>(“SELECT * FROM employee”)</a:t>
            </a:r>
          </a:p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</a:t>
            </a:r>
            <a:r>
              <a:rPr lang="en-US" dirty="0" err="1"/>
              <a:t>employee$eid</a:t>
            </a:r>
            <a:r>
              <a:rPr lang="en-US" dirty="0"/>
              <a:t>, </a:t>
            </a:r>
            <a:r>
              <a:rPr lang="en-US" dirty="0" err="1"/>
              <a:t>employee$name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))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18" y="3672748"/>
            <a:ext cx="3248477" cy="195176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75175" y="4042080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8055" y="5011560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18731" y="4071575"/>
            <a:ext cx="1027925" cy="9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16155" y="3997676"/>
            <a:ext cx="1245731" cy="10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49670" y="5070995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 to “SELECT”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017" y="5843730"/>
            <a:ext cx="892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SELECT() will generate a new </a:t>
            </a:r>
            <a:r>
              <a:rPr lang="en-US" dirty="0" err="1"/>
              <a:t>DataFrame</a:t>
            </a:r>
            <a:r>
              <a:rPr lang="en-US" dirty="0"/>
              <a:t>. You still need to use </a:t>
            </a:r>
            <a:r>
              <a:rPr lang="en-US" dirty="0" err="1"/>
              <a:t>showDF</a:t>
            </a:r>
            <a:r>
              <a:rPr lang="en-US" dirty="0"/>
              <a:t> to display its content.</a:t>
            </a:r>
          </a:p>
        </p:txBody>
      </p:sp>
    </p:spTree>
    <p:extLst>
      <p:ext uri="{BB962C8B-B14F-4D97-AF65-F5344CB8AC3E}">
        <p14:creationId xmlns:p14="http://schemas.microsoft.com/office/powerpoint/2010/main" val="303182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“</a:t>
            </a:r>
            <a:r>
              <a:rPr lang="en-US" dirty="0" err="1"/>
              <a:t>eid</a:t>
            </a:r>
            <a:r>
              <a:rPr lang="en-US" dirty="0"/>
              <a:t>”, “name”, and “salary” columns of the employee DF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Also show the income tax (assuming 10%) of every employee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</a:t>
            </a:r>
            <a:r>
              <a:rPr lang="en-US" dirty="0" err="1"/>
              <a:t>employee$eid</a:t>
            </a:r>
            <a:r>
              <a:rPr lang="en-US" dirty="0"/>
              <a:t>, </a:t>
            </a:r>
            <a:r>
              <a:rPr lang="en-US" dirty="0" err="1"/>
              <a:t>employee$name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*0.1))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05113" y="3750511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579" y="4677164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“derived” column based on original 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2" y="3639960"/>
            <a:ext cx="4363389" cy="18003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280" y="5552636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“</a:t>
            </a:r>
            <a:r>
              <a:rPr lang="en-US" dirty="0" err="1"/>
              <a:t>eid</a:t>
            </a:r>
            <a:r>
              <a:rPr lang="en-US" dirty="0"/>
              <a:t>”, “name”, “salary”))</a:t>
            </a:r>
          </a:p>
        </p:txBody>
      </p:sp>
    </p:spTree>
    <p:extLst>
      <p:ext uri="{BB962C8B-B14F-4D97-AF65-F5344CB8AC3E}">
        <p14:creationId xmlns:p14="http://schemas.microsoft.com/office/powerpoint/2010/main" val="267400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“where” keyword to filter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employees with salary above 50,000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here equal is “==” instead of “=”.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“==” is to test if LHS equals RHS. Outcome is True or False.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(where(employee, </a:t>
            </a:r>
            <a:r>
              <a:rPr lang="en-US" dirty="0" err="1"/>
              <a:t>employee$salary</a:t>
            </a:r>
            <a:r>
              <a:rPr lang="en-US" dirty="0"/>
              <a:t>&gt;50000))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6268" y="3473512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0225" y="4409462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clause condition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0" y="3162250"/>
            <a:ext cx="4344776" cy="13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0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“filter” keyword can do the same thing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(filter(employee, </a:t>
            </a:r>
            <a:r>
              <a:rPr lang="en-US" dirty="0" err="1"/>
              <a:t>employee$salary</a:t>
            </a:r>
            <a:r>
              <a:rPr lang="en-US" dirty="0"/>
              <a:t>&gt;50000))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6268" y="3473512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0225" y="4409462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clause condition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0" y="3162250"/>
            <a:ext cx="4344776" cy="13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Find the number of employees with each title.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command is equivalent to </a:t>
            </a:r>
          </a:p>
          <a:p>
            <a:pPr marL="0" indent="0">
              <a:buNone/>
            </a:pPr>
            <a:r>
              <a:rPr lang="en-US" dirty="0"/>
              <a:t>     SELECT title, count(*) FROM employee GROUP BY title;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386" y="2904969"/>
            <a:ext cx="424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(count(</a:t>
            </a:r>
            <a:r>
              <a:rPr lang="en-US" dirty="0" err="1"/>
              <a:t>groupBy</a:t>
            </a:r>
            <a:r>
              <a:rPr lang="en-US" dirty="0"/>
              <a:t>(employee, "title")))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6" y="4454192"/>
            <a:ext cx="2491306" cy="17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(employee, “title”))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of ALL the numeric columns grouped by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our data, there is only one numeric column: 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90" y="4214929"/>
            <a:ext cx="3209827" cy="1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Aggregate by more than one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number of employees and the average salary of each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2751" y="3488082"/>
            <a:ext cx="84681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(employee, “title"), salary="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 = “count")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74374" y="3932904"/>
            <a:ext cx="1" cy="58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5126" y="445558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cxnSp>
        <p:nvCxnSpPr>
          <p:cNvPr id="12" name="Straight Arrow Connector 11"/>
          <p:cNvCxnSpPr>
            <a:stCxn id="15" idx="0"/>
          </p:cNvCxnSpPr>
          <p:nvPr/>
        </p:nvCxnSpPr>
        <p:spPr>
          <a:xfrm flipV="1">
            <a:off x="4611329" y="3857415"/>
            <a:ext cx="452284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0100" y="445558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 err="1"/>
              <a:t>groupby</a:t>
            </a:r>
            <a:r>
              <a:rPr lang="en-US" dirty="0"/>
              <a:t> columns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67949" y="3857415"/>
            <a:ext cx="432618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2861" y="4440435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on salary         count on </a:t>
            </a:r>
            <a:r>
              <a:rPr lang="en-US" dirty="0" err="1"/>
              <a:t>eid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023225" y="3807975"/>
            <a:ext cx="432619" cy="74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0" y="5165527"/>
            <a:ext cx="3876834" cy="1590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4611329" y="4824914"/>
            <a:ext cx="894737" cy="53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9802" y="4762584"/>
            <a:ext cx="1039732" cy="38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00567" y="4796110"/>
            <a:ext cx="1580921" cy="3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9038" y="5165527"/>
            <a:ext cx="311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Equivalent to:</a:t>
            </a:r>
          </a:p>
          <a:p>
            <a:r>
              <a:rPr lang="en-US" dirty="0"/>
              <a:t>SELECT title, count(*), </a:t>
            </a:r>
            <a:r>
              <a:rPr lang="en-US" dirty="0" err="1"/>
              <a:t>avg</a:t>
            </a:r>
            <a:r>
              <a:rPr lang="en-US" dirty="0"/>
              <a:t>(salary) FROM employee GROUP BY title;</a:t>
            </a:r>
          </a:p>
        </p:txBody>
      </p:sp>
    </p:spTree>
    <p:extLst>
      <p:ext uri="{BB962C8B-B14F-4D97-AF65-F5344CB8AC3E}">
        <p14:creationId xmlns:p14="http://schemas.microsoft.com/office/powerpoint/2010/main" val="968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group should </a:t>
            </a:r>
            <a:r>
              <a:rPr lang="en-US" b="1" dirty="0">
                <a:solidFill>
                  <a:srgbClr val="FF0000"/>
                </a:solidFill>
              </a:rPr>
              <a:t>submit a PDF document by next Thursday 6pm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Report your answers to all the questions in the previous slide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Well formatted, self-contained.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Include all the queries and commands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Include results (screenshots) and charts, tables,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List of aggregate functions in </a:t>
            </a:r>
            <a:r>
              <a:rPr lang="en-US" dirty="0" err="1"/>
              <a:t>SparkR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functions to use (very similar to Hive)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 functions:  year, month, </a:t>
            </a:r>
            <a:r>
              <a:rPr lang="en-US" dirty="0">
                <a:solidFill>
                  <a:srgbClr val="FF0000"/>
                </a:solidFill>
              </a:rPr>
              <a:t>day</a:t>
            </a:r>
            <a:r>
              <a:rPr lang="en-US" dirty="0"/>
              <a:t>, hour, minute, second, quarter,…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String functions: </a:t>
            </a:r>
            <a:r>
              <a:rPr lang="en-US" dirty="0" err="1"/>
              <a:t>substr</a:t>
            </a:r>
            <a:r>
              <a:rPr lang="en-US" dirty="0"/>
              <a:t>, length, </a:t>
            </a:r>
            <a:r>
              <a:rPr lang="en-US" dirty="0" err="1"/>
              <a:t>instr</a:t>
            </a: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Math functions: floor, ceil, round…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5820" y="2405223"/>
            <a:ext cx="58796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>
                <a:latin typeface="Arial Unicode MS" panose="020B0604020202020204" pitchFamily="34" charset="-128"/>
              </a:rPr>
              <a:t>countDistinct</a:t>
            </a:r>
            <a:r>
              <a:rPr lang="en-US" altLang="en-US" b="1" dirty="0">
                <a:latin typeface="Arial Unicode MS" panose="020B0604020202020204" pitchFamily="34" charset="-128"/>
              </a:rPr>
              <a:t>,  count, first, last, max, mean, min,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stddev</a:t>
            </a:r>
            <a:r>
              <a:rPr lang="en-US" altLang="en-US" b="1" dirty="0">
                <a:latin typeface="Arial Unicode MS" panose="020B0604020202020204" pitchFamily="34" charset="-128"/>
              </a:rPr>
              <a:t>, skewness;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stddev_pop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stddev_samp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sumDistinct</a:t>
            </a:r>
            <a:r>
              <a:rPr lang="en-US" altLang="en-US" b="1" dirty="0">
                <a:latin typeface="Arial Unicode MS" panose="020B0604020202020204" pitchFamily="34" charset="-128"/>
              </a:rPr>
              <a:t>, sum </a:t>
            </a:r>
            <a:r>
              <a:rPr lang="en-US" altLang="en-US" b="1" dirty="0" err="1">
                <a:latin typeface="Arial Unicode MS" panose="020B0604020202020204" pitchFamily="34" charset="-128"/>
              </a:rPr>
              <a:t>var_pop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var_samp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var</a:t>
            </a:r>
            <a:r>
              <a:rPr lang="en-US" altLang="en-US" b="1" dirty="0">
                <a:latin typeface="Arial Unicode MS" panose="020B0604020202020204" pitchFamily="34" charset="-128"/>
              </a:rPr>
              <a:t>, variance…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0" y="3729241"/>
            <a:ext cx="292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dayofmonth</a:t>
            </a:r>
            <a:r>
              <a:rPr lang="en-US" altLang="zh-CN" dirty="0">
                <a:solidFill>
                  <a:srgbClr val="FF0000"/>
                </a:solidFill>
              </a:rPr>
              <a:t>() instead of day()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26480" y="4098572"/>
            <a:ext cx="2001520" cy="4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7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plots in R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graphical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Generate files and save the plots in the files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Transfer the file to your local computer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 </a:t>
            </a:r>
            <a:r>
              <a:rPr lang="en-US" dirty="0" err="1"/>
              <a:t>Ondemand</a:t>
            </a:r>
            <a:r>
              <a:rPr lang="en-US" dirty="0"/>
              <a:t> portal, use the “view” function or “download” to check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3116315"/>
            <a:ext cx="61630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("sample.png", 490, 350)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plot(x, 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=19, col=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(0.5, 0.5, 0.5, 0.5),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=1.5)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(lm(y ~ x))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dev.off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65192" y="2990088"/>
            <a:ext cx="2953512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8704" y="2784455"/>
            <a:ext cx="42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png</a:t>
            </a:r>
            <a:r>
              <a:rPr lang="en-US" dirty="0"/>
              <a:t> file, specify dimensions (pixels)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7948" y="3887762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your plot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6739128" y="3887762"/>
            <a:ext cx="12688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281928" y="3510105"/>
            <a:ext cx="237744" cy="746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0779" y="4416763"/>
            <a:ext cx="32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the plot and close the file.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38400" y="4562865"/>
            <a:ext cx="3522379" cy="3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2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</a:t>
            </a:r>
            <a:r>
              <a:rPr lang="en-US" dirty="0" err="1"/>
              <a:t>SparkR</a:t>
            </a:r>
            <a:r>
              <a:rPr lang="en-US" dirty="0"/>
              <a:t> to perform the following analysis on the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Jan 2014 taxi dataset into a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(a) Show the total number of passengers taking taxi in each day of January.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(b) Show the total number of trips in each hour of Jan1st.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 total number of passengers taking taxi in each day of January.</a:t>
            </a:r>
          </a:p>
          <a:p>
            <a:endParaRPr lang="en-US" dirty="0"/>
          </a:p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(“select * from </a:t>
            </a:r>
            <a:r>
              <a:rPr lang="en-US" dirty="0" err="1"/>
              <a:t>nyc_taxi_jan</a:t>
            </a:r>
            <a:r>
              <a:rPr lang="en-US" dirty="0"/>
              <a:t>”)</a:t>
            </a:r>
          </a:p>
          <a:p>
            <a:r>
              <a:rPr lang="en-US" dirty="0" err="1"/>
              <a:t>passegner_day_df</a:t>
            </a:r>
            <a:r>
              <a:rPr lang="en-US" dirty="0"/>
              <a:t>&lt;-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</a:t>
            </a:r>
            <a:r>
              <a:rPr lang="en-US" dirty="0" err="1"/>
              <a:t>dayofmonth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taxi_df</a:t>
            </a: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/>
              <a:t>pickup_datetime</a:t>
            </a:r>
            <a:r>
              <a:rPr lang="en-US" dirty="0"/>
              <a:t>)), </a:t>
            </a:r>
            <a:r>
              <a:rPr lang="en-US" dirty="0" err="1"/>
              <a:t>passenger_count</a:t>
            </a:r>
            <a:r>
              <a:rPr lang="en-US" dirty="0"/>
              <a:t> = "sum")</a:t>
            </a:r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passegner_day_df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16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5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total number of trips in each hour of Jan 1.  </a:t>
            </a:r>
          </a:p>
          <a:p>
            <a:endParaRPr lang="en-US" dirty="0"/>
          </a:p>
          <a:p>
            <a:r>
              <a:rPr lang="en-US" sz="2400" dirty="0"/>
              <a:t>taxi_df_Jan1 &lt;- </a:t>
            </a:r>
            <a:r>
              <a:rPr lang="en-US" sz="2400" dirty="0" err="1"/>
              <a:t>sql</a:t>
            </a:r>
            <a:r>
              <a:rPr lang="en-US" sz="2400" dirty="0"/>
              <a:t>(“select * from </a:t>
            </a:r>
            <a:r>
              <a:rPr lang="en-US" sz="2400" dirty="0" err="1"/>
              <a:t>nyc_taxi_Jan</a:t>
            </a:r>
            <a:r>
              <a:rPr lang="en-US" sz="2400" dirty="0"/>
              <a:t> where day(</a:t>
            </a:r>
            <a:r>
              <a:rPr lang="en-US" sz="2400" dirty="0" err="1"/>
              <a:t>pickup_datetime</a:t>
            </a:r>
            <a:r>
              <a:rPr lang="en-US" sz="2400" dirty="0"/>
              <a:t>) = 1”)</a:t>
            </a:r>
          </a:p>
          <a:p>
            <a:r>
              <a:rPr lang="en-US" sz="2400" dirty="0" err="1"/>
              <a:t>trip_hr_df</a:t>
            </a:r>
            <a:r>
              <a:rPr lang="en-US" sz="2400" dirty="0"/>
              <a:t> &lt;- count(</a:t>
            </a:r>
            <a:r>
              <a:rPr lang="en-US" sz="2400" dirty="0" err="1"/>
              <a:t>groupBy</a:t>
            </a:r>
            <a:r>
              <a:rPr lang="en-US" sz="2400" dirty="0"/>
              <a:t>(taxi_df_Jan1,  hour(taxi_df_</a:t>
            </a:r>
            <a:r>
              <a:rPr lang="en-US" sz="2400" dirty="0">
                <a:solidFill>
                  <a:srgbClr val="FF0000"/>
                </a:solidFill>
              </a:rPr>
              <a:t>Jan1</a:t>
            </a:r>
            <a:r>
              <a:rPr lang="en-US" sz="2400" dirty="0"/>
              <a:t>$pickup_datetime)))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</a:t>
            </a:r>
            <a:r>
              <a:rPr lang="en-US" sz="2400" dirty="0" err="1"/>
              <a:t>trip_hr_df</a:t>
            </a:r>
            <a:r>
              <a:rPr lang="en-US" sz="2400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91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Temporary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Register a Spark </a:t>
            </a:r>
            <a:r>
              <a:rPr lang="en-US" sz="2000" dirty="0" err="1"/>
              <a:t>DataFrame</a:t>
            </a:r>
            <a:r>
              <a:rPr lang="en-US" sz="2000" dirty="0"/>
              <a:t> as a temporary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Not stored permanently in Hive. Will be dropped after you log out.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Then you can use SQL to query/filter this temporary 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  </a:t>
            </a:r>
            <a:r>
              <a:rPr lang="en-US" sz="2000" dirty="0" err="1"/>
              <a:t>registerTempTable</a:t>
            </a:r>
            <a:r>
              <a:rPr lang="en-US" sz="2000" dirty="0"/>
              <a:t>(employee, “</a:t>
            </a:r>
            <a:r>
              <a:rPr lang="en-US" sz="2000" dirty="0" err="1"/>
              <a:t>employee_table</a:t>
            </a:r>
            <a:r>
              <a:rPr lang="en-US" sz="2000" dirty="0"/>
              <a:t>”)</a:t>
            </a:r>
          </a:p>
          <a:p>
            <a:pPr marL="0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showDF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("select * from </a:t>
            </a:r>
            <a:r>
              <a:rPr lang="en-US" sz="2000" dirty="0" err="1"/>
              <a:t>employee_table</a:t>
            </a:r>
            <a:r>
              <a:rPr lang="en-US" sz="2000" dirty="0"/>
              <a:t>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97280" y="3206728"/>
            <a:ext cx="449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Usage: </a:t>
            </a:r>
            <a:r>
              <a:rPr lang="en-US" altLang="en-US" sz="1800" dirty="0" err="1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registerTempTable</a:t>
            </a:r>
            <a:r>
              <a:rPr lang="en-US" altLang="en-US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(x, </a:t>
            </a:r>
            <a:r>
              <a:rPr lang="en-US" altLang="en-US" sz="1800" dirty="0" err="1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tableName</a:t>
            </a:r>
            <a:r>
              <a:rPr lang="en-US" altLang="en-US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1200"/>
          <a:stretch/>
        </p:blipFill>
        <p:spPr>
          <a:xfrm>
            <a:off x="1215757" y="4617719"/>
            <a:ext cx="6630416" cy="17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9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Use </a:t>
            </a:r>
            <a:r>
              <a:rPr lang="en-US" dirty="0" err="1"/>
              <a:t>createOrReplaceTempView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old function </a:t>
            </a:r>
            <a:r>
              <a:rPr lang="en-US" dirty="0" err="1"/>
              <a:t>registerTempTable</a:t>
            </a:r>
            <a:r>
              <a:rPr lang="en-US" dirty="0"/>
              <a:t>() is depreciated </a:t>
            </a:r>
          </a:p>
          <a:p>
            <a:r>
              <a:rPr lang="en-US" dirty="0"/>
              <a:t>Use the substitute </a:t>
            </a:r>
            <a:r>
              <a:rPr lang="en-US" dirty="0" err="1"/>
              <a:t>createOrReplaceTempView</a:t>
            </a:r>
            <a:r>
              <a:rPr lang="en-US" dirty="0"/>
              <a:t>() in Spark 2.4.3</a:t>
            </a:r>
          </a:p>
          <a:p>
            <a:endParaRPr lang="en-US" dirty="0"/>
          </a:p>
          <a:p>
            <a:r>
              <a:rPr lang="en-US" dirty="0" err="1"/>
              <a:t>createOrReplaceTempView</a:t>
            </a:r>
            <a:r>
              <a:rPr lang="en-US" dirty="0"/>
              <a:t>(employee, “</a:t>
            </a:r>
            <a:r>
              <a:rPr lang="en-US" dirty="0" err="1"/>
              <a:t>employee_table</a:t>
            </a:r>
            <a:r>
              <a:rPr lang="en-US" dirty="0"/>
              <a:t>”)</a:t>
            </a:r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("show tables"))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SparkR</a:t>
            </a:r>
            <a:r>
              <a:rPr lang="en-US" sz="4000" dirty="0"/>
              <a:t> </a:t>
            </a:r>
            <a:r>
              <a:rPr lang="en-US" altLang="zh-CN" sz="4000" dirty="0" err="1"/>
              <a:t>DataFrame</a:t>
            </a:r>
            <a:r>
              <a:rPr lang="en-US" altLang="zh-CN" sz="4000" dirty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Using the collect() function or directly do:  </a:t>
            </a:r>
            <a:r>
              <a:rPr lang="en-US" dirty="0" err="1"/>
              <a:t>as.data.frame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employee_r</a:t>
            </a:r>
            <a:r>
              <a:rPr lang="en-US" dirty="0"/>
              <a:t> &lt;- collect(employee)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9619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class(employee)</a:t>
            </a:r>
          </a:p>
          <a:p>
            <a:r>
              <a:rPr lang="en-US" dirty="0"/>
              <a:t>[1] "</a:t>
            </a:r>
            <a:r>
              <a:rPr lang="en-US" dirty="0" err="1"/>
              <a:t>DataFrame</a:t>
            </a:r>
            <a:r>
              <a:rPr lang="en-US" dirty="0"/>
              <a:t>"</a:t>
            </a:r>
          </a:p>
          <a:p>
            <a:r>
              <a:rPr lang="en-US" dirty="0" err="1"/>
              <a:t>attr</a:t>
            </a:r>
            <a:r>
              <a:rPr lang="en-US" dirty="0"/>
              <a:t>(,"package")</a:t>
            </a:r>
          </a:p>
          <a:p>
            <a:r>
              <a:rPr lang="en-US" dirty="0"/>
              <a:t>[1] "</a:t>
            </a:r>
            <a:r>
              <a:rPr lang="en-US" dirty="0" err="1"/>
              <a:t>SparkR</a:t>
            </a:r>
            <a:r>
              <a:rPr lang="en-US" dirty="0"/>
              <a:t>"</a:t>
            </a:r>
          </a:p>
          <a:p>
            <a:r>
              <a:rPr lang="en-US" dirty="0"/>
              <a:t>&gt; </a:t>
            </a:r>
            <a:r>
              <a:rPr lang="en-US" dirty="0" err="1"/>
              <a:t>employee_r</a:t>
            </a:r>
            <a:r>
              <a:rPr lang="en-US" dirty="0"/>
              <a:t> &lt;- collect(employee)</a:t>
            </a:r>
          </a:p>
          <a:p>
            <a:r>
              <a:rPr lang="en-US" dirty="0"/>
              <a:t>&gt; class(</a:t>
            </a:r>
            <a:r>
              <a:rPr lang="en-US" dirty="0" err="1"/>
              <a:t>employee_r</a:t>
            </a:r>
            <a:r>
              <a:rPr lang="en-US" dirty="0"/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data.frame</a:t>
            </a:r>
            <a:r>
              <a:rPr lang="en-US" dirty="0"/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3998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employee_r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eid</a:t>
            </a:r>
            <a:r>
              <a:rPr lang="en-US" dirty="0"/>
              <a:t>           name salary         title</a:t>
            </a:r>
          </a:p>
          <a:p>
            <a:r>
              <a:rPr lang="en-US" dirty="0"/>
              <a:t>1 S001 Alexis Sanchez  80000       Manager</a:t>
            </a:r>
          </a:p>
          <a:p>
            <a:r>
              <a:rPr lang="en-US" dirty="0"/>
              <a:t>2 S002  Santi </a:t>
            </a:r>
            <a:r>
              <a:rPr lang="en-US" dirty="0" err="1"/>
              <a:t>Cazorla</a:t>
            </a:r>
            <a:r>
              <a:rPr lang="en-US" dirty="0"/>
              <a:t>  40000 Sr. Sales Rep</a:t>
            </a:r>
          </a:p>
          <a:p>
            <a:r>
              <a:rPr lang="en-US" dirty="0"/>
              <a:t>3 S003     Alex </a:t>
            </a:r>
            <a:r>
              <a:rPr lang="en-US" dirty="0" err="1"/>
              <a:t>Iwobi</a:t>
            </a:r>
            <a:r>
              <a:rPr lang="en-US" dirty="0"/>
              <a:t>  30000     Sales Rep</a:t>
            </a:r>
          </a:p>
          <a:p>
            <a:r>
              <a:rPr lang="en-US" dirty="0"/>
              <a:t>4 A001    Luis Suarez  80000       Manager</a:t>
            </a:r>
          </a:p>
          <a:p>
            <a:r>
              <a:rPr lang="en-US" dirty="0"/>
              <a:t>5 A002   Theo Walcott  40000    Accountant</a:t>
            </a:r>
          </a:p>
        </p:txBody>
      </p:sp>
    </p:spTree>
    <p:extLst>
      <p:ext uri="{BB962C8B-B14F-4D97-AF65-F5344CB8AC3E}">
        <p14:creationId xmlns:p14="http://schemas.microsoft.com/office/powerpoint/2010/main" val="157474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SparkR</a:t>
            </a:r>
            <a:r>
              <a:rPr lang="en-US" sz="4000" dirty="0"/>
              <a:t> </a:t>
            </a:r>
            <a:r>
              <a:rPr lang="en-US" altLang="zh-CN" sz="4000" dirty="0" err="1"/>
              <a:t>DataFrame</a:t>
            </a:r>
            <a:r>
              <a:rPr lang="en-US" altLang="zh-CN" sz="4000" dirty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Then you can use R functions on the data 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Note: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can be large. Be careful when you collect the entire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into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the salary histogram with </a:t>
            </a:r>
            <a:r>
              <a:rPr lang="en-US" dirty="0" err="1"/>
              <a:t>binwidth</a:t>
            </a:r>
            <a:r>
              <a:rPr lang="en-US" dirty="0"/>
              <a:t>=20000 (number of employees with salary in each of the 20000 bin)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Make sure to check the column data type before plotting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75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SparkR</a:t>
            </a:r>
            <a:r>
              <a:rPr lang="en-US" sz="4000" dirty="0"/>
              <a:t> </a:t>
            </a:r>
            <a:r>
              <a:rPr lang="en-US" altLang="zh-CN" sz="4000" dirty="0" err="1"/>
              <a:t>DataFrame</a:t>
            </a:r>
            <a:r>
              <a:rPr lang="en-US" altLang="zh-CN" sz="4000" dirty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1768" y="1845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</a:t>
            </a:r>
          </a:p>
          <a:p>
            <a:r>
              <a:rPr lang="en-US" dirty="0"/>
              <a:t>[1] "list"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7504" y="181791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Salary is not in numeric class</a:t>
            </a:r>
          </a:p>
          <a:p>
            <a:r>
              <a:rPr lang="en-US" dirty="0"/>
              <a:t>You need to do a conversion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23944" y="2020824"/>
            <a:ext cx="166420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1768" y="26671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)&lt;- "numeric"</a:t>
            </a:r>
          </a:p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</a:t>
            </a:r>
          </a:p>
          <a:p>
            <a:r>
              <a:rPr lang="en-US" dirty="0"/>
              <a:t>[1] "numeric"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1768" y="3797337"/>
            <a:ext cx="61433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library(ggplot2)</a:t>
            </a:r>
            <a:endParaRPr lang="en-US" dirty="0"/>
          </a:p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employee_r$salary</a:t>
            </a:r>
            <a:r>
              <a:rPr lang="en-US" dirty="0"/>
              <a:t>, </a:t>
            </a:r>
            <a:r>
              <a:rPr lang="en-US" dirty="0" err="1"/>
              <a:t>geom</a:t>
            </a:r>
            <a:r>
              <a:rPr lang="en-US" dirty="0"/>
              <a:t>="histogram", </a:t>
            </a:r>
            <a:r>
              <a:rPr lang="en-US" dirty="0" err="1"/>
              <a:t>binwidth</a:t>
            </a:r>
            <a:r>
              <a:rPr lang="en-US" dirty="0"/>
              <a:t> = 20000)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29" y="2752188"/>
            <a:ext cx="3224022" cy="3412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533" y="4812165"/>
            <a:ext cx="8312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ways to do Histogram</a:t>
            </a:r>
          </a:p>
          <a:p>
            <a:pPr marL="342900" indent="-342900"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qplot</a:t>
            </a:r>
            <a:r>
              <a:rPr lang="en-US" dirty="0"/>
              <a:t>() function with </a:t>
            </a:r>
            <a:r>
              <a:rPr lang="en-US" dirty="0" err="1"/>
              <a:t>geom</a:t>
            </a:r>
            <a:r>
              <a:rPr lang="en-US" dirty="0"/>
              <a:t> = “histogram”. Directly generate bins from data</a:t>
            </a:r>
          </a:p>
          <a:p>
            <a:pPr marL="342900" indent="-342900">
              <a:buAutoNum type="arabicPeriod"/>
            </a:pPr>
            <a:r>
              <a:rPr lang="en-US" dirty="0"/>
              <a:t>Aggregate data into bins in Spark </a:t>
            </a:r>
            <a:r>
              <a:rPr lang="en-US" dirty="0" err="1"/>
              <a:t>DataFrame</a:t>
            </a:r>
            <a:r>
              <a:rPr lang="en-US" dirty="0"/>
              <a:t> first, then plot “</a:t>
            </a:r>
            <a:r>
              <a:rPr lang="en-US" altLang="zh-CN" dirty="0"/>
              <a:t>Bar” charts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Use 2 when the data is in Spark </a:t>
            </a:r>
            <a:r>
              <a:rPr lang="en-US" dirty="0" err="1"/>
              <a:t>dataframe</a:t>
            </a:r>
            <a:r>
              <a:rPr lang="en-US" dirty="0"/>
              <a:t> (can’t apply </a:t>
            </a:r>
            <a:r>
              <a:rPr lang="en-US" dirty="0" err="1"/>
              <a:t>qplot</a:t>
            </a:r>
            <a:r>
              <a:rPr lang="en-US" dirty="0"/>
              <a:t> directly on it).</a:t>
            </a:r>
          </a:p>
        </p:txBody>
      </p:sp>
    </p:spTree>
    <p:extLst>
      <p:ext uri="{BB962C8B-B14F-4D97-AF65-F5344CB8AC3E}">
        <p14:creationId xmlns:p14="http://schemas.microsoft.com/office/powerpoint/2010/main" val="131597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Grading :</a:t>
            </a:r>
          </a:p>
          <a:p>
            <a:r>
              <a:rPr lang="en-US" sz="2400" dirty="0"/>
              <a:t>(1) do you have a clear picture of your dataset </a:t>
            </a:r>
          </a:p>
          <a:p>
            <a:r>
              <a:rPr lang="en-US" sz="2400" dirty="0"/>
              <a:t>(2) How much technical work done for the analysis/queries</a:t>
            </a:r>
          </a:p>
          <a:p>
            <a:r>
              <a:rPr lang="en-US" sz="2400" dirty="0"/>
              <a:t>(3) Interestingness/findings of the results</a:t>
            </a:r>
          </a:p>
          <a:p>
            <a:r>
              <a:rPr lang="en-US" sz="2400" dirty="0"/>
              <a:t>(4) Next step plan (can improve later).</a:t>
            </a:r>
          </a:p>
          <a:p>
            <a:r>
              <a:rPr lang="en-US" sz="2400" dirty="0"/>
              <a:t>(5) Control your time (15 min must stop)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9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and Writing </a:t>
            </a:r>
            <a:r>
              <a:rPr lang="en-US" altLang="zh-CN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default data format in Spark is called  “parquet”: a column-based file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 a Spark </a:t>
            </a:r>
            <a:r>
              <a:rPr lang="en-US" dirty="0" err="1"/>
              <a:t>DataFrame</a:t>
            </a:r>
            <a:r>
              <a:rPr lang="en-US" dirty="0"/>
              <a:t> into a parquet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a Spark </a:t>
            </a:r>
            <a:r>
              <a:rPr lang="en-US" dirty="0" err="1"/>
              <a:t>DataFrame</a:t>
            </a:r>
            <a:r>
              <a:rPr lang="en-US" dirty="0"/>
              <a:t> from a parquet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saveDF</a:t>
            </a:r>
            <a:r>
              <a:rPr lang="en-US" dirty="0"/>
              <a:t>(employee,"</a:t>
            </a:r>
            <a:r>
              <a:rPr lang="en-US" dirty="0" err="1"/>
              <a:t>employee.parquet</a:t>
            </a:r>
            <a:r>
              <a:rPr lang="en-US" dirty="0"/>
              <a:t>", "parquet")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26080" y="4267540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2573" y="531266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</a:t>
            </a:r>
            <a:r>
              <a:rPr lang="en-US" altLang="zh-CN" dirty="0" err="1"/>
              <a:t>DataFrame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37632" y="4245034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515586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name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65658" y="4178808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95626" y="5089636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altLang="zh-CN" dirty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64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and Writing </a:t>
            </a:r>
            <a:r>
              <a:rPr lang="en-US" altLang="zh-CN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default data format in Spark is called  “parquet”: a column-based file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 a Spark </a:t>
            </a:r>
            <a:r>
              <a:rPr lang="en-US" dirty="0" err="1"/>
              <a:t>DataFrame</a:t>
            </a:r>
            <a:r>
              <a:rPr lang="en-US" dirty="0"/>
              <a:t> into a parquet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a Spark </a:t>
            </a:r>
            <a:r>
              <a:rPr lang="en-US" dirty="0" err="1"/>
              <a:t>DataFrame</a:t>
            </a:r>
            <a:r>
              <a:rPr lang="en-US" dirty="0"/>
              <a:t> from a parquet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zh-CN" dirty="0"/>
              <a:t>employee&lt;- </a:t>
            </a:r>
            <a:r>
              <a:rPr lang="en-US" altLang="zh-CN" dirty="0" err="1"/>
              <a:t>load</a:t>
            </a:r>
            <a:r>
              <a:rPr lang="en-US" dirty="0" err="1"/>
              <a:t>DF</a:t>
            </a:r>
            <a:r>
              <a:rPr lang="en-US" dirty="0"/>
              <a:t>("</a:t>
            </a:r>
            <a:r>
              <a:rPr lang="en-US" dirty="0" err="1"/>
              <a:t>employee.parquet</a:t>
            </a:r>
            <a:r>
              <a:rPr lang="en-US" dirty="0"/>
              <a:t>")   (</a:t>
            </a:r>
            <a:r>
              <a:rPr lang="en-US" dirty="0">
                <a:solidFill>
                  <a:srgbClr val="FF0000"/>
                </a:solidFill>
              </a:rPr>
              <a:t>update from last version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08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</a:t>
            </a:r>
            <a:r>
              <a:rPr lang="en-US" dirty="0" err="1"/>
              <a:t>DataFrame</a:t>
            </a:r>
            <a:r>
              <a:rPr lang="en-US" dirty="0"/>
              <a:t> as a Hive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command “</a:t>
            </a:r>
            <a:r>
              <a:rPr lang="en-US" dirty="0" err="1"/>
              <a:t>sav</a:t>
            </a:r>
            <a:r>
              <a:rPr lang="en-US" altLang="zh-CN" dirty="0" err="1"/>
              <a:t>eAsTable</a:t>
            </a:r>
            <a:r>
              <a:rPr lang="en-US" altLang="zh-CN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saveAsTable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, “table name")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857414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/>
              <a:t>createDataFrame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4224283"/>
            <a:ext cx="25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saveAsTable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"</a:t>
            </a:r>
            <a:r>
              <a:rPr lang="en-US" dirty="0" err="1"/>
              <a:t>mtcars</a:t>
            </a:r>
            <a:r>
              <a:rPr lang="en-US" dirty="0"/>
              <a:t>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4517323"/>
            <a:ext cx="36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("select * from </a:t>
            </a:r>
            <a:r>
              <a:rPr lang="en-US" dirty="0" err="1"/>
              <a:t>mtcars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072249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  <a:r>
              <a:rPr lang="en-US"/>
              <a:t>: 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 == NA returns true.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aggregations all NA values are grouped together.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 is treated as a normal value in join keys.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 values go last when in ascending order, larger than any other numeric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9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NYC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a line chart to show the number of trips during each hour of Jan. </a:t>
            </a:r>
            <a:r>
              <a:rPr lang="en-US" altLang="zh-CN" dirty="0"/>
              <a:t>15.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a histogram to show the distribution of trip length (bin width = 1 mile) in Jan.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Q1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9808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taxi_day15_df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(“select *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nyc_taxi_jan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15”)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trip_hr_day15_df &lt;- 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(taxi_day15_df, hour(taxi_day15_df$pickup_datetime)))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trip_hr_day15_df_r&lt;- collect(trip_hr_day15_df)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(trip_hr_day15_df_r)[1]=“hour”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library(ggplot2)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(“trip_hour_day15.png”)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(trip_hr_day15_df_r$hour, trip_hr_day15_df_r$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=“line”)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dev.off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6920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9808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(“select * from </a:t>
            </a:r>
            <a:r>
              <a:rPr lang="en-US" dirty="0" err="1"/>
              <a:t>nyc_taxi</a:t>
            </a:r>
            <a:r>
              <a:rPr lang="en-US" dirty="0"/>
              <a:t>”)</a:t>
            </a:r>
          </a:p>
          <a:p>
            <a:r>
              <a:rPr lang="en-US" dirty="0" err="1"/>
              <a:t>trip_stat_df_r</a:t>
            </a:r>
            <a:r>
              <a:rPr lang="en-US" dirty="0"/>
              <a:t> &lt;- collect(count(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ceil(</a:t>
            </a:r>
            <a:r>
              <a:rPr lang="en-US" dirty="0" err="1"/>
              <a:t>taxi_df$trip_distance</a:t>
            </a:r>
            <a:r>
              <a:rPr lang="en-US" dirty="0"/>
              <a:t>))))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trip_stat_df_r_sorted</a:t>
            </a:r>
            <a:r>
              <a:rPr lang="en-US" dirty="0"/>
              <a:t> &lt;- </a:t>
            </a:r>
            <a:r>
              <a:rPr lang="en-US" dirty="0" err="1"/>
              <a:t>trip_stat_df_r</a:t>
            </a:r>
            <a:r>
              <a:rPr lang="en-US" dirty="0"/>
              <a:t>[order(</a:t>
            </a:r>
            <a:r>
              <a:rPr lang="en-US" dirty="0" err="1"/>
              <a:t>trip_stat_df_r</a:t>
            </a:r>
            <a:r>
              <a:rPr lang="en-US" dirty="0"/>
              <a:t>[1]), ]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trip_stat_df_r_sorted</a:t>
            </a:r>
            <a:r>
              <a:rPr lang="en-US" dirty="0"/>
              <a:t>)[1]="distance"</a:t>
            </a:r>
          </a:p>
          <a:p>
            <a:r>
              <a:rPr lang="en-US" dirty="0" err="1"/>
              <a:t>png</a:t>
            </a:r>
            <a:r>
              <a:rPr lang="en-US" dirty="0"/>
              <a:t>(“trip_length_Jan.png”)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trip_stat_df_r_sorted$count</a:t>
            </a:r>
            <a:r>
              <a:rPr lang="en-US" dirty="0"/>
              <a:t>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trip_stat_df_r_sorted$distance</a:t>
            </a:r>
            <a:r>
              <a:rPr lang="en-US" dirty="0"/>
              <a:t>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</p:txBody>
      </p:sp>
      <p:cxnSp>
        <p:nvCxnSpPr>
          <p:cNvPr id="6" name="Straight Arrow Connector 5"/>
          <p:cNvCxnSpPr>
            <a:cxnSpLocks/>
            <a:endCxn id="8" idx="3"/>
          </p:cNvCxnSpPr>
          <p:nvPr/>
        </p:nvCxnSpPr>
        <p:spPr>
          <a:xfrm flipH="1">
            <a:off x="9067800" y="3615971"/>
            <a:ext cx="832658" cy="68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480" y="4158034"/>
            <a:ext cx="7894320" cy="295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3328491">
            <a:off x="8737601" y="2203394"/>
            <a:ext cx="279400" cy="433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35223" y="2074305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counts for each bin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67800" y="3223555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(bin, count) as bars</a:t>
            </a:r>
          </a:p>
        </p:txBody>
      </p:sp>
    </p:spTree>
    <p:extLst>
      <p:ext uri="{BB962C8B-B14F-4D97-AF65-F5344CB8AC3E}">
        <p14:creationId xmlns:p14="http://schemas.microsoft.com/office/powerpoint/2010/main" val="1467291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937D-8D96-4FFB-B1D4-1700FA30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 for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4F7F-254A-464C-B9A5-FDB44194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NULL values and NA</a:t>
            </a:r>
          </a:p>
          <a:p>
            <a:r>
              <a:rPr lang="en-US" dirty="0"/>
              <a:t>Null in Hive will become Null in Spark and NA in R</a:t>
            </a:r>
          </a:p>
          <a:p>
            <a:r>
              <a:rPr lang="en-US" dirty="0"/>
              <a:t>Use function </a:t>
            </a:r>
            <a:r>
              <a:rPr lang="en-US" dirty="0" err="1"/>
              <a:t>isNull</a:t>
            </a:r>
            <a:r>
              <a:rPr lang="en-US" dirty="0"/>
              <a:t>() and </a:t>
            </a:r>
            <a:r>
              <a:rPr lang="en-US" dirty="0" err="1"/>
              <a:t>isNotNull</a:t>
            </a:r>
            <a:r>
              <a:rPr lang="en-US" dirty="0"/>
              <a:t>() to test (output True/False)</a:t>
            </a:r>
          </a:p>
          <a:p>
            <a:endParaRPr lang="en-US" dirty="0"/>
          </a:p>
          <a:p>
            <a:r>
              <a:rPr lang="en-US" dirty="0" err="1"/>
              <a:t>new_df</a:t>
            </a:r>
            <a:r>
              <a:rPr lang="en-US" dirty="0"/>
              <a:t> &lt;- where(df, </a:t>
            </a:r>
            <a:r>
              <a:rPr lang="en-US" dirty="0" err="1"/>
              <a:t>isNotNull</a:t>
            </a:r>
            <a:r>
              <a:rPr lang="en-US" dirty="0"/>
              <a:t>(</a:t>
            </a:r>
            <a:r>
              <a:rPr lang="en-US" dirty="0" err="1"/>
              <a:t>df$col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DBBAB-EC6F-4D97-957A-31BE20A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69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937D-8D96-4FFB-B1D4-1700FA30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 for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4F7F-254A-464C-B9A5-FDB44194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select() function</a:t>
            </a:r>
          </a:p>
          <a:p>
            <a:r>
              <a:rPr lang="en-US" dirty="0"/>
              <a:t>Select all the columns into a new data frame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select(df, </a:t>
            </a:r>
            <a:r>
              <a:rPr lang="en-US" dirty="0" err="1"/>
              <a:t>colnames</a:t>
            </a:r>
            <a:r>
              <a:rPr lang="en-US" dirty="0"/>
              <a:t>(df))</a:t>
            </a:r>
          </a:p>
          <a:p>
            <a:pPr marL="0" indent="0">
              <a:buNone/>
            </a:pPr>
            <a:r>
              <a:rPr lang="en-US" dirty="0"/>
              <a:t>select(df, c(</a:t>
            </a:r>
            <a:r>
              <a:rPr lang="en-US" dirty="0" err="1"/>
              <a:t>colnames</a:t>
            </a:r>
            <a:r>
              <a:rPr lang="en-US" dirty="0"/>
              <a:t>(df), </a:t>
            </a:r>
            <a:r>
              <a:rPr lang="en-US"/>
              <a:t>col1*0.1))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DBBAB-EC6F-4D97-957A-31BE20A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is an application on top of HDFS for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 functions are converted to Map-Reduce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Difference between Spark and Hive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Spark allows data transfer in shared memory.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Hive only read/write data to files.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Hive is used mainly for data management. It can handle simple queries.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Spark might be more efficient for complex analysis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30" y="478755"/>
            <a:ext cx="2419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4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Programming in Spark (API)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Java, Python, Scala, 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SQL-like queries on data frames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Load data from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 package to work with Spark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Image result for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8" y="1845734"/>
            <a:ext cx="1930652" cy="10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81" y="2043731"/>
            <a:ext cx="1038034" cy="8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8478691" y="2346899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17" y="3628233"/>
            <a:ext cx="1279949" cy="11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 rot="5400000">
            <a:off x="9687668" y="3120432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15" y="5203511"/>
            <a:ext cx="941081" cy="9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 rot="7939510">
            <a:off x="9215885" y="4868944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5197" y="582217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28933" y="3834878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 Tables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95917" y="150577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1125" y="170206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statistical 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R data types: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character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numeric (real or decimal)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integer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Logical (Ture/False)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Complex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Use the class() function to show the data type.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R data structure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atomic vector: a sequence of objects of the same type (e.g., numeric or character)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List: a sequence of objects with mixed data types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Matrix: 2-D numeric vectors.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data frame: 2-D tabular data with row </a:t>
            </a:r>
            <a:r>
              <a:rPr lang="en-US" altLang="zh-CN" sz="1600" dirty="0"/>
              <a:t>names</a:t>
            </a:r>
            <a:r>
              <a:rPr lang="en-US" sz="1600" dirty="0"/>
              <a:t> and column names (optional). Mixed data types across columns.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factors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statistical programming language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Use packages and functions.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R function: </a:t>
            </a:r>
            <a:r>
              <a:rPr lang="en-US" sz="1800" dirty="0" err="1"/>
              <a:t>function_Name</a:t>
            </a:r>
            <a:r>
              <a:rPr lang="en-US" sz="1800" dirty="0"/>
              <a:t>(input parameter list).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Load packages to use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altLang="zh-CN" sz="2000" dirty="0"/>
              <a:t>ggplot2”)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library(ggplot2)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call </a:t>
            </a:r>
            <a:r>
              <a:rPr lang="en-US" sz="2000" dirty="0" err="1"/>
              <a:t>qplot</a:t>
            </a:r>
            <a:r>
              <a:rPr lang="en-US" sz="2000" dirty="0"/>
              <a:t>() to draw 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Basic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sequential statements, value assignment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a = 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m &lt;- matrix(</a:t>
            </a:r>
            <a:r>
              <a:rPr lang="en-US" sz="1800" dirty="0" err="1"/>
              <a:t>nrow</a:t>
            </a:r>
            <a:r>
              <a:rPr lang="en-US" sz="1800" dirty="0"/>
              <a:t> = 2, </a:t>
            </a:r>
            <a:r>
              <a:rPr lang="en-US" sz="1800" dirty="0" err="1"/>
              <a:t>ncol</a:t>
            </a:r>
            <a:r>
              <a:rPr lang="en-US" sz="1800" dirty="0"/>
              <a:t> = 2)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d &lt;- </a:t>
            </a:r>
            <a:r>
              <a:rPr lang="en-US" sz="1800" dirty="0" err="1"/>
              <a:t>cbind</a:t>
            </a:r>
            <a:r>
              <a:rPr lang="en-US" sz="1800" dirty="0"/>
              <a:t>(1:3, 10:12)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Control statements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test_expression</a:t>
            </a:r>
            <a:r>
              <a:rPr lang="en-US" altLang="zh-CN" sz="1800" dirty="0"/>
              <a:t>) {</a:t>
            </a:r>
          </a:p>
          <a:p>
            <a:pPr marL="201168" lvl="1" indent="0">
              <a:buNone/>
            </a:pPr>
            <a:r>
              <a:rPr lang="en-US" altLang="zh-CN" sz="1800" dirty="0"/>
              <a:t>statement</a:t>
            </a:r>
          </a:p>
          <a:p>
            <a:pPr marL="201168" lvl="1" indent="0">
              <a:buNone/>
            </a:pPr>
            <a:r>
              <a:rPr lang="en-US" altLang="zh-CN" sz="1800" dirty="0"/>
              <a:t>}</a:t>
            </a:r>
          </a:p>
          <a:p>
            <a:pPr marL="201168" lvl="1" indent="0">
              <a:buNone/>
            </a:pPr>
            <a:endParaRPr lang="en-US" sz="1800" dirty="0"/>
          </a:p>
          <a:p>
            <a:pPr marL="201168" lvl="1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val</a:t>
            </a:r>
            <a:r>
              <a:rPr lang="en-US" sz="1800" dirty="0"/>
              <a:t> in sequence)</a:t>
            </a:r>
          </a:p>
          <a:p>
            <a:pPr marL="201168" lvl="1" indent="0">
              <a:buNone/>
            </a:pPr>
            <a:r>
              <a:rPr lang="en-US" sz="1800" dirty="0"/>
              <a:t>{</a:t>
            </a:r>
          </a:p>
          <a:p>
            <a:pPr marL="201168" lvl="1" indent="0">
              <a:buNone/>
            </a:pPr>
            <a:r>
              <a:rPr lang="en-US" sz="1800" dirty="0"/>
              <a:t>statement</a:t>
            </a:r>
          </a:p>
          <a:p>
            <a:pPr marL="201168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8666" y="44822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c(2,5,3,9,8,11,6)</a:t>
            </a:r>
          </a:p>
          <a:p>
            <a:r>
              <a:rPr lang="en-US" dirty="0"/>
              <a:t>count &lt;- 0</a:t>
            </a:r>
          </a:p>
          <a:p>
            <a:r>
              <a:rPr lang="en-US" dirty="0"/>
              <a:t>for (</a:t>
            </a:r>
            <a:r>
              <a:rPr lang="en-US" dirty="0" err="1"/>
              <a:t>val</a:t>
            </a:r>
            <a:r>
              <a:rPr lang="en-US" dirty="0"/>
              <a:t> in x) {</a:t>
            </a:r>
          </a:p>
          <a:p>
            <a:r>
              <a:rPr lang="en-US" dirty="0"/>
              <a:t>if(</a:t>
            </a:r>
            <a:r>
              <a:rPr lang="en-US" dirty="0" err="1"/>
              <a:t>val</a:t>
            </a:r>
            <a:r>
              <a:rPr lang="en-US" dirty="0"/>
              <a:t> %% 2 == 0)  count = count+1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print(count)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8666" y="25096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&lt;- 5</a:t>
            </a:r>
          </a:p>
          <a:p>
            <a:r>
              <a:rPr lang="en-US" dirty="0"/>
              <a:t>if(x &gt; 0){</a:t>
            </a:r>
          </a:p>
          <a:p>
            <a:r>
              <a:rPr lang="en-US" dirty="0"/>
              <a:t>print("Positive number")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554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3609</Words>
  <Application>Microsoft Office PowerPoint</Application>
  <PresentationFormat>Widescreen</PresentationFormat>
  <Paragraphs>454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Unicode MS</vt:lpstr>
      <vt:lpstr>Calibri</vt:lpstr>
      <vt:lpstr>Gill Sans MT</vt:lpstr>
      <vt:lpstr>Times New Roman</vt:lpstr>
      <vt:lpstr>Wingdings</vt:lpstr>
      <vt:lpstr>Retrospect</vt:lpstr>
      <vt:lpstr>Analyzing Big Data with SparkR</vt:lpstr>
      <vt:lpstr>Mid-Term Presentations</vt:lpstr>
      <vt:lpstr>Mid-Term Project Report</vt:lpstr>
      <vt:lpstr>Mid-Term Presentations</vt:lpstr>
      <vt:lpstr>Spark and SparkR</vt:lpstr>
      <vt:lpstr>Spark</vt:lpstr>
      <vt:lpstr>R – Quick Review</vt:lpstr>
      <vt:lpstr>R – Quick Review</vt:lpstr>
      <vt:lpstr>R – Quick Review</vt:lpstr>
      <vt:lpstr>Working with R on PSC/Bridges</vt:lpstr>
      <vt:lpstr>Use R on PSC Server – install packages</vt:lpstr>
      <vt:lpstr>Load SparkR </vt:lpstr>
      <vt:lpstr>Spark in R</vt:lpstr>
      <vt:lpstr>Use Spark in R </vt:lpstr>
      <vt:lpstr>Data Frame in Spark</vt:lpstr>
      <vt:lpstr>Creating a SparkR DataFrame</vt:lpstr>
      <vt:lpstr>Loading Data from R Data Frame</vt:lpstr>
      <vt:lpstr>Loading Data From Hive Tables</vt:lpstr>
      <vt:lpstr>Control Hive from SparkR</vt:lpstr>
      <vt:lpstr>Basic DataFrame functions</vt:lpstr>
      <vt:lpstr>Exercise-1</vt:lpstr>
      <vt:lpstr>Spark DataFrame Materialization</vt:lpstr>
      <vt:lpstr>DataFrame Functions(1)</vt:lpstr>
      <vt:lpstr>DataFrame Functions(1)</vt:lpstr>
      <vt:lpstr>DataFrame Functions(2)</vt:lpstr>
      <vt:lpstr>DataFrame Functions(2)</vt:lpstr>
      <vt:lpstr>DataFrame Functions(3)</vt:lpstr>
      <vt:lpstr>DataFrame Functions(3)</vt:lpstr>
      <vt:lpstr>DataFrame Functions(3)</vt:lpstr>
      <vt:lpstr>DataFrame Functions(3)</vt:lpstr>
      <vt:lpstr>Generating plots in R Command line</vt:lpstr>
      <vt:lpstr>Exercise-II</vt:lpstr>
      <vt:lpstr>Exercise II Solution</vt:lpstr>
      <vt:lpstr>Exercise II Solution</vt:lpstr>
      <vt:lpstr>Register Temporary Tables</vt:lpstr>
      <vt:lpstr>Update: Use createOrReplaceTempView</vt:lpstr>
      <vt:lpstr>Converting SparkR DataFrame to R data frame</vt:lpstr>
      <vt:lpstr>Converting SparkR DataFrame to R data frame</vt:lpstr>
      <vt:lpstr>Converting SparkR DataFrame to R data frame</vt:lpstr>
      <vt:lpstr>Reading and Writing DataFrames</vt:lpstr>
      <vt:lpstr>Reading and Writing DataFrames</vt:lpstr>
      <vt:lpstr>Save DataFrame as a Hive Table</vt:lpstr>
      <vt:lpstr>Special case: NA</vt:lpstr>
      <vt:lpstr>Mini-Project</vt:lpstr>
      <vt:lpstr>Solution Q1</vt:lpstr>
      <vt:lpstr>Solution Q2</vt:lpstr>
      <vt:lpstr>Additional Things for SparkR</vt:lpstr>
      <vt:lpstr>Additional Things for SparkR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Jerry Jacob</cp:lastModifiedBy>
  <cp:revision>1878</cp:revision>
  <dcterms:created xsi:type="dcterms:W3CDTF">2014-09-09T01:52:12Z</dcterms:created>
  <dcterms:modified xsi:type="dcterms:W3CDTF">2019-10-18T00:01:55Z</dcterms:modified>
</cp:coreProperties>
</file>