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3" r:id="rId1"/>
  </p:sldMasterIdLst>
  <p:notesMasterIdLst>
    <p:notesMasterId r:id="rId37"/>
  </p:notesMasterIdLst>
  <p:sldIdLst>
    <p:sldId id="256" r:id="rId2"/>
    <p:sldId id="915" r:id="rId3"/>
    <p:sldId id="869" r:id="rId4"/>
    <p:sldId id="878" r:id="rId5"/>
    <p:sldId id="870" r:id="rId6"/>
    <p:sldId id="877" r:id="rId7"/>
    <p:sldId id="893" r:id="rId8"/>
    <p:sldId id="879" r:id="rId9"/>
    <p:sldId id="917" r:id="rId10"/>
    <p:sldId id="880" r:id="rId11"/>
    <p:sldId id="895" r:id="rId12"/>
    <p:sldId id="896" r:id="rId13"/>
    <p:sldId id="897" r:id="rId14"/>
    <p:sldId id="898" r:id="rId15"/>
    <p:sldId id="899" r:id="rId16"/>
    <p:sldId id="900" r:id="rId17"/>
    <p:sldId id="905" r:id="rId18"/>
    <p:sldId id="906" r:id="rId19"/>
    <p:sldId id="907" r:id="rId20"/>
    <p:sldId id="918" r:id="rId21"/>
    <p:sldId id="919" r:id="rId22"/>
    <p:sldId id="920" r:id="rId23"/>
    <p:sldId id="916" r:id="rId24"/>
    <p:sldId id="926" r:id="rId25"/>
    <p:sldId id="903" r:id="rId26"/>
    <p:sldId id="904" r:id="rId27"/>
    <p:sldId id="908" r:id="rId28"/>
    <p:sldId id="909" r:id="rId29"/>
    <p:sldId id="927" r:id="rId30"/>
    <p:sldId id="911" r:id="rId31"/>
    <p:sldId id="923" r:id="rId32"/>
    <p:sldId id="921" r:id="rId33"/>
    <p:sldId id="922" r:id="rId34"/>
    <p:sldId id="924" r:id="rId35"/>
    <p:sldId id="92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3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8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ou, Xun" userId="001ff22b-a6bc-4eb7-9051-3b4852b4fdd5" providerId="ADAL" clId="{6B78C9A1-6FB8-4336-9C46-C69C818E4A3C}"/>
    <pc:docChg chg="modSld">
      <pc:chgData name="Zhou, Xun" userId="001ff22b-a6bc-4eb7-9051-3b4852b4fdd5" providerId="ADAL" clId="{6B78C9A1-6FB8-4336-9C46-C69C818E4A3C}" dt="2018-10-18T22:30:21.385" v="54" actId="20577"/>
      <pc:docMkLst>
        <pc:docMk/>
      </pc:docMkLst>
      <pc:sldChg chg="modSp">
        <pc:chgData name="Zhou, Xun" userId="001ff22b-a6bc-4eb7-9051-3b4852b4fdd5" providerId="ADAL" clId="{6B78C9A1-6FB8-4336-9C46-C69C818E4A3C}" dt="2018-10-18T22:20:37.367" v="8" actId="20577"/>
        <pc:sldMkLst>
          <pc:docMk/>
          <pc:sldMk cId="1187481296" sldId="905"/>
        </pc:sldMkLst>
        <pc:spChg chg="mod">
          <ac:chgData name="Zhou, Xun" userId="001ff22b-a6bc-4eb7-9051-3b4852b4fdd5" providerId="ADAL" clId="{6B78C9A1-6FB8-4336-9C46-C69C818E4A3C}" dt="2018-10-18T22:20:37.367" v="8" actId="20577"/>
          <ac:spMkLst>
            <pc:docMk/>
            <pc:sldMk cId="1187481296" sldId="905"/>
            <ac:spMk id="3" creationId="{00000000-0000-0000-0000-000000000000}"/>
          </ac:spMkLst>
        </pc:spChg>
      </pc:sldChg>
      <pc:sldChg chg="modSp">
        <pc:chgData name="Zhou, Xun" userId="001ff22b-a6bc-4eb7-9051-3b4852b4fdd5" providerId="ADAL" clId="{6B78C9A1-6FB8-4336-9C46-C69C818E4A3C}" dt="2018-10-18T22:29:59.470" v="36" actId="20577"/>
        <pc:sldMkLst>
          <pc:docMk/>
          <pc:sldMk cId="3865721999" sldId="907"/>
        </pc:sldMkLst>
        <pc:spChg chg="mod">
          <ac:chgData name="Zhou, Xun" userId="001ff22b-a6bc-4eb7-9051-3b4852b4fdd5" providerId="ADAL" clId="{6B78C9A1-6FB8-4336-9C46-C69C818E4A3C}" dt="2018-10-18T22:29:59.470" v="36" actId="20577"/>
          <ac:spMkLst>
            <pc:docMk/>
            <pc:sldMk cId="3865721999" sldId="907"/>
            <ac:spMk id="3" creationId="{00000000-0000-0000-0000-000000000000}"/>
          </ac:spMkLst>
        </pc:spChg>
      </pc:sldChg>
      <pc:sldChg chg="modSp">
        <pc:chgData name="Zhou, Xun" userId="001ff22b-a6bc-4eb7-9051-3b4852b4fdd5" providerId="ADAL" clId="{6B78C9A1-6FB8-4336-9C46-C69C818E4A3C}" dt="2018-10-18T22:30:21.385" v="54" actId="20577"/>
        <pc:sldMkLst>
          <pc:docMk/>
          <pc:sldMk cId="3396563135" sldId="925"/>
        </pc:sldMkLst>
        <pc:spChg chg="mod">
          <ac:chgData name="Zhou, Xun" userId="001ff22b-a6bc-4eb7-9051-3b4852b4fdd5" providerId="ADAL" clId="{6B78C9A1-6FB8-4336-9C46-C69C818E4A3C}" dt="2018-10-18T22:30:21.385" v="54" actId="20577"/>
          <ac:spMkLst>
            <pc:docMk/>
            <pc:sldMk cId="3396563135" sldId="925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AEB7E-867D-4282-8DE5-F36A179E3AC7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0BA66-FF30-40C0-A8D7-30028C97E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50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27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2AF0-9EB6-4DA0-AA18-4D452EF1FC35}" type="datetime1">
              <a:rPr lang="en-US" smtClean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54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6D57-56A4-4768-98BC-B1DCE3579E3C}" type="datetime1">
              <a:rPr lang="en-US" smtClean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033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F54B-6BF3-4F64-AA49-C79910828BAA}" type="datetime1">
              <a:rPr lang="en-US" smtClean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00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54D9-3FC8-4F5A-9887-8169F77364C0}" type="datetime1">
              <a:rPr lang="en-US" smtClean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22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D39E-5580-4DD5-8F06-2604FE426769}" type="datetime1">
              <a:rPr lang="en-US" smtClean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19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62ED-3FA5-4E29-AD84-CBD2ED8A40E8}" type="datetime1">
              <a:rPr lang="en-US" smtClean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23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719D-44E6-47A2-84AB-0AB0DB21914A}" type="datetime1">
              <a:rPr lang="en-US" smtClean="0"/>
              <a:t>10/10/2019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41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2FE4-6D64-44AB-8717-E7988512E516}" type="datetime1">
              <a:rPr lang="en-US" smtClean="0"/>
              <a:t>10/10/2019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50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0149-D071-4618-B927-DAD5ED66D149}" type="datetime1">
              <a:rPr lang="en-US" smtClean="0"/>
              <a:t>10/10/2019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169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D1A81E-A393-41C9-9B38-2D3A71971022}" type="datetime1">
              <a:rPr lang="en-US" smtClean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98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7BDC-98EC-441F-8CC2-C970B2D9F19F}" type="datetime1">
              <a:rPr lang="en-US" smtClean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228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73FADF-1024-4215-908D-689AC4B31A34}" type="datetime1">
              <a:rPr lang="en-US" smtClean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889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87000">
              <a:srgbClr val="EBEBEB">
                <a:lumMod val="95000"/>
                <a:lumOff val="5000"/>
              </a:srgbClr>
            </a:gs>
            <a:gs pos="94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Analyzing Big Data with </a:t>
            </a:r>
            <a:r>
              <a:rPr lang="en-US" sz="6000" dirty="0" err="1"/>
              <a:t>SparkR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MSCI:6110 </a:t>
            </a:r>
            <a:r>
              <a:rPr lang="en-US"/>
              <a:t>Fall </a:t>
            </a:r>
            <a:r>
              <a:rPr lang="en-US" smtClean="0"/>
              <a:t>2019</a:t>
            </a:r>
            <a:endParaRPr lang="en-US" dirty="0"/>
          </a:p>
          <a:p>
            <a:r>
              <a:rPr lang="en-US" dirty="0"/>
              <a:t>Master’s in Business Analytics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755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86BF81-23EC-449A-A033-ACADB83BA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SparkR</a:t>
            </a:r>
            <a:r>
              <a:rPr lang="en-US" dirty="0"/>
              <a:t>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C7A234-4044-4841-B575-78263F07D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Data Preparation: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The label column must be string or numeric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Use the </a:t>
            </a:r>
            <a:r>
              <a:rPr lang="en-US" dirty="0" err="1"/>
              <a:t>mtcars</a:t>
            </a:r>
            <a:r>
              <a:rPr lang="en-US" dirty="0"/>
              <a:t> dataset. Make a copy and replace the mpg column with a binary label: 1( mpg &gt;= 20) and 0 (mpg &lt;20)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i="1" dirty="0"/>
              <a:t> </a:t>
            </a:r>
            <a:r>
              <a:rPr lang="en-US" i="1" dirty="0" err="1"/>
              <a:t>mtcars_rf</a:t>
            </a:r>
            <a:r>
              <a:rPr lang="en-US" i="1" dirty="0"/>
              <a:t> &lt;- </a:t>
            </a:r>
            <a:r>
              <a:rPr lang="en-US" i="1" dirty="0" err="1" smtClean="0"/>
              <a:t>mtcars</a:t>
            </a:r>
            <a:endParaRPr lang="en-US" i="1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i="1" dirty="0" err="1"/>
              <a:t>mtcars_rf$mpg</a:t>
            </a:r>
            <a:r>
              <a:rPr lang="en-US" i="1" dirty="0"/>
              <a:t> &lt;- </a:t>
            </a:r>
            <a:r>
              <a:rPr lang="en-US" i="1" dirty="0" err="1"/>
              <a:t>ifelse</a:t>
            </a:r>
            <a:r>
              <a:rPr lang="en-US" i="1" dirty="0"/>
              <a:t>(</a:t>
            </a:r>
            <a:r>
              <a:rPr lang="en-US" i="1" dirty="0" err="1"/>
              <a:t>mtcars_rf$mpg</a:t>
            </a:r>
            <a:r>
              <a:rPr lang="en-US" i="1" dirty="0"/>
              <a:t> &gt;=20, 1, 0)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/>
              <a:t>mtcars_rf_df</a:t>
            </a:r>
            <a:r>
              <a:rPr lang="en-US" dirty="0"/>
              <a:t> &lt;- </a:t>
            </a:r>
            <a:r>
              <a:rPr lang="en-US" dirty="0" err="1"/>
              <a:t>as.DataFrame</a:t>
            </a:r>
            <a:r>
              <a:rPr lang="en-US" dirty="0"/>
              <a:t>(</a:t>
            </a:r>
            <a:r>
              <a:rPr lang="en-US" dirty="0" err="1"/>
              <a:t>mtcars_rf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Learn </a:t>
            </a:r>
            <a:r>
              <a:rPr lang="en-US" dirty="0"/>
              <a:t>a model to predict if the mpg of a car is high  (1) or low (0)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04AA817-55A1-4CED-9568-40AE41239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825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2F810D-233B-414C-8486-AD6DD390E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2D91EC-06F4-429A-BDCC-8F0C88A00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 model &lt;- </a:t>
            </a:r>
            <a:r>
              <a:rPr lang="en-US" i="1" dirty="0" err="1"/>
              <a:t>spark.randomForest</a:t>
            </a:r>
            <a:r>
              <a:rPr lang="en-US" i="1" dirty="0"/>
              <a:t>(</a:t>
            </a:r>
            <a:r>
              <a:rPr lang="en-US" i="1" dirty="0" err="1"/>
              <a:t>mtcars_rf_df</a:t>
            </a:r>
            <a:r>
              <a:rPr lang="en-US" i="1" dirty="0"/>
              <a:t>,  mpg ~ . , "classification", </a:t>
            </a:r>
            <a:r>
              <a:rPr lang="en-US" dirty="0" err="1"/>
              <a:t>numTrees</a:t>
            </a:r>
            <a:r>
              <a:rPr lang="en-US" dirty="0"/>
              <a:t> = 20, </a:t>
            </a:r>
            <a:r>
              <a:rPr lang="en-US" i="1" dirty="0" err="1"/>
              <a:t>maxDepth</a:t>
            </a:r>
            <a:r>
              <a:rPr lang="en-US" i="1" dirty="0"/>
              <a:t> = 5)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Use mpg ~ </a:t>
            </a:r>
            <a:r>
              <a:rPr lang="en-US" dirty="0" err="1"/>
              <a:t>cyl</a:t>
            </a:r>
            <a:r>
              <a:rPr lang="en-US" dirty="0"/>
              <a:t> + </a:t>
            </a:r>
            <a:r>
              <a:rPr lang="en-US" dirty="0" err="1"/>
              <a:t>disp</a:t>
            </a:r>
            <a:r>
              <a:rPr lang="en-US" dirty="0"/>
              <a:t> + </a:t>
            </a:r>
            <a:r>
              <a:rPr lang="en-US" dirty="0" err="1"/>
              <a:t>hp</a:t>
            </a:r>
            <a:r>
              <a:rPr lang="en-US" dirty="0"/>
              <a:t> + </a:t>
            </a:r>
            <a:r>
              <a:rPr lang="en-US" dirty="0" err="1"/>
              <a:t>wt</a:t>
            </a:r>
            <a:r>
              <a:rPr lang="en-US" dirty="0"/>
              <a:t> to use only these four columns in the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F94F1BA-5CCB-4D8E-B47B-28A4CB657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FDFC8761-809C-4D18-955C-C518FC0BCFB4}"/>
              </a:ext>
            </a:extLst>
          </p:cNvPr>
          <p:cNvCxnSpPr/>
          <p:nvPr/>
        </p:nvCxnSpPr>
        <p:spPr>
          <a:xfrm flipV="1">
            <a:off x="4217831" y="2550017"/>
            <a:ext cx="1268569" cy="2099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58E4A9A-0B86-4A41-8C6A-5E5908626D1D}"/>
              </a:ext>
            </a:extLst>
          </p:cNvPr>
          <p:cNvSpPr txBox="1"/>
          <p:nvPr/>
        </p:nvSpPr>
        <p:spPr>
          <a:xfrm>
            <a:off x="2841492" y="4757647"/>
            <a:ext cx="275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input spark </a:t>
            </a:r>
            <a:r>
              <a:rPr lang="en-US" dirty="0" err="1"/>
              <a:t>DataFrame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B303C31D-2CA1-4C67-A16F-19062D44D1E2}"/>
              </a:ext>
            </a:extLst>
          </p:cNvPr>
          <p:cNvCxnSpPr>
            <a:cxnSpLocks/>
          </p:cNvCxnSpPr>
          <p:nvPr/>
        </p:nvCxnSpPr>
        <p:spPr>
          <a:xfrm flipV="1">
            <a:off x="5920212" y="2369493"/>
            <a:ext cx="667555" cy="1599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31C88EA-96A0-4841-8A97-1443E9B463E4}"/>
              </a:ext>
            </a:extLst>
          </p:cNvPr>
          <p:cNvSpPr txBox="1"/>
          <p:nvPr/>
        </p:nvSpPr>
        <p:spPr>
          <a:xfrm>
            <a:off x="5273452" y="4022806"/>
            <a:ext cx="2783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label column to predict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C9B43381-1A0A-43DD-89A7-95651EFAE1D2}"/>
              </a:ext>
            </a:extLst>
          </p:cNvPr>
          <p:cNvCxnSpPr>
            <a:cxnSpLocks/>
          </p:cNvCxnSpPr>
          <p:nvPr/>
        </p:nvCxnSpPr>
        <p:spPr>
          <a:xfrm flipH="1" flipV="1">
            <a:off x="7325709" y="2317169"/>
            <a:ext cx="1408090" cy="900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AE3F233-B1DB-466C-8508-C1DC0784AA6A}"/>
              </a:ext>
            </a:extLst>
          </p:cNvPr>
          <p:cNvSpPr txBox="1"/>
          <p:nvPr/>
        </p:nvSpPr>
        <p:spPr>
          <a:xfrm>
            <a:off x="7937232" y="3358129"/>
            <a:ext cx="3650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list of columns to use in the model</a:t>
            </a:r>
          </a:p>
          <a:p>
            <a:r>
              <a:rPr lang="en-US" dirty="0"/>
              <a:t>“.” means all the other columns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0175BD9A-B0D7-40EB-99BC-79A9D3CA1B62}"/>
              </a:ext>
            </a:extLst>
          </p:cNvPr>
          <p:cNvCxnSpPr>
            <a:cxnSpLocks/>
          </p:cNvCxnSpPr>
          <p:nvPr/>
        </p:nvCxnSpPr>
        <p:spPr>
          <a:xfrm flipV="1">
            <a:off x="1558344" y="2780758"/>
            <a:ext cx="116133" cy="1127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5D496C3-E18C-4662-A93E-A12DAE7F7A74}"/>
              </a:ext>
            </a:extLst>
          </p:cNvPr>
          <p:cNvSpPr txBox="1"/>
          <p:nvPr/>
        </p:nvSpPr>
        <p:spPr>
          <a:xfrm>
            <a:off x="522451" y="4242584"/>
            <a:ext cx="216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 depth of each tree. Too deep may cause overfitting</a:t>
            </a:r>
          </a:p>
        </p:txBody>
      </p:sp>
    </p:spTree>
    <p:extLst>
      <p:ext uri="{BB962C8B-B14F-4D97-AF65-F5344CB8AC3E}">
        <p14:creationId xmlns:p14="http://schemas.microsoft.com/office/powerpoint/2010/main" val="3422743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556038-1760-4D2C-BFBB-C23977E1C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A0E0F3-E8B5-4B1E-A66F-E4C66C580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the model learned from the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altLang="zh-CN" dirty="0" smtClean="0"/>
              <a:t>s</a:t>
            </a:r>
            <a:r>
              <a:rPr lang="en-US" dirty="0" smtClean="0"/>
              <a:t>ummary(model</a:t>
            </a:r>
            <a:r>
              <a:rPr lang="en-US" dirty="0"/>
              <a:t>)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07228E7-779B-42C0-88D4-3FD4FE29F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B67D503-4534-4152-AB0B-4209BD2A7647}"/>
              </a:ext>
            </a:extLst>
          </p:cNvPr>
          <p:cNvSpPr/>
          <p:nvPr/>
        </p:nvSpPr>
        <p:spPr>
          <a:xfrm>
            <a:off x="807076" y="2561148"/>
            <a:ext cx="86588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&gt; summary(model)</a:t>
            </a:r>
          </a:p>
          <a:p>
            <a:r>
              <a:rPr lang="en-US" dirty="0"/>
              <a:t>Formula:  mpg ~ .</a:t>
            </a:r>
          </a:p>
          <a:p>
            <a:r>
              <a:rPr lang="en-US" dirty="0"/>
              <a:t>Number of features:  10</a:t>
            </a:r>
          </a:p>
          <a:p>
            <a:r>
              <a:rPr lang="en-US" dirty="0"/>
              <a:t>Features:  </a:t>
            </a:r>
            <a:r>
              <a:rPr lang="en-US" dirty="0" err="1"/>
              <a:t>cyl</a:t>
            </a:r>
            <a:r>
              <a:rPr lang="en-US" dirty="0"/>
              <a:t> </a:t>
            </a:r>
            <a:r>
              <a:rPr lang="en-US" dirty="0" err="1"/>
              <a:t>disp</a:t>
            </a:r>
            <a:r>
              <a:rPr lang="en-US" dirty="0"/>
              <a:t> </a:t>
            </a:r>
            <a:r>
              <a:rPr lang="en-US" dirty="0" err="1"/>
              <a:t>hp</a:t>
            </a:r>
            <a:r>
              <a:rPr lang="en-US" dirty="0"/>
              <a:t> drat </a:t>
            </a:r>
            <a:r>
              <a:rPr lang="en-US" dirty="0" err="1"/>
              <a:t>wt</a:t>
            </a:r>
            <a:r>
              <a:rPr lang="en-US" dirty="0"/>
              <a:t> </a:t>
            </a:r>
            <a:r>
              <a:rPr lang="en-US" dirty="0" err="1"/>
              <a:t>qsec</a:t>
            </a:r>
            <a:r>
              <a:rPr lang="en-US" dirty="0"/>
              <a:t> vs am gear carb</a:t>
            </a:r>
          </a:p>
          <a:p>
            <a:r>
              <a:rPr lang="en-US" dirty="0"/>
              <a:t>Feature </a:t>
            </a:r>
            <a:r>
              <a:rPr lang="en-US" dirty="0" err="1"/>
              <a:t>importances</a:t>
            </a:r>
            <a:r>
              <a:rPr lang="en-US" dirty="0"/>
              <a:t>:  (10,[0,1,2,3,4,5,6,7,9],[0.08772267853629748,0.24254907176494692,0.21080086770590203,0.01394000736106,0.36852809116070673,0.06080658547463887,0.0030303030303030307,0.004589160839160838,0.00803323412698413])</a:t>
            </a:r>
          </a:p>
          <a:p>
            <a:r>
              <a:rPr lang="en-US" dirty="0"/>
              <a:t>Max Depth:  5</a:t>
            </a:r>
          </a:p>
          <a:p>
            <a:r>
              <a:rPr lang="en-US" dirty="0"/>
              <a:t>Number of trees:  20</a:t>
            </a:r>
          </a:p>
          <a:p>
            <a:r>
              <a:rPr lang="en-US" dirty="0"/>
              <a:t>Tree weights:  1 1 1 1 1 1 1 1 1 1 1 1 1 1 1 1 1 1 1 1</a:t>
            </a:r>
          </a:p>
        </p:txBody>
      </p:sp>
    </p:spTree>
    <p:extLst>
      <p:ext uri="{BB962C8B-B14F-4D97-AF65-F5344CB8AC3E}">
        <p14:creationId xmlns:p14="http://schemas.microsoft.com/office/powerpoint/2010/main" val="2344780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5039D5-2B3D-476A-89EF-9E9E5F2BB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05DAE6-FAAF-4AD0-A0F0-8FDD295ED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dirty="0"/>
              <a:t>All the decision trees learned will be displayed.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DC7404F-70A5-4A4A-9CDD-B5D7A9CBA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19943C7-5C7F-4EBE-972D-C29F60D9A6C4}"/>
              </a:ext>
            </a:extLst>
          </p:cNvPr>
          <p:cNvSpPr/>
          <p:nvPr/>
        </p:nvSpPr>
        <p:spPr>
          <a:xfrm>
            <a:off x="1193441" y="277067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Tree 0 (weight 1.0):</a:t>
            </a:r>
          </a:p>
          <a:p>
            <a:r>
              <a:rPr lang="en-US" dirty="0"/>
              <a:t>    If (feature 4 &lt;= 3.215)</a:t>
            </a:r>
          </a:p>
          <a:p>
            <a:r>
              <a:rPr lang="en-US" dirty="0"/>
              <a:t>     If (feature 0 &lt;= 6.0)</a:t>
            </a:r>
          </a:p>
          <a:p>
            <a:r>
              <a:rPr lang="en-US" dirty="0"/>
              <a:t>      Predict: 1.0</a:t>
            </a:r>
          </a:p>
          <a:p>
            <a:r>
              <a:rPr lang="en-US" dirty="0"/>
              <a:t>     Else (feature 0 &gt; 6.0)</a:t>
            </a:r>
          </a:p>
          <a:p>
            <a:r>
              <a:rPr lang="en-US" dirty="0"/>
              <a:t>      Predict: 0.0</a:t>
            </a:r>
          </a:p>
          <a:p>
            <a:r>
              <a:rPr lang="en-US" dirty="0"/>
              <a:t>    Else (feature 4 &gt; 3.215)</a:t>
            </a:r>
          </a:p>
          <a:p>
            <a:r>
              <a:rPr lang="en-US" dirty="0"/>
              <a:t>     Predict: 0.0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8B34D25-FB2C-4693-8F3C-CA9C03A42A6B}"/>
              </a:ext>
            </a:extLst>
          </p:cNvPr>
          <p:cNvSpPr/>
          <p:nvPr/>
        </p:nvSpPr>
        <p:spPr>
          <a:xfrm>
            <a:off x="7852736" y="3004670"/>
            <a:ext cx="1309288" cy="575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Wt</a:t>
            </a:r>
            <a:r>
              <a:rPr lang="en-US" sz="1600" dirty="0"/>
              <a:t>&lt;=3.215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58495A9F-2C75-4484-88AF-6D18EECFB8F4}"/>
              </a:ext>
            </a:extLst>
          </p:cNvPr>
          <p:cNvCxnSpPr/>
          <p:nvPr/>
        </p:nvCxnSpPr>
        <p:spPr>
          <a:xfrm flipH="1">
            <a:off x="7737790" y="3571068"/>
            <a:ext cx="492369" cy="290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272285F-BBE4-47E4-8BA9-AD41E0395014}"/>
              </a:ext>
            </a:extLst>
          </p:cNvPr>
          <p:cNvSpPr/>
          <p:nvPr/>
        </p:nvSpPr>
        <p:spPr>
          <a:xfrm>
            <a:off x="6899203" y="3902941"/>
            <a:ext cx="1055076" cy="283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Cyl</a:t>
            </a:r>
            <a:r>
              <a:rPr lang="en-US" sz="1600" dirty="0"/>
              <a:t>&lt;=6.0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717BD6BD-0A02-42E2-903E-18EC920C29F7}"/>
              </a:ext>
            </a:extLst>
          </p:cNvPr>
          <p:cNvCxnSpPr/>
          <p:nvPr/>
        </p:nvCxnSpPr>
        <p:spPr>
          <a:xfrm>
            <a:off x="8792864" y="3595361"/>
            <a:ext cx="584210" cy="283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49B8049-18F8-4B3C-A11C-F2150CD36FEB}"/>
              </a:ext>
            </a:extLst>
          </p:cNvPr>
          <p:cNvSpPr/>
          <p:nvPr/>
        </p:nvSpPr>
        <p:spPr>
          <a:xfrm>
            <a:off x="9014131" y="3907775"/>
            <a:ext cx="679796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Low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2885150D-C763-45BC-8FD2-938BCC249591}"/>
              </a:ext>
            </a:extLst>
          </p:cNvPr>
          <p:cNvCxnSpPr/>
          <p:nvPr/>
        </p:nvCxnSpPr>
        <p:spPr>
          <a:xfrm flipH="1">
            <a:off x="6899202" y="4162467"/>
            <a:ext cx="492370" cy="305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4EC6CD5-2526-43DA-9145-28E918D8425F}"/>
              </a:ext>
            </a:extLst>
          </p:cNvPr>
          <p:cNvSpPr/>
          <p:nvPr/>
        </p:nvSpPr>
        <p:spPr>
          <a:xfrm>
            <a:off x="6389249" y="4496747"/>
            <a:ext cx="838585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high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09EAC19A-70A3-4445-8501-B5A7D356AF07}"/>
              </a:ext>
            </a:extLst>
          </p:cNvPr>
          <p:cNvCxnSpPr/>
          <p:nvPr/>
        </p:nvCxnSpPr>
        <p:spPr>
          <a:xfrm>
            <a:off x="7590907" y="4184333"/>
            <a:ext cx="584210" cy="283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52AA73A-0BDB-40A7-A346-61A7F2BEF203}"/>
              </a:ext>
            </a:extLst>
          </p:cNvPr>
          <p:cNvSpPr/>
          <p:nvPr/>
        </p:nvSpPr>
        <p:spPr>
          <a:xfrm>
            <a:off x="7279897" y="4494586"/>
            <a:ext cx="1022556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9421C32-8E00-48EA-8480-68CA4003FB58}"/>
              </a:ext>
            </a:extLst>
          </p:cNvPr>
          <p:cNvSpPr txBox="1"/>
          <p:nvPr/>
        </p:nvSpPr>
        <p:spPr>
          <a:xfrm>
            <a:off x="7684096" y="349859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C9D9B84-2C30-4124-A5E4-0927299BC3C0}"/>
              </a:ext>
            </a:extLst>
          </p:cNvPr>
          <p:cNvSpPr txBox="1"/>
          <p:nvPr/>
        </p:nvSpPr>
        <p:spPr>
          <a:xfrm>
            <a:off x="9162024" y="350953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96D7129-FA1D-4DDA-85C4-754582D36DD5}"/>
              </a:ext>
            </a:extLst>
          </p:cNvPr>
          <p:cNvSpPr txBox="1"/>
          <p:nvPr/>
        </p:nvSpPr>
        <p:spPr>
          <a:xfrm>
            <a:off x="6341652" y="4161201"/>
            <a:ext cx="3000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13382552-A8D9-4B1C-8299-5F5057CBC7BB}"/>
              </a:ext>
            </a:extLst>
          </p:cNvPr>
          <p:cNvSpPr txBox="1"/>
          <p:nvPr/>
        </p:nvSpPr>
        <p:spPr>
          <a:xfrm>
            <a:off x="7852736" y="4136403"/>
            <a:ext cx="33534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959514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5039D5-2B3D-476A-89EF-9E9E5F2BB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05DAE6-FAAF-4AD0-A0F0-8FDD295ED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Run the prediction model on a test dataset.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DC7404F-70A5-4A4A-9CDD-B5D7A9CBA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19943C7-5C7F-4EBE-972D-C29F60D9A6C4}"/>
              </a:ext>
            </a:extLst>
          </p:cNvPr>
          <p:cNvSpPr/>
          <p:nvPr/>
        </p:nvSpPr>
        <p:spPr>
          <a:xfrm>
            <a:off x="1193441" y="2770674"/>
            <a:ext cx="1022368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Output &lt;- </a:t>
            </a:r>
            <a:r>
              <a:rPr lang="en-US" altLang="zh-CN" dirty="0" smtClean="0"/>
              <a:t>p</a:t>
            </a:r>
            <a:r>
              <a:rPr lang="en-US" dirty="0" smtClean="0"/>
              <a:t>redict(model</a:t>
            </a:r>
            <a:r>
              <a:rPr lang="en-US" dirty="0"/>
              <a:t>, </a:t>
            </a:r>
            <a:r>
              <a:rPr lang="en-US" dirty="0" err="1"/>
              <a:t>test_df</a:t>
            </a:r>
            <a:r>
              <a:rPr lang="en-US" dirty="0"/>
              <a:t>)</a:t>
            </a:r>
          </a:p>
          <a:p>
            <a:r>
              <a:rPr lang="en-US" dirty="0" err="1"/>
              <a:t>showDF</a:t>
            </a:r>
            <a:r>
              <a:rPr lang="en-US" dirty="0"/>
              <a:t>(Output)</a:t>
            </a:r>
          </a:p>
          <a:p>
            <a:endParaRPr lang="en-US" dirty="0"/>
          </a:p>
          <a:p>
            <a:r>
              <a:rPr lang="en-US" dirty="0" err="1"/>
              <a:t>test_df</a:t>
            </a:r>
            <a:r>
              <a:rPr lang="en-US" dirty="0"/>
              <a:t> is a test dataset in spark </a:t>
            </a:r>
            <a:r>
              <a:rPr lang="en-US" dirty="0" err="1"/>
              <a:t>DataFrame</a:t>
            </a:r>
            <a:r>
              <a:rPr lang="en-US" dirty="0"/>
              <a:t> format.</a:t>
            </a:r>
          </a:p>
          <a:p>
            <a:r>
              <a:rPr lang="en-US" dirty="0"/>
              <a:t>It must have the all the columns used in the training (but not the label column)</a:t>
            </a:r>
          </a:p>
          <a:p>
            <a:endParaRPr lang="en-US" dirty="0"/>
          </a:p>
          <a:p>
            <a:r>
              <a:rPr lang="en-US" dirty="0"/>
              <a:t>For example: test on the original </a:t>
            </a:r>
            <a:r>
              <a:rPr lang="en-US" dirty="0" err="1"/>
              <a:t>mtcars</a:t>
            </a:r>
            <a:r>
              <a:rPr lang="en-US" dirty="0"/>
              <a:t> dataset</a:t>
            </a:r>
          </a:p>
          <a:p>
            <a:endParaRPr lang="en-US" dirty="0"/>
          </a:p>
          <a:p>
            <a:r>
              <a:rPr lang="en-US" dirty="0"/>
              <a:t>Output &lt;- </a:t>
            </a:r>
            <a:r>
              <a:rPr lang="en-US" dirty="0" smtClean="0"/>
              <a:t>predict(model</a:t>
            </a:r>
            <a:r>
              <a:rPr lang="en-US" dirty="0"/>
              <a:t>, </a:t>
            </a:r>
            <a:r>
              <a:rPr lang="en-US" dirty="0" err="1"/>
              <a:t>mtcars_rf_df</a:t>
            </a:r>
            <a:r>
              <a:rPr lang="en-US" dirty="0"/>
              <a:t>)</a:t>
            </a:r>
          </a:p>
          <a:p>
            <a:r>
              <a:rPr lang="en-US" dirty="0" err="1"/>
              <a:t>showDF</a:t>
            </a:r>
            <a:r>
              <a:rPr lang="en-US" dirty="0"/>
              <a:t>(Output)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27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761D7D-585C-429C-AA36-9E5AA36E0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06B22E-12A9-4B9A-A316-2DA987724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F451E11-FFAE-48CD-AD42-527D3CC26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55834FA-3DCE-4B72-A4BD-7653FD04C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568" y="1917120"/>
            <a:ext cx="9231162" cy="46617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10667" y="1301762"/>
            <a:ext cx="682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is “cheating” since the training and testing are on the same dataset</a:t>
            </a:r>
          </a:p>
        </p:txBody>
      </p:sp>
    </p:spTree>
    <p:extLst>
      <p:ext uri="{BB962C8B-B14F-4D97-AF65-F5344CB8AC3E}">
        <p14:creationId xmlns:p14="http://schemas.microsoft.com/office/powerpoint/2010/main" val="387412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4C3A82-8521-4EF8-B0AE-6AC1BFCE4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2B65C1-4042-4C03-9EAA-C2BC79AC7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Training set and testing set</a:t>
            </a:r>
          </a:p>
          <a:p>
            <a:r>
              <a:rPr lang="en-US" dirty="0"/>
              <a:t>2.  Accuracy of the model, precision, recall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B17123A-F36D-4951-9636-50ED0867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733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Issues for Predictive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Building training vs. testing set</a:t>
            </a:r>
          </a:p>
          <a:p>
            <a:r>
              <a:rPr lang="en-US" dirty="0"/>
              <a:t>Randomly split the dataset into training vs. testing at a ratio. </a:t>
            </a:r>
          </a:p>
          <a:p>
            <a:r>
              <a:rPr lang="en-US" dirty="0"/>
              <a:t>Build a model on Training set and run prediction on Testing set</a:t>
            </a:r>
          </a:p>
          <a:p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/>
              <a:t>&gt; </a:t>
            </a:r>
            <a:r>
              <a:rPr lang="en-US" sz="1900" i="1" dirty="0" err="1"/>
              <a:t>mtcars_rf</a:t>
            </a:r>
            <a:r>
              <a:rPr lang="en-US" sz="1900" i="1" dirty="0"/>
              <a:t> &lt;- </a:t>
            </a:r>
            <a:r>
              <a:rPr lang="en-US" sz="1900" i="1" dirty="0" err="1"/>
              <a:t>mtcars</a:t>
            </a:r>
            <a:endParaRPr lang="en-US" sz="1900" i="1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i="1" dirty="0"/>
              <a:t>&gt; </a:t>
            </a:r>
            <a:r>
              <a:rPr lang="en-US" sz="1900" i="1" dirty="0" err="1"/>
              <a:t>mtcars_rf$mpg</a:t>
            </a:r>
            <a:r>
              <a:rPr lang="en-US" sz="1900" i="1" dirty="0"/>
              <a:t> &lt;- </a:t>
            </a:r>
            <a:r>
              <a:rPr lang="en-US" sz="1900" i="1" dirty="0" err="1"/>
              <a:t>as.numeric</a:t>
            </a:r>
            <a:r>
              <a:rPr lang="en-US" sz="1900" i="1" dirty="0"/>
              <a:t>(</a:t>
            </a:r>
            <a:r>
              <a:rPr lang="en-US" sz="1900" i="1" dirty="0" err="1"/>
              <a:t>mtcars_rf$mpg</a:t>
            </a:r>
            <a:r>
              <a:rPr lang="en-US" sz="1900" i="1" dirty="0"/>
              <a:t> &gt;=20)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/>
              <a:t>&gt; </a:t>
            </a:r>
            <a:r>
              <a:rPr lang="en-US" sz="1900" dirty="0" err="1"/>
              <a:t>mtcars_rf_df</a:t>
            </a:r>
            <a:r>
              <a:rPr lang="en-US" sz="1900" dirty="0"/>
              <a:t> &lt;- </a:t>
            </a:r>
            <a:r>
              <a:rPr lang="en-US" sz="1900" dirty="0" err="1"/>
              <a:t>as.DataFrame</a:t>
            </a:r>
            <a:r>
              <a:rPr lang="en-US" sz="1900" dirty="0"/>
              <a:t>(</a:t>
            </a:r>
            <a:r>
              <a:rPr lang="en-US" sz="1900" dirty="0" err="1"/>
              <a:t>mtcars_rf</a:t>
            </a:r>
            <a:r>
              <a:rPr lang="en-US" sz="1900" dirty="0"/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/>
              <a:t>&gt; </a:t>
            </a:r>
            <a:r>
              <a:rPr lang="en-US" sz="1900" dirty="0" err="1"/>
              <a:t>df_list</a:t>
            </a:r>
            <a:r>
              <a:rPr lang="en-US" sz="1900" dirty="0"/>
              <a:t> &lt;- </a:t>
            </a:r>
            <a:r>
              <a:rPr lang="en-US" sz="1900" dirty="0" err="1"/>
              <a:t>randomSplit</a:t>
            </a:r>
            <a:r>
              <a:rPr lang="en-US" sz="1900" dirty="0"/>
              <a:t>(</a:t>
            </a:r>
            <a:r>
              <a:rPr lang="en-US" sz="1900" dirty="0" err="1"/>
              <a:t>mtcars_rf_df</a:t>
            </a:r>
            <a:r>
              <a:rPr lang="en-US" sz="1900" dirty="0"/>
              <a:t>, c(7,3), 2)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/>
              <a:t>&gt; </a:t>
            </a:r>
            <a:r>
              <a:rPr lang="en-US" sz="1900" dirty="0" err="1"/>
              <a:t>training_df</a:t>
            </a:r>
            <a:r>
              <a:rPr lang="en-US" sz="1900" dirty="0"/>
              <a:t> &lt;- </a:t>
            </a:r>
            <a:r>
              <a:rPr lang="en-US" sz="1900" dirty="0" err="1"/>
              <a:t>df_list</a:t>
            </a:r>
            <a:r>
              <a:rPr lang="en-US" sz="1900" dirty="0"/>
              <a:t>[[1]]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/>
              <a:t>&gt; </a:t>
            </a:r>
            <a:r>
              <a:rPr lang="en-US" sz="1900" dirty="0" err="1"/>
              <a:t>testing_df</a:t>
            </a:r>
            <a:r>
              <a:rPr lang="en-US" sz="1900" dirty="0"/>
              <a:t> &lt;- </a:t>
            </a:r>
            <a:r>
              <a:rPr lang="en-US" sz="1900" dirty="0" err="1"/>
              <a:t>df_list</a:t>
            </a:r>
            <a:r>
              <a:rPr lang="en-US" sz="1900" dirty="0"/>
              <a:t>[[2]]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73148" y="4072467"/>
            <a:ext cx="4101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Split the </a:t>
            </a:r>
            <a:r>
              <a:rPr lang="en-US" dirty="0" err="1"/>
              <a:t>mtcars_DF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 into training (70%) and testing (30%) sets</a:t>
            </a:r>
          </a:p>
          <a:p>
            <a:r>
              <a:rPr lang="en-US" dirty="0"/>
              <a:t>“2” is a seed for random sampling (you could put any number)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621867" y="4672631"/>
            <a:ext cx="1351281" cy="1364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481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Issues for Predictive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2. Selecting features to include in the model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54427" y="3498408"/>
            <a:ext cx="4101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+ to include features</a:t>
            </a:r>
          </a:p>
          <a:p>
            <a:r>
              <a:rPr lang="en-US" dirty="0"/>
              <a:t>Use – to exclude features</a:t>
            </a:r>
          </a:p>
          <a:p>
            <a:r>
              <a:rPr lang="en-US" dirty="0"/>
              <a:t>“.” Represents all the features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757333" y="2843815"/>
            <a:ext cx="1134536" cy="11202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168399" y="2366109"/>
            <a:ext cx="99060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 model &lt;- </a:t>
            </a:r>
            <a:r>
              <a:rPr lang="en-US" i="1" dirty="0" err="1"/>
              <a:t>spark.randomForest</a:t>
            </a:r>
            <a:r>
              <a:rPr lang="en-US" i="1" dirty="0"/>
              <a:t>(</a:t>
            </a:r>
            <a:r>
              <a:rPr lang="en-US" i="1" dirty="0" err="1"/>
              <a:t>training_df</a:t>
            </a:r>
            <a:r>
              <a:rPr lang="en-US" i="1" dirty="0"/>
              <a:t>,  mpg ~ . , "classification", </a:t>
            </a:r>
            <a:r>
              <a:rPr lang="en-US" dirty="0" err="1"/>
              <a:t>numTrees</a:t>
            </a:r>
            <a:r>
              <a:rPr lang="en-US" dirty="0"/>
              <a:t> = 20, </a:t>
            </a:r>
            <a:r>
              <a:rPr lang="en-US" i="1" dirty="0" err="1"/>
              <a:t>maxDepth</a:t>
            </a:r>
            <a:r>
              <a:rPr lang="en-US" i="1" dirty="0"/>
              <a:t> = 5)</a:t>
            </a:r>
            <a:r>
              <a:rPr lang="en-US" dirty="0"/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15999" y="4907706"/>
            <a:ext cx="10196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 model &lt;- </a:t>
            </a:r>
            <a:r>
              <a:rPr lang="en-US" i="1" dirty="0" err="1"/>
              <a:t>spark.randomForest</a:t>
            </a:r>
            <a:r>
              <a:rPr lang="en-US" i="1" dirty="0"/>
              <a:t>(</a:t>
            </a:r>
            <a:r>
              <a:rPr lang="en-US" i="1" dirty="0" err="1"/>
              <a:t>training_df</a:t>
            </a:r>
            <a:r>
              <a:rPr lang="en-US" i="1" dirty="0"/>
              <a:t>,  mpg ~ . - vs - am  , "classification", </a:t>
            </a:r>
            <a:r>
              <a:rPr lang="en-US" dirty="0" err="1"/>
              <a:t>numTrees</a:t>
            </a:r>
            <a:r>
              <a:rPr lang="en-US" dirty="0"/>
              <a:t> = 20, </a:t>
            </a:r>
            <a:r>
              <a:rPr lang="en-US" i="1" dirty="0" err="1"/>
              <a:t>maxDepth</a:t>
            </a:r>
            <a:r>
              <a:rPr lang="en-US" i="1" dirty="0"/>
              <a:t> = 5)</a:t>
            </a:r>
            <a:r>
              <a:rPr lang="en-US" dirty="0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37360" y="3679054"/>
            <a:ext cx="4101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all the features but vs and am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368800" y="4072467"/>
            <a:ext cx="1302173" cy="9195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865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53533" y="2735441"/>
            <a:ext cx="3945467" cy="2014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Issues for Predictive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6" y="1871134"/>
            <a:ext cx="10058400" cy="4023360"/>
          </a:xfrm>
        </p:spPr>
        <p:txBody>
          <a:bodyPr>
            <a:normAutofit/>
          </a:bodyPr>
          <a:lstStyle/>
          <a:p>
            <a:r>
              <a:rPr lang="en-US" dirty="0"/>
              <a:t>3. Evaluating Accuracy</a:t>
            </a:r>
          </a:p>
          <a:p>
            <a:endParaRPr lang="en-US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800" i="1" dirty="0"/>
              <a:t>If mpg == prediction Then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i="1" dirty="0"/>
              <a:t>	correct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i="1" dirty="0"/>
              <a:t>Else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i="1" dirty="0"/>
              <a:t>	incorrect</a:t>
            </a:r>
          </a:p>
          <a:p>
            <a:pPr marL="0" indent="0">
              <a:spcBef>
                <a:spcPts val="200"/>
              </a:spcBef>
              <a:buNone/>
            </a:pPr>
            <a:endParaRPr lang="en-US" sz="1800" i="1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800" i="1" dirty="0"/>
              <a:t>Accuracy = correct/(correct + incorrect)</a:t>
            </a:r>
          </a:p>
          <a:p>
            <a:pPr marL="0" indent="0">
              <a:spcBef>
                <a:spcPts val="200"/>
              </a:spcBef>
              <a:buNone/>
            </a:pPr>
            <a:endParaRPr lang="en-US" sz="18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/>
              <a:t>Correct &lt;- </a:t>
            </a:r>
            <a:r>
              <a:rPr lang="en-US" sz="1800" dirty="0" err="1"/>
              <a:t>nrow</a:t>
            </a:r>
            <a:r>
              <a:rPr lang="en-US" sz="1800" dirty="0"/>
              <a:t>(where(Output, </a:t>
            </a:r>
            <a:r>
              <a:rPr lang="en-US" sz="1800" dirty="0" err="1"/>
              <a:t>Output$mpg</a:t>
            </a:r>
            <a:r>
              <a:rPr lang="en-US" sz="1800" dirty="0"/>
              <a:t> == </a:t>
            </a:r>
            <a:r>
              <a:rPr lang="en-US" sz="1800" dirty="0" err="1"/>
              <a:t>Output$prediction</a:t>
            </a:r>
            <a:r>
              <a:rPr lang="en-US" sz="1800" dirty="0"/>
              <a:t>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/>
              <a:t>Total &lt;- </a:t>
            </a:r>
            <a:r>
              <a:rPr lang="en-US" sz="1800" dirty="0" err="1"/>
              <a:t>nrow</a:t>
            </a:r>
            <a:r>
              <a:rPr lang="en-US" sz="1800" dirty="0"/>
              <a:t>(Output)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/>
              <a:t>Accuracy = Correct/Total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68399" y="2366109"/>
            <a:ext cx="99060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Output &lt;- Predict(model, </a:t>
            </a:r>
            <a:r>
              <a:rPr lang="en-US" dirty="0" err="1"/>
              <a:t>testing_df</a:t>
            </a:r>
            <a:r>
              <a:rPr lang="en-US" dirty="0"/>
              <a:t>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A55834FA-3DCE-4B72-A4BD-7653FD04C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953" y="1844280"/>
            <a:ext cx="5959631" cy="301965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1192405" y="1745442"/>
            <a:ext cx="787995" cy="32173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936055" y="1737360"/>
            <a:ext cx="445148" cy="32173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56688" y="3467715"/>
            <a:ext cx="1814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is the “logic”</a:t>
            </a:r>
          </a:p>
          <a:p>
            <a:r>
              <a:rPr lang="en-US" dirty="0">
                <a:solidFill>
                  <a:srgbClr val="FF0000"/>
                </a:solidFill>
              </a:rPr>
              <a:t> not code</a:t>
            </a:r>
          </a:p>
        </p:txBody>
      </p:sp>
    </p:spTree>
    <p:extLst>
      <p:ext uri="{BB962C8B-B14F-4D97-AF65-F5344CB8AC3E}">
        <p14:creationId xmlns:p14="http://schemas.microsoft.com/office/powerpoint/2010/main" val="3865721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Mining /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Prediction (classification, regression)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Clustering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Association </a:t>
            </a:r>
            <a:r>
              <a:rPr lang="en-US" altLang="zh-CN" dirty="0"/>
              <a:t>Rule Mining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Hotspot Detection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23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Precision, Recall</a:t>
            </a:r>
          </a:p>
          <a:p>
            <a:pPr marL="0" indent="0">
              <a:buNone/>
            </a:pPr>
            <a:r>
              <a:rPr lang="en-US" dirty="0"/>
              <a:t>Precision = TP/(TP+F</a:t>
            </a:r>
            <a:r>
              <a:rPr lang="en-US" altLang="zh-CN" dirty="0"/>
              <a:t>P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Recall = TP/(TP+FN)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779240"/>
              </p:ext>
            </p:extLst>
          </p:nvPr>
        </p:nvGraphicFramePr>
        <p:xfrm>
          <a:off x="5277349" y="1737360"/>
          <a:ext cx="5935134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17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848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6848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Actually</a:t>
                      </a:r>
                      <a:r>
                        <a:rPr lang="en-US" baseline="0" dirty="0"/>
                        <a:t> Positive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Actually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</a:t>
                      </a:r>
                      <a:r>
                        <a:rPr lang="en-US" baseline="0" dirty="0"/>
                        <a:t> as Positive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Positive (TP)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r>
                        <a:rPr lang="en-US" baseline="0" dirty="0"/>
                        <a:t> Positive</a:t>
                      </a:r>
                    </a:p>
                    <a:p>
                      <a:r>
                        <a:rPr lang="en-US" baseline="0" dirty="0"/>
                        <a:t>(FP)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 as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r>
                        <a:rPr lang="en-US" baseline="0" dirty="0"/>
                        <a:t> Negative (FN)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Negative</a:t>
                      </a:r>
                    </a:p>
                    <a:p>
                      <a:r>
                        <a:rPr lang="en-US" dirty="0"/>
                        <a:t>(TN)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427776"/>
              </p:ext>
            </p:extLst>
          </p:nvPr>
        </p:nvGraphicFramePr>
        <p:xfrm>
          <a:off x="5248948" y="4148237"/>
          <a:ext cx="5935134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17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848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6848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Actually</a:t>
                      </a:r>
                      <a:r>
                        <a:rPr lang="en-US" baseline="0" dirty="0"/>
                        <a:t> Positive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Actually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</a:t>
                      </a:r>
                      <a:r>
                        <a:rPr lang="en-US" baseline="0" dirty="0"/>
                        <a:t> as Positive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Positive (TP)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r>
                        <a:rPr lang="en-US" baseline="0" dirty="0"/>
                        <a:t> Positive</a:t>
                      </a:r>
                    </a:p>
                    <a:p>
                      <a:r>
                        <a:rPr lang="en-US" baseline="0" dirty="0"/>
                        <a:t>(FP)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 as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r>
                        <a:rPr lang="en-US" baseline="0" dirty="0"/>
                        <a:t> Negative (FN)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Negative</a:t>
                      </a:r>
                    </a:p>
                    <a:p>
                      <a:r>
                        <a:rPr lang="en-US" dirty="0"/>
                        <a:t>(TN)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291549" y="2362266"/>
            <a:ext cx="5906733" cy="634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360148" y="4174132"/>
            <a:ext cx="1769533" cy="1920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40477" y="2904067"/>
            <a:ext cx="3285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% of your “positive” predictions are actually positive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0476" y="4999289"/>
            <a:ext cx="3285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% of the actual positives are successfully predicted by you</a:t>
            </a:r>
          </a:p>
        </p:txBody>
      </p:sp>
    </p:spTree>
    <p:extLst>
      <p:ext uri="{BB962C8B-B14F-4D97-AF65-F5344CB8AC3E}">
        <p14:creationId xmlns:p14="http://schemas.microsoft.com/office/powerpoint/2010/main" val="117643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Precision, Recall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Confusion Matrix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Iphone</a:t>
            </a:r>
            <a:r>
              <a:rPr lang="en-US" dirty="0"/>
              <a:t> = Positive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No </a:t>
            </a:r>
            <a:r>
              <a:rPr lang="en-US" dirty="0" err="1"/>
              <a:t>iphone</a:t>
            </a:r>
            <a:r>
              <a:rPr lang="en-US" dirty="0"/>
              <a:t>= Negative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John is using </a:t>
            </a:r>
            <a:r>
              <a:rPr lang="en-US" dirty="0" err="1"/>
              <a:t>iphone</a:t>
            </a:r>
            <a:r>
              <a:rPr lang="en-US" dirty="0"/>
              <a:t> but predicted as not (False Negative)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Alice is not using </a:t>
            </a:r>
            <a:r>
              <a:rPr lang="en-US" dirty="0" err="1"/>
              <a:t>iphone</a:t>
            </a:r>
            <a:r>
              <a:rPr lang="en-US" dirty="0"/>
              <a:t> but predicted as yes (False Positive)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High TP and </a:t>
            </a:r>
            <a:r>
              <a:rPr lang="en-US" altLang="zh-CN" dirty="0"/>
              <a:t>TN are desired. Low FN and FP are desired.</a:t>
            </a:r>
          </a:p>
          <a:p>
            <a:pPr marL="0" indent="0">
              <a:buNone/>
            </a:pPr>
            <a:r>
              <a:rPr lang="en-US" altLang="zh-CN" dirty="0"/>
              <a:t>Accuracy = (TP+TN) / (TP+FN+FP+TN)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21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841610"/>
              </p:ext>
            </p:extLst>
          </p:nvPr>
        </p:nvGraphicFramePr>
        <p:xfrm>
          <a:off x="5130798" y="1737360"/>
          <a:ext cx="594360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70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8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533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Actually</a:t>
                      </a:r>
                      <a:r>
                        <a:rPr lang="en-US" baseline="0" dirty="0"/>
                        <a:t> Positive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Actually Negative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</a:t>
                      </a:r>
                      <a:r>
                        <a:rPr lang="en-US" baseline="0" dirty="0"/>
                        <a:t> as Positive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Positive (TP)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r>
                        <a:rPr lang="en-US" baseline="0" dirty="0"/>
                        <a:t> Positive</a:t>
                      </a:r>
                    </a:p>
                    <a:p>
                      <a:r>
                        <a:rPr lang="en-US" baseline="0" dirty="0"/>
                        <a:t>(FP)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 as Negative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r>
                        <a:rPr lang="en-US" baseline="0" dirty="0"/>
                        <a:t> Negative (FN)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Negative</a:t>
                      </a:r>
                    </a:p>
                    <a:p>
                      <a:r>
                        <a:rPr lang="en-US" dirty="0"/>
                        <a:t>(TN)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010401" y="2353734"/>
            <a:ext cx="1930400" cy="6611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940800" y="2987321"/>
            <a:ext cx="2133599" cy="6611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85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Precisi</a:t>
            </a:r>
            <a:r>
              <a:rPr lang="en-US" altLang="zh-CN" dirty="0"/>
              <a:t>on and Recall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2400" dirty="0"/>
              <a:t>TP &lt;- </a:t>
            </a:r>
            <a:r>
              <a:rPr lang="en-US" sz="2400" dirty="0" err="1"/>
              <a:t>nrow</a:t>
            </a:r>
            <a:r>
              <a:rPr lang="en-US" sz="2400" dirty="0"/>
              <a:t>(where(Output, </a:t>
            </a:r>
            <a:r>
              <a:rPr lang="en-US" sz="2400" dirty="0" err="1"/>
              <a:t>Output$mpg</a:t>
            </a:r>
            <a:r>
              <a:rPr lang="en-US" sz="2400" dirty="0"/>
              <a:t> == 1 &amp; </a:t>
            </a:r>
            <a:r>
              <a:rPr lang="en-US" sz="2400" dirty="0" err="1"/>
              <a:t>Output$predict</a:t>
            </a:r>
            <a:r>
              <a:rPr lang="en-US" altLang="zh-CN" sz="2400" dirty="0" err="1"/>
              <a:t>ion</a:t>
            </a:r>
            <a:r>
              <a:rPr lang="en-US" sz="2400" dirty="0"/>
              <a:t> == 1))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400" dirty="0"/>
              <a:t>FP &lt;- </a:t>
            </a:r>
            <a:r>
              <a:rPr lang="en-US" sz="2400" dirty="0" err="1"/>
              <a:t>nrow</a:t>
            </a:r>
            <a:r>
              <a:rPr lang="en-US" sz="2400" dirty="0"/>
              <a:t>(where(Output, </a:t>
            </a:r>
            <a:r>
              <a:rPr lang="en-US" sz="2400" dirty="0" err="1"/>
              <a:t>Output$mpg</a:t>
            </a:r>
            <a:r>
              <a:rPr lang="en-US" sz="2400" dirty="0"/>
              <a:t> == 0 &amp; </a:t>
            </a:r>
            <a:r>
              <a:rPr lang="en-US" sz="2400" dirty="0" err="1"/>
              <a:t>Output$predict</a:t>
            </a:r>
            <a:r>
              <a:rPr lang="en-US" altLang="zh-CN" sz="2400" dirty="0" err="1"/>
              <a:t>ion</a:t>
            </a:r>
            <a:r>
              <a:rPr lang="en-US" altLang="zh-CN" sz="2400" dirty="0"/>
              <a:t> </a:t>
            </a:r>
            <a:r>
              <a:rPr lang="en-US" sz="2400" dirty="0"/>
              <a:t>== 1))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400" dirty="0"/>
              <a:t>Precision = TP/(TP+FP)</a:t>
            </a:r>
          </a:p>
          <a:p>
            <a:pPr marL="0" indent="0">
              <a:spcBef>
                <a:spcPts val="200"/>
              </a:spcBef>
              <a:buNone/>
            </a:pPr>
            <a:endParaRPr lang="en-US" sz="2400" dirty="0"/>
          </a:p>
          <a:p>
            <a:pPr marL="0" indent="0">
              <a:spcBef>
                <a:spcPts val="200"/>
              </a:spcBef>
              <a:buNone/>
            </a:pPr>
            <a:endParaRPr lang="en-US" sz="24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/>
              <a:t>FN &lt;- </a:t>
            </a:r>
            <a:r>
              <a:rPr lang="en-US" sz="2000" dirty="0" err="1"/>
              <a:t>nrow</a:t>
            </a:r>
            <a:r>
              <a:rPr lang="en-US" sz="2000" dirty="0"/>
              <a:t>(where(Output, </a:t>
            </a:r>
            <a:r>
              <a:rPr lang="en-US" sz="2000" dirty="0" err="1"/>
              <a:t>Output$mpg</a:t>
            </a:r>
            <a:r>
              <a:rPr lang="en-US" sz="2000" dirty="0"/>
              <a:t> == 1 &amp; </a:t>
            </a:r>
            <a:r>
              <a:rPr lang="en-US" sz="2000" dirty="0" err="1"/>
              <a:t>Output$predict</a:t>
            </a:r>
            <a:r>
              <a:rPr lang="en-US" altLang="zh-CN" sz="2000" dirty="0" err="1"/>
              <a:t>ion</a:t>
            </a:r>
            <a:r>
              <a:rPr lang="en-US" altLang="zh-CN" sz="2000" dirty="0"/>
              <a:t> </a:t>
            </a:r>
            <a:r>
              <a:rPr lang="en-US" sz="2000" dirty="0"/>
              <a:t>== 0))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/>
              <a:t>Recall = TP/(TP+FN)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599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Bring back the NYC Taxi dataset. Use trips started and ended both in between 7pm and 8pm on Jan 1. Save the data in a Spark </a:t>
            </a:r>
            <a:r>
              <a:rPr lang="en-US" dirty="0" err="1"/>
              <a:t>DataFrame</a:t>
            </a:r>
            <a:r>
              <a:rPr lang="en-US" dirty="0"/>
              <a:t> </a:t>
            </a:r>
            <a:r>
              <a:rPr lang="en-US" altLang="zh-CN" dirty="0"/>
              <a:t>from Hive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Remove any record with N</a:t>
            </a:r>
            <a:r>
              <a:rPr lang="en-US" altLang="zh-CN" dirty="0"/>
              <a:t>A value (use </a:t>
            </a:r>
            <a:r>
              <a:rPr lang="en-US" altLang="zh-CN" dirty="0" err="1"/>
              <a:t>dropna</a:t>
            </a:r>
            <a:r>
              <a:rPr lang="en-US" altLang="zh-CN" dirty="0"/>
              <a:t>()) function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Add a new column called </a:t>
            </a:r>
            <a:r>
              <a:rPr lang="en-US" dirty="0" err="1"/>
              <a:t>fare_label</a:t>
            </a:r>
            <a:r>
              <a:rPr lang="en-US" dirty="0"/>
              <a:t>. Label trips with </a:t>
            </a:r>
            <a:r>
              <a:rPr lang="en-US" dirty="0" err="1"/>
              <a:t>fare_amount</a:t>
            </a:r>
            <a:r>
              <a:rPr lang="en-US" dirty="0"/>
              <a:t> above 15 as positive 1 , others as negative 0.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Split the data into training and testing at 7:3.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007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Use pickup </a:t>
            </a:r>
            <a:r>
              <a:rPr lang="en-US" dirty="0" err="1"/>
              <a:t>lat</a:t>
            </a:r>
            <a:r>
              <a:rPr lang="en-US" dirty="0"/>
              <a:t>/long, </a:t>
            </a:r>
            <a:r>
              <a:rPr lang="en-US" dirty="0" err="1"/>
              <a:t>dropoff</a:t>
            </a:r>
            <a:r>
              <a:rPr lang="en-US" dirty="0"/>
              <a:t> </a:t>
            </a:r>
            <a:r>
              <a:rPr lang="en-US" dirty="0" err="1"/>
              <a:t>lat</a:t>
            </a:r>
            <a:r>
              <a:rPr lang="en-US" dirty="0"/>
              <a:t>/long, </a:t>
            </a:r>
            <a:r>
              <a:rPr lang="en-US" dirty="0" err="1"/>
              <a:t>rate_code</a:t>
            </a:r>
            <a:r>
              <a:rPr lang="en-US" dirty="0"/>
              <a:t>, trip distance to predict this label column, use Random Forest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Tree depth = 10, number of trees = 20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altLang="zh-CN" dirty="0"/>
              <a:t>calculate accuracy, precision, and recall.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717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 Linear Regression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 Fit a linear model between label Y and variables X1, X2, … </a:t>
                </a:r>
                <a:r>
                  <a:rPr lang="en-US" dirty="0" err="1"/>
                  <a:t>Xn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 minimize fitting error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 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m:rPr>
                            <m:sty m:val="p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b="0" i="0" dirty="0">
                    <a:latin typeface="Cambria Math" panose="02040503050406030204" pitchFamily="18" charset="0"/>
                  </a:rPr>
                  <a:t> Given the no. bedrooms, no. bathrooms, distance to downtown, distance to highway, crime rate, local income, school ratings…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>
                    <a:latin typeface="Cambria Math" panose="02040503050406030204" pitchFamily="18" charset="0"/>
                  </a:rPr>
                  <a:t> Predict the price of a house.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b="0" i="0" dirty="0">
                    <a:latin typeface="Cambria Math" panose="02040503050406030204" pitchFamily="18" charset="0"/>
                  </a:rPr>
                  <a:t> Label Y is a numerical variable.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18" t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332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all the features, predict mpg of cars (numeric)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19200" y="24986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&gt; </a:t>
            </a:r>
            <a:r>
              <a:rPr lang="en-US" dirty="0" err="1"/>
              <a:t>mtcars_DF</a:t>
            </a:r>
            <a:r>
              <a:rPr lang="en-US" dirty="0"/>
              <a:t> &lt;- </a:t>
            </a:r>
            <a:r>
              <a:rPr lang="en-US" dirty="0" err="1"/>
              <a:t>as.DataFrame</a:t>
            </a:r>
            <a:r>
              <a:rPr lang="en-US" dirty="0"/>
              <a:t>(</a:t>
            </a:r>
            <a:r>
              <a:rPr lang="en-US" dirty="0" err="1"/>
              <a:t>mtcars</a:t>
            </a:r>
            <a:r>
              <a:rPr lang="en-US" dirty="0"/>
              <a:t>)</a:t>
            </a:r>
          </a:p>
          <a:p>
            <a:r>
              <a:rPr lang="en-US" dirty="0"/>
              <a:t>&gt; </a:t>
            </a:r>
            <a:r>
              <a:rPr lang="en-US" dirty="0" err="1"/>
              <a:t>df_list</a:t>
            </a:r>
            <a:r>
              <a:rPr lang="en-US" dirty="0"/>
              <a:t> &lt;- </a:t>
            </a:r>
            <a:r>
              <a:rPr lang="en-US" dirty="0" err="1"/>
              <a:t>randomSplit</a:t>
            </a:r>
            <a:r>
              <a:rPr lang="en-US" dirty="0"/>
              <a:t>(</a:t>
            </a:r>
            <a:r>
              <a:rPr lang="en-US" dirty="0" err="1"/>
              <a:t>mtcars_DF</a:t>
            </a:r>
            <a:r>
              <a:rPr lang="en-US" dirty="0"/>
              <a:t>, c(7,3), 2)</a:t>
            </a:r>
          </a:p>
          <a:p>
            <a:r>
              <a:rPr lang="en-US" dirty="0"/>
              <a:t>&gt; training &lt;- </a:t>
            </a:r>
            <a:r>
              <a:rPr lang="en-US" dirty="0" err="1"/>
              <a:t>df_list</a:t>
            </a:r>
            <a:r>
              <a:rPr lang="en-US" dirty="0"/>
              <a:t>[[1]]</a:t>
            </a:r>
          </a:p>
          <a:p>
            <a:r>
              <a:rPr lang="en-US" dirty="0"/>
              <a:t>&gt; testing &lt;- </a:t>
            </a:r>
            <a:r>
              <a:rPr lang="en-US" dirty="0" err="1"/>
              <a:t>df_list</a:t>
            </a:r>
            <a:r>
              <a:rPr lang="en-US" dirty="0"/>
              <a:t>[[2]]</a:t>
            </a:r>
          </a:p>
        </p:txBody>
      </p:sp>
      <p:sp>
        <p:nvSpPr>
          <p:cNvPr id="7" name="Rectangle 6"/>
          <p:cNvSpPr/>
          <p:nvPr/>
        </p:nvSpPr>
        <p:spPr>
          <a:xfrm>
            <a:off x="1097280" y="4048668"/>
            <a:ext cx="5503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model &lt;- </a:t>
            </a:r>
            <a:r>
              <a:rPr lang="en-US" dirty="0" err="1"/>
              <a:t>spark.glm</a:t>
            </a:r>
            <a:r>
              <a:rPr lang="en-US" dirty="0"/>
              <a:t>(training, mpg ~ ., family = "</a:t>
            </a:r>
            <a:r>
              <a:rPr lang="en-US" dirty="0" err="1"/>
              <a:t>gaussian</a:t>
            </a:r>
            <a:r>
              <a:rPr lang="en-US" dirty="0"/>
              <a:t>")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572933" y="3445933"/>
            <a:ext cx="2328334" cy="7027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38614" y="3205688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30555" y="5482802"/>
            <a:ext cx="49694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Equation: label ~ feature1+feature2+feature3</a:t>
            </a:r>
          </a:p>
          <a:p>
            <a:r>
              <a:rPr lang="en-US" dirty="0"/>
              <a:t>Use + to add features and use - to remove features</a:t>
            </a:r>
          </a:p>
          <a:p>
            <a:r>
              <a:rPr lang="en-US" dirty="0"/>
              <a:t>Use . to represent all the features</a:t>
            </a:r>
          </a:p>
        </p:txBody>
      </p:sp>
      <p:cxnSp>
        <p:nvCxnSpPr>
          <p:cNvPr id="12" name="Straight Arrow Connector 11"/>
          <p:cNvCxnSpPr>
            <a:stCxn id="11" idx="0"/>
          </p:cNvCxnSpPr>
          <p:nvPr/>
        </p:nvCxnSpPr>
        <p:spPr>
          <a:xfrm flipH="1" flipV="1">
            <a:off x="4394218" y="4386750"/>
            <a:ext cx="1921056" cy="10960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6354672" y="4418000"/>
            <a:ext cx="2298261" cy="5167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839390" y="3799225"/>
            <a:ext cx="34905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Gaussian: the error term of the model follows Gaussian (normal) distribution</a:t>
            </a:r>
          </a:p>
          <a:p>
            <a:r>
              <a:rPr lang="en-US" dirty="0"/>
              <a:t>Other options: Poisson, …</a:t>
            </a:r>
          </a:p>
          <a:p>
            <a:r>
              <a:rPr lang="en-US" dirty="0"/>
              <a:t>Most common type of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6445487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summary(model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29266" y="2452774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Deviance Residuals: </a:t>
            </a:r>
          </a:p>
          <a:p>
            <a:r>
              <a:rPr lang="en-US" sz="1200" dirty="0"/>
              <a:t>(Note: These are approximate quantiles with relative error &lt;= 0.01)</a:t>
            </a:r>
          </a:p>
          <a:p>
            <a:r>
              <a:rPr lang="en-US" sz="1200" dirty="0"/>
              <a:t>    Min       1Q   Median       3Q      Max  </a:t>
            </a:r>
          </a:p>
          <a:p>
            <a:r>
              <a:rPr lang="en-US" sz="1200" dirty="0"/>
              <a:t>-4.2275  -1.2509  -0.1709   1.6493   3.8180  </a:t>
            </a:r>
          </a:p>
          <a:p>
            <a:endParaRPr lang="en-US" sz="1200" dirty="0"/>
          </a:p>
          <a:p>
            <a:r>
              <a:rPr lang="en-US" sz="1200" dirty="0"/>
              <a:t>Coefficients:</a:t>
            </a:r>
          </a:p>
          <a:p>
            <a:r>
              <a:rPr lang="en-US" sz="1200" dirty="0"/>
              <a:t>               Estimate  	   Std. Error      t value      </a:t>
            </a:r>
            <a:r>
              <a:rPr lang="en-US" sz="1200" dirty="0" err="1"/>
              <a:t>Pr</a:t>
            </a:r>
            <a:r>
              <a:rPr lang="en-US" sz="1200" dirty="0"/>
              <a:t>(&gt;|t|)</a:t>
            </a:r>
          </a:p>
          <a:p>
            <a:r>
              <a:rPr lang="en-US" sz="1200" dirty="0"/>
              <a:t>(Intercept)  -6.1954738   32.843652  -0.18864   0.85381</a:t>
            </a:r>
          </a:p>
          <a:p>
            <a:r>
              <a:rPr lang="en-US" sz="1200" dirty="0" err="1"/>
              <a:t>cyl</a:t>
            </a:r>
            <a:r>
              <a:rPr lang="en-US" sz="1200" dirty="0"/>
              <a:t>           0.5996017    1.943880     0.30846   0.76350</a:t>
            </a:r>
          </a:p>
          <a:p>
            <a:r>
              <a:rPr lang="en-US" sz="1200" dirty="0" err="1"/>
              <a:t>disp</a:t>
            </a:r>
            <a:r>
              <a:rPr lang="en-US" sz="1200" dirty="0"/>
              <a:t>          0.0179472    0.023975     0.74858   0.46981</a:t>
            </a:r>
          </a:p>
          <a:p>
            <a:r>
              <a:rPr lang="en-US" sz="1200" dirty="0" err="1"/>
              <a:t>hp</a:t>
            </a:r>
            <a:r>
              <a:rPr lang="en-US" sz="1200" dirty="0"/>
              <a:t>           -0.0093995    0.029630    -0.31723   0.75701</a:t>
            </a:r>
          </a:p>
          <a:p>
            <a:r>
              <a:rPr lang="en-US" sz="1200" dirty="0"/>
              <a:t>drat          3.1363382    2.930739    1.07015   0.30747</a:t>
            </a:r>
          </a:p>
          <a:p>
            <a:r>
              <a:rPr lang="en-US" sz="1200" dirty="0" err="1"/>
              <a:t>wt</a:t>
            </a:r>
            <a:r>
              <a:rPr lang="en-US" sz="1200" dirty="0"/>
              <a:t>           -3.0082753    2.420213  -1.24298   0.23972</a:t>
            </a:r>
          </a:p>
          <a:p>
            <a:r>
              <a:rPr lang="en-US" sz="1200" dirty="0" err="1"/>
              <a:t>qsec</a:t>
            </a:r>
            <a:r>
              <a:rPr lang="en-US" sz="1200" dirty="0"/>
              <a:t>          0.6465848    0.849858   0.76081   0.46277</a:t>
            </a:r>
          </a:p>
          <a:p>
            <a:r>
              <a:rPr lang="en-US" sz="1200" dirty="0"/>
              <a:t>vs            2.0367272    3.173746   0.64174   0.53418</a:t>
            </a:r>
          </a:p>
          <a:p>
            <a:r>
              <a:rPr lang="en-US" sz="1200" dirty="0"/>
              <a:t>am            2.8328113    2.741496   1.03331   0.32364</a:t>
            </a:r>
          </a:p>
          <a:p>
            <a:r>
              <a:rPr lang="en-US" sz="1200" dirty="0"/>
              <a:t>gear          2.2452794    2.713227   0.82753   0.42553</a:t>
            </a:r>
          </a:p>
          <a:p>
            <a:r>
              <a:rPr lang="en-US" sz="1200" dirty="0"/>
              <a:t>carb         -1.2188915    1.272100  -0.95817   0.35856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318000" y="3149600"/>
            <a:ext cx="2844800" cy="25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06733" y="2990334"/>
            <a:ext cx="384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Residuals of your model on training set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540000" y="3615267"/>
            <a:ext cx="3352800" cy="270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892800" y="3430601"/>
                <a:ext cx="5574475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Coefficients of the linear model computed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Standard error of the coefficients</a:t>
                </a:r>
              </a:p>
              <a:p>
                <a:r>
                  <a:rPr lang="en-US" dirty="0"/>
                  <a:t>t value: how correlated this feature is with the label</a:t>
                </a:r>
              </a:p>
              <a:p>
                <a:r>
                  <a:rPr lang="en-US" dirty="0" err="1"/>
                  <a:t>Pr</a:t>
                </a:r>
                <a:r>
                  <a:rPr lang="en-US" dirty="0"/>
                  <a:t>(&gt;|t|): how likely this variable is not relevant </a:t>
                </a:r>
              </a:p>
              <a:p>
                <a:endParaRPr lang="en-US" dirty="0"/>
              </a:p>
              <a:p>
                <a:r>
                  <a:rPr lang="en-US" dirty="0"/>
                  <a:t>Weight might be relevant to mpg</a:t>
                </a:r>
              </a:p>
              <a:p>
                <a:r>
                  <a:rPr lang="en-US" dirty="0"/>
                  <a:t>Others are not very relevant (according the training data)</a:t>
                </a:r>
              </a:p>
              <a:p>
                <a:r>
                  <a:rPr lang="en-US" dirty="0"/>
                  <a:t>More data will give a more accurate model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800" y="3430601"/>
                <a:ext cx="5574475" cy="2308324"/>
              </a:xfrm>
              <a:prstGeom prst="rect">
                <a:avLst/>
              </a:prstGeom>
              <a:blipFill rotWithShape="0">
                <a:blip r:embed="rId2"/>
                <a:stretch>
                  <a:fillRect l="-985" t="-1587" b="-3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76699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 output &lt;- predict(model, testing)</a:t>
            </a:r>
          </a:p>
          <a:p>
            <a:r>
              <a:rPr lang="en-US" dirty="0"/>
              <a:t>&gt; </a:t>
            </a:r>
            <a:r>
              <a:rPr lang="en-US" dirty="0" err="1"/>
              <a:t>showDF</a:t>
            </a:r>
            <a:r>
              <a:rPr lang="en-US" dirty="0"/>
              <a:t>(output)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798" y="2995083"/>
            <a:ext cx="7024547" cy="19071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93405" y="2947106"/>
            <a:ext cx="1698940" cy="18873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45522" y="2947106"/>
            <a:ext cx="445148" cy="18873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50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You can also use the random forest to do regression (instead of binary classification). Each tree leaf node will give a </a:t>
            </a:r>
            <a:r>
              <a:rPr lang="en-US" smtClean="0"/>
              <a:t>numeric prediction.</a:t>
            </a:r>
            <a:endParaRPr lang="en-US" dirty="0" smtClean="0"/>
          </a:p>
          <a:p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&gt; </a:t>
            </a:r>
            <a:r>
              <a:rPr lang="en-US" sz="2800" i="1" dirty="0" err="1"/>
              <a:t>mtcars_rf</a:t>
            </a:r>
            <a:r>
              <a:rPr lang="en-US" sz="2800" i="1" dirty="0"/>
              <a:t> &lt;- </a:t>
            </a:r>
            <a:r>
              <a:rPr lang="en-US" sz="2800" i="1" dirty="0" err="1"/>
              <a:t>mtcars</a:t>
            </a:r>
            <a:endParaRPr lang="en-US" sz="2800" i="1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&gt; </a:t>
            </a:r>
            <a:r>
              <a:rPr lang="en-US" sz="2800" dirty="0" err="1"/>
              <a:t>mtcars_rf_df</a:t>
            </a:r>
            <a:r>
              <a:rPr lang="en-US" sz="2800" dirty="0"/>
              <a:t> &lt;- </a:t>
            </a:r>
            <a:r>
              <a:rPr lang="en-US" sz="2800" dirty="0" err="1"/>
              <a:t>as.DataFrame</a:t>
            </a:r>
            <a:r>
              <a:rPr lang="en-US" sz="2800" dirty="0"/>
              <a:t>(</a:t>
            </a:r>
            <a:r>
              <a:rPr lang="en-US" sz="2800" dirty="0" err="1"/>
              <a:t>mtcars_rf</a:t>
            </a:r>
            <a:r>
              <a:rPr lang="en-US" sz="2800" dirty="0"/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&gt; </a:t>
            </a:r>
            <a:r>
              <a:rPr lang="en-US" sz="2800" dirty="0" err="1"/>
              <a:t>df_list</a:t>
            </a:r>
            <a:r>
              <a:rPr lang="en-US" sz="2800" dirty="0"/>
              <a:t> &lt;- </a:t>
            </a:r>
            <a:r>
              <a:rPr lang="en-US" sz="2800" dirty="0" err="1"/>
              <a:t>randomSplit</a:t>
            </a:r>
            <a:r>
              <a:rPr lang="en-US" sz="2800" dirty="0"/>
              <a:t>(</a:t>
            </a:r>
            <a:r>
              <a:rPr lang="en-US" sz="2800" dirty="0" err="1"/>
              <a:t>mtcars_rf_df</a:t>
            </a:r>
            <a:r>
              <a:rPr lang="en-US" sz="2800" dirty="0"/>
              <a:t>, c(7,3), 2)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&gt; </a:t>
            </a:r>
            <a:r>
              <a:rPr lang="en-US" sz="2800" dirty="0" err="1"/>
              <a:t>training_df</a:t>
            </a:r>
            <a:r>
              <a:rPr lang="en-US" sz="2800" dirty="0"/>
              <a:t> &lt;- </a:t>
            </a:r>
            <a:r>
              <a:rPr lang="en-US" sz="2800" dirty="0" err="1"/>
              <a:t>df_list</a:t>
            </a:r>
            <a:r>
              <a:rPr lang="en-US" sz="2800" dirty="0"/>
              <a:t>[[1]]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&gt; </a:t>
            </a:r>
            <a:r>
              <a:rPr lang="en-US" sz="2800" dirty="0" err="1"/>
              <a:t>testing_df</a:t>
            </a:r>
            <a:r>
              <a:rPr lang="en-US" sz="2800" dirty="0"/>
              <a:t> &lt;- </a:t>
            </a:r>
            <a:r>
              <a:rPr lang="en-US" sz="2800" dirty="0" err="1"/>
              <a:t>df_list</a:t>
            </a:r>
            <a:r>
              <a:rPr lang="en-US" sz="2800" dirty="0"/>
              <a:t>[[2]]</a:t>
            </a:r>
          </a:p>
          <a:p>
            <a:endParaRPr lang="en-US" dirty="0"/>
          </a:p>
          <a:p>
            <a:r>
              <a:rPr lang="en-US" i="1" dirty="0"/>
              <a:t>model &lt;- </a:t>
            </a:r>
            <a:r>
              <a:rPr lang="en-US" i="1" dirty="0" err="1"/>
              <a:t>spark.randomForest</a:t>
            </a:r>
            <a:r>
              <a:rPr lang="en-US" i="1" dirty="0"/>
              <a:t>(</a:t>
            </a:r>
            <a:r>
              <a:rPr lang="en-US" i="1" dirty="0" err="1"/>
              <a:t>mtcars_rf_df</a:t>
            </a:r>
            <a:r>
              <a:rPr lang="en-US" i="1" dirty="0"/>
              <a:t>,  mpg ~ . , </a:t>
            </a:r>
            <a:r>
              <a:rPr lang="en-US" i="1" dirty="0" smtClean="0"/>
              <a:t>“</a:t>
            </a:r>
            <a:r>
              <a:rPr lang="en-US" i="1" dirty="0" smtClean="0">
                <a:solidFill>
                  <a:srgbClr val="FF0000"/>
                </a:solidFill>
              </a:rPr>
              <a:t>regression</a:t>
            </a:r>
            <a:r>
              <a:rPr lang="en-US" i="1" dirty="0" smtClean="0"/>
              <a:t>", </a:t>
            </a:r>
            <a:r>
              <a:rPr lang="en-US" dirty="0" err="1"/>
              <a:t>numTrees</a:t>
            </a:r>
            <a:r>
              <a:rPr lang="en-US" dirty="0"/>
              <a:t> = 20, </a:t>
            </a:r>
            <a:r>
              <a:rPr lang="en-US" i="1" dirty="0" err="1"/>
              <a:t>maxDepth</a:t>
            </a:r>
            <a:r>
              <a:rPr lang="en-US" i="1" dirty="0"/>
              <a:t> = 5)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362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399B18-8C47-44B9-A92B-0766824CB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Algorithms for </a:t>
            </a:r>
            <a:r>
              <a:rPr lang="en-US" dirty="0" err="1"/>
              <a:t>SparkR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8DDA1D-ECEF-456B-AEA2-DDF5D3917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Binary Classification Problem</a:t>
            </a: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Given a set of independent features Xi, Predict a label Yi (0, 1)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Given age, blood pressure, height, weight, predict </a:t>
            </a:r>
            <a:r>
              <a:rPr lang="en-US" altLang="zh-CN" dirty="0"/>
              <a:t>if has </a:t>
            </a:r>
            <a:r>
              <a:rPr lang="en-US" dirty="0"/>
              <a:t>diabetes (Y/N)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Models that will be discussed today: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Random Forest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Logistic Regression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F9757A0-2DB9-4A86-8D81-25349DF97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7391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Many ways to measure the error </a:t>
                </a:r>
              </a:p>
              <a:p>
                <a:r>
                  <a:rPr lang="en-US" dirty="0"/>
                  <a:t>1. Mean Squared Error (MSE): mean of squared error in each row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91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665" y="4233334"/>
            <a:ext cx="7024547" cy="19071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337272" y="4185357"/>
            <a:ext cx="1698940" cy="18873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89389" y="4185357"/>
            <a:ext cx="445148" cy="18873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97280" y="3607371"/>
            <a:ext cx="65870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showDF</a:t>
            </a:r>
            <a:r>
              <a:rPr lang="en-US" dirty="0"/>
              <a:t>(select(output, </a:t>
            </a:r>
            <a:r>
              <a:rPr lang="en-US" dirty="0" err="1"/>
              <a:t>avg</a:t>
            </a:r>
            <a:r>
              <a:rPr lang="en-US" dirty="0"/>
              <a:t>((</a:t>
            </a:r>
            <a:r>
              <a:rPr lang="en-US" dirty="0" err="1"/>
              <a:t>output$mpg-output$prediction</a:t>
            </a:r>
            <a:r>
              <a:rPr lang="en-US" dirty="0"/>
              <a:t>)^2)))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300" y="4208505"/>
            <a:ext cx="28289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4460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Many ways to measure the error </a:t>
                </a:r>
              </a:p>
              <a:p>
                <a:r>
                  <a:rPr lang="en-US" dirty="0"/>
                  <a:t>2. Root Mean Squared Error (RMSE):  root square of MSE</a:t>
                </a: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91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665" y="4233334"/>
            <a:ext cx="7024547" cy="19071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337272" y="4185357"/>
            <a:ext cx="1698940" cy="18873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89389" y="4185357"/>
            <a:ext cx="445148" cy="18873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97280" y="3784986"/>
            <a:ext cx="9037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showDF</a:t>
            </a:r>
            <a:r>
              <a:rPr lang="en-US" dirty="0"/>
              <a:t>(select(output, </a:t>
            </a:r>
            <a:r>
              <a:rPr lang="en-US" dirty="0" err="1"/>
              <a:t>sqrt</a:t>
            </a:r>
            <a:r>
              <a:rPr lang="en-US" dirty="0"/>
              <a:t>(</a:t>
            </a:r>
            <a:r>
              <a:rPr lang="en-US" dirty="0" err="1"/>
              <a:t>avg</a:t>
            </a:r>
            <a:r>
              <a:rPr lang="en-US" dirty="0"/>
              <a:t>((</a:t>
            </a:r>
            <a:r>
              <a:rPr lang="en-US" dirty="0" err="1"/>
              <a:t>output$mpg-output$prediction</a:t>
            </a:r>
            <a:r>
              <a:rPr lang="en-US" dirty="0"/>
              <a:t>)^2))))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4519437"/>
            <a:ext cx="28289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88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Absolute Error (MAE)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3. Mean Absolute Error (MAE): mean of absolute value of error in each row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𝑀𝐴𝐸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</m:acc>
                              </m:e>
                            </m:d>
                          </m:e>
                          <m:sup/>
                        </m:sSup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sz="2000" dirty="0"/>
                  <a:t>Both RMSE and MAE measure error in units of the target variable</a:t>
                </a:r>
              </a:p>
              <a:p>
                <a:r>
                  <a:rPr lang="en-US" sz="2000" dirty="0"/>
                  <a:t>RMSE weights large errors higher (used when you want to avoid large errors)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91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32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97280" y="3607371"/>
            <a:ext cx="65870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showDF</a:t>
            </a:r>
            <a:r>
              <a:rPr lang="en-US" dirty="0"/>
              <a:t>(select(output, </a:t>
            </a:r>
            <a:r>
              <a:rPr lang="en-US" dirty="0" err="1"/>
              <a:t>avg</a:t>
            </a:r>
            <a:r>
              <a:rPr lang="en-US" dirty="0"/>
              <a:t>(abs(</a:t>
            </a:r>
            <a:r>
              <a:rPr lang="en-US" dirty="0" err="1"/>
              <a:t>output$mpg-output$prediction</a:t>
            </a:r>
            <a:r>
              <a:rPr lang="en-US" dirty="0"/>
              <a:t>))))</a:t>
            </a:r>
          </a:p>
        </p:txBody>
      </p:sp>
    </p:spTree>
    <p:extLst>
      <p:ext uri="{BB962C8B-B14F-4D97-AF65-F5344CB8AC3E}">
        <p14:creationId xmlns:p14="http://schemas.microsoft.com/office/powerpoint/2010/main" val="33424254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Mean Absolute Percentage Error (MAPE)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4. Mean Absolute Percentage Error (MAPE): mean of % of the with respect to true value (0% is the best, no </a:t>
                </a:r>
                <a:r>
                  <a:rPr lang="en-US" dirty="0" err="1"/>
                  <a:t>upperbound</a:t>
                </a:r>
                <a:r>
                  <a:rPr lang="en-US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𝑀𝐴𝑃𝐸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∗100</m:t>
                            </m:r>
                          </m:e>
                          <m:sup/>
                        </m:sSup>
                      </m:e>
                    </m:nary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altLang="zh-CN" dirty="0"/>
                  <a:t>True value = 1, Predicted value = 0.9, </a:t>
                </a:r>
                <a:r>
                  <a:rPr lang="en-US" dirty="0"/>
                  <a:t>MAPE = 10% (for one row)</a:t>
                </a:r>
              </a:p>
              <a:p>
                <a:pPr marL="0" indent="0">
                  <a:buNone/>
                </a:pPr>
                <a:r>
                  <a:rPr lang="en-US" dirty="0"/>
                  <a:t>True value = 1, Predicted value = 2, MAPE = 100% !! (for one row)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18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33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97280" y="3607371"/>
            <a:ext cx="87240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showDF</a:t>
            </a:r>
            <a:r>
              <a:rPr lang="en-US" dirty="0"/>
              <a:t>(select(output, </a:t>
            </a:r>
            <a:r>
              <a:rPr lang="en-US" dirty="0" err="1"/>
              <a:t>avg</a:t>
            </a:r>
            <a:r>
              <a:rPr lang="en-US" dirty="0"/>
              <a:t>(abs(</a:t>
            </a:r>
            <a:r>
              <a:rPr lang="en-US" dirty="0" err="1"/>
              <a:t>output$mpg-output$prediction</a:t>
            </a:r>
            <a:r>
              <a:rPr lang="en-US" dirty="0"/>
              <a:t>)/abs(</a:t>
            </a:r>
            <a:r>
              <a:rPr lang="en-US" dirty="0" err="1"/>
              <a:t>output$mpg</a:t>
            </a:r>
            <a:r>
              <a:rPr lang="en-US" dirty="0"/>
              <a:t>))))</a:t>
            </a:r>
          </a:p>
        </p:txBody>
      </p:sp>
    </p:spTree>
    <p:extLst>
      <p:ext uri="{BB962C8B-B14F-4D97-AF65-F5344CB8AC3E}">
        <p14:creationId xmlns:p14="http://schemas.microsoft.com/office/powerpoint/2010/main" val="15726974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the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RMSE and MAE both at the target variable’s unit (error in predicted price is 10 dollars)</a:t>
            </a:r>
          </a:p>
          <a:p>
            <a:r>
              <a:rPr lang="en-US" dirty="0"/>
              <a:t>MSE is at the quadratic unit of target variable (error is in squared </a:t>
            </a:r>
            <a:r>
              <a:rPr lang="en-US" dirty="0" smtClean="0"/>
              <a:t>unit)</a:t>
            </a:r>
            <a:endParaRPr lang="en-US" dirty="0"/>
          </a:p>
          <a:p>
            <a:r>
              <a:rPr lang="en-US" dirty="0"/>
              <a:t>MAPE is in percentage and is not affected by the unit/scale of target variable (the error in predicted price is 5% of original value). </a:t>
            </a:r>
            <a:r>
              <a:rPr lang="en-US" altLang="zh-CN" dirty="0"/>
              <a:t>Original value of the variable can’t be 0.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4301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the prediction again on the </a:t>
            </a:r>
            <a:r>
              <a:rPr lang="en-US" dirty="0" err="1"/>
              <a:t>NYC_taxi</a:t>
            </a:r>
            <a:r>
              <a:rPr lang="en-US" dirty="0"/>
              <a:t> dataset but this time use linear regression to predict the fare amount.</a:t>
            </a:r>
          </a:p>
          <a:p>
            <a:r>
              <a:rPr lang="en-US" dirty="0"/>
              <a:t>Only use the pickup </a:t>
            </a:r>
            <a:r>
              <a:rPr lang="en-US" dirty="0" err="1"/>
              <a:t>lat</a:t>
            </a:r>
            <a:r>
              <a:rPr lang="en-US" dirty="0"/>
              <a:t>/long, </a:t>
            </a:r>
            <a:r>
              <a:rPr lang="en-US" dirty="0" err="1"/>
              <a:t>dropoff</a:t>
            </a:r>
            <a:r>
              <a:rPr lang="en-US" dirty="0"/>
              <a:t> </a:t>
            </a:r>
            <a:r>
              <a:rPr lang="en-US" dirty="0" err="1"/>
              <a:t>lat</a:t>
            </a:r>
            <a:r>
              <a:rPr lang="en-US" dirty="0"/>
              <a:t>/long, </a:t>
            </a:r>
            <a:r>
              <a:rPr lang="en-US" dirty="0" err="1"/>
              <a:t>trip_distance</a:t>
            </a:r>
            <a:r>
              <a:rPr lang="en-US" dirty="0"/>
              <a:t>, and rate code</a:t>
            </a:r>
            <a:r>
              <a:rPr lang="en-US" dirty="0" smtClean="0"/>
              <a:t>. </a:t>
            </a:r>
            <a:r>
              <a:rPr lang="en-US" altLang="zh-CN" dirty="0" smtClean="0"/>
              <a:t>Convert them to numeric </a:t>
            </a:r>
            <a:r>
              <a:rPr lang="en-US" altLang="zh-CN" smtClean="0"/>
              <a:t>if not yet.</a:t>
            </a:r>
            <a:endParaRPr lang="en-US" dirty="0"/>
          </a:p>
          <a:p>
            <a:r>
              <a:rPr lang="en-US" dirty="0"/>
              <a:t>Calculate MSE, RMSE, MAE and MAPE on the testing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563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13C63A-0C31-45C1-918F-1888E8ED0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Testing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EED33FC5-D807-4B77-AD48-E83395CDC4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2078237"/>
              </p:ext>
            </p:extLst>
          </p:nvPr>
        </p:nvGraphicFramePr>
        <p:xfrm>
          <a:off x="1096963" y="1826827"/>
          <a:ext cx="592629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8868">
                  <a:extLst>
                    <a:ext uri="{9D8B030D-6E8A-4147-A177-3AD203B41FA5}">
                      <a16:colId xmlns:a16="http://schemas.microsoft.com/office/drawing/2014/main" xmlns="" val="4089995469"/>
                    </a:ext>
                  </a:extLst>
                </a:gridCol>
                <a:gridCol w="615245">
                  <a:extLst>
                    <a:ext uri="{9D8B030D-6E8A-4147-A177-3AD203B41FA5}">
                      <a16:colId xmlns:a16="http://schemas.microsoft.com/office/drawing/2014/main" xmlns="" val="2651112618"/>
                    </a:ext>
                  </a:extLst>
                </a:gridCol>
                <a:gridCol w="1072444">
                  <a:extLst>
                    <a:ext uri="{9D8B030D-6E8A-4147-A177-3AD203B41FA5}">
                      <a16:colId xmlns:a16="http://schemas.microsoft.com/office/drawing/2014/main" xmlns="" val="3358409716"/>
                    </a:ext>
                  </a:extLst>
                </a:gridCol>
                <a:gridCol w="993422">
                  <a:extLst>
                    <a:ext uri="{9D8B030D-6E8A-4147-A177-3AD203B41FA5}">
                      <a16:colId xmlns:a16="http://schemas.microsoft.com/office/drawing/2014/main" xmlns="" val="2128195714"/>
                    </a:ext>
                  </a:extLst>
                </a:gridCol>
                <a:gridCol w="1106311">
                  <a:extLst>
                    <a:ext uri="{9D8B030D-6E8A-4147-A177-3AD203B41FA5}">
                      <a16:colId xmlns:a16="http://schemas.microsoft.com/office/drawing/2014/main" xmlns="" val="31308762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Record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iphone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37420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3892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01200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629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7113271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1435592-3365-4274-9549-87DD5AED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xmlns="" id="{06A861B5-DA54-4AA9-92D7-A25FCF6D1D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9334714"/>
              </p:ext>
            </p:extLst>
          </p:nvPr>
        </p:nvGraphicFramePr>
        <p:xfrm>
          <a:off x="5700888" y="4358554"/>
          <a:ext cx="6380165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112">
                  <a:extLst>
                    <a:ext uri="{9D8B030D-6E8A-4147-A177-3AD203B41FA5}">
                      <a16:colId xmlns:a16="http://schemas.microsoft.com/office/drawing/2014/main" xmlns="" val="4089995469"/>
                    </a:ext>
                  </a:extLst>
                </a:gridCol>
                <a:gridCol w="632954">
                  <a:extLst>
                    <a:ext uri="{9D8B030D-6E8A-4147-A177-3AD203B41FA5}">
                      <a16:colId xmlns:a16="http://schemas.microsoft.com/office/drawing/2014/main" xmlns="" val="2651112618"/>
                    </a:ext>
                  </a:extLst>
                </a:gridCol>
                <a:gridCol w="1276033">
                  <a:extLst>
                    <a:ext uri="{9D8B030D-6E8A-4147-A177-3AD203B41FA5}">
                      <a16:colId xmlns:a16="http://schemas.microsoft.com/office/drawing/2014/main" xmlns="" val="3358409716"/>
                    </a:ext>
                  </a:extLst>
                </a:gridCol>
                <a:gridCol w="1276033">
                  <a:extLst>
                    <a:ext uri="{9D8B030D-6E8A-4147-A177-3AD203B41FA5}">
                      <a16:colId xmlns:a16="http://schemas.microsoft.com/office/drawing/2014/main" xmlns="" val="2128195714"/>
                    </a:ext>
                  </a:extLst>
                </a:gridCol>
                <a:gridCol w="1276033">
                  <a:extLst>
                    <a:ext uri="{9D8B030D-6E8A-4147-A177-3AD203B41FA5}">
                      <a16:colId xmlns:a16="http://schemas.microsoft.com/office/drawing/2014/main" xmlns="" val="3130876283"/>
                    </a:ext>
                  </a:extLst>
                </a:gridCol>
              </a:tblGrid>
              <a:tr h="292824">
                <a:tc>
                  <a:txBody>
                    <a:bodyPr/>
                    <a:lstStyle/>
                    <a:p>
                      <a:r>
                        <a:rPr lang="en-US" dirty="0"/>
                        <a:t>Record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iphone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37420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389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01200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629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7113271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7D8707A-1113-4E9F-8E6C-3F5DBB5E6BD4}"/>
              </a:ext>
            </a:extLst>
          </p:cNvPr>
          <p:cNvSpPr/>
          <p:nvPr/>
        </p:nvSpPr>
        <p:spPr>
          <a:xfrm>
            <a:off x="1952636" y="4571999"/>
            <a:ext cx="175561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Learn a Model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xmlns="" id="{3D57B8EF-6B58-4DC5-A513-8E2E30747A91}"/>
              </a:ext>
            </a:extLst>
          </p:cNvPr>
          <p:cNvSpPr/>
          <p:nvPr/>
        </p:nvSpPr>
        <p:spPr>
          <a:xfrm>
            <a:off x="1732299" y="3758752"/>
            <a:ext cx="440675" cy="8132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xmlns="" id="{77E70F61-3826-46A8-A881-3B81C1BC5DBF}"/>
              </a:ext>
            </a:extLst>
          </p:cNvPr>
          <p:cNvSpPr/>
          <p:nvPr/>
        </p:nvSpPr>
        <p:spPr>
          <a:xfrm rot="16200000">
            <a:off x="4200545" y="4180642"/>
            <a:ext cx="440675" cy="14311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39667" y="3980709"/>
            <a:ext cx="150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 prediction</a:t>
            </a:r>
          </a:p>
        </p:txBody>
      </p:sp>
    </p:spTree>
    <p:extLst>
      <p:ext uri="{BB962C8B-B14F-4D97-AF65-F5344CB8AC3E}">
        <p14:creationId xmlns:p14="http://schemas.microsoft.com/office/powerpoint/2010/main" val="785244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396CDD-4E70-406F-98F2-7C3B5ED5D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3A8F26-0B31-44BD-9351-241E6B74D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 set of decision trees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decision</a:t>
            </a:r>
            <a:r>
              <a:rPr lang="zh-CN" altLang="en-US" dirty="0"/>
              <a:t> </a:t>
            </a:r>
            <a:r>
              <a:rPr lang="en-US" altLang="zh-CN" dirty="0"/>
              <a:t>tree?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Record 1: Age 20, income 30000, gender: M,  Label: uses </a:t>
            </a:r>
            <a:r>
              <a:rPr lang="en-US" dirty="0" err="1"/>
              <a:t>iphone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Record 2: Age 31, income 45000, gender: </a:t>
            </a:r>
            <a:r>
              <a:rPr lang="en-US" altLang="zh-CN" dirty="0"/>
              <a:t>F,    Label: not </a:t>
            </a:r>
            <a:r>
              <a:rPr lang="en-US" altLang="zh-CN" dirty="0" err="1"/>
              <a:t>iphone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………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Record</a:t>
            </a:r>
            <a:r>
              <a:rPr lang="en-US" altLang="zh-CN" dirty="0"/>
              <a:t> X: Age 44, income 59100, gender: F,    Label: ?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4A5FB4-031C-487E-BE25-96913F594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65BC3FE-D904-4DB9-AD3D-5A56EE933E39}"/>
              </a:ext>
            </a:extLst>
          </p:cNvPr>
          <p:cNvSpPr/>
          <p:nvPr/>
        </p:nvSpPr>
        <p:spPr>
          <a:xfrm>
            <a:off x="9526590" y="4373273"/>
            <a:ext cx="835268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Gender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69784F31-DF48-4A12-94D7-BBF2B79779B5}"/>
              </a:ext>
            </a:extLst>
          </p:cNvPr>
          <p:cNvCxnSpPr/>
          <p:nvPr/>
        </p:nvCxnSpPr>
        <p:spPr>
          <a:xfrm flipH="1">
            <a:off x="9218861" y="4672211"/>
            <a:ext cx="492369" cy="290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51111F3-628D-457D-82D3-B1B6213DA277}"/>
              </a:ext>
            </a:extLst>
          </p:cNvPr>
          <p:cNvSpPr/>
          <p:nvPr/>
        </p:nvSpPr>
        <p:spPr>
          <a:xfrm>
            <a:off x="8563054" y="4979943"/>
            <a:ext cx="872295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Income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81EA630F-3EBF-4C5E-83B3-998EA052A1EE}"/>
              </a:ext>
            </a:extLst>
          </p:cNvPr>
          <p:cNvCxnSpPr/>
          <p:nvPr/>
        </p:nvCxnSpPr>
        <p:spPr>
          <a:xfrm>
            <a:off x="10273935" y="4696504"/>
            <a:ext cx="584210" cy="283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196B6C0-69D5-400D-BEC0-2E1BCBC53309}"/>
              </a:ext>
            </a:extLst>
          </p:cNvPr>
          <p:cNvSpPr/>
          <p:nvPr/>
        </p:nvSpPr>
        <p:spPr>
          <a:xfrm>
            <a:off x="10495202" y="5008918"/>
            <a:ext cx="679796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Age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EE7EE3E0-C3CC-48A4-A38D-7589BD8D00CE}"/>
              </a:ext>
            </a:extLst>
          </p:cNvPr>
          <p:cNvCxnSpPr/>
          <p:nvPr/>
        </p:nvCxnSpPr>
        <p:spPr>
          <a:xfrm flipH="1">
            <a:off x="8380273" y="5263610"/>
            <a:ext cx="492370" cy="305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188F3AB-6695-4127-A701-0835D73DE4B3}"/>
              </a:ext>
            </a:extLst>
          </p:cNvPr>
          <p:cNvSpPr/>
          <p:nvPr/>
        </p:nvSpPr>
        <p:spPr>
          <a:xfrm>
            <a:off x="7870320" y="5597890"/>
            <a:ext cx="838585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Iphone</a:t>
            </a:r>
            <a:endParaRPr lang="en-US" sz="16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CC563CE6-062B-4DD7-B8C3-B58A44192869}"/>
              </a:ext>
            </a:extLst>
          </p:cNvPr>
          <p:cNvCxnSpPr/>
          <p:nvPr/>
        </p:nvCxnSpPr>
        <p:spPr>
          <a:xfrm>
            <a:off x="9071978" y="5285476"/>
            <a:ext cx="584210" cy="283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EB2E354-1C43-49EF-AD1D-B4A638BAAD2B}"/>
              </a:ext>
            </a:extLst>
          </p:cNvPr>
          <p:cNvSpPr/>
          <p:nvPr/>
        </p:nvSpPr>
        <p:spPr>
          <a:xfrm>
            <a:off x="8760968" y="5595729"/>
            <a:ext cx="1094854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 </a:t>
            </a:r>
            <a:r>
              <a:rPr lang="en-US" sz="1600" dirty="0" err="1"/>
              <a:t>iphone</a:t>
            </a:r>
            <a:endParaRPr lang="en-US" sz="1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13A109F4-4F12-493A-B66F-1B88554DB965}"/>
              </a:ext>
            </a:extLst>
          </p:cNvPr>
          <p:cNvCxnSpPr/>
          <p:nvPr/>
        </p:nvCxnSpPr>
        <p:spPr>
          <a:xfrm flipH="1">
            <a:off x="10365775" y="5271696"/>
            <a:ext cx="492370" cy="305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1896C56-24C9-4A60-A6F0-3236814EC428}"/>
              </a:ext>
            </a:extLst>
          </p:cNvPr>
          <p:cNvSpPr/>
          <p:nvPr/>
        </p:nvSpPr>
        <p:spPr>
          <a:xfrm>
            <a:off x="9898611" y="5604441"/>
            <a:ext cx="1147412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No </a:t>
            </a:r>
            <a:r>
              <a:rPr lang="en-US" altLang="zh-CN" sz="1600" dirty="0" err="1"/>
              <a:t>iphone</a:t>
            </a:r>
            <a:endParaRPr lang="en-US" sz="16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506CA80D-3207-48BC-B612-4142FD16E214}"/>
              </a:ext>
            </a:extLst>
          </p:cNvPr>
          <p:cNvCxnSpPr/>
          <p:nvPr/>
        </p:nvCxnSpPr>
        <p:spPr>
          <a:xfrm>
            <a:off x="10991260" y="5312290"/>
            <a:ext cx="584210" cy="283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2E73507-B1D1-4321-BAC0-9338345FA156}"/>
              </a:ext>
            </a:extLst>
          </p:cNvPr>
          <p:cNvSpPr/>
          <p:nvPr/>
        </p:nvSpPr>
        <p:spPr>
          <a:xfrm>
            <a:off x="11124201" y="5595728"/>
            <a:ext cx="832581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iphone</a:t>
            </a:r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2577EFE3-A33E-4112-BA33-15932335FE9D}"/>
              </a:ext>
            </a:extLst>
          </p:cNvPr>
          <p:cNvSpPr txBox="1"/>
          <p:nvPr/>
        </p:nvSpPr>
        <p:spPr>
          <a:xfrm>
            <a:off x="9165167" y="459973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6B702114-72FD-45E8-8F8A-C170E52201C3}"/>
              </a:ext>
            </a:extLst>
          </p:cNvPr>
          <p:cNvSpPr txBox="1"/>
          <p:nvPr/>
        </p:nvSpPr>
        <p:spPr>
          <a:xfrm>
            <a:off x="10643095" y="461067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79FDE1A-5A87-4E99-A67C-035DEB51429C}"/>
              </a:ext>
            </a:extLst>
          </p:cNvPr>
          <p:cNvSpPr txBox="1"/>
          <p:nvPr/>
        </p:nvSpPr>
        <p:spPr>
          <a:xfrm>
            <a:off x="7822723" y="5262344"/>
            <a:ext cx="76976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&gt;30000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37D177CB-8FFB-4716-A531-7D0575C60E01}"/>
              </a:ext>
            </a:extLst>
          </p:cNvPr>
          <p:cNvSpPr txBox="1"/>
          <p:nvPr/>
        </p:nvSpPr>
        <p:spPr>
          <a:xfrm>
            <a:off x="9333807" y="5237546"/>
            <a:ext cx="86594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&lt;=30000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D8383EA-B4F1-484D-A7DC-560EF573817C}"/>
              </a:ext>
            </a:extLst>
          </p:cNvPr>
          <p:cNvSpPr txBox="1"/>
          <p:nvPr/>
        </p:nvSpPr>
        <p:spPr>
          <a:xfrm>
            <a:off x="10222951" y="5275367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&gt;40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ACB5733-7398-4CCD-B51A-7D8A508C0356}"/>
              </a:ext>
            </a:extLst>
          </p:cNvPr>
          <p:cNvSpPr txBox="1"/>
          <p:nvPr/>
        </p:nvSpPr>
        <p:spPr>
          <a:xfrm>
            <a:off x="11325861" y="5232917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&lt;40</a:t>
            </a:r>
          </a:p>
        </p:txBody>
      </p:sp>
      <p:pic>
        <p:nvPicPr>
          <p:cNvPr id="1028" name="Picture 4" descr="Image result for tree cartoon">
            <a:extLst>
              <a:ext uri="{FF2B5EF4-FFF2-40B4-BE49-F238E27FC236}">
                <a16:creationId xmlns:a16="http://schemas.microsoft.com/office/drawing/2014/main" xmlns="" id="{608E1D93-6331-4731-BF6D-0E2CF32FE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2643" y="799382"/>
            <a:ext cx="2771775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402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17A094-A6AD-429A-94C5-7E045BA46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757ABC-F9B3-4040-A802-F4F2CFFC7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Build a tree model for prediction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Each node is a feature, and each brunch is a decision on that feature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Goal: maximize class purity at leaf nodes</a:t>
            </a:r>
          </a:p>
          <a:p>
            <a:pPr marL="0" indent="0">
              <a:buNone/>
            </a:pPr>
            <a:r>
              <a:rPr lang="en-US" dirty="0"/>
              <a:t>A female with 25000 income </a:t>
            </a:r>
            <a:r>
              <a:rPr lang="en-US" dirty="0">
                <a:sym typeface="Wingdings" panose="05000000000000000000" pitchFamily="2" charset="2"/>
              </a:rPr>
              <a:t> ?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A male at age 54  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8028EFB-1BC5-48DD-ACE8-F0995298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AA52D94-CEC6-4AFF-A51F-5EC433251F34}"/>
              </a:ext>
            </a:extLst>
          </p:cNvPr>
          <p:cNvSpPr/>
          <p:nvPr/>
        </p:nvSpPr>
        <p:spPr>
          <a:xfrm>
            <a:off x="9388990" y="4230219"/>
            <a:ext cx="1368081" cy="43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Gender = F 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2E0566CF-1C0A-46B1-8674-E09FC2C62855}"/>
              </a:ext>
            </a:extLst>
          </p:cNvPr>
          <p:cNvCxnSpPr/>
          <p:nvPr/>
        </p:nvCxnSpPr>
        <p:spPr>
          <a:xfrm flipH="1">
            <a:off x="9218861" y="4672211"/>
            <a:ext cx="492369" cy="290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112C7BD-7891-4BDB-A4C1-6CC5A9D3FC4D}"/>
              </a:ext>
            </a:extLst>
          </p:cNvPr>
          <p:cNvSpPr/>
          <p:nvPr/>
        </p:nvSpPr>
        <p:spPr>
          <a:xfrm>
            <a:off x="8136226" y="4985297"/>
            <a:ext cx="1594217" cy="295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Income &gt; 30000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4D517D70-4866-4483-B48E-28FED85CFA2C}"/>
              </a:ext>
            </a:extLst>
          </p:cNvPr>
          <p:cNvCxnSpPr/>
          <p:nvPr/>
        </p:nvCxnSpPr>
        <p:spPr>
          <a:xfrm>
            <a:off x="10273935" y="4696504"/>
            <a:ext cx="584210" cy="283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9A65374-0694-4127-9004-BA66B0607AC7}"/>
              </a:ext>
            </a:extLst>
          </p:cNvPr>
          <p:cNvSpPr/>
          <p:nvPr/>
        </p:nvSpPr>
        <p:spPr>
          <a:xfrm>
            <a:off x="10495202" y="4952884"/>
            <a:ext cx="1121642" cy="363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Age&gt;40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11D1A40C-3A95-4A2A-8227-7FA17478F317}"/>
              </a:ext>
            </a:extLst>
          </p:cNvPr>
          <p:cNvCxnSpPr/>
          <p:nvPr/>
        </p:nvCxnSpPr>
        <p:spPr>
          <a:xfrm flipH="1">
            <a:off x="8380273" y="5263610"/>
            <a:ext cx="492370" cy="305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16913F0-AE63-41CC-B896-500124676CF0}"/>
              </a:ext>
            </a:extLst>
          </p:cNvPr>
          <p:cNvSpPr/>
          <p:nvPr/>
        </p:nvSpPr>
        <p:spPr>
          <a:xfrm>
            <a:off x="7870320" y="5597890"/>
            <a:ext cx="838585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Iphone</a:t>
            </a:r>
            <a:endParaRPr lang="en-US" sz="16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F8E8756C-B7D3-4045-AE43-7ED2CE60C713}"/>
              </a:ext>
            </a:extLst>
          </p:cNvPr>
          <p:cNvCxnSpPr/>
          <p:nvPr/>
        </p:nvCxnSpPr>
        <p:spPr>
          <a:xfrm>
            <a:off x="9071978" y="5285476"/>
            <a:ext cx="584210" cy="283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059395B-2484-416A-978C-83C4EF87B013}"/>
              </a:ext>
            </a:extLst>
          </p:cNvPr>
          <p:cNvSpPr/>
          <p:nvPr/>
        </p:nvSpPr>
        <p:spPr>
          <a:xfrm>
            <a:off x="8760968" y="5595729"/>
            <a:ext cx="1022556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N/ </a:t>
            </a:r>
            <a:r>
              <a:rPr lang="en-US" sz="1600" dirty="0" err="1"/>
              <a:t>iphone</a:t>
            </a:r>
            <a:endParaRPr lang="en-US" sz="1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42FF2FAF-9050-4BB6-AD72-1BE404C14CAF}"/>
              </a:ext>
            </a:extLst>
          </p:cNvPr>
          <p:cNvCxnSpPr/>
          <p:nvPr/>
        </p:nvCxnSpPr>
        <p:spPr>
          <a:xfrm flipH="1">
            <a:off x="10365775" y="5271696"/>
            <a:ext cx="492370" cy="305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A81CD8AF-15EF-40FF-8467-E9E23C9DCA06}"/>
              </a:ext>
            </a:extLst>
          </p:cNvPr>
          <p:cNvSpPr/>
          <p:nvPr/>
        </p:nvSpPr>
        <p:spPr>
          <a:xfrm>
            <a:off x="9855822" y="5605976"/>
            <a:ext cx="1066208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N/ </a:t>
            </a:r>
            <a:r>
              <a:rPr lang="en-US" altLang="zh-CN" sz="1600" dirty="0" err="1"/>
              <a:t>iphone</a:t>
            </a:r>
            <a:endParaRPr lang="en-US" sz="16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79A2CD32-3712-47F6-94BC-026A292C0F1E}"/>
              </a:ext>
            </a:extLst>
          </p:cNvPr>
          <p:cNvCxnSpPr/>
          <p:nvPr/>
        </p:nvCxnSpPr>
        <p:spPr>
          <a:xfrm>
            <a:off x="10991260" y="5312290"/>
            <a:ext cx="584210" cy="283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140A9C3-1935-40DA-A616-1337CF1B0C76}"/>
              </a:ext>
            </a:extLst>
          </p:cNvPr>
          <p:cNvSpPr/>
          <p:nvPr/>
        </p:nvSpPr>
        <p:spPr>
          <a:xfrm>
            <a:off x="11152292" y="5585509"/>
            <a:ext cx="832581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iphone</a:t>
            </a:r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53C6172-287B-402A-93D9-91960CFFE326}"/>
              </a:ext>
            </a:extLst>
          </p:cNvPr>
          <p:cNvSpPr txBox="1"/>
          <p:nvPr/>
        </p:nvSpPr>
        <p:spPr>
          <a:xfrm>
            <a:off x="9165167" y="459973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41F1ECE-2B8A-4E60-AE4A-F43E1810483C}"/>
              </a:ext>
            </a:extLst>
          </p:cNvPr>
          <p:cNvSpPr txBox="1"/>
          <p:nvPr/>
        </p:nvSpPr>
        <p:spPr>
          <a:xfrm>
            <a:off x="10643095" y="461067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2EAA4663-55F5-4BE4-9972-EA5A814D97F2}"/>
              </a:ext>
            </a:extLst>
          </p:cNvPr>
          <p:cNvSpPr txBox="1"/>
          <p:nvPr/>
        </p:nvSpPr>
        <p:spPr>
          <a:xfrm>
            <a:off x="7822723" y="5262344"/>
            <a:ext cx="3000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62C7423-4992-49B4-AA86-E303BE8737B5}"/>
              </a:ext>
            </a:extLst>
          </p:cNvPr>
          <p:cNvSpPr txBox="1"/>
          <p:nvPr/>
        </p:nvSpPr>
        <p:spPr>
          <a:xfrm>
            <a:off x="9333807" y="5237546"/>
            <a:ext cx="33534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9B24EFE-B188-45B8-A216-B8624AA321EC}"/>
              </a:ext>
            </a:extLst>
          </p:cNvPr>
          <p:cNvSpPr txBox="1"/>
          <p:nvPr/>
        </p:nvSpPr>
        <p:spPr>
          <a:xfrm>
            <a:off x="10222951" y="527536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A1E325B6-161D-43F1-9905-DE14223A761E}"/>
              </a:ext>
            </a:extLst>
          </p:cNvPr>
          <p:cNvSpPr txBox="1"/>
          <p:nvPr/>
        </p:nvSpPr>
        <p:spPr>
          <a:xfrm>
            <a:off x="11066649" y="524992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384853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B99302-ABBB-4BF8-A38C-C8C75FA85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7AE598-593A-49BA-9A69-11B154A61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Given the information of a </a:t>
            </a:r>
            <a:r>
              <a:rPr lang="en-US" altLang="zh-CN" dirty="0"/>
              <a:t>business (# visits, type, location, </a:t>
            </a:r>
            <a:r>
              <a:rPr lang="en-US" altLang="zh-CN" dirty="0" err="1"/>
              <a:t>etc</a:t>
            </a:r>
            <a:r>
              <a:rPr lang="en-US" altLang="zh-CN" dirty="0"/>
              <a:t>)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Predict if this restaurant will close within 12 months.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Need more features and more samples to be more accurate.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100% accuracy is usually impossible in reality.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CB96C9C-1EF2-4465-AF43-6F00D7EF8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851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83B546-765C-4A8E-A973-7CD774D16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A5BB5E9-3709-46B2-87DA-704771D99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428676" cy="40233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One decision tree sometimes is less accurate and may have some bias</a:t>
            </a:r>
          </a:p>
          <a:p>
            <a:r>
              <a:rPr lang="en-US" dirty="0"/>
              <a:t>Trees trained with different data might have different structures</a:t>
            </a:r>
          </a:p>
          <a:p>
            <a:r>
              <a:rPr lang="en-US" dirty="0"/>
              <a:t>Random Forest: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Training: randomly sample from training data and generate N decision trees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Testing: let each tree predict and use the result of the majority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Advantage: avoid random error, avoid </a:t>
            </a:r>
            <a:r>
              <a:rPr lang="en-US" b="1" dirty="0"/>
              <a:t>over fitting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 Overfitting: model too perfect for the training data (even for noise data) and can’t achieve good performance on testing set.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BAA627F-C831-4228-AE3E-EB09809E5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710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</a:t>
            </a:r>
            <a:r>
              <a:rPr lang="en-US" altLang="zh-CN" dirty="0"/>
              <a:t>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3417" y="1829168"/>
            <a:ext cx="10058400" cy="40233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AA52D94-CEC6-4AFF-A51F-5EC433251F34}"/>
              </a:ext>
            </a:extLst>
          </p:cNvPr>
          <p:cNvSpPr/>
          <p:nvPr/>
        </p:nvSpPr>
        <p:spPr>
          <a:xfrm>
            <a:off x="9388990" y="4230219"/>
            <a:ext cx="1368081" cy="43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Income &gt; 30000?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2E0566CF-1C0A-46B1-8674-E09FC2C62855}"/>
              </a:ext>
            </a:extLst>
          </p:cNvPr>
          <p:cNvCxnSpPr/>
          <p:nvPr/>
        </p:nvCxnSpPr>
        <p:spPr>
          <a:xfrm flipH="1">
            <a:off x="9218861" y="4672211"/>
            <a:ext cx="492369" cy="290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112C7BD-7891-4BDB-A4C1-6CC5A9D3FC4D}"/>
              </a:ext>
            </a:extLst>
          </p:cNvPr>
          <p:cNvSpPr/>
          <p:nvPr/>
        </p:nvSpPr>
        <p:spPr>
          <a:xfrm>
            <a:off x="8136226" y="4985297"/>
            <a:ext cx="1594217" cy="295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Male?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4D517D70-4866-4483-B48E-28FED85CFA2C}"/>
              </a:ext>
            </a:extLst>
          </p:cNvPr>
          <p:cNvCxnSpPr/>
          <p:nvPr/>
        </p:nvCxnSpPr>
        <p:spPr>
          <a:xfrm>
            <a:off x="10273935" y="4696504"/>
            <a:ext cx="584210" cy="283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9A65374-0694-4127-9004-BA66B0607AC7}"/>
              </a:ext>
            </a:extLst>
          </p:cNvPr>
          <p:cNvSpPr/>
          <p:nvPr/>
        </p:nvSpPr>
        <p:spPr>
          <a:xfrm>
            <a:off x="10495202" y="4952884"/>
            <a:ext cx="1121642" cy="363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Age &lt; 30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11D1A40C-3A95-4A2A-8227-7FA17478F317}"/>
              </a:ext>
            </a:extLst>
          </p:cNvPr>
          <p:cNvCxnSpPr/>
          <p:nvPr/>
        </p:nvCxnSpPr>
        <p:spPr>
          <a:xfrm flipH="1">
            <a:off x="8380273" y="5263610"/>
            <a:ext cx="492370" cy="305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16913F0-AE63-41CC-B896-500124676CF0}"/>
              </a:ext>
            </a:extLst>
          </p:cNvPr>
          <p:cNvSpPr/>
          <p:nvPr/>
        </p:nvSpPr>
        <p:spPr>
          <a:xfrm>
            <a:off x="7592420" y="5597953"/>
            <a:ext cx="838585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Iphone</a:t>
            </a:r>
            <a:endParaRPr lang="en-US" sz="16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F8E8756C-B7D3-4045-AE43-7ED2CE60C713}"/>
              </a:ext>
            </a:extLst>
          </p:cNvPr>
          <p:cNvCxnSpPr/>
          <p:nvPr/>
        </p:nvCxnSpPr>
        <p:spPr>
          <a:xfrm>
            <a:off x="9071978" y="5285476"/>
            <a:ext cx="584210" cy="283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059395B-2484-416A-978C-83C4EF87B013}"/>
              </a:ext>
            </a:extLst>
          </p:cNvPr>
          <p:cNvSpPr/>
          <p:nvPr/>
        </p:nvSpPr>
        <p:spPr>
          <a:xfrm>
            <a:off x="8564120" y="5595729"/>
            <a:ext cx="1219404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 </a:t>
            </a:r>
            <a:r>
              <a:rPr lang="en-US" sz="1600" dirty="0" err="1"/>
              <a:t>iphone</a:t>
            </a:r>
            <a:endParaRPr lang="en-US" sz="1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42FF2FAF-9050-4BB6-AD72-1BE404C14CAF}"/>
              </a:ext>
            </a:extLst>
          </p:cNvPr>
          <p:cNvCxnSpPr/>
          <p:nvPr/>
        </p:nvCxnSpPr>
        <p:spPr>
          <a:xfrm flipH="1">
            <a:off x="10365775" y="5271696"/>
            <a:ext cx="492370" cy="305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A81CD8AF-15EF-40FF-8467-E9E23C9DCA06}"/>
              </a:ext>
            </a:extLst>
          </p:cNvPr>
          <p:cNvSpPr/>
          <p:nvPr/>
        </p:nvSpPr>
        <p:spPr>
          <a:xfrm>
            <a:off x="9855821" y="5605976"/>
            <a:ext cx="1151475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No </a:t>
            </a:r>
            <a:r>
              <a:rPr lang="en-US" altLang="zh-CN" sz="1600" dirty="0" err="1"/>
              <a:t>iphone</a:t>
            </a:r>
            <a:endParaRPr lang="en-US" sz="16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79A2CD32-3712-47F6-94BC-026A292C0F1E}"/>
              </a:ext>
            </a:extLst>
          </p:cNvPr>
          <p:cNvCxnSpPr/>
          <p:nvPr/>
        </p:nvCxnSpPr>
        <p:spPr>
          <a:xfrm>
            <a:off x="10991260" y="5312290"/>
            <a:ext cx="584210" cy="283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140A9C3-1935-40DA-A616-1337CF1B0C76}"/>
              </a:ext>
            </a:extLst>
          </p:cNvPr>
          <p:cNvSpPr/>
          <p:nvPr/>
        </p:nvSpPr>
        <p:spPr>
          <a:xfrm>
            <a:off x="11272452" y="5605423"/>
            <a:ext cx="832581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iphone</a:t>
            </a:r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53C6172-287B-402A-93D9-91960CFFE326}"/>
              </a:ext>
            </a:extLst>
          </p:cNvPr>
          <p:cNvSpPr txBox="1"/>
          <p:nvPr/>
        </p:nvSpPr>
        <p:spPr>
          <a:xfrm>
            <a:off x="9165167" y="459973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41F1ECE-2B8A-4E60-AE4A-F43E1810483C}"/>
              </a:ext>
            </a:extLst>
          </p:cNvPr>
          <p:cNvSpPr txBox="1"/>
          <p:nvPr/>
        </p:nvSpPr>
        <p:spPr>
          <a:xfrm>
            <a:off x="10643095" y="461067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2EAA4663-55F5-4BE4-9972-EA5A814D97F2}"/>
              </a:ext>
            </a:extLst>
          </p:cNvPr>
          <p:cNvSpPr txBox="1"/>
          <p:nvPr/>
        </p:nvSpPr>
        <p:spPr>
          <a:xfrm>
            <a:off x="7822723" y="5262344"/>
            <a:ext cx="3000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62C7423-4992-49B4-AA86-E303BE8737B5}"/>
              </a:ext>
            </a:extLst>
          </p:cNvPr>
          <p:cNvSpPr txBox="1"/>
          <p:nvPr/>
        </p:nvSpPr>
        <p:spPr>
          <a:xfrm>
            <a:off x="9333807" y="5237546"/>
            <a:ext cx="33534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9B24EFE-B188-45B8-A216-B8624AA321EC}"/>
              </a:ext>
            </a:extLst>
          </p:cNvPr>
          <p:cNvSpPr txBox="1"/>
          <p:nvPr/>
        </p:nvSpPr>
        <p:spPr>
          <a:xfrm>
            <a:off x="10222951" y="527536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A1E325B6-161D-43F1-9905-DE14223A761E}"/>
              </a:ext>
            </a:extLst>
          </p:cNvPr>
          <p:cNvSpPr txBox="1"/>
          <p:nvPr/>
        </p:nvSpPr>
        <p:spPr>
          <a:xfrm>
            <a:off x="11066649" y="524992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FAA52D94-CEC6-4AFF-A51F-5EC433251F34}"/>
              </a:ext>
            </a:extLst>
          </p:cNvPr>
          <p:cNvSpPr/>
          <p:nvPr/>
        </p:nvSpPr>
        <p:spPr>
          <a:xfrm>
            <a:off x="2168335" y="4262308"/>
            <a:ext cx="1368081" cy="43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Gender = F ?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2E0566CF-1C0A-46B1-8674-E09FC2C62855}"/>
              </a:ext>
            </a:extLst>
          </p:cNvPr>
          <p:cNvCxnSpPr/>
          <p:nvPr/>
        </p:nvCxnSpPr>
        <p:spPr>
          <a:xfrm flipH="1">
            <a:off x="1998206" y="4704300"/>
            <a:ext cx="492369" cy="290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A112C7BD-7891-4BDB-A4C1-6CC5A9D3FC4D}"/>
              </a:ext>
            </a:extLst>
          </p:cNvPr>
          <p:cNvSpPr/>
          <p:nvPr/>
        </p:nvSpPr>
        <p:spPr>
          <a:xfrm>
            <a:off x="915571" y="5017386"/>
            <a:ext cx="1594217" cy="295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Income &gt; 30000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4D517D70-4866-4483-B48E-28FED85CFA2C}"/>
              </a:ext>
            </a:extLst>
          </p:cNvPr>
          <p:cNvCxnSpPr/>
          <p:nvPr/>
        </p:nvCxnSpPr>
        <p:spPr>
          <a:xfrm>
            <a:off x="3053280" y="4728593"/>
            <a:ext cx="584210" cy="283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69A65374-0694-4127-9004-BA66B0607AC7}"/>
              </a:ext>
            </a:extLst>
          </p:cNvPr>
          <p:cNvSpPr/>
          <p:nvPr/>
        </p:nvSpPr>
        <p:spPr>
          <a:xfrm>
            <a:off x="3274547" y="4984973"/>
            <a:ext cx="1121642" cy="363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Age&gt;40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11D1A40C-3A95-4A2A-8227-7FA17478F317}"/>
              </a:ext>
            </a:extLst>
          </p:cNvPr>
          <p:cNvCxnSpPr/>
          <p:nvPr/>
        </p:nvCxnSpPr>
        <p:spPr>
          <a:xfrm flipH="1">
            <a:off x="1159618" y="5295699"/>
            <a:ext cx="492370" cy="305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D16913F0-AE63-41CC-B896-500124676CF0}"/>
              </a:ext>
            </a:extLst>
          </p:cNvPr>
          <p:cNvSpPr/>
          <p:nvPr/>
        </p:nvSpPr>
        <p:spPr>
          <a:xfrm>
            <a:off x="371766" y="5624831"/>
            <a:ext cx="838585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Iphone</a:t>
            </a:r>
            <a:endParaRPr lang="en-US" sz="16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xmlns="" id="{F8E8756C-B7D3-4045-AE43-7ED2CE60C713}"/>
              </a:ext>
            </a:extLst>
          </p:cNvPr>
          <p:cNvCxnSpPr/>
          <p:nvPr/>
        </p:nvCxnSpPr>
        <p:spPr>
          <a:xfrm>
            <a:off x="1851323" y="5317565"/>
            <a:ext cx="584210" cy="283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B059395B-2484-416A-978C-83C4EF87B013}"/>
              </a:ext>
            </a:extLst>
          </p:cNvPr>
          <p:cNvSpPr/>
          <p:nvPr/>
        </p:nvSpPr>
        <p:spPr>
          <a:xfrm>
            <a:off x="1343465" y="5627818"/>
            <a:ext cx="1219404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 </a:t>
            </a:r>
            <a:r>
              <a:rPr lang="en-US" sz="1600" dirty="0" err="1"/>
              <a:t>iphone</a:t>
            </a:r>
            <a:endParaRPr lang="en-US" sz="16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xmlns="" id="{42FF2FAF-9050-4BB6-AD72-1BE404C14CAF}"/>
              </a:ext>
            </a:extLst>
          </p:cNvPr>
          <p:cNvCxnSpPr/>
          <p:nvPr/>
        </p:nvCxnSpPr>
        <p:spPr>
          <a:xfrm flipH="1">
            <a:off x="3145120" y="5303785"/>
            <a:ext cx="492370" cy="305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A81CD8AF-15EF-40FF-8467-E9E23C9DCA06}"/>
              </a:ext>
            </a:extLst>
          </p:cNvPr>
          <p:cNvSpPr/>
          <p:nvPr/>
        </p:nvSpPr>
        <p:spPr>
          <a:xfrm>
            <a:off x="2635166" y="5638065"/>
            <a:ext cx="1210827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No </a:t>
            </a:r>
            <a:r>
              <a:rPr lang="en-US" altLang="zh-CN" sz="1600" dirty="0" err="1"/>
              <a:t>iphone</a:t>
            </a:r>
            <a:endParaRPr lang="en-US" sz="16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79A2CD32-3712-47F6-94BC-026A292C0F1E}"/>
              </a:ext>
            </a:extLst>
          </p:cNvPr>
          <p:cNvCxnSpPr/>
          <p:nvPr/>
        </p:nvCxnSpPr>
        <p:spPr>
          <a:xfrm>
            <a:off x="3770605" y="5344379"/>
            <a:ext cx="584210" cy="283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2140A9C3-1935-40DA-A616-1337CF1B0C76}"/>
              </a:ext>
            </a:extLst>
          </p:cNvPr>
          <p:cNvSpPr/>
          <p:nvPr/>
        </p:nvSpPr>
        <p:spPr>
          <a:xfrm>
            <a:off x="4185025" y="5626196"/>
            <a:ext cx="832581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iphone</a:t>
            </a:r>
            <a:endParaRPr lang="en-US" sz="16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A53C6172-287B-402A-93D9-91960CFFE326}"/>
              </a:ext>
            </a:extLst>
          </p:cNvPr>
          <p:cNvSpPr txBox="1"/>
          <p:nvPr/>
        </p:nvSpPr>
        <p:spPr>
          <a:xfrm>
            <a:off x="1944512" y="463182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941F1ECE-2B8A-4E60-AE4A-F43E1810483C}"/>
              </a:ext>
            </a:extLst>
          </p:cNvPr>
          <p:cNvSpPr txBox="1"/>
          <p:nvPr/>
        </p:nvSpPr>
        <p:spPr>
          <a:xfrm>
            <a:off x="3422440" y="464276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2EAA4663-55F5-4BE4-9972-EA5A814D97F2}"/>
              </a:ext>
            </a:extLst>
          </p:cNvPr>
          <p:cNvSpPr txBox="1"/>
          <p:nvPr/>
        </p:nvSpPr>
        <p:spPr>
          <a:xfrm>
            <a:off x="602068" y="5294433"/>
            <a:ext cx="3000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D62C7423-4992-49B4-AA86-E303BE8737B5}"/>
              </a:ext>
            </a:extLst>
          </p:cNvPr>
          <p:cNvSpPr txBox="1"/>
          <p:nvPr/>
        </p:nvSpPr>
        <p:spPr>
          <a:xfrm>
            <a:off x="2113152" y="5269635"/>
            <a:ext cx="33534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39B24EFE-B188-45B8-A216-B8624AA321EC}"/>
              </a:ext>
            </a:extLst>
          </p:cNvPr>
          <p:cNvSpPr txBox="1"/>
          <p:nvPr/>
        </p:nvSpPr>
        <p:spPr>
          <a:xfrm>
            <a:off x="3002296" y="530745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A1E325B6-161D-43F1-9905-DE14223A761E}"/>
              </a:ext>
            </a:extLst>
          </p:cNvPr>
          <p:cNvSpPr txBox="1"/>
          <p:nvPr/>
        </p:nvSpPr>
        <p:spPr>
          <a:xfrm>
            <a:off x="3845994" y="528201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FAA52D94-CEC6-4AFF-A51F-5EC433251F34}"/>
              </a:ext>
            </a:extLst>
          </p:cNvPr>
          <p:cNvSpPr/>
          <p:nvPr/>
        </p:nvSpPr>
        <p:spPr>
          <a:xfrm>
            <a:off x="9273733" y="1362883"/>
            <a:ext cx="1368081" cy="43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Age &lt; 20 ?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xmlns="" id="{2E0566CF-1C0A-46B1-8674-E09FC2C62855}"/>
              </a:ext>
            </a:extLst>
          </p:cNvPr>
          <p:cNvCxnSpPr/>
          <p:nvPr/>
        </p:nvCxnSpPr>
        <p:spPr>
          <a:xfrm flipH="1">
            <a:off x="9103604" y="1804875"/>
            <a:ext cx="492369" cy="290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A112C7BD-7891-4BDB-A4C1-6CC5A9D3FC4D}"/>
              </a:ext>
            </a:extLst>
          </p:cNvPr>
          <p:cNvSpPr/>
          <p:nvPr/>
        </p:nvSpPr>
        <p:spPr>
          <a:xfrm>
            <a:off x="8020969" y="2117961"/>
            <a:ext cx="1594217" cy="295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iphone</a:t>
            </a:r>
            <a:endParaRPr lang="en-US" sz="1600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xmlns="" id="{4D517D70-4866-4483-B48E-28FED85CFA2C}"/>
              </a:ext>
            </a:extLst>
          </p:cNvPr>
          <p:cNvCxnSpPr/>
          <p:nvPr/>
        </p:nvCxnSpPr>
        <p:spPr>
          <a:xfrm>
            <a:off x="10158678" y="1829168"/>
            <a:ext cx="584210" cy="283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xmlns="" id="{69A65374-0694-4127-9004-BA66B0607AC7}"/>
              </a:ext>
            </a:extLst>
          </p:cNvPr>
          <p:cNvSpPr/>
          <p:nvPr/>
        </p:nvSpPr>
        <p:spPr>
          <a:xfrm>
            <a:off x="10379945" y="2085548"/>
            <a:ext cx="1482130" cy="363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Income&lt; 25000</a:t>
            </a:r>
            <a:endParaRPr lang="en-US" sz="1600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xmlns="" id="{42FF2FAF-9050-4BB6-AD72-1BE404C14CAF}"/>
              </a:ext>
            </a:extLst>
          </p:cNvPr>
          <p:cNvCxnSpPr/>
          <p:nvPr/>
        </p:nvCxnSpPr>
        <p:spPr>
          <a:xfrm flipH="1">
            <a:off x="10250518" y="2404360"/>
            <a:ext cx="492370" cy="305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xmlns="" id="{A81CD8AF-15EF-40FF-8467-E9E23C9DCA06}"/>
              </a:ext>
            </a:extLst>
          </p:cNvPr>
          <p:cNvSpPr/>
          <p:nvPr/>
        </p:nvSpPr>
        <p:spPr>
          <a:xfrm>
            <a:off x="9483014" y="2738640"/>
            <a:ext cx="1134093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No </a:t>
            </a:r>
            <a:r>
              <a:rPr lang="en-US" altLang="zh-CN" sz="1600" dirty="0" err="1"/>
              <a:t>iphone</a:t>
            </a:r>
            <a:endParaRPr lang="en-US" sz="1600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xmlns="" id="{79A2CD32-3712-47F6-94BC-026A292C0F1E}"/>
              </a:ext>
            </a:extLst>
          </p:cNvPr>
          <p:cNvCxnSpPr/>
          <p:nvPr/>
        </p:nvCxnSpPr>
        <p:spPr>
          <a:xfrm>
            <a:off x="10876003" y="2444954"/>
            <a:ext cx="584210" cy="283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xmlns="" id="{2140A9C3-1935-40DA-A616-1337CF1B0C76}"/>
              </a:ext>
            </a:extLst>
          </p:cNvPr>
          <p:cNvSpPr/>
          <p:nvPr/>
        </p:nvSpPr>
        <p:spPr>
          <a:xfrm>
            <a:off x="10742889" y="2728393"/>
            <a:ext cx="832581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iphone</a:t>
            </a:r>
            <a:endParaRPr lang="en-US" sz="1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A53C6172-287B-402A-93D9-91960CFFE326}"/>
              </a:ext>
            </a:extLst>
          </p:cNvPr>
          <p:cNvSpPr txBox="1"/>
          <p:nvPr/>
        </p:nvSpPr>
        <p:spPr>
          <a:xfrm>
            <a:off x="9049910" y="173239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941F1ECE-2B8A-4E60-AE4A-F43E1810483C}"/>
              </a:ext>
            </a:extLst>
          </p:cNvPr>
          <p:cNvSpPr txBox="1"/>
          <p:nvPr/>
        </p:nvSpPr>
        <p:spPr>
          <a:xfrm>
            <a:off x="10527838" y="174333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39B24EFE-B188-45B8-A216-B8624AA321EC}"/>
              </a:ext>
            </a:extLst>
          </p:cNvPr>
          <p:cNvSpPr txBox="1"/>
          <p:nvPr/>
        </p:nvSpPr>
        <p:spPr>
          <a:xfrm>
            <a:off x="10107694" y="240803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A1E325B6-161D-43F1-9905-DE14223A761E}"/>
              </a:ext>
            </a:extLst>
          </p:cNvPr>
          <p:cNvSpPr txBox="1"/>
          <p:nvPr/>
        </p:nvSpPr>
        <p:spPr>
          <a:xfrm>
            <a:off x="10951392" y="238258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0951392" y="970519"/>
            <a:ext cx="782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 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0892040" y="3809838"/>
            <a:ext cx="782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 2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022970" y="4159486"/>
            <a:ext cx="782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 3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159618" y="2337345"/>
            <a:ext cx="4179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data:</a:t>
            </a:r>
          </a:p>
          <a:p>
            <a:r>
              <a:rPr lang="en-US" dirty="0"/>
              <a:t>Gender = Male, age = 45, income =  35000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511799" y="2777363"/>
            <a:ext cx="203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7542937" y="2856628"/>
            <a:ext cx="1865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Prediction: </a:t>
            </a:r>
            <a:r>
              <a:rPr lang="en-US" dirty="0" err="1"/>
              <a:t>iphone</a:t>
            </a:r>
            <a:endParaRPr lang="en-US" dirty="0"/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5467349" y="2922599"/>
            <a:ext cx="1369193" cy="786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6937436" y="3840048"/>
            <a:ext cx="1865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Prediction: </a:t>
            </a:r>
            <a:r>
              <a:rPr lang="en-US" dirty="0" err="1"/>
              <a:t>iphone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3856940" y="4024950"/>
            <a:ext cx="2236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Prediction: No </a:t>
            </a:r>
            <a:r>
              <a:rPr lang="en-US" dirty="0" err="1"/>
              <a:t>iphone</a:t>
            </a:r>
            <a:endParaRPr lang="en-US" dirty="0"/>
          </a:p>
        </p:txBody>
      </p:sp>
      <p:cxnSp>
        <p:nvCxnSpPr>
          <p:cNvPr id="112" name="Straight Arrow Connector 111"/>
          <p:cNvCxnSpPr/>
          <p:nvPr/>
        </p:nvCxnSpPr>
        <p:spPr>
          <a:xfrm flipH="1">
            <a:off x="5094517" y="2983676"/>
            <a:ext cx="154816" cy="996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4926169" y="4642699"/>
            <a:ext cx="2862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prediction: </a:t>
            </a:r>
            <a:r>
              <a:rPr lang="en-US" dirty="0" err="1"/>
              <a:t>iphone</a:t>
            </a:r>
            <a:r>
              <a:rPr lang="en-US" dirty="0"/>
              <a:t> (2/3)</a:t>
            </a:r>
          </a:p>
        </p:txBody>
      </p:sp>
    </p:spTree>
    <p:extLst>
      <p:ext uri="{BB962C8B-B14F-4D97-AF65-F5344CB8AC3E}">
        <p14:creationId xmlns:p14="http://schemas.microsoft.com/office/powerpoint/2010/main" val="239847743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35860</TotalTime>
  <Words>2181</Words>
  <Application>Microsoft Office PowerPoint</Application>
  <PresentationFormat>Widescreen</PresentationFormat>
  <Paragraphs>471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华文中宋</vt:lpstr>
      <vt:lpstr>Arial</vt:lpstr>
      <vt:lpstr>Calibri</vt:lpstr>
      <vt:lpstr>Cambria Math</vt:lpstr>
      <vt:lpstr>Gill Sans MT</vt:lpstr>
      <vt:lpstr>Wingdings</vt:lpstr>
      <vt:lpstr>Retrospect</vt:lpstr>
      <vt:lpstr>Analyzing Big Data with SparkR</vt:lpstr>
      <vt:lpstr>Data Mining / Machine Learning</vt:lpstr>
      <vt:lpstr>Machine Learning Algorithms for SparkR</vt:lpstr>
      <vt:lpstr>Training and Testing</vt:lpstr>
      <vt:lpstr>Random Forest</vt:lpstr>
      <vt:lpstr>Decision Tree</vt:lpstr>
      <vt:lpstr>Decision Tree</vt:lpstr>
      <vt:lpstr>Random Forest</vt:lpstr>
      <vt:lpstr>Random Forest</vt:lpstr>
      <vt:lpstr>SparkR Random Forest</vt:lpstr>
      <vt:lpstr>Learn the model</vt:lpstr>
      <vt:lpstr>Random Forest</vt:lpstr>
      <vt:lpstr>Summary of the model</vt:lpstr>
      <vt:lpstr>Do Prediction</vt:lpstr>
      <vt:lpstr>Result</vt:lpstr>
      <vt:lpstr>Evaluation</vt:lpstr>
      <vt:lpstr>Additional Issues for Predictive models</vt:lpstr>
      <vt:lpstr>Additional Issues for Predictive models</vt:lpstr>
      <vt:lpstr>Additional Issues for Predictive models</vt:lpstr>
      <vt:lpstr>Other measures</vt:lpstr>
      <vt:lpstr>Other measures</vt:lpstr>
      <vt:lpstr>Calculating Precision and Recall</vt:lpstr>
      <vt:lpstr>Exercise</vt:lpstr>
      <vt:lpstr>PowerPoint Presentation</vt:lpstr>
      <vt:lpstr>Generalized linear Model</vt:lpstr>
      <vt:lpstr>Example</vt:lpstr>
      <vt:lpstr>Model</vt:lpstr>
      <vt:lpstr>Prediction</vt:lpstr>
      <vt:lpstr>Random Forest Regression</vt:lpstr>
      <vt:lpstr>Measuring Error</vt:lpstr>
      <vt:lpstr>Measuring Error</vt:lpstr>
      <vt:lpstr>Mean Absolute Error (MAE)</vt:lpstr>
      <vt:lpstr>Mean Absolute Percentage Error (MAPE)</vt:lpstr>
      <vt:lpstr>Comparing the Measures</vt:lpstr>
      <vt:lpstr>Exercise</vt:lpstr>
    </vt:vector>
  </TitlesOfParts>
  <Company>Tippie College of Business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</dc:title>
  <dc:creator>Zhou, Xun</dc:creator>
  <cp:lastModifiedBy>Xun</cp:lastModifiedBy>
  <cp:revision>1872</cp:revision>
  <dcterms:created xsi:type="dcterms:W3CDTF">2014-09-09T01:52:12Z</dcterms:created>
  <dcterms:modified xsi:type="dcterms:W3CDTF">2019-10-10T18:16:58Z</dcterms:modified>
</cp:coreProperties>
</file>