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1"/>
  </p:sldMasterIdLst>
  <p:notesMasterIdLst>
    <p:notesMasterId r:id="rId47"/>
  </p:notesMasterIdLst>
  <p:sldIdLst>
    <p:sldId id="256" r:id="rId2"/>
    <p:sldId id="868" r:id="rId3"/>
    <p:sldId id="872" r:id="rId4"/>
    <p:sldId id="871" r:id="rId5"/>
    <p:sldId id="875" r:id="rId6"/>
    <p:sldId id="876" r:id="rId7"/>
    <p:sldId id="874" r:id="rId8"/>
    <p:sldId id="877" r:id="rId9"/>
    <p:sldId id="878" r:id="rId10"/>
    <p:sldId id="867" r:id="rId11"/>
    <p:sldId id="873" r:id="rId12"/>
    <p:sldId id="861" r:id="rId13"/>
    <p:sldId id="862" r:id="rId14"/>
    <p:sldId id="863" r:id="rId15"/>
    <p:sldId id="810" r:id="rId16"/>
    <p:sldId id="864" r:id="rId17"/>
    <p:sldId id="836" r:id="rId18"/>
    <p:sldId id="833" r:id="rId19"/>
    <p:sldId id="844" r:id="rId20"/>
    <p:sldId id="823" r:id="rId21"/>
    <p:sldId id="818" r:id="rId22"/>
    <p:sldId id="866" r:id="rId23"/>
    <p:sldId id="822" r:id="rId24"/>
    <p:sldId id="824" r:id="rId25"/>
    <p:sldId id="825" r:id="rId26"/>
    <p:sldId id="827" r:id="rId27"/>
    <p:sldId id="826" r:id="rId28"/>
    <p:sldId id="828" r:id="rId29"/>
    <p:sldId id="829" r:id="rId30"/>
    <p:sldId id="831" r:id="rId31"/>
    <p:sldId id="865" r:id="rId32"/>
    <p:sldId id="830" r:id="rId33"/>
    <p:sldId id="849" r:id="rId34"/>
    <p:sldId id="857" r:id="rId35"/>
    <p:sldId id="843" r:id="rId36"/>
    <p:sldId id="834" r:id="rId37"/>
    <p:sldId id="837" r:id="rId38"/>
    <p:sldId id="838" r:id="rId39"/>
    <p:sldId id="839" r:id="rId40"/>
    <p:sldId id="850" r:id="rId41"/>
    <p:sldId id="856" r:id="rId42"/>
    <p:sldId id="842" r:id="rId43"/>
    <p:sldId id="840" r:id="rId44"/>
    <p:sldId id="858" r:id="rId45"/>
    <p:sldId id="859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4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EB7E-867D-4282-8DE5-F36A179E3AC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0BA66-FF30-40C0-A8D7-30028C97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5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2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2AF0-9EB6-4DA0-AA18-4D452EF1FC35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547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6D57-56A4-4768-98BC-B1DCE3579E3C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3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54B-6BF3-4F64-AA49-C79910828BAA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0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54D9-3FC8-4F5A-9887-8169F77364C0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21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D39E-5580-4DD5-8F06-2604FE426769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195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62ED-3FA5-4E29-AD84-CBD2ED8A40E8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35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719D-44E6-47A2-84AB-0AB0DB21914A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41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2FE4-6D64-44AB-8717-E7988512E516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01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0149-D071-4618-B927-DAD5ED66D149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69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D1A81E-A393-41C9-9B38-2D3A71971022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8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7BDC-98EC-441F-8CC2-C970B2D9F19F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2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73FADF-1024-4215-908D-689AC4B31A34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8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87000">
              <a:srgbClr val="EBEBEB">
                <a:lumMod val="95000"/>
                <a:lumOff val="5000"/>
              </a:srgbClr>
            </a:gs>
            <a:gs pos="94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Analyzing Big Data with </a:t>
            </a:r>
            <a:r>
              <a:rPr lang="en-US" sz="6000" dirty="0" err="1" smtClean="0"/>
              <a:t>SparkR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MSCI:6110 Fall </a:t>
            </a:r>
            <a:r>
              <a:rPr lang="en-US" dirty="0" smtClean="0"/>
              <a:t>2019</a:t>
            </a:r>
            <a:endParaRPr lang="en-US" dirty="0" smtClean="0"/>
          </a:p>
          <a:p>
            <a:r>
              <a:rPr lang="en-US" dirty="0" smtClean="0"/>
              <a:t>Master’s in Business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5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R on PSC/Bridges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 is a module that can be loaded on very node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Login node / VM node: has access to Internet, can download/Install packages.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Reserved Hadoop nodes: can’t access Internet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If you want to </a:t>
            </a:r>
            <a:r>
              <a:rPr lang="en-US" dirty="0" smtClean="0"/>
              <a:t>install </a:t>
            </a:r>
            <a:r>
              <a:rPr lang="en-US" dirty="0" smtClean="0"/>
              <a:t>packages: load R from </a:t>
            </a:r>
            <a:r>
              <a:rPr lang="en-US" dirty="0" smtClean="0"/>
              <a:t>login node</a:t>
            </a:r>
            <a:r>
              <a:rPr lang="en-US" dirty="0" smtClean="0"/>
              <a:t>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If you want to run Hive, Spark, go to reserved nodes </a:t>
            </a:r>
            <a:r>
              <a:rPr lang="en-US" dirty="0" smtClean="0"/>
              <a:t>(interact)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Save workspace before changing nodes.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05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R on PSC Server – install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Before “interact”, load R from login node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module load 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altLang="zh-CN" dirty="0" smtClean="0"/>
              <a:t>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R command line. You can install packages here.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altLang="zh-CN" dirty="0" smtClean="0"/>
              <a:t>Choose to use a personal library (files will be saved in your home folder under a directory called “R”)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73750"/>
          <a:stretch/>
        </p:blipFill>
        <p:spPr>
          <a:xfrm>
            <a:off x="1205441" y="4564240"/>
            <a:ext cx="61912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2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</a:t>
            </a:r>
            <a:r>
              <a:rPr lang="en-US" dirty="0" err="1" smtClean="0"/>
              <a:t>SparkR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</a:t>
            </a:r>
            <a:r>
              <a:rPr lang="en-US" dirty="0" smtClean="0"/>
              <a:t>: On login node, install packages if needed. </a:t>
            </a:r>
            <a:endParaRPr lang="en-US" dirty="0" smtClean="0"/>
          </a:p>
          <a:p>
            <a:r>
              <a:rPr lang="en-US" dirty="0" smtClean="0"/>
              <a:t>Step 2: </a:t>
            </a:r>
            <a:r>
              <a:rPr lang="en-US" dirty="0" smtClean="0"/>
              <a:t>do the “interact” command to get access to interactive session</a:t>
            </a:r>
            <a:endParaRPr lang="en-US" dirty="0" smtClean="0"/>
          </a:p>
          <a:p>
            <a:r>
              <a:rPr lang="en-US" dirty="0" smtClean="0"/>
              <a:t>Step 3: Load </a:t>
            </a:r>
            <a:r>
              <a:rPr lang="en-US" dirty="0" smtClean="0"/>
              <a:t>Hadoop/Hive</a:t>
            </a:r>
            <a:r>
              <a:rPr lang="en-US" dirty="0" smtClean="0"/>
              <a:t>/Spark:</a:t>
            </a:r>
          </a:p>
          <a:p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Step 4: If you want run hive, type “hive”</a:t>
            </a:r>
          </a:p>
          <a:p>
            <a:r>
              <a:rPr lang="en-US" dirty="0"/>
              <a:t> </a:t>
            </a:r>
            <a:r>
              <a:rPr lang="en-US" dirty="0" smtClean="0"/>
              <a:t>          If you want to run </a:t>
            </a:r>
            <a:r>
              <a:rPr lang="en-US" dirty="0" err="1" smtClean="0"/>
              <a:t>sparkR</a:t>
            </a:r>
            <a:r>
              <a:rPr lang="en-US" dirty="0" smtClean="0"/>
              <a:t>, then type “</a:t>
            </a:r>
            <a:r>
              <a:rPr lang="en-US" dirty="0" err="1" smtClean="0"/>
              <a:t>sparkR</a:t>
            </a:r>
            <a:r>
              <a:rPr lang="en-US" dirty="0" smtClean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022552" y="3369492"/>
            <a:ext cx="67129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module load /</a:t>
            </a:r>
            <a:r>
              <a:rPr lang="en-US" sz="2000" dirty="0" smtClean="0"/>
              <a:t>opt/packages/</a:t>
            </a:r>
            <a:r>
              <a:rPr lang="en-US" sz="2000" dirty="0" err="1" smtClean="0"/>
              <a:t>hadoop</a:t>
            </a:r>
            <a:r>
              <a:rPr lang="en-US" sz="2000" dirty="0" smtClean="0"/>
              <a:t>-testing/interact-envmod.txt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5222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36" y="1925814"/>
            <a:ext cx="110775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71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Spark in 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SparkR</a:t>
            </a:r>
            <a:r>
              <a:rPr lang="en-US" dirty="0" smtClean="0"/>
              <a:t> will launch R automatically (command line)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You can write R code and interact with your Hive tables in 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Perform data analysis on your Hive </a:t>
            </a:r>
            <a:r>
              <a:rPr lang="en-US" dirty="0" smtClean="0"/>
              <a:t>tables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Packages previously installed on login node will be loaded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555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r>
              <a:rPr lang="zh-CN" altLang="en-US" dirty="0"/>
              <a:t> </a:t>
            </a:r>
            <a:r>
              <a:rPr lang="en-US" altLang="zh-CN" dirty="0" smtClean="0"/>
              <a:t>Frame in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The basic data structure of Spark and </a:t>
            </a:r>
            <a:r>
              <a:rPr lang="en-US" dirty="0" err="1" smtClean="0"/>
              <a:t>SparkR</a:t>
            </a:r>
            <a:r>
              <a:rPr lang="en-US" dirty="0" smtClean="0"/>
              <a:t> is Spark </a:t>
            </a:r>
            <a:r>
              <a:rPr lang="en-US" dirty="0" err="1" smtClean="0"/>
              <a:t>DataFrame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Different from R data frame.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Spark </a:t>
            </a:r>
            <a:r>
              <a:rPr lang="en-US" dirty="0" err="1" smtClean="0"/>
              <a:t>DataFrame</a:t>
            </a:r>
            <a:r>
              <a:rPr lang="en-US" dirty="0" smtClean="0"/>
              <a:t> is a distributed data structure on top of Hadoop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You cannot directly apply R functions on Spark </a:t>
            </a:r>
            <a:r>
              <a:rPr lang="en-US" dirty="0" err="1" smtClean="0"/>
              <a:t>dataframes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1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dirty="0" err="1" smtClean="0"/>
              <a:t>SparkR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You can create a </a:t>
            </a:r>
            <a:r>
              <a:rPr lang="en-US" altLang="zh-CN" dirty="0" err="1" smtClean="0"/>
              <a:t>SparkR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DataFrame</a:t>
            </a:r>
            <a:r>
              <a:rPr lang="en-US" altLang="zh-CN" dirty="0" smtClean="0"/>
              <a:t> from different sources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A local </a:t>
            </a:r>
            <a:r>
              <a:rPr lang="en-US" altLang="zh-CN" dirty="0" smtClean="0"/>
              <a:t>R data frame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A Hive Table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A Spark data file previously saved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97864" y="3568283"/>
            <a:ext cx="5495544" cy="9874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df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&lt;-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as.DataFrame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mtcars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Arial Unicode MS" panose="020B0604020202020204" pitchFamily="34" charset="-122"/>
                <a:ea typeface="Menlo"/>
              </a:rPr>
              <a:t>&gt; head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df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 smtClean="0">
                <a:solidFill>
                  <a:srgbClr val="333333"/>
                </a:solidFill>
                <a:latin typeface="Arial Unicode MS" panose="020B0604020202020204" pitchFamily="34" charset="-122"/>
                <a:ea typeface="Menlo"/>
              </a:rPr>
              <a:t>&gt; </a:t>
            </a:r>
            <a:r>
              <a:rPr lang="en-US" altLang="en-US" sz="2000" dirty="0" err="1" smtClean="0">
                <a:solidFill>
                  <a:srgbClr val="333333"/>
                </a:solidFill>
                <a:latin typeface="Arial Unicode MS" panose="020B0604020202020204" pitchFamily="34" charset="-122"/>
                <a:ea typeface="Menlo"/>
              </a:rPr>
              <a:t>showDF</a:t>
            </a:r>
            <a:r>
              <a:rPr lang="en-US" altLang="en-US" sz="2000" dirty="0" smtClean="0">
                <a:solidFill>
                  <a:srgbClr val="333333"/>
                </a:solidFill>
                <a:latin typeface="Arial Unicode MS" panose="020B0604020202020204" pitchFamily="34" charset="-122"/>
                <a:ea typeface="Menlo"/>
              </a:rPr>
              <a:t>(</a:t>
            </a:r>
            <a:r>
              <a:rPr lang="en-US" altLang="en-US" sz="2000" dirty="0" err="1" smtClean="0">
                <a:solidFill>
                  <a:srgbClr val="333333"/>
                </a:solidFill>
                <a:latin typeface="Arial Unicode MS" panose="020B0604020202020204" pitchFamily="34" charset="-122"/>
                <a:ea typeface="Menlo"/>
              </a:rPr>
              <a:t>df</a:t>
            </a:r>
            <a:r>
              <a:rPr lang="en-US" altLang="en-US" sz="2000" dirty="0" smtClean="0">
                <a:solidFill>
                  <a:srgbClr val="333333"/>
                </a:solidFill>
                <a:latin typeface="Arial Unicode MS" panose="020B0604020202020204" pitchFamily="34" charset="-122"/>
                <a:ea typeface="Menlo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Menlo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288536" y="3960197"/>
            <a:ext cx="1763473" cy="800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95827" y="4868910"/>
            <a:ext cx="432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data </a:t>
            </a:r>
            <a:r>
              <a:rPr lang="en-US" dirty="0"/>
              <a:t>f</a:t>
            </a:r>
            <a:r>
              <a:rPr lang="en-US" dirty="0" smtClean="0"/>
              <a:t>rame. </a:t>
            </a:r>
            <a:r>
              <a:rPr lang="en-US" dirty="0" err="1" smtClean="0"/>
              <a:t>mtcars</a:t>
            </a:r>
            <a:r>
              <a:rPr lang="en-US" dirty="0" smtClean="0"/>
              <a:t> is a default dataset in 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04973" y="5238242"/>
            <a:ext cx="7245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head() shows the column names and the first few lines of a Spark </a:t>
            </a:r>
            <a:r>
              <a:rPr lang="en-US" dirty="0" err="1" smtClean="0"/>
              <a:t>dataframe</a:t>
            </a:r>
            <a:endParaRPr lang="en-US" dirty="0" smtClean="0"/>
          </a:p>
          <a:p>
            <a:r>
              <a:rPr lang="en-US" dirty="0" err="1" smtClean="0"/>
              <a:t>showDF</a:t>
            </a:r>
            <a:r>
              <a:rPr lang="en-US" dirty="0" smtClean="0"/>
              <a:t>() shows the entire data frame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04214" y="3590865"/>
            <a:ext cx="4651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Creating a Spark </a:t>
            </a:r>
            <a:r>
              <a:rPr lang="en-US" dirty="0" err="1" smtClean="0"/>
              <a:t>dataframe</a:t>
            </a:r>
            <a:r>
              <a:rPr lang="en-US" dirty="0" smtClean="0"/>
              <a:t> from a R data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9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 from R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Create a </a:t>
            </a:r>
            <a:r>
              <a:rPr lang="en-US" dirty="0" err="1" smtClean="0"/>
              <a:t>SparkR</a:t>
            </a:r>
            <a:r>
              <a:rPr lang="en-US" dirty="0" smtClean="0"/>
              <a:t> data frame from a local R data frame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97280" y="2305385"/>
            <a:ext cx="5495544" cy="9874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df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&lt;-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as.DataFrame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mtcars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Arial Unicode MS" panose="020B0604020202020204" pitchFamily="34" charset="-122"/>
                <a:ea typeface="Menlo"/>
              </a:rPr>
              <a:t>&gt; head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df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enlo"/>
              </a:rPr>
              <a:t>, 10)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 smtClean="0">
                <a:solidFill>
                  <a:srgbClr val="333333"/>
                </a:solidFill>
                <a:latin typeface="Arial Unicode MS" panose="020B0604020202020204" pitchFamily="34" charset="-122"/>
                <a:ea typeface="Menlo"/>
              </a:rPr>
              <a:t>&gt; </a:t>
            </a:r>
            <a:r>
              <a:rPr lang="en-US" altLang="en-US" sz="2000" dirty="0" err="1" smtClean="0">
                <a:solidFill>
                  <a:srgbClr val="333333"/>
                </a:solidFill>
                <a:latin typeface="Arial Unicode MS" panose="020B0604020202020204" pitchFamily="34" charset="-122"/>
                <a:ea typeface="Menlo"/>
              </a:rPr>
              <a:t>showDF</a:t>
            </a:r>
            <a:r>
              <a:rPr lang="en-US" altLang="en-US" sz="2000" dirty="0" smtClean="0">
                <a:solidFill>
                  <a:srgbClr val="333333"/>
                </a:solidFill>
                <a:latin typeface="Arial Unicode MS" panose="020B0604020202020204" pitchFamily="34" charset="-122"/>
                <a:ea typeface="Menlo"/>
              </a:rPr>
              <a:t>(</a:t>
            </a:r>
            <a:r>
              <a:rPr lang="en-US" altLang="en-US" sz="2000" dirty="0" err="1" smtClean="0">
                <a:solidFill>
                  <a:srgbClr val="333333"/>
                </a:solidFill>
                <a:latin typeface="Arial Unicode MS" panose="020B0604020202020204" pitchFamily="34" charset="-122"/>
                <a:ea typeface="Menlo"/>
              </a:rPr>
              <a:t>df</a:t>
            </a:r>
            <a:r>
              <a:rPr lang="en-US" altLang="en-US" sz="2000" dirty="0" smtClean="0">
                <a:solidFill>
                  <a:srgbClr val="333333"/>
                </a:solidFill>
                <a:latin typeface="Arial Unicode MS" panose="020B0604020202020204" pitchFamily="34" charset="-122"/>
                <a:ea typeface="Menlo"/>
              </a:rPr>
              <a:t>, 10)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Menl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95125" y="3377176"/>
            <a:ext cx="7743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head(</a:t>
            </a:r>
            <a:r>
              <a:rPr lang="en-US" dirty="0" err="1" smtClean="0"/>
              <a:t>df</a:t>
            </a:r>
            <a:r>
              <a:rPr lang="en-US" dirty="0" smtClean="0"/>
              <a:t>, 10) shows the column names and the first 10 lines of a Spark </a:t>
            </a:r>
            <a:r>
              <a:rPr lang="en-US" dirty="0" err="1" smtClean="0"/>
              <a:t>dataframe</a:t>
            </a:r>
            <a:endParaRPr lang="en-US" dirty="0" smtClean="0"/>
          </a:p>
          <a:p>
            <a:r>
              <a:rPr lang="en-US" dirty="0" err="1" smtClean="0"/>
              <a:t>showDF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, 10) shows the first 10 rows of the data frame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61017" y="2350633"/>
            <a:ext cx="4651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Creating a Spark </a:t>
            </a:r>
            <a:r>
              <a:rPr lang="en-US" dirty="0" err="1" smtClean="0"/>
              <a:t>dataframe</a:t>
            </a:r>
            <a:r>
              <a:rPr lang="en-US" dirty="0" smtClean="0"/>
              <a:t> from a R data frame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0477" y="349074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 class(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/>
              <a:t>[1] "</a:t>
            </a:r>
            <a:r>
              <a:rPr lang="en-US" dirty="0" err="1"/>
              <a:t>DataFrame</a:t>
            </a:r>
            <a:r>
              <a:rPr lang="en-US" dirty="0"/>
              <a:t>"</a:t>
            </a:r>
          </a:p>
          <a:p>
            <a:r>
              <a:rPr lang="en-US" dirty="0" err="1"/>
              <a:t>attr</a:t>
            </a:r>
            <a:r>
              <a:rPr lang="en-US" dirty="0"/>
              <a:t>(,"package")</a:t>
            </a:r>
          </a:p>
          <a:p>
            <a:r>
              <a:rPr lang="en-US" dirty="0"/>
              <a:t>[1] "</a:t>
            </a:r>
            <a:r>
              <a:rPr lang="en-US" dirty="0" err="1"/>
              <a:t>SparkR</a:t>
            </a:r>
            <a:r>
              <a:rPr lang="en-US" dirty="0"/>
              <a:t>"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486" y="4522844"/>
            <a:ext cx="4181475" cy="1514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326" y="4321435"/>
            <a:ext cx="44862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4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 From Hive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Load data from a hive table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sql</a:t>
            </a:r>
            <a:r>
              <a:rPr lang="en-US" dirty="0" smtClean="0"/>
              <a:t>()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28242" y="2915355"/>
            <a:ext cx="4858061" cy="9874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err="1"/>
              <a:t>s</a:t>
            </a:r>
            <a:r>
              <a:rPr lang="en-US" altLang="en-US" sz="2000" dirty="0" err="1" smtClean="0"/>
              <a:t>ql</a:t>
            </a:r>
            <a:r>
              <a:rPr lang="en-US" altLang="en-US" sz="2000" dirty="0" smtClean="0"/>
              <a:t>(“use </a:t>
            </a:r>
            <a:r>
              <a:rPr lang="en-US" altLang="en-US" sz="2000" dirty="0" err="1" smtClean="0"/>
              <a:t>xunzhou</a:t>
            </a:r>
            <a:r>
              <a:rPr lang="en-US" altLang="en-US" sz="2000" dirty="0" smtClean="0"/>
              <a:t>”)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/>
              <a:t>employee &lt;- </a:t>
            </a:r>
            <a:r>
              <a:rPr lang="en-US" altLang="en-US" sz="2000" dirty="0" err="1" smtClean="0"/>
              <a:t>sql</a:t>
            </a:r>
            <a:r>
              <a:rPr lang="en-US" altLang="en-US" sz="2000" dirty="0" smtClean="0"/>
              <a:t>(“SELECT * FROM employee”)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showDF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en-US" sz="2000" dirty="0"/>
              <a:t>employee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42691" y="3069243"/>
            <a:ext cx="417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sql</a:t>
            </a:r>
            <a:r>
              <a:rPr lang="en-US" dirty="0" smtClean="0"/>
              <a:t>() command to issue </a:t>
            </a:r>
            <a:r>
              <a:rPr lang="en-US" dirty="0" err="1" smtClean="0"/>
              <a:t>HiveQL</a:t>
            </a:r>
            <a:r>
              <a:rPr lang="en-US" dirty="0" smtClean="0"/>
              <a:t> query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788153" y="3409069"/>
            <a:ext cx="2423159" cy="925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4983" y="4210852"/>
            <a:ext cx="1852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Quote the query</a:t>
            </a:r>
          </a:p>
          <a:p>
            <a:r>
              <a:rPr lang="en-US" dirty="0" smtClean="0"/>
              <a:t>No semi-colon “;”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28242" y="5149840"/>
            <a:ext cx="7828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df</a:t>
            </a:r>
            <a:r>
              <a:rPr lang="en-US" dirty="0" smtClean="0"/>
              <a:t> is the resulting Spark </a:t>
            </a:r>
            <a:r>
              <a:rPr lang="en-US" dirty="0" err="1" smtClean="0"/>
              <a:t>DataFrame</a:t>
            </a:r>
            <a:r>
              <a:rPr lang="en-US" dirty="0" smtClean="0"/>
              <a:t> containing the output of the SQL command</a:t>
            </a:r>
          </a:p>
          <a:p>
            <a:r>
              <a:rPr lang="en-US" dirty="0" smtClean="0"/>
              <a:t>You need to use </a:t>
            </a:r>
            <a:r>
              <a:rPr lang="en-US" dirty="0" err="1" smtClean="0"/>
              <a:t>showDF</a:t>
            </a:r>
            <a:r>
              <a:rPr lang="en-US" dirty="0" smtClean="0"/>
              <a:t>() function to show its content. </a:t>
            </a:r>
          </a:p>
          <a:p>
            <a:r>
              <a:rPr lang="en-US" dirty="0" smtClean="0"/>
              <a:t>By default, </a:t>
            </a:r>
            <a:r>
              <a:rPr lang="en-US" dirty="0" err="1" smtClean="0"/>
              <a:t>showDF</a:t>
            </a:r>
            <a:r>
              <a:rPr lang="en-US" dirty="0" smtClean="0"/>
              <a:t>() will only show 20 rows. Use </a:t>
            </a:r>
            <a:r>
              <a:rPr lang="en-US" dirty="0" err="1" smtClean="0"/>
              <a:t>showDF</a:t>
            </a:r>
            <a:r>
              <a:rPr lang="en-US" dirty="0" smtClean="0"/>
              <a:t>(DF,  n) to show n rows.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2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Hive from </a:t>
            </a:r>
            <a:r>
              <a:rPr lang="en-US" dirty="0" err="1" smtClean="0"/>
              <a:t>SparkR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You can issue </a:t>
            </a:r>
            <a:r>
              <a:rPr lang="en-US" dirty="0" err="1" smtClean="0"/>
              <a:t>HiveQL</a:t>
            </a:r>
            <a:r>
              <a:rPr lang="en-US" dirty="0" smtClean="0"/>
              <a:t> from </a:t>
            </a:r>
            <a:r>
              <a:rPr lang="en-US" dirty="0" err="1" smtClean="0"/>
              <a:t>SparkR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Create tables, load data, etc. No need to put semi-colon.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 smtClean="0"/>
              <a:t>sql</a:t>
            </a:r>
            <a:r>
              <a:rPr lang="en-US" dirty="0" smtClean="0"/>
              <a:t>(“Create Table ….”)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 smtClean="0"/>
              <a:t>sql</a:t>
            </a:r>
            <a:r>
              <a:rPr lang="en-US" dirty="0" smtClean="0"/>
              <a:t>( “Load Data local </a:t>
            </a:r>
            <a:r>
              <a:rPr lang="en-US" dirty="0" err="1" smtClean="0"/>
              <a:t>inpath</a:t>
            </a:r>
            <a:r>
              <a:rPr lang="en-US" dirty="0" smtClean="0"/>
              <a:t> ….”)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9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Mid-Term 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group has 15 minutes to present their </a:t>
            </a:r>
            <a:r>
              <a:rPr lang="en-US" dirty="0" smtClean="0"/>
              <a:t>work (8-10 slides)</a:t>
            </a:r>
            <a:endParaRPr lang="en-US" dirty="0" smtClean="0"/>
          </a:p>
          <a:p>
            <a:r>
              <a:rPr lang="en-US" dirty="0" smtClean="0"/>
              <a:t>(1) introduce the dataset: What is it about</a:t>
            </a:r>
            <a:r>
              <a:rPr lang="en-US" dirty="0" smtClean="0"/>
              <a:t>? Source,  </a:t>
            </a:r>
            <a:r>
              <a:rPr lang="en-US" dirty="0" smtClean="0"/>
              <a:t>#rows, #column, data types </a:t>
            </a:r>
          </a:p>
          <a:p>
            <a:r>
              <a:rPr lang="en-US" dirty="0" smtClean="0"/>
              <a:t>(2) Some summary statistics and descriptive analysis of the dataset </a:t>
            </a:r>
          </a:p>
          <a:p>
            <a:pPr lvl="2"/>
            <a:r>
              <a:rPr lang="en-US" dirty="0" smtClean="0"/>
              <a:t>Statistics on specific columns</a:t>
            </a:r>
          </a:p>
          <a:p>
            <a:pPr lvl="2"/>
            <a:r>
              <a:rPr lang="en-US" dirty="0" smtClean="0"/>
              <a:t>Charts to show descriptions of the data over different columns (e.g., how many restaurants in each city/state, total liquor sales in each month of year …).  Interesting ones!</a:t>
            </a:r>
          </a:p>
          <a:p>
            <a:pPr lvl="2"/>
            <a:r>
              <a:rPr lang="en-US" dirty="0" smtClean="0"/>
              <a:t>Use any tool you are comfortable with to draw the charts </a:t>
            </a:r>
            <a:r>
              <a:rPr lang="en-US" dirty="0" smtClean="0"/>
              <a:t>(Excel, </a:t>
            </a:r>
            <a:r>
              <a:rPr lang="en-US" dirty="0" smtClean="0"/>
              <a:t>Tableau, R …)</a:t>
            </a:r>
          </a:p>
          <a:p>
            <a:r>
              <a:rPr lang="en-US" sz="2400" dirty="0" smtClean="0"/>
              <a:t>(3) How did you implement the tables, and the partitions/buckets. What sample queries have you tested on the table (no need to demo them but show outputs)</a:t>
            </a:r>
          </a:p>
          <a:p>
            <a:r>
              <a:rPr lang="en-US" sz="2400" dirty="0" smtClean="0"/>
              <a:t>(4) Next steps: propose what “predictive” or non-trivial analysis you want to </a:t>
            </a:r>
            <a:r>
              <a:rPr lang="en-US" sz="2400" dirty="0" smtClean="0"/>
              <a:t>do next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Submit on ICON before class. 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42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DataFrame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 smtClean="0"/>
              <a:t>printSchema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): show the structure of the columns</a:t>
            </a:r>
          </a:p>
          <a:p>
            <a:pPr marL="0" indent="0">
              <a:buNone/>
            </a:pPr>
            <a:r>
              <a:rPr lang="en-US" dirty="0" smtClean="0"/>
              <a:t>The schema is represented as a tree structure to accommodate </a:t>
            </a:r>
            <a:r>
              <a:rPr lang="en-US" dirty="0" err="1" smtClean="0"/>
              <a:t>json</a:t>
            </a:r>
            <a:r>
              <a:rPr lang="en-US" dirty="0" smtClean="0"/>
              <a:t> data </a:t>
            </a:r>
          </a:p>
          <a:p>
            <a:pPr marL="0" indent="0">
              <a:buNone/>
            </a:pPr>
            <a:r>
              <a:rPr lang="en-US" dirty="0" smtClean="0"/>
              <a:t>This is similar to the </a:t>
            </a:r>
            <a:r>
              <a:rPr lang="en-US" dirty="0" err="1" smtClean="0"/>
              <a:t>colnames</a:t>
            </a:r>
            <a:r>
              <a:rPr lang="en-US" dirty="0" smtClean="0"/>
              <a:t>() in R and DESCRIBE in Hive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01634" y="4114768"/>
            <a:ext cx="6096000" cy="203132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printSchema</a:t>
            </a:r>
            <a:r>
              <a:rPr lang="en-US" dirty="0"/>
              <a:t>(employee)</a:t>
            </a:r>
          </a:p>
          <a:p>
            <a:r>
              <a:rPr lang="en-US" dirty="0"/>
              <a:t>root</a:t>
            </a:r>
          </a:p>
          <a:p>
            <a:r>
              <a:rPr lang="en-US" dirty="0"/>
              <a:t> |-- </a:t>
            </a:r>
            <a:r>
              <a:rPr lang="en-US" dirty="0" err="1"/>
              <a:t>eid</a:t>
            </a:r>
            <a:r>
              <a:rPr lang="en-US" dirty="0"/>
              <a:t>: string (</a:t>
            </a:r>
            <a:r>
              <a:rPr lang="en-US" dirty="0" err="1"/>
              <a:t>nullable</a:t>
            </a:r>
            <a:r>
              <a:rPr lang="en-US" dirty="0"/>
              <a:t> = true)</a:t>
            </a:r>
          </a:p>
          <a:p>
            <a:r>
              <a:rPr lang="en-US" dirty="0"/>
              <a:t> |-- name: string (</a:t>
            </a:r>
            <a:r>
              <a:rPr lang="en-US" dirty="0" err="1"/>
              <a:t>nullable</a:t>
            </a:r>
            <a:r>
              <a:rPr lang="en-US" dirty="0"/>
              <a:t> = true)</a:t>
            </a:r>
          </a:p>
          <a:p>
            <a:r>
              <a:rPr lang="en-US" dirty="0"/>
              <a:t> |-- salary: decimal(10,0) (</a:t>
            </a:r>
            <a:r>
              <a:rPr lang="en-US" dirty="0" err="1"/>
              <a:t>nullable</a:t>
            </a:r>
            <a:r>
              <a:rPr lang="en-US" dirty="0"/>
              <a:t> = true)</a:t>
            </a:r>
          </a:p>
          <a:p>
            <a:r>
              <a:rPr lang="en-US" dirty="0"/>
              <a:t> |-- title: string (</a:t>
            </a:r>
            <a:r>
              <a:rPr lang="en-US" dirty="0" err="1"/>
              <a:t>nullable</a:t>
            </a:r>
            <a:r>
              <a:rPr lang="en-US" dirty="0"/>
              <a:t> = true)</a:t>
            </a:r>
          </a:p>
          <a:p>
            <a:r>
              <a:rPr lang="en-US" dirty="0"/>
              <a:t> |-- </a:t>
            </a:r>
            <a:r>
              <a:rPr lang="en-US" dirty="0" err="1"/>
              <a:t>dept</a:t>
            </a:r>
            <a:r>
              <a:rPr lang="en-US" dirty="0"/>
              <a:t>: string (</a:t>
            </a:r>
            <a:r>
              <a:rPr lang="en-US" dirty="0" err="1"/>
              <a:t>nullable</a:t>
            </a:r>
            <a:r>
              <a:rPr lang="en-US" dirty="0"/>
              <a:t> = true)</a:t>
            </a:r>
          </a:p>
        </p:txBody>
      </p:sp>
    </p:spTree>
    <p:extLst>
      <p:ext uri="{BB962C8B-B14F-4D97-AF65-F5344CB8AC3E}">
        <p14:creationId xmlns:p14="http://schemas.microsoft.com/office/powerpoint/2010/main" val="251206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Bring Back the NYC Taxi Data. Load Jan data into a </a:t>
            </a:r>
            <a:r>
              <a:rPr lang="en-US" dirty="0" err="1" smtClean="0"/>
              <a:t>SparkR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Find the total number of passengers during each hour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Load the result into 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Show the schema of the data, and the content of the result.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41249" y="4650365"/>
            <a:ext cx="10826496" cy="160298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/>
              <a:t>query </a:t>
            </a:r>
            <a:r>
              <a:rPr lang="en-US" altLang="zh-CN" sz="2000" dirty="0" smtClean="0"/>
              <a:t>= “</a:t>
            </a:r>
            <a:r>
              <a:rPr lang="en-US" altLang="en-US" sz="2000" dirty="0" smtClean="0"/>
              <a:t>SELECT </a:t>
            </a:r>
            <a:r>
              <a:rPr lang="en-US" altLang="en-US" sz="2000" dirty="0"/>
              <a:t>hour(</a:t>
            </a:r>
            <a:r>
              <a:rPr lang="en-US" altLang="en-US" sz="2000" dirty="0" err="1"/>
              <a:t>pickup_datetime</a:t>
            </a:r>
            <a:r>
              <a:rPr lang="en-US" altLang="en-US" sz="2000" dirty="0"/>
              <a:t>) as </a:t>
            </a:r>
            <a:r>
              <a:rPr lang="en-US" altLang="en-US" sz="2000" dirty="0" err="1"/>
              <a:t>hr</a:t>
            </a:r>
            <a:r>
              <a:rPr lang="en-US" altLang="en-US" sz="2000" dirty="0"/>
              <a:t>, sum(</a:t>
            </a:r>
            <a:r>
              <a:rPr lang="en-US" altLang="en-US" sz="2000" dirty="0" err="1"/>
              <a:t>passenger_count</a:t>
            </a:r>
            <a:r>
              <a:rPr lang="en-US" altLang="en-US" sz="2000" dirty="0"/>
              <a:t>) FROM </a:t>
            </a:r>
            <a:r>
              <a:rPr lang="en-US" altLang="en-US" sz="2000" dirty="0" err="1"/>
              <a:t>nyc_taxi</a:t>
            </a:r>
            <a:r>
              <a:rPr lang="en-US" altLang="en-US" sz="2000" dirty="0"/>
              <a:t> group by hour(</a:t>
            </a:r>
            <a:r>
              <a:rPr lang="en-US" altLang="en-US" sz="2000" dirty="0" err="1"/>
              <a:t>pickup_datetime</a:t>
            </a:r>
            <a:r>
              <a:rPr lang="en-US" altLang="en-US" sz="2000" dirty="0"/>
              <a:t>) order by </a:t>
            </a:r>
            <a:r>
              <a:rPr lang="en-US" altLang="en-US" sz="2000" dirty="0" err="1"/>
              <a:t>hr</a:t>
            </a:r>
            <a:r>
              <a:rPr lang="en-US" altLang="zh-CN" sz="2000" dirty="0" smtClean="0"/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err="1" smtClean="0"/>
              <a:t>Total_passenger</a:t>
            </a:r>
            <a:r>
              <a:rPr lang="en-US" altLang="en-US" sz="2000" dirty="0" smtClean="0"/>
              <a:t> &lt;- </a:t>
            </a:r>
            <a:r>
              <a:rPr lang="en-US" altLang="en-US" sz="2000" dirty="0" err="1" smtClean="0"/>
              <a:t>sql</a:t>
            </a:r>
            <a:r>
              <a:rPr lang="en-US" altLang="en-US" sz="2000" dirty="0" smtClean="0"/>
              <a:t>(query)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/>
              <a:t>printSchema</a:t>
            </a:r>
            <a:r>
              <a:rPr lang="en-US" altLang="en-US" sz="2000" dirty="0" smtClean="0"/>
              <a:t>(</a:t>
            </a:r>
            <a:r>
              <a:rPr lang="en-US" altLang="zh-CN" sz="2000" dirty="0" err="1"/>
              <a:t>Total_passenger</a:t>
            </a:r>
            <a:r>
              <a:rPr lang="en-US" altLang="en-US" sz="2000" dirty="0" smtClean="0"/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showDF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zh-CN" sz="2000" dirty="0" err="1" smtClean="0"/>
              <a:t>Total_passenger</a:t>
            </a:r>
            <a:r>
              <a:rPr lang="en-US" altLang="zh-CN" sz="2000" dirty="0" smtClean="0"/>
              <a:t>, 24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2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</a:t>
            </a:r>
            <a:r>
              <a:rPr lang="en-US" dirty="0" err="1" smtClean="0"/>
              <a:t>DataFrame</a:t>
            </a:r>
            <a:r>
              <a:rPr lang="en-US" dirty="0" smtClean="0"/>
              <a:t> Materialization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Like Hive Tables, Spark </a:t>
            </a:r>
            <a:r>
              <a:rPr lang="en-US" dirty="0" err="1" smtClean="0"/>
              <a:t>DataFrames</a:t>
            </a:r>
            <a:r>
              <a:rPr lang="en-US" dirty="0" smtClean="0"/>
              <a:t> are not generated until queried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97280" y="2400941"/>
            <a:ext cx="10826496" cy="160298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/>
              <a:t>query </a:t>
            </a:r>
            <a:r>
              <a:rPr lang="en-US" altLang="zh-CN" sz="2000" dirty="0" smtClean="0"/>
              <a:t>= “</a:t>
            </a:r>
            <a:r>
              <a:rPr lang="en-US" altLang="en-US" sz="2000" dirty="0" smtClean="0"/>
              <a:t>SELECT </a:t>
            </a:r>
            <a:r>
              <a:rPr lang="en-US" altLang="en-US" sz="2000" dirty="0"/>
              <a:t>hour(</a:t>
            </a:r>
            <a:r>
              <a:rPr lang="en-US" altLang="en-US" sz="2000" dirty="0" err="1"/>
              <a:t>pickup_datetime</a:t>
            </a:r>
            <a:r>
              <a:rPr lang="en-US" altLang="en-US" sz="2000" dirty="0"/>
              <a:t>) as </a:t>
            </a:r>
            <a:r>
              <a:rPr lang="en-US" altLang="en-US" sz="2000" dirty="0" err="1"/>
              <a:t>hr</a:t>
            </a:r>
            <a:r>
              <a:rPr lang="en-US" altLang="en-US" sz="2000" dirty="0"/>
              <a:t>, sum(</a:t>
            </a:r>
            <a:r>
              <a:rPr lang="en-US" altLang="en-US" sz="2000" dirty="0" err="1"/>
              <a:t>passenger_count</a:t>
            </a:r>
            <a:r>
              <a:rPr lang="en-US" altLang="en-US" sz="2000" dirty="0"/>
              <a:t>) FROM </a:t>
            </a:r>
            <a:r>
              <a:rPr lang="en-US" altLang="en-US" sz="2000" dirty="0" err="1"/>
              <a:t>nyc_taxi</a:t>
            </a:r>
            <a:r>
              <a:rPr lang="en-US" altLang="en-US" sz="2000" dirty="0"/>
              <a:t> group by hour(</a:t>
            </a:r>
            <a:r>
              <a:rPr lang="en-US" altLang="en-US" sz="2000" dirty="0" err="1"/>
              <a:t>pickup_datetime</a:t>
            </a:r>
            <a:r>
              <a:rPr lang="en-US" altLang="en-US" sz="2000" dirty="0"/>
              <a:t>) order by </a:t>
            </a:r>
            <a:r>
              <a:rPr lang="en-US" altLang="en-US" sz="2000" dirty="0" err="1"/>
              <a:t>hr</a:t>
            </a:r>
            <a:r>
              <a:rPr lang="en-US" altLang="zh-CN" sz="2000" dirty="0" smtClean="0"/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err="1" smtClean="0"/>
              <a:t>Total_passenger</a:t>
            </a:r>
            <a:r>
              <a:rPr lang="en-US" altLang="en-US" sz="2000" dirty="0" smtClean="0"/>
              <a:t> &lt;- </a:t>
            </a:r>
            <a:r>
              <a:rPr lang="en-US" altLang="en-US" sz="2000" dirty="0" err="1" smtClean="0"/>
              <a:t>sql</a:t>
            </a:r>
            <a:r>
              <a:rPr lang="en-US" altLang="en-US" sz="2000" dirty="0" smtClean="0"/>
              <a:t>(query)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/>
              <a:t>printSchema</a:t>
            </a:r>
            <a:r>
              <a:rPr lang="en-US" altLang="en-US" sz="2000" dirty="0" smtClean="0"/>
              <a:t>(</a:t>
            </a:r>
            <a:r>
              <a:rPr lang="en-US" altLang="zh-CN" sz="2000" dirty="0" err="1"/>
              <a:t>Total_passenger</a:t>
            </a:r>
            <a:r>
              <a:rPr lang="en-US" altLang="en-US" sz="2000" dirty="0" smtClean="0"/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showDF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zh-CN" sz="2000" dirty="0" err="1" smtClean="0"/>
              <a:t>Total_passenger</a:t>
            </a:r>
            <a:r>
              <a:rPr lang="en-US" altLang="zh-CN" sz="2000" dirty="0" smtClean="0"/>
              <a:t>, 24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3272" y="3629255"/>
            <a:ext cx="3227832" cy="3746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325112" y="4112298"/>
            <a:ext cx="1892808" cy="1182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17920" y="5109710"/>
            <a:ext cx="4661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when the </a:t>
            </a:r>
            <a:r>
              <a:rPr lang="en-US" dirty="0" err="1" smtClean="0"/>
              <a:t>dataframe</a:t>
            </a:r>
            <a:r>
              <a:rPr lang="en-US" dirty="0" smtClean="0"/>
              <a:t> is actually generated</a:t>
            </a:r>
          </a:p>
          <a:p>
            <a:r>
              <a:rPr lang="en-US" dirty="0" smtClean="0"/>
              <a:t>Need to run Hive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69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 Functions(1)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You can “query” the Spark </a:t>
            </a:r>
            <a:r>
              <a:rPr lang="en-US" dirty="0" err="1" smtClean="0"/>
              <a:t>DataFrames</a:t>
            </a:r>
            <a:r>
              <a:rPr lang="en-US" dirty="0" smtClean="0"/>
              <a:t> like database tables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“Select”, “Where” keywords can be applied on Spark DFs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Show the “</a:t>
            </a:r>
            <a:r>
              <a:rPr lang="en-US" dirty="0" err="1" smtClean="0"/>
              <a:t>eid</a:t>
            </a:r>
            <a:r>
              <a:rPr lang="en-US" dirty="0" smtClean="0"/>
              <a:t>”, “name”, and “salary” columns of the employee DF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97280" y="3672748"/>
            <a:ext cx="78676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&gt; </a:t>
            </a:r>
            <a:r>
              <a:rPr lang="en-US" altLang="en-US" dirty="0"/>
              <a:t>employee &lt;- </a:t>
            </a:r>
            <a:r>
              <a:rPr lang="en-US" altLang="en-US" dirty="0" err="1"/>
              <a:t>sql</a:t>
            </a:r>
            <a:r>
              <a:rPr lang="en-US" altLang="en-US" dirty="0"/>
              <a:t>(“SELECT * FROM employee”)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showDF</a:t>
            </a:r>
            <a:r>
              <a:rPr lang="en-US" dirty="0" smtClean="0"/>
              <a:t>(select(employee</a:t>
            </a:r>
            <a:r>
              <a:rPr lang="en-US" dirty="0" smtClean="0"/>
              <a:t>, </a:t>
            </a:r>
            <a:r>
              <a:rPr lang="en-US" dirty="0" err="1" smtClean="0"/>
              <a:t>employee$eid</a:t>
            </a:r>
            <a:r>
              <a:rPr lang="en-US" dirty="0" smtClean="0"/>
              <a:t>, </a:t>
            </a:r>
            <a:r>
              <a:rPr lang="en-US" dirty="0" err="1" smtClean="0"/>
              <a:t>employee$name</a:t>
            </a:r>
            <a:r>
              <a:rPr lang="en-US" dirty="0" smtClean="0"/>
              <a:t>, </a:t>
            </a:r>
            <a:r>
              <a:rPr lang="en-US" dirty="0" err="1" smtClean="0"/>
              <a:t>employee$salary</a:t>
            </a:r>
            <a:r>
              <a:rPr lang="en-US" dirty="0" smtClean="0"/>
              <a:t>))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418" y="3672748"/>
            <a:ext cx="3248477" cy="195176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2875175" y="4042080"/>
            <a:ext cx="339365" cy="87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48055" y="5011560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original </a:t>
            </a:r>
            <a:r>
              <a:rPr lang="en-US" dirty="0" err="1" smtClean="0"/>
              <a:t>DataFrame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618731" y="4071575"/>
            <a:ext cx="1027925" cy="93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116155" y="3997676"/>
            <a:ext cx="1245731" cy="101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49670" y="5070995"/>
            <a:ext cx="226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Columns to “SELECT”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85017" y="5843730"/>
            <a:ext cx="892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SELECT() will generate a new </a:t>
            </a:r>
            <a:r>
              <a:rPr lang="en-US" dirty="0" err="1" smtClean="0"/>
              <a:t>DataFrame</a:t>
            </a:r>
            <a:r>
              <a:rPr lang="en-US" dirty="0" smtClean="0"/>
              <a:t>. You still need to use </a:t>
            </a:r>
            <a:r>
              <a:rPr lang="en-US" dirty="0" err="1" smtClean="0"/>
              <a:t>showDF</a:t>
            </a:r>
            <a:r>
              <a:rPr lang="en-US" dirty="0" smtClean="0"/>
              <a:t> to display its content.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82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 Functions(1)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Show the “</a:t>
            </a:r>
            <a:r>
              <a:rPr lang="en-US" dirty="0" err="1" smtClean="0"/>
              <a:t>eid</a:t>
            </a:r>
            <a:r>
              <a:rPr lang="en-US" dirty="0" smtClean="0"/>
              <a:t>”, “name”, and “salary” columns of the employee DF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Also show the income tax (assuming 10%) of every employee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15864" y="3104180"/>
            <a:ext cx="5878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&gt; </a:t>
            </a:r>
            <a:r>
              <a:rPr lang="en-US" dirty="0" err="1" smtClean="0"/>
              <a:t>showDF</a:t>
            </a:r>
            <a:r>
              <a:rPr lang="en-US" dirty="0" smtClean="0"/>
              <a:t>(select(employee, </a:t>
            </a:r>
            <a:r>
              <a:rPr lang="en-US" dirty="0" err="1" smtClean="0"/>
              <a:t>employee$eid</a:t>
            </a:r>
            <a:r>
              <a:rPr lang="en-US" dirty="0" smtClean="0"/>
              <a:t>, </a:t>
            </a:r>
            <a:r>
              <a:rPr lang="en-US" dirty="0" err="1" smtClean="0"/>
              <a:t>employee$name</a:t>
            </a:r>
            <a:r>
              <a:rPr lang="en-US" dirty="0" smtClean="0"/>
              <a:t>, </a:t>
            </a:r>
            <a:r>
              <a:rPr lang="en-US" dirty="0" err="1" smtClean="0"/>
              <a:t>employee$salary</a:t>
            </a:r>
            <a:r>
              <a:rPr lang="en-US" dirty="0" smtClean="0"/>
              <a:t>, </a:t>
            </a:r>
            <a:r>
              <a:rPr lang="en-US" dirty="0" err="1" smtClean="0"/>
              <a:t>employee$salary</a:t>
            </a:r>
            <a:r>
              <a:rPr lang="en-US" dirty="0" smtClean="0"/>
              <a:t>*0.1))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205113" y="3750511"/>
            <a:ext cx="339365" cy="87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579" y="4677164"/>
            <a:ext cx="401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“derived” column based on original DF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302" y="3639960"/>
            <a:ext cx="4363389" cy="180036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97280" y="5552636"/>
            <a:ext cx="5878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&gt; </a:t>
            </a:r>
            <a:r>
              <a:rPr lang="en-US" dirty="0" err="1" smtClean="0"/>
              <a:t>showDF</a:t>
            </a:r>
            <a:r>
              <a:rPr lang="en-US" dirty="0" smtClean="0"/>
              <a:t>(select(employee, “</a:t>
            </a:r>
            <a:r>
              <a:rPr lang="en-US" dirty="0" err="1" smtClean="0"/>
              <a:t>eid</a:t>
            </a:r>
            <a:r>
              <a:rPr lang="en-US" dirty="0" smtClean="0"/>
              <a:t>”, “name”, “salary”))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0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 Functions(2)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Use the “where” keyword to filter data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Show the employees with salary above 50,000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here equal is “==” instead of “=”.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“==” is to test if LHS equals RHS. Outcome is True or False.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15864" y="3104180"/>
            <a:ext cx="5878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&gt; </a:t>
            </a:r>
            <a:r>
              <a:rPr lang="en-US" dirty="0" err="1" smtClean="0"/>
              <a:t>showDF</a:t>
            </a:r>
            <a:r>
              <a:rPr lang="en-US" dirty="0" smtClean="0"/>
              <a:t>(where(employee, </a:t>
            </a:r>
            <a:r>
              <a:rPr lang="en-US" dirty="0" err="1" smtClean="0"/>
              <a:t>employee$salary</a:t>
            </a:r>
            <a:r>
              <a:rPr lang="en-US" dirty="0" smtClean="0"/>
              <a:t>&gt;50000))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666268" y="3473512"/>
            <a:ext cx="339365" cy="87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50225" y="4409462"/>
            <a:ext cx="251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clause condition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060" y="3162250"/>
            <a:ext cx="4344776" cy="139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0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 Functions(2)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The “filter” keyword can do the same thing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15864" y="3104180"/>
            <a:ext cx="5878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&gt; </a:t>
            </a:r>
            <a:r>
              <a:rPr lang="en-US" dirty="0" err="1" smtClean="0"/>
              <a:t>showDF</a:t>
            </a:r>
            <a:r>
              <a:rPr lang="en-US" dirty="0" smtClean="0"/>
              <a:t>(filter(employee, </a:t>
            </a:r>
            <a:r>
              <a:rPr lang="en-US" dirty="0" err="1" smtClean="0"/>
              <a:t>employee$salary</a:t>
            </a:r>
            <a:r>
              <a:rPr lang="en-US" dirty="0" smtClean="0"/>
              <a:t>&gt;50000))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666268" y="3473512"/>
            <a:ext cx="339365" cy="87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50225" y="4409462"/>
            <a:ext cx="251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clause condition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060" y="3162250"/>
            <a:ext cx="4344776" cy="139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3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smtClean="0"/>
              <a:t>Functions(3)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groupBy</a:t>
            </a:r>
            <a:r>
              <a:rPr lang="en-US" dirty="0" smtClean="0"/>
              <a:t> Keyword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Find the number of employees with each title.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This command is equivalent to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SELECT title, count(*) FROM employee GROUP BY title;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76386" y="2904969"/>
            <a:ext cx="4243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showDF</a:t>
            </a:r>
            <a:r>
              <a:rPr lang="en-US" dirty="0"/>
              <a:t>(count(</a:t>
            </a:r>
            <a:r>
              <a:rPr lang="en-US" dirty="0" err="1"/>
              <a:t>groupBy</a:t>
            </a:r>
            <a:r>
              <a:rPr lang="en-US" dirty="0"/>
              <a:t>(employee, "title")))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86" y="4454192"/>
            <a:ext cx="2491306" cy="17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8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smtClean="0"/>
              <a:t>Functions(3)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groupBy</a:t>
            </a:r>
            <a:r>
              <a:rPr lang="en-US" dirty="0" smtClean="0"/>
              <a:t> with other aggregate functions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avg</a:t>
            </a:r>
            <a:r>
              <a:rPr lang="en-US" dirty="0" smtClean="0"/>
              <a:t>(</a:t>
            </a:r>
            <a:r>
              <a:rPr lang="en-US" dirty="0" err="1" smtClean="0"/>
              <a:t>groupBy</a:t>
            </a:r>
            <a:r>
              <a:rPr lang="en-US" dirty="0" smtClean="0"/>
              <a:t>(employee, “title”))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Calculate the average of ALL the numeric columns grouped by title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In our data, there is only one numeric column: salary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390" y="4214929"/>
            <a:ext cx="3209827" cy="176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3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smtClean="0"/>
              <a:t>Functions(3)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groupBy</a:t>
            </a:r>
            <a:r>
              <a:rPr lang="en-US" dirty="0" smtClean="0"/>
              <a:t> with other aggregate functions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Aggregate by more than one column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show the number of employees and the average salary of each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62751" y="3488082"/>
            <a:ext cx="84681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showDF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agg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groupBy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(employee, “title"), salary="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avg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", “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 = “count")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674374" y="3932904"/>
            <a:ext cx="1" cy="58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45126" y="4455582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aggregate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5" idx="0"/>
          </p:cNvCxnSpPr>
          <p:nvPr/>
        </p:nvCxnSpPr>
        <p:spPr>
          <a:xfrm flipV="1">
            <a:off x="4611329" y="3857415"/>
            <a:ext cx="452284" cy="59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00100" y="4455582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of </a:t>
            </a:r>
            <a:r>
              <a:rPr lang="en-US" dirty="0" err="1" smtClean="0"/>
              <a:t>groupby</a:t>
            </a:r>
            <a:r>
              <a:rPr lang="en-US" dirty="0" smtClean="0"/>
              <a:t> columns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567949" y="3857415"/>
            <a:ext cx="432618" cy="59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12861" y="4440435"/>
            <a:ext cx="360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on salary         count on </a:t>
            </a:r>
            <a:r>
              <a:rPr lang="en-US" dirty="0" err="1" smtClean="0"/>
              <a:t>eid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8023225" y="3807975"/>
            <a:ext cx="432619" cy="740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840" y="5165527"/>
            <a:ext cx="3876834" cy="1590496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15" idx="2"/>
          </p:cNvCxnSpPr>
          <p:nvPr/>
        </p:nvCxnSpPr>
        <p:spPr>
          <a:xfrm>
            <a:off x="4611329" y="4824914"/>
            <a:ext cx="894737" cy="53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199802" y="4762584"/>
            <a:ext cx="1039732" cy="385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000567" y="4796110"/>
            <a:ext cx="1580921" cy="369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89038" y="5165527"/>
            <a:ext cx="31184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Equivalent to:</a:t>
            </a:r>
          </a:p>
          <a:p>
            <a:r>
              <a:rPr lang="en-US" dirty="0" smtClean="0"/>
              <a:t>SELECT </a:t>
            </a:r>
            <a:r>
              <a:rPr lang="en-US" dirty="0"/>
              <a:t>title</a:t>
            </a:r>
            <a:r>
              <a:rPr lang="en-US" dirty="0" smtClean="0"/>
              <a:t>, count(*), </a:t>
            </a:r>
            <a:r>
              <a:rPr lang="en-US" dirty="0" err="1"/>
              <a:t>avg</a:t>
            </a:r>
            <a:r>
              <a:rPr lang="en-US" dirty="0"/>
              <a:t>(salary) </a:t>
            </a:r>
            <a:r>
              <a:rPr lang="en-US" dirty="0" smtClean="0"/>
              <a:t>FROM </a:t>
            </a:r>
            <a:r>
              <a:rPr lang="en-US" dirty="0"/>
              <a:t>employee GROUP BY title;</a:t>
            </a:r>
          </a:p>
        </p:txBody>
      </p:sp>
    </p:spTree>
    <p:extLst>
      <p:ext uri="{BB962C8B-B14F-4D97-AF65-F5344CB8AC3E}">
        <p14:creationId xmlns:p14="http://schemas.microsoft.com/office/powerpoint/2010/main" val="96860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Mid-Term Project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Each group should </a:t>
            </a:r>
            <a:r>
              <a:rPr lang="en-US" b="1" dirty="0" smtClean="0">
                <a:solidFill>
                  <a:srgbClr val="FF0000"/>
                </a:solidFill>
              </a:rPr>
              <a:t>submit a PDF document by next Thursday 6pm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Report your answers to all the questions in the previous slide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Well formatted, self-contained.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Include all the queries and commands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Include results (screenshots) and charts, tables, etc.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91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smtClean="0"/>
              <a:t>Functions(3)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List of aggregate functions in </a:t>
            </a:r>
            <a:r>
              <a:rPr lang="en-US" dirty="0" err="1" smtClean="0"/>
              <a:t>SparkR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Other functions to use (very similar to Hive)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Datetime</a:t>
            </a:r>
            <a:r>
              <a:rPr lang="en-US" dirty="0" smtClean="0"/>
              <a:t> functions:  year, month, day, hour, minute, second…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String functions: </a:t>
            </a:r>
            <a:r>
              <a:rPr lang="en-US" dirty="0" err="1" smtClean="0"/>
              <a:t>substr</a:t>
            </a:r>
            <a:r>
              <a:rPr lang="en-US" dirty="0" smtClean="0"/>
              <a:t>, length, </a:t>
            </a:r>
            <a:r>
              <a:rPr lang="en-US" dirty="0" err="1" smtClean="0"/>
              <a:t>instr</a:t>
            </a:r>
            <a:r>
              <a:rPr lang="en-US" dirty="0" smtClean="0"/>
              <a:t>…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Math functions: floor, ceil, round…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95820" y="2405223"/>
            <a:ext cx="587969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 err="1" smtClean="0">
                <a:latin typeface="Arial Unicode MS" panose="020B0604020202020204" pitchFamily="34" charset="-128"/>
              </a:rPr>
              <a:t>countDistinct</a:t>
            </a:r>
            <a:r>
              <a:rPr lang="en-US" altLang="en-US" b="1" dirty="0">
                <a:latin typeface="Arial Unicode MS" panose="020B0604020202020204" pitchFamily="34" charset="-128"/>
              </a:rPr>
              <a:t>, </a:t>
            </a:r>
            <a:r>
              <a:rPr lang="en-US" altLang="en-US" b="1" dirty="0" smtClean="0">
                <a:latin typeface="Arial Unicode MS" panose="020B0604020202020204" pitchFamily="34" charset="-128"/>
              </a:rPr>
              <a:t> count</a:t>
            </a:r>
            <a:r>
              <a:rPr lang="en-US" altLang="en-US" b="1" dirty="0">
                <a:latin typeface="Arial Unicode MS" panose="020B0604020202020204" pitchFamily="34" charset="-128"/>
              </a:rPr>
              <a:t>, </a:t>
            </a:r>
            <a:r>
              <a:rPr lang="en-US" altLang="en-US" b="1" dirty="0" smtClean="0">
                <a:latin typeface="Arial Unicode MS" panose="020B0604020202020204" pitchFamily="34" charset="-128"/>
              </a:rPr>
              <a:t>first, </a:t>
            </a:r>
            <a:r>
              <a:rPr lang="en-US" altLang="en-US" b="1" dirty="0">
                <a:latin typeface="Arial Unicode MS" panose="020B0604020202020204" pitchFamily="34" charset="-128"/>
              </a:rPr>
              <a:t>last, </a:t>
            </a:r>
            <a:r>
              <a:rPr lang="en-US" altLang="en-US" b="1" dirty="0" smtClean="0">
                <a:latin typeface="Arial Unicode MS" panose="020B0604020202020204" pitchFamily="34" charset="-128"/>
              </a:rPr>
              <a:t>max, mean, min, </a:t>
            </a:r>
            <a:r>
              <a:rPr lang="en-US" altLang="en-US" b="1" dirty="0" err="1" smtClean="0">
                <a:latin typeface="Arial Unicode MS" panose="020B0604020202020204" pitchFamily="34" charset="-128"/>
              </a:rPr>
              <a:t>stddev</a:t>
            </a:r>
            <a:r>
              <a:rPr lang="en-US" altLang="en-US" b="1" dirty="0" smtClean="0">
                <a:latin typeface="Arial Unicode MS" panose="020B0604020202020204" pitchFamily="34" charset="-128"/>
              </a:rPr>
              <a:t>, skewness; </a:t>
            </a:r>
            <a:r>
              <a:rPr lang="en-US" altLang="en-US" b="1" dirty="0" err="1" smtClean="0">
                <a:latin typeface="Arial Unicode MS" panose="020B0604020202020204" pitchFamily="34" charset="-128"/>
              </a:rPr>
              <a:t>stddev_pop</a:t>
            </a:r>
            <a:r>
              <a:rPr lang="en-US" altLang="en-US" b="1" dirty="0" smtClean="0">
                <a:latin typeface="Arial Unicode MS" panose="020B0604020202020204" pitchFamily="34" charset="-128"/>
              </a:rPr>
              <a:t>, </a:t>
            </a:r>
            <a:r>
              <a:rPr lang="en-US" altLang="en-US" b="1" dirty="0" err="1" smtClean="0">
                <a:latin typeface="Arial Unicode MS" panose="020B0604020202020204" pitchFamily="34" charset="-128"/>
              </a:rPr>
              <a:t>stddev_samp</a:t>
            </a:r>
            <a:r>
              <a:rPr lang="en-US" altLang="en-US" b="1" dirty="0" smtClean="0">
                <a:latin typeface="Arial Unicode MS" panose="020B0604020202020204" pitchFamily="34" charset="-128"/>
              </a:rPr>
              <a:t>, </a:t>
            </a:r>
            <a:r>
              <a:rPr lang="en-US" altLang="en-US" b="1" dirty="0" err="1" smtClean="0">
                <a:latin typeface="Arial Unicode MS" panose="020B0604020202020204" pitchFamily="34" charset="-128"/>
              </a:rPr>
              <a:t>sumDistinct</a:t>
            </a:r>
            <a:r>
              <a:rPr lang="en-US" altLang="en-US" b="1" dirty="0" smtClean="0">
                <a:latin typeface="Arial Unicode MS" panose="020B0604020202020204" pitchFamily="34" charset="-128"/>
              </a:rPr>
              <a:t>, sum </a:t>
            </a:r>
            <a:r>
              <a:rPr lang="en-US" altLang="en-US" b="1" dirty="0" err="1" smtClean="0">
                <a:latin typeface="Arial Unicode MS" panose="020B0604020202020204" pitchFamily="34" charset="-128"/>
              </a:rPr>
              <a:t>var_pop</a:t>
            </a:r>
            <a:r>
              <a:rPr lang="en-US" altLang="en-US" b="1" dirty="0" smtClean="0">
                <a:latin typeface="Arial Unicode MS" panose="020B0604020202020204" pitchFamily="34" charset="-128"/>
              </a:rPr>
              <a:t>, </a:t>
            </a:r>
            <a:r>
              <a:rPr lang="en-US" altLang="en-US" b="1" dirty="0" err="1" smtClean="0">
                <a:latin typeface="Arial Unicode MS" panose="020B0604020202020204" pitchFamily="34" charset="-128"/>
              </a:rPr>
              <a:t>var_samp</a:t>
            </a:r>
            <a:r>
              <a:rPr lang="en-US" altLang="en-US" b="1" dirty="0" smtClean="0">
                <a:latin typeface="Arial Unicode MS" panose="020B0604020202020204" pitchFamily="34" charset="-128"/>
              </a:rPr>
              <a:t>, </a:t>
            </a:r>
            <a:r>
              <a:rPr lang="en-US" altLang="en-US" b="1" dirty="0" err="1" smtClean="0">
                <a:latin typeface="Arial Unicode MS" panose="020B0604020202020204" pitchFamily="34" charset="-128"/>
              </a:rPr>
              <a:t>var</a:t>
            </a:r>
            <a:r>
              <a:rPr lang="en-US" altLang="en-US" b="1" dirty="0" smtClean="0">
                <a:latin typeface="Arial Unicode MS" panose="020B0604020202020204" pitchFamily="34" charset="-128"/>
              </a:rPr>
              <a:t>, variance…</a:t>
            </a:r>
            <a:endParaRPr lang="en-US" altLang="en-US" b="1"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567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plots in R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No graphical interface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Generate files and save the plots in the files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Transfer the file to your local </a:t>
            </a:r>
            <a:r>
              <a:rPr lang="en-US" dirty="0" smtClean="0"/>
              <a:t>computer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Ondemand</a:t>
            </a:r>
            <a:r>
              <a:rPr lang="en-US" dirty="0" smtClean="0"/>
              <a:t> portal, use the “view” function or “download” to check plots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97280" y="3116315"/>
            <a:ext cx="6163056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("sample.png", 490, 350)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 plot(x, y,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pch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=19, col=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rgb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(0.5, 0.5, 0.5, 0.5),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cex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=1.5)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abline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(lm(y ~ x))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dev.off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965192" y="2990088"/>
            <a:ext cx="2953512" cy="256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918704" y="2784455"/>
            <a:ext cx="428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a </a:t>
            </a:r>
            <a:r>
              <a:rPr lang="en-US" dirty="0" err="1" smtClean="0"/>
              <a:t>png</a:t>
            </a:r>
            <a:r>
              <a:rPr lang="en-US" dirty="0" smtClean="0"/>
              <a:t> file, specify dimensions (pixels)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07948" y="3887762"/>
            <a:ext cx="141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 your plot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6739128" y="3887762"/>
            <a:ext cx="126882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>
            <a:off x="6281928" y="3510105"/>
            <a:ext cx="237744" cy="7469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960779" y="4416763"/>
            <a:ext cx="3210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Finish the plot and close the file.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438400" y="4562865"/>
            <a:ext cx="3522379" cy="3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428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Exercise-II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Use </a:t>
            </a:r>
            <a:r>
              <a:rPr lang="en-US" dirty="0" err="1" smtClean="0"/>
              <a:t>SparkR</a:t>
            </a:r>
            <a:r>
              <a:rPr lang="en-US" dirty="0" smtClean="0"/>
              <a:t> to perform the following analysis on the taxi dataset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Load </a:t>
            </a:r>
            <a:r>
              <a:rPr lang="en-US" dirty="0" smtClean="0"/>
              <a:t>the Jan 2014 taxi </a:t>
            </a:r>
            <a:r>
              <a:rPr lang="en-US" dirty="0" smtClean="0"/>
              <a:t>dataset into a </a:t>
            </a:r>
            <a:r>
              <a:rPr lang="en-US" dirty="0" err="1" smtClean="0"/>
              <a:t>sparkR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smtClean="0"/>
              <a:t>(a) Show </a:t>
            </a:r>
            <a:r>
              <a:rPr lang="en-US" dirty="0" smtClean="0"/>
              <a:t>the total number of passengers taking taxi in each day of January.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(b) Show </a:t>
            </a:r>
            <a:r>
              <a:rPr lang="en-US" dirty="0" smtClean="0"/>
              <a:t>the total number of trips in each hour of Jan1st.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3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II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Show the total number of passengers taking taxi in each day of </a:t>
            </a:r>
            <a:r>
              <a:rPr lang="en-US" dirty="0" smtClean="0"/>
              <a:t>January.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taxi_df</a:t>
            </a:r>
            <a:r>
              <a:rPr lang="en-US" dirty="0" smtClean="0"/>
              <a:t> </a:t>
            </a:r>
            <a:r>
              <a:rPr lang="en-US" dirty="0" smtClean="0"/>
              <a:t>&lt;- </a:t>
            </a:r>
            <a:r>
              <a:rPr lang="en-US" dirty="0" err="1" smtClean="0"/>
              <a:t>sql</a:t>
            </a:r>
            <a:r>
              <a:rPr lang="en-US" dirty="0" smtClean="0"/>
              <a:t>(“select * from </a:t>
            </a:r>
            <a:r>
              <a:rPr lang="en-US" dirty="0" err="1" smtClean="0"/>
              <a:t>nyc_taxi_jan</a:t>
            </a:r>
            <a:r>
              <a:rPr lang="en-US" dirty="0" smtClean="0"/>
              <a:t>”)</a:t>
            </a:r>
          </a:p>
          <a:p>
            <a:r>
              <a:rPr lang="en-US" dirty="0" err="1" smtClean="0"/>
              <a:t>passegner_day_df</a:t>
            </a:r>
            <a:r>
              <a:rPr lang="en-US" dirty="0" smtClean="0"/>
              <a:t>&lt;-</a:t>
            </a:r>
            <a:r>
              <a:rPr lang="en-US" dirty="0" err="1" smtClean="0"/>
              <a:t>agg</a:t>
            </a:r>
            <a:r>
              <a:rPr lang="en-US" dirty="0" smtClean="0"/>
              <a:t>(</a:t>
            </a:r>
            <a:r>
              <a:rPr lang="en-US" dirty="0" err="1" smtClean="0"/>
              <a:t>groupBy</a:t>
            </a:r>
            <a:r>
              <a:rPr lang="en-US" dirty="0" smtClean="0"/>
              <a:t>(</a:t>
            </a:r>
            <a:r>
              <a:rPr lang="en-US" dirty="0" err="1" smtClean="0"/>
              <a:t>taxi_df</a:t>
            </a:r>
            <a:r>
              <a:rPr lang="en-US" dirty="0"/>
              <a:t>, "day</a:t>
            </a:r>
            <a:r>
              <a:rPr lang="en-US" dirty="0" smtClean="0"/>
              <a:t>"), </a:t>
            </a:r>
            <a:r>
              <a:rPr lang="en-US" dirty="0" err="1" smtClean="0"/>
              <a:t>passenger_count</a:t>
            </a:r>
            <a:r>
              <a:rPr lang="en-US" dirty="0" smtClean="0"/>
              <a:t> = "sum")</a:t>
            </a:r>
          </a:p>
          <a:p>
            <a:r>
              <a:rPr lang="en-US" dirty="0" err="1" smtClean="0"/>
              <a:t>showDF</a:t>
            </a:r>
            <a:r>
              <a:rPr lang="en-US" dirty="0" smtClean="0"/>
              <a:t>(</a:t>
            </a:r>
            <a:r>
              <a:rPr lang="en-US" dirty="0" err="1"/>
              <a:t>passegner_day_df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1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II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53592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Show the total number of trips in each hour of </a:t>
            </a:r>
            <a:r>
              <a:rPr lang="en-US" dirty="0" smtClean="0"/>
              <a:t>Jan 1.  </a:t>
            </a:r>
            <a:endParaRPr lang="en-US" dirty="0"/>
          </a:p>
          <a:p>
            <a:endParaRPr lang="en-US" dirty="0" smtClean="0"/>
          </a:p>
          <a:p>
            <a:r>
              <a:rPr lang="en-US" sz="2400" dirty="0" smtClean="0"/>
              <a:t>taxi_df_Jan1 &lt;- </a:t>
            </a:r>
            <a:r>
              <a:rPr lang="en-US" sz="2400" dirty="0" err="1" smtClean="0"/>
              <a:t>sql</a:t>
            </a:r>
            <a:r>
              <a:rPr lang="en-US" sz="2400" dirty="0" smtClean="0"/>
              <a:t>(“select * from </a:t>
            </a:r>
            <a:r>
              <a:rPr lang="en-US" sz="2400" dirty="0" err="1" smtClean="0"/>
              <a:t>nyc_taxi_Jan</a:t>
            </a:r>
            <a:r>
              <a:rPr lang="en-US" sz="2400" dirty="0" smtClean="0"/>
              <a:t> where day(</a:t>
            </a:r>
            <a:r>
              <a:rPr lang="en-US" sz="2400" dirty="0" err="1" smtClean="0"/>
              <a:t>pickup_datetime</a:t>
            </a:r>
            <a:r>
              <a:rPr lang="en-US" sz="2400" dirty="0" smtClean="0"/>
              <a:t>) = 1”)</a:t>
            </a:r>
            <a:endParaRPr lang="en-US" sz="2400" dirty="0" smtClean="0"/>
          </a:p>
          <a:p>
            <a:r>
              <a:rPr lang="en-US" sz="2400" dirty="0" err="1" smtClean="0"/>
              <a:t>trip_hr_df</a:t>
            </a:r>
            <a:r>
              <a:rPr lang="en-US" sz="2400" dirty="0" smtClean="0"/>
              <a:t> &lt;- </a:t>
            </a:r>
            <a:r>
              <a:rPr lang="en-US" sz="2400" dirty="0" smtClean="0"/>
              <a:t>count(</a:t>
            </a:r>
            <a:r>
              <a:rPr lang="en-US" sz="2400" dirty="0" err="1" smtClean="0"/>
              <a:t>groupBy</a:t>
            </a:r>
            <a:r>
              <a:rPr lang="en-US" sz="2400" dirty="0" smtClean="0"/>
              <a:t>(taxi_df_Jan1,  </a:t>
            </a:r>
            <a:r>
              <a:rPr lang="en-US" sz="2400" dirty="0" smtClean="0"/>
              <a:t>hour(</a:t>
            </a:r>
            <a:r>
              <a:rPr lang="en-US" sz="2400" dirty="0" err="1" smtClean="0"/>
              <a:t>taxi_df$pickup_datetime</a:t>
            </a:r>
            <a:r>
              <a:rPr lang="en-US" sz="2400" dirty="0" smtClean="0"/>
              <a:t>)))</a:t>
            </a:r>
          </a:p>
          <a:p>
            <a:r>
              <a:rPr lang="en-US" sz="2400" dirty="0" err="1" smtClean="0"/>
              <a:t>showDF</a:t>
            </a:r>
            <a:r>
              <a:rPr lang="en-US" sz="2400" dirty="0" smtClean="0"/>
              <a:t>(</a:t>
            </a:r>
            <a:r>
              <a:rPr lang="en-US" sz="2400" dirty="0" err="1"/>
              <a:t>trip_hr_df</a:t>
            </a:r>
            <a:r>
              <a:rPr lang="en-US" sz="2400" dirty="0"/>
              <a:t> 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9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Register Temporary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 Register a Spark </a:t>
            </a:r>
            <a:r>
              <a:rPr lang="en-US" sz="2000" dirty="0" err="1" smtClean="0"/>
              <a:t>DataFrame</a:t>
            </a:r>
            <a:r>
              <a:rPr lang="en-US" sz="2000" dirty="0" smtClean="0"/>
              <a:t> as a temporary table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dirty="0" smtClean="0"/>
              <a:t>Not stored permanently in Hive. Will be dropped after you log out.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dirty="0" smtClean="0"/>
              <a:t>Then you can use SQL to query/filter this temporary table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&gt;  </a:t>
            </a:r>
            <a:r>
              <a:rPr lang="en-US" sz="2000" dirty="0" err="1" smtClean="0"/>
              <a:t>registerTempTable</a:t>
            </a:r>
            <a:r>
              <a:rPr lang="en-US" sz="2000" dirty="0" smtClean="0"/>
              <a:t>(employee, “</a:t>
            </a:r>
            <a:r>
              <a:rPr lang="en-US" sz="2000" dirty="0" err="1" smtClean="0"/>
              <a:t>employee_table</a:t>
            </a:r>
            <a:r>
              <a:rPr lang="en-US" sz="2000" dirty="0" smtClean="0"/>
              <a:t>”)</a:t>
            </a:r>
          </a:p>
          <a:p>
            <a:pPr marL="0" indent="0">
              <a:buNone/>
            </a:pPr>
            <a:r>
              <a:rPr lang="en-US" sz="2000" dirty="0"/>
              <a:t>&gt; </a:t>
            </a:r>
            <a:r>
              <a:rPr lang="en-US" sz="2000" dirty="0" err="1" smtClean="0"/>
              <a:t>showDF</a:t>
            </a:r>
            <a:r>
              <a:rPr lang="en-US" sz="2000" dirty="0" smtClean="0"/>
              <a:t>(</a:t>
            </a:r>
            <a:r>
              <a:rPr lang="en-US" sz="2000" dirty="0" err="1" smtClean="0"/>
              <a:t>sql</a:t>
            </a:r>
            <a:r>
              <a:rPr lang="en-US" sz="2000" dirty="0" smtClean="0"/>
              <a:t>("select </a:t>
            </a:r>
            <a:r>
              <a:rPr lang="en-US" sz="2000" dirty="0"/>
              <a:t>* from </a:t>
            </a:r>
            <a:r>
              <a:rPr lang="en-US" sz="2000" dirty="0" err="1"/>
              <a:t>employee_table</a:t>
            </a:r>
            <a:r>
              <a:rPr lang="en-US" sz="2000" dirty="0"/>
              <a:t>"))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35</a:t>
            </a:fld>
            <a:endParaRPr 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097280" y="3206728"/>
            <a:ext cx="44935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Usage: </a:t>
            </a:r>
            <a:r>
              <a:rPr lang="en-US" altLang="en-US" sz="1800" dirty="0" err="1" smtClean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registerTempTable</a:t>
            </a:r>
            <a:r>
              <a:rPr lang="en-US" altLang="en-US" sz="1800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(x, </a:t>
            </a:r>
            <a:r>
              <a:rPr lang="en-US" altLang="en-US" sz="1800" dirty="0" err="1" smtClean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tableName</a:t>
            </a:r>
            <a:r>
              <a:rPr lang="en-US" altLang="en-US" sz="1800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Monaco"/>
              </a:rPr>
              <a:t>)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11200"/>
          <a:stretch/>
        </p:blipFill>
        <p:spPr>
          <a:xfrm>
            <a:off x="1215757" y="4617719"/>
            <a:ext cx="6630416" cy="172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2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Converting </a:t>
            </a:r>
            <a:r>
              <a:rPr lang="en-US" sz="4000" dirty="0" err="1" smtClean="0"/>
              <a:t>SparkR</a:t>
            </a:r>
            <a:r>
              <a:rPr lang="en-US" sz="4000" dirty="0" smtClean="0"/>
              <a:t> </a:t>
            </a:r>
            <a:r>
              <a:rPr lang="en-US" altLang="zh-CN" sz="4000" dirty="0" err="1" smtClean="0"/>
              <a:t>DataFrame</a:t>
            </a:r>
            <a:r>
              <a:rPr lang="en-US" altLang="zh-CN" sz="4000" dirty="0" smtClean="0"/>
              <a:t> to R data frame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Using the collect() function or directly do:  </a:t>
            </a:r>
            <a:r>
              <a:rPr lang="en-US" dirty="0" err="1" smtClean="0"/>
              <a:t>as.data.frame</a:t>
            </a:r>
            <a:r>
              <a:rPr lang="en-US" dirty="0" smtClean="0"/>
              <a:t>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 smtClean="0"/>
              <a:t>employee_r</a:t>
            </a:r>
            <a:r>
              <a:rPr lang="en-US" dirty="0" smtClean="0"/>
              <a:t> &lt;- collect(employee)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280" y="296197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 class(employee)</a:t>
            </a:r>
          </a:p>
          <a:p>
            <a:r>
              <a:rPr lang="en-US" dirty="0"/>
              <a:t>[1] "</a:t>
            </a:r>
            <a:r>
              <a:rPr lang="en-US" dirty="0" err="1"/>
              <a:t>DataFrame</a:t>
            </a:r>
            <a:r>
              <a:rPr lang="en-US" dirty="0"/>
              <a:t>"</a:t>
            </a:r>
          </a:p>
          <a:p>
            <a:r>
              <a:rPr lang="en-US" dirty="0" err="1"/>
              <a:t>attr</a:t>
            </a:r>
            <a:r>
              <a:rPr lang="en-US" dirty="0"/>
              <a:t>(,"package")</a:t>
            </a:r>
          </a:p>
          <a:p>
            <a:r>
              <a:rPr lang="en-US" dirty="0"/>
              <a:t>[1] "</a:t>
            </a:r>
            <a:r>
              <a:rPr lang="en-US" dirty="0" err="1"/>
              <a:t>SparkR</a:t>
            </a:r>
            <a:r>
              <a:rPr lang="en-US" dirty="0"/>
              <a:t>"</a:t>
            </a:r>
          </a:p>
          <a:p>
            <a:r>
              <a:rPr lang="en-US" dirty="0"/>
              <a:t>&gt; </a:t>
            </a:r>
            <a:r>
              <a:rPr lang="en-US" dirty="0" err="1"/>
              <a:t>employee_r</a:t>
            </a:r>
            <a:r>
              <a:rPr lang="en-US" dirty="0"/>
              <a:t> &lt;- collect(employee)</a:t>
            </a:r>
          </a:p>
          <a:p>
            <a:r>
              <a:rPr lang="en-US" dirty="0"/>
              <a:t>&gt; class(</a:t>
            </a:r>
            <a:r>
              <a:rPr lang="en-US" dirty="0" err="1"/>
              <a:t>employee_r</a:t>
            </a:r>
            <a:r>
              <a:rPr lang="en-US" dirty="0"/>
              <a:t>)</a:t>
            </a:r>
          </a:p>
          <a:p>
            <a:r>
              <a:rPr lang="en-US" dirty="0"/>
              <a:t>[1] "</a:t>
            </a:r>
            <a:r>
              <a:rPr lang="en-US" dirty="0" err="1"/>
              <a:t>data.frame</a:t>
            </a:r>
            <a:r>
              <a:rPr lang="en-US" dirty="0"/>
              <a:t>"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339987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employee_r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eid</a:t>
            </a:r>
            <a:r>
              <a:rPr lang="en-US" dirty="0"/>
              <a:t>           name salary         title</a:t>
            </a:r>
          </a:p>
          <a:p>
            <a:r>
              <a:rPr lang="en-US" dirty="0"/>
              <a:t>1 S001 Alexis Sanchez  80000       Manager</a:t>
            </a:r>
          </a:p>
          <a:p>
            <a:r>
              <a:rPr lang="en-US" dirty="0"/>
              <a:t>2 S002  Santi </a:t>
            </a:r>
            <a:r>
              <a:rPr lang="en-US" dirty="0" err="1"/>
              <a:t>Cazorla</a:t>
            </a:r>
            <a:r>
              <a:rPr lang="en-US" dirty="0"/>
              <a:t>  40000 Sr. Sales Rep</a:t>
            </a:r>
          </a:p>
          <a:p>
            <a:r>
              <a:rPr lang="en-US" dirty="0"/>
              <a:t>3 S003     Alex </a:t>
            </a:r>
            <a:r>
              <a:rPr lang="en-US" dirty="0" err="1"/>
              <a:t>Iwobi</a:t>
            </a:r>
            <a:r>
              <a:rPr lang="en-US" dirty="0"/>
              <a:t>  30000     Sales Rep</a:t>
            </a:r>
          </a:p>
          <a:p>
            <a:r>
              <a:rPr lang="en-US" dirty="0"/>
              <a:t>4 A001    Luis Suarez  80000       Manager</a:t>
            </a:r>
          </a:p>
          <a:p>
            <a:r>
              <a:rPr lang="en-US" dirty="0"/>
              <a:t>5 A002   Theo Walcott  40000    Accountant</a:t>
            </a:r>
          </a:p>
        </p:txBody>
      </p:sp>
    </p:spTree>
    <p:extLst>
      <p:ext uri="{BB962C8B-B14F-4D97-AF65-F5344CB8AC3E}">
        <p14:creationId xmlns:p14="http://schemas.microsoft.com/office/powerpoint/2010/main" val="157474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Converting </a:t>
            </a:r>
            <a:r>
              <a:rPr lang="en-US" sz="4000" dirty="0" err="1" smtClean="0"/>
              <a:t>SparkR</a:t>
            </a:r>
            <a:r>
              <a:rPr lang="en-US" sz="4000" dirty="0" smtClean="0"/>
              <a:t> </a:t>
            </a:r>
            <a:r>
              <a:rPr lang="en-US" altLang="zh-CN" sz="4000" dirty="0" err="1" smtClean="0"/>
              <a:t>DataFrame</a:t>
            </a:r>
            <a:r>
              <a:rPr lang="en-US" altLang="zh-CN" sz="4000" dirty="0" smtClean="0"/>
              <a:t> to R data frame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Then you can use R functions on the data frame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Note: </a:t>
            </a:r>
            <a:r>
              <a:rPr lang="en-US" dirty="0" err="1" smtClean="0"/>
              <a:t>SparkR</a:t>
            </a:r>
            <a:r>
              <a:rPr lang="en-US" dirty="0" smtClean="0"/>
              <a:t> </a:t>
            </a:r>
            <a:r>
              <a:rPr lang="en-US" dirty="0" err="1" smtClean="0"/>
              <a:t>dataframes</a:t>
            </a:r>
            <a:r>
              <a:rPr lang="en-US" dirty="0" smtClean="0"/>
              <a:t> can be large. Be careful when you collect the entire </a:t>
            </a:r>
            <a:r>
              <a:rPr lang="en-US" dirty="0" err="1" smtClean="0"/>
              <a:t>SparkR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 into 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Plot the salary histogram with </a:t>
            </a:r>
            <a:r>
              <a:rPr lang="en-US" dirty="0" err="1" smtClean="0"/>
              <a:t>binwidth</a:t>
            </a:r>
            <a:r>
              <a:rPr lang="en-US" dirty="0" smtClean="0"/>
              <a:t>=20000 (number of employees with salary in each of the 20000 bin)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Make sure to check the column data type before plotting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37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Converting </a:t>
            </a:r>
            <a:r>
              <a:rPr lang="en-US" sz="4000" dirty="0" err="1" smtClean="0"/>
              <a:t>SparkR</a:t>
            </a:r>
            <a:r>
              <a:rPr lang="en-US" sz="4000" dirty="0" smtClean="0"/>
              <a:t> </a:t>
            </a:r>
            <a:r>
              <a:rPr lang="en-US" altLang="zh-CN" sz="4000" dirty="0" err="1" smtClean="0"/>
              <a:t>DataFrame</a:t>
            </a:r>
            <a:r>
              <a:rPr lang="en-US" altLang="zh-CN" sz="4000" dirty="0" smtClean="0"/>
              <a:t> to R data frame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91768" y="18457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 class(</a:t>
            </a:r>
            <a:r>
              <a:rPr lang="en-US" dirty="0" err="1"/>
              <a:t>employee_r$salary</a:t>
            </a:r>
            <a:r>
              <a:rPr lang="en-US" dirty="0"/>
              <a:t>)</a:t>
            </a:r>
          </a:p>
          <a:p>
            <a:r>
              <a:rPr lang="en-US" dirty="0"/>
              <a:t>[1] "list"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7504" y="1817914"/>
            <a:ext cx="2869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Salary is not in numeric class</a:t>
            </a:r>
          </a:p>
          <a:p>
            <a:r>
              <a:rPr lang="en-US" dirty="0" smtClean="0"/>
              <a:t>You need to do a conversion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123944" y="2020824"/>
            <a:ext cx="1664208" cy="36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91768" y="266715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 class(</a:t>
            </a:r>
            <a:r>
              <a:rPr lang="en-US" dirty="0" err="1"/>
              <a:t>employee_r$salary</a:t>
            </a:r>
            <a:r>
              <a:rPr lang="en-US" dirty="0"/>
              <a:t>)&lt;- "numeric"</a:t>
            </a:r>
          </a:p>
          <a:p>
            <a:r>
              <a:rPr lang="en-US" dirty="0"/>
              <a:t>&gt; class(</a:t>
            </a:r>
            <a:r>
              <a:rPr lang="en-US" dirty="0" err="1"/>
              <a:t>employee_r$salary</a:t>
            </a:r>
            <a:r>
              <a:rPr lang="en-US" dirty="0"/>
              <a:t>)</a:t>
            </a:r>
          </a:p>
          <a:p>
            <a:r>
              <a:rPr lang="en-US" dirty="0"/>
              <a:t>[1] "numeric"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91768" y="3797337"/>
            <a:ext cx="61433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library(ggplot2)</a:t>
            </a:r>
            <a:endParaRPr lang="en-US" dirty="0" smtClean="0"/>
          </a:p>
          <a:p>
            <a:r>
              <a:rPr lang="en-US" dirty="0" err="1" smtClean="0"/>
              <a:t>qplot</a:t>
            </a:r>
            <a:r>
              <a:rPr lang="en-US" dirty="0" smtClean="0"/>
              <a:t>(</a:t>
            </a:r>
            <a:r>
              <a:rPr lang="en-US" dirty="0" err="1" smtClean="0"/>
              <a:t>employee_r$salary</a:t>
            </a:r>
            <a:r>
              <a:rPr lang="en-US" dirty="0"/>
              <a:t>, </a:t>
            </a:r>
            <a:r>
              <a:rPr lang="en-US" dirty="0" err="1"/>
              <a:t>geom</a:t>
            </a:r>
            <a:r>
              <a:rPr lang="en-US" dirty="0"/>
              <a:t>="histogram", </a:t>
            </a:r>
            <a:r>
              <a:rPr lang="en-US" dirty="0" err="1"/>
              <a:t>binwidth</a:t>
            </a:r>
            <a:r>
              <a:rPr lang="en-US" dirty="0"/>
              <a:t> = 20000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929" y="2752188"/>
            <a:ext cx="3224022" cy="34122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5533" y="4812165"/>
            <a:ext cx="83124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ways to do Histogram</a:t>
            </a:r>
          </a:p>
          <a:p>
            <a:pPr marL="342900" indent="-342900">
              <a:buAutoNum type="arabicPeriod"/>
            </a:pPr>
            <a:r>
              <a:rPr lang="en-US" dirty="0" smtClean="0"/>
              <a:t>Use the </a:t>
            </a:r>
            <a:r>
              <a:rPr lang="en-US" dirty="0" err="1" smtClean="0"/>
              <a:t>qplot</a:t>
            </a:r>
            <a:r>
              <a:rPr lang="en-US" dirty="0" smtClean="0"/>
              <a:t>() function with </a:t>
            </a:r>
            <a:r>
              <a:rPr lang="en-US" dirty="0" err="1" smtClean="0"/>
              <a:t>geom</a:t>
            </a:r>
            <a:r>
              <a:rPr lang="en-US" dirty="0" smtClean="0"/>
              <a:t> = “histogram”. Directly generate bins from data</a:t>
            </a:r>
          </a:p>
          <a:p>
            <a:pPr marL="342900" indent="-342900">
              <a:buAutoNum type="arabicPeriod"/>
            </a:pPr>
            <a:r>
              <a:rPr lang="en-US" dirty="0" smtClean="0"/>
              <a:t>Aggregate data into bins in Spark </a:t>
            </a:r>
            <a:r>
              <a:rPr lang="en-US" dirty="0" err="1" smtClean="0"/>
              <a:t>DataFrame</a:t>
            </a:r>
            <a:r>
              <a:rPr lang="en-US" dirty="0" smtClean="0"/>
              <a:t> first, then plot “</a:t>
            </a:r>
            <a:r>
              <a:rPr lang="en-US" altLang="zh-CN" dirty="0" smtClean="0"/>
              <a:t>Bar” charts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 smtClean="0"/>
              <a:t>Use 2 when the data is in Spark </a:t>
            </a:r>
            <a:r>
              <a:rPr lang="en-US" dirty="0" err="1" smtClean="0"/>
              <a:t>dataframe</a:t>
            </a:r>
            <a:r>
              <a:rPr lang="en-US" dirty="0" smtClean="0"/>
              <a:t> (can’t apply </a:t>
            </a:r>
            <a:r>
              <a:rPr lang="en-US" dirty="0" err="1" smtClean="0"/>
              <a:t>qplot</a:t>
            </a:r>
            <a:r>
              <a:rPr lang="en-US" dirty="0" smtClean="0"/>
              <a:t> directly on it).</a:t>
            </a:r>
          </a:p>
        </p:txBody>
      </p:sp>
    </p:spTree>
    <p:extLst>
      <p:ext uri="{BB962C8B-B14F-4D97-AF65-F5344CB8AC3E}">
        <p14:creationId xmlns:p14="http://schemas.microsoft.com/office/powerpoint/2010/main" val="131597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Reading and Writing </a:t>
            </a:r>
            <a:r>
              <a:rPr lang="en-US" altLang="zh-CN" dirty="0" err="1" smtClean="0"/>
              <a:t>DataFrames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The default data format in Spark is called  “parquet”: a column-based file structure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Save a Spark </a:t>
            </a:r>
            <a:r>
              <a:rPr lang="en-US" dirty="0" err="1" smtClean="0"/>
              <a:t>DataFrame</a:t>
            </a:r>
            <a:r>
              <a:rPr lang="en-US" dirty="0" smtClean="0"/>
              <a:t> into a parquet file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Load a Spark </a:t>
            </a:r>
            <a:r>
              <a:rPr lang="en-US" dirty="0" err="1" smtClean="0"/>
              <a:t>DataFrame</a:t>
            </a:r>
            <a:r>
              <a:rPr lang="en-US" dirty="0" smtClean="0"/>
              <a:t> from a parquet file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</a:t>
            </a:r>
            <a:r>
              <a:rPr lang="en-US" dirty="0" err="1" smtClean="0"/>
              <a:t>aveDF</a:t>
            </a:r>
            <a:r>
              <a:rPr lang="en-US" dirty="0" smtClean="0"/>
              <a:t>(employee,"</a:t>
            </a:r>
            <a:r>
              <a:rPr lang="en-US" dirty="0" err="1" smtClean="0"/>
              <a:t>employee.parquet</a:t>
            </a:r>
            <a:r>
              <a:rPr lang="en-US" dirty="0"/>
              <a:t>", </a:t>
            </a:r>
            <a:r>
              <a:rPr lang="en-US" dirty="0" smtClean="0"/>
              <a:t>"parquet")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39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926080" y="4267540"/>
            <a:ext cx="2093976" cy="113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02573" y="5312664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Spark </a:t>
            </a:r>
            <a:r>
              <a:rPr lang="en-US" altLang="zh-CN" dirty="0" err="1" smtClean="0"/>
              <a:t>DataFrame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437632" y="4245034"/>
            <a:ext cx="2093976" cy="113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67600" y="5155862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name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365658" y="4178808"/>
            <a:ext cx="2093976" cy="113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395626" y="5089636"/>
            <a:ext cx="119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</a:t>
            </a:r>
            <a:r>
              <a:rPr lang="en-US" altLang="zh-CN" dirty="0" smtClean="0"/>
              <a:t>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16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Mid-Term 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Grading 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(1) do you have a clear picture of your dataset </a:t>
            </a:r>
          </a:p>
          <a:p>
            <a:r>
              <a:rPr lang="en-US" sz="2400" dirty="0" smtClean="0"/>
              <a:t>(2) How much technical work done for the analysis/queries</a:t>
            </a:r>
          </a:p>
          <a:p>
            <a:r>
              <a:rPr lang="en-US" sz="2400" dirty="0" smtClean="0"/>
              <a:t>(3) Interestingness/findings of the results</a:t>
            </a:r>
          </a:p>
          <a:p>
            <a:r>
              <a:rPr lang="en-US" sz="2400" dirty="0" smtClean="0"/>
              <a:t>(4) Next step plan (can improve later).</a:t>
            </a:r>
          </a:p>
          <a:p>
            <a:r>
              <a:rPr lang="en-US" sz="2400" dirty="0" smtClean="0"/>
              <a:t>(5) Control your time (15 min must stop)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298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Reading and Writing </a:t>
            </a:r>
            <a:r>
              <a:rPr lang="en-US" altLang="zh-CN" dirty="0" err="1" smtClean="0"/>
              <a:t>DataFrames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The default data format in Spark is called  “parquet”: a column-based file structure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Save a Spark </a:t>
            </a:r>
            <a:r>
              <a:rPr lang="en-US" dirty="0" err="1" smtClean="0"/>
              <a:t>DataFrame</a:t>
            </a:r>
            <a:r>
              <a:rPr lang="en-US" dirty="0" smtClean="0"/>
              <a:t> into a parquet file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Load a Spark </a:t>
            </a:r>
            <a:r>
              <a:rPr lang="en-US" dirty="0" err="1" smtClean="0"/>
              <a:t>DataFrame</a:t>
            </a:r>
            <a:r>
              <a:rPr lang="en-US" dirty="0" smtClean="0"/>
              <a:t> from a parquet file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altLang="zh-CN" dirty="0" smtClean="0"/>
              <a:t>employee&lt;- </a:t>
            </a:r>
            <a:r>
              <a:rPr lang="en-US" altLang="zh-CN" dirty="0" err="1" smtClean="0"/>
              <a:t>load</a:t>
            </a:r>
            <a:r>
              <a:rPr lang="en-US" dirty="0" err="1" smtClean="0"/>
              <a:t>DF</a:t>
            </a:r>
            <a:r>
              <a:rPr lang="en-US" dirty="0" smtClean="0"/>
              <a:t>(employee</a:t>
            </a:r>
            <a:r>
              <a:rPr lang="en-US" dirty="0"/>
              <a:t>,"</a:t>
            </a:r>
            <a:r>
              <a:rPr lang="en-US" dirty="0" err="1"/>
              <a:t>employee.parquet</a:t>
            </a:r>
            <a:r>
              <a:rPr lang="en-US" dirty="0" smtClean="0"/>
              <a:t>")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6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</a:t>
            </a:r>
            <a:r>
              <a:rPr lang="en-US" dirty="0" err="1" smtClean="0"/>
              <a:t>DataFrame</a:t>
            </a:r>
            <a:r>
              <a:rPr lang="en-US" dirty="0" smtClean="0"/>
              <a:t> as a Hive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Use command “</a:t>
            </a:r>
            <a:r>
              <a:rPr lang="en-US" dirty="0" err="1" smtClean="0"/>
              <a:t>sav</a:t>
            </a:r>
            <a:r>
              <a:rPr lang="en-US" altLang="zh-CN" dirty="0" err="1" smtClean="0"/>
              <a:t>eAsTable</a:t>
            </a:r>
            <a:r>
              <a:rPr lang="en-US" altLang="zh-CN" dirty="0" smtClean="0"/>
              <a:t>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 smtClean="0"/>
              <a:t>saveAsTable</a:t>
            </a:r>
            <a:r>
              <a:rPr lang="en-US" dirty="0" smtClean="0"/>
              <a:t>(</a:t>
            </a:r>
            <a:r>
              <a:rPr lang="en-US" dirty="0" err="1" smtClean="0"/>
              <a:t>DataFrame</a:t>
            </a:r>
            <a:r>
              <a:rPr lang="en-US" dirty="0" smtClean="0"/>
              <a:t>, “table name")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7280" y="3857414"/>
            <a:ext cx="3097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df</a:t>
            </a:r>
            <a:r>
              <a:rPr lang="en-US" dirty="0"/>
              <a:t> &lt;- </a:t>
            </a:r>
            <a:r>
              <a:rPr lang="en-US" dirty="0" err="1" smtClean="0"/>
              <a:t>createDataFrame</a:t>
            </a:r>
            <a:r>
              <a:rPr lang="en-US" dirty="0" smtClean="0"/>
              <a:t>(</a:t>
            </a:r>
            <a:r>
              <a:rPr lang="en-US" dirty="0" err="1" smtClean="0"/>
              <a:t>mtcars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1097280" y="4224283"/>
            <a:ext cx="2511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saveAsTable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"</a:t>
            </a:r>
            <a:r>
              <a:rPr lang="en-US" dirty="0" err="1"/>
              <a:t>mtcars</a:t>
            </a:r>
            <a:r>
              <a:rPr lang="en-US" dirty="0"/>
              <a:t>")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7280" y="4517323"/>
            <a:ext cx="3681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showDF</a:t>
            </a:r>
            <a:r>
              <a:rPr lang="en-US" dirty="0" smtClean="0"/>
              <a:t>(</a:t>
            </a:r>
            <a:r>
              <a:rPr lang="en-US" dirty="0" err="1" smtClean="0"/>
              <a:t>sql</a:t>
            </a:r>
            <a:r>
              <a:rPr lang="en-US" dirty="0" smtClean="0"/>
              <a:t>("</a:t>
            </a:r>
            <a:r>
              <a:rPr lang="en-US" dirty="0"/>
              <a:t>select * from </a:t>
            </a:r>
            <a:r>
              <a:rPr lang="en-US" dirty="0" err="1"/>
              <a:t>mtcars</a:t>
            </a:r>
            <a:r>
              <a:rPr lang="en-US" dirty="0"/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107224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case</a:t>
            </a:r>
            <a:r>
              <a:rPr lang="en-US" smtClean="0"/>
              <a:t>: 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NA == NA </a:t>
            </a:r>
            <a:r>
              <a:rPr lang="en-US" dirty="0"/>
              <a:t>returns true.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 aggregations all </a:t>
            </a:r>
            <a:r>
              <a:rPr lang="en-US" dirty="0" smtClean="0"/>
              <a:t>NA </a:t>
            </a:r>
            <a:r>
              <a:rPr lang="en-US" dirty="0"/>
              <a:t>values are grouped together.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NA is </a:t>
            </a:r>
            <a:r>
              <a:rPr lang="en-US" dirty="0"/>
              <a:t>treated as a normal value in join keys.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NA </a:t>
            </a:r>
            <a:r>
              <a:rPr lang="en-US" dirty="0"/>
              <a:t>values go last when in ascending order, larger than any other numeric value.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0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33272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Use the NYC Taxi Dataset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Plot a line chart to show the number of trips during each hour of Jan. </a:t>
            </a:r>
            <a:r>
              <a:rPr lang="en-US" altLang="zh-CN" dirty="0" smtClean="0"/>
              <a:t>15.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Plot a histogram to show the distribution of trip length (bin width = 1 mile) in </a:t>
            </a:r>
            <a:r>
              <a:rPr lang="en-US" dirty="0" smtClean="0"/>
              <a:t>Jan.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31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 Q1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73480" y="2182291"/>
            <a:ext cx="98084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taxi_day15_df &lt;-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(“select * from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nyc_taxi_jan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where day(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pickup_datetime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15”)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trip_hr_day15_df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groupBy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(taxi_day15_df, hour(taxi_day15_df$pickup_datetime)))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trip_hr_day15_df_r&lt;- collect(trip_hr_day15_df)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colnames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(trip_hr_day15_df_r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)[1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]=“hour”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library(ggplot2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(“trip_hour_day15.png”)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qplot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(trip_hr_day15_df_r$hour, trip_hr_day15_df_r$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=“line”)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dev.off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92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 Q2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73480" y="2182291"/>
            <a:ext cx="98084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taxi_df</a:t>
            </a:r>
            <a:r>
              <a:rPr lang="en-US" dirty="0" smtClean="0"/>
              <a:t> &lt;- </a:t>
            </a:r>
            <a:r>
              <a:rPr lang="en-US" dirty="0" err="1" smtClean="0"/>
              <a:t>sql</a:t>
            </a:r>
            <a:r>
              <a:rPr lang="en-US" dirty="0" smtClean="0"/>
              <a:t>(“select * from </a:t>
            </a:r>
            <a:r>
              <a:rPr lang="en-US" dirty="0" err="1" smtClean="0"/>
              <a:t>nyc_taxi</a:t>
            </a:r>
            <a:r>
              <a:rPr lang="en-US" dirty="0" smtClean="0"/>
              <a:t>”)</a:t>
            </a:r>
          </a:p>
          <a:p>
            <a:r>
              <a:rPr lang="en-US" dirty="0" err="1" smtClean="0"/>
              <a:t>trip_stat_df_r</a:t>
            </a:r>
            <a:r>
              <a:rPr lang="en-US" dirty="0" smtClean="0"/>
              <a:t> </a:t>
            </a:r>
            <a:r>
              <a:rPr lang="en-US" dirty="0"/>
              <a:t>&lt;- collect(count(</a:t>
            </a:r>
            <a:r>
              <a:rPr lang="en-US" dirty="0" err="1"/>
              <a:t>groupBy</a:t>
            </a:r>
            <a:r>
              <a:rPr lang="en-US" dirty="0"/>
              <a:t>(</a:t>
            </a:r>
            <a:r>
              <a:rPr lang="en-US" dirty="0" err="1"/>
              <a:t>taxi_df</a:t>
            </a:r>
            <a:r>
              <a:rPr lang="en-US" dirty="0"/>
              <a:t>, ceil(</a:t>
            </a:r>
            <a:r>
              <a:rPr lang="en-US" dirty="0" err="1"/>
              <a:t>taxi_df$trip_distance</a:t>
            </a:r>
            <a:r>
              <a:rPr lang="en-US" dirty="0" smtClean="0"/>
              <a:t>))))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trip_stat_df_r_sorted</a:t>
            </a:r>
            <a:r>
              <a:rPr lang="en-US" dirty="0" smtClean="0"/>
              <a:t> &lt;- </a:t>
            </a:r>
            <a:r>
              <a:rPr lang="en-US" dirty="0" err="1" smtClean="0"/>
              <a:t>trip_stat_df_r</a:t>
            </a:r>
            <a:r>
              <a:rPr lang="en-US" dirty="0" smtClean="0"/>
              <a:t>[order(</a:t>
            </a:r>
            <a:r>
              <a:rPr lang="en-US" dirty="0" err="1" smtClean="0"/>
              <a:t>trip_stat_df_r</a:t>
            </a:r>
            <a:r>
              <a:rPr lang="en-US" dirty="0" smtClean="0"/>
              <a:t>[1]), ]</a:t>
            </a:r>
          </a:p>
          <a:p>
            <a:r>
              <a:rPr lang="en-US" dirty="0" err="1"/>
              <a:t>png</a:t>
            </a:r>
            <a:r>
              <a:rPr lang="en-US" dirty="0" smtClean="0"/>
              <a:t>(“</a:t>
            </a:r>
            <a:r>
              <a:rPr lang="en-US" dirty="0" smtClean="0"/>
              <a:t>trip_length</a:t>
            </a:r>
            <a:r>
              <a:rPr lang="en-US" dirty="0" smtClean="0"/>
              <a:t>_Jan.png</a:t>
            </a:r>
            <a:r>
              <a:rPr lang="en-US" dirty="0" smtClean="0"/>
              <a:t>”)</a:t>
            </a:r>
          </a:p>
          <a:p>
            <a:r>
              <a:rPr lang="en-US" dirty="0" err="1"/>
              <a:t>barplot</a:t>
            </a:r>
            <a:r>
              <a:rPr lang="en-US" dirty="0"/>
              <a:t>(</a:t>
            </a:r>
            <a:r>
              <a:rPr lang="en-US" dirty="0" err="1"/>
              <a:t>trip_stat_df_r_sorted$count</a:t>
            </a:r>
            <a:r>
              <a:rPr lang="en-US" dirty="0"/>
              <a:t>, </a:t>
            </a:r>
            <a:r>
              <a:rPr lang="en-US" dirty="0" err="1"/>
              <a:t>names.arg</a:t>
            </a:r>
            <a:r>
              <a:rPr lang="en-US" dirty="0"/>
              <a:t> = </a:t>
            </a:r>
            <a:r>
              <a:rPr lang="en-US" dirty="0" err="1"/>
              <a:t>trip_stat_df_r_sorted$distance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dev.off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9067800" y="3615971"/>
            <a:ext cx="832658" cy="32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73480" y="3918532"/>
            <a:ext cx="7894320" cy="295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3328491">
            <a:off x="8737601" y="2203394"/>
            <a:ext cx="279400" cy="4339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135223" y="2074305"/>
            <a:ext cx="292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 counts for each bin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067800" y="3223555"/>
            <a:ext cx="23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Plot (bin, count) as bars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9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and </a:t>
            </a:r>
            <a:r>
              <a:rPr lang="en-US" dirty="0" err="1" smtClean="0"/>
              <a:t>SparkR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Spark is an application on top of HDFS for data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Data analysis functions are converted to Map-Reduce algorithms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Difference between Spark and Hive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Spark allows data transfer in shared memory.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Hive only read/write data to files.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Hive is used mainly for data management. It can handle simple queries.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Spark might be more efficient for complex analysis 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pic>
        <p:nvPicPr>
          <p:cNvPr id="1028" name="Picture 4" descr="http://spark.apache.org/docs/latest/img/spark-logo-h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330" y="478755"/>
            <a:ext cx="241935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24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Programming in Spark (API)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Java, Python, Scala, R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Spark SQL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Use SQL-like queries on data frames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Load data from HIVE tables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R package to work with Spark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pic>
        <p:nvPicPr>
          <p:cNvPr id="1028" name="Picture 4" descr="Image result for sp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028" y="1845734"/>
            <a:ext cx="1930652" cy="100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R langu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481" y="2043731"/>
            <a:ext cx="1038034" cy="80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eft-Right Arrow 8"/>
          <p:cNvSpPr/>
          <p:nvPr/>
        </p:nvSpPr>
        <p:spPr>
          <a:xfrm>
            <a:off x="8478691" y="2346899"/>
            <a:ext cx="682161" cy="23543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mage result for hi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917" y="3628233"/>
            <a:ext cx="1279949" cy="115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eft-Right Arrow 11"/>
          <p:cNvSpPr/>
          <p:nvPr/>
        </p:nvSpPr>
        <p:spPr>
          <a:xfrm rot="5400000">
            <a:off x="9687668" y="3120432"/>
            <a:ext cx="682161" cy="23543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Image result for fil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515" y="5203511"/>
            <a:ext cx="941081" cy="94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eft-Right Arrow 13"/>
          <p:cNvSpPr/>
          <p:nvPr/>
        </p:nvSpPr>
        <p:spPr>
          <a:xfrm rot="7939510">
            <a:off x="9215885" y="4868944"/>
            <a:ext cx="682161" cy="23543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25197" y="5822177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files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628933" y="3834878"/>
            <a:ext cx="122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Hive Tables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495917" y="1505777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Spark </a:t>
            </a:r>
            <a:r>
              <a:rPr lang="en-US" dirty="0" err="1" smtClean="0"/>
              <a:t>DataFrames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41125" y="1702069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</a:t>
            </a:r>
            <a:r>
              <a:rPr lang="en-US" dirty="0" err="1" smtClean="0"/>
              <a:t>DataFrames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08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– Quick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A statistical programming language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/>
              <a:t>R data types:  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 smtClean="0"/>
              <a:t>character</a:t>
            </a:r>
            <a:endParaRPr lang="en-US" sz="16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/>
              <a:t>numeric (real or decimal)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/>
              <a:t>integer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 smtClean="0"/>
              <a:t>Logical (Ture/False)</a:t>
            </a:r>
            <a:endParaRPr lang="en-US" sz="16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 smtClean="0"/>
              <a:t>Complex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dirty="0"/>
              <a:t> </a:t>
            </a:r>
            <a:r>
              <a:rPr lang="en-US" sz="1800" dirty="0" smtClean="0"/>
              <a:t>Use the class() function to show the data type.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dirty="0"/>
              <a:t> </a:t>
            </a:r>
            <a:r>
              <a:rPr lang="en-US" sz="1800" dirty="0" smtClean="0"/>
              <a:t>R data structure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 smtClean="0"/>
              <a:t>atomic vector: a sequence of objects of the same type (e.g., numeric or character)</a:t>
            </a:r>
            <a:endParaRPr lang="en-US" sz="16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 smtClean="0"/>
              <a:t>List: a sequence of objects with mixed data types</a:t>
            </a:r>
            <a:endParaRPr lang="en-US" sz="16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 smtClean="0"/>
              <a:t>Matrix: 2-D numeric vectors. </a:t>
            </a:r>
            <a:endParaRPr lang="en-US" sz="16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/>
              <a:t>data </a:t>
            </a:r>
            <a:r>
              <a:rPr lang="en-US" sz="1600" dirty="0" smtClean="0"/>
              <a:t>frame: 2-D tabular data with row </a:t>
            </a:r>
            <a:r>
              <a:rPr lang="en-US" altLang="zh-CN" sz="1600" dirty="0" smtClean="0"/>
              <a:t>names</a:t>
            </a:r>
            <a:r>
              <a:rPr lang="en-US" sz="1600" dirty="0" smtClean="0"/>
              <a:t> and column names (optional). Mixed data types across columns.</a:t>
            </a:r>
            <a:endParaRPr lang="en-US" sz="16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/>
              <a:t>factors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7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– Quick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A statistical programming language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 Use packages and functions.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 </a:t>
            </a:r>
            <a:r>
              <a:rPr lang="en-US" sz="1800" dirty="0" smtClean="0"/>
              <a:t>R function: </a:t>
            </a:r>
            <a:r>
              <a:rPr lang="en-US" sz="1800" dirty="0" err="1" smtClean="0"/>
              <a:t>function_Name</a:t>
            </a:r>
            <a:r>
              <a:rPr lang="en-US" sz="1800" dirty="0" smtClean="0"/>
              <a:t>(input parameter list).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 </a:t>
            </a:r>
            <a:r>
              <a:rPr lang="en-US" sz="1800" dirty="0" smtClean="0"/>
              <a:t>Load packages to use functions.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dirty="0" err="1" smtClean="0"/>
              <a:t>install.packages</a:t>
            </a:r>
            <a:r>
              <a:rPr lang="en-US" sz="2000" dirty="0" smtClean="0"/>
              <a:t>(“</a:t>
            </a:r>
            <a:r>
              <a:rPr lang="en-US" altLang="zh-CN" sz="2000" dirty="0" smtClean="0"/>
              <a:t>ggplot2”)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dirty="0" smtClean="0"/>
              <a:t>library(ggplot2)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 call </a:t>
            </a:r>
            <a:r>
              <a:rPr lang="en-US" sz="2000" dirty="0" err="1" smtClean="0"/>
              <a:t>qplot</a:t>
            </a:r>
            <a:r>
              <a:rPr lang="en-US" sz="2000" dirty="0" smtClean="0"/>
              <a:t>() to draw a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7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– Quick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 Basic elements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dirty="0" smtClean="0"/>
              <a:t>sequential statements, value assignment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 </a:t>
            </a:r>
            <a:r>
              <a:rPr lang="en-US" altLang="zh-CN" sz="1800" dirty="0" smtClean="0"/>
              <a:t>a = 1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m &lt;- matrix(</a:t>
            </a:r>
            <a:r>
              <a:rPr lang="en-US" sz="1800" dirty="0" err="1"/>
              <a:t>nrow</a:t>
            </a:r>
            <a:r>
              <a:rPr lang="en-US" sz="1800" dirty="0"/>
              <a:t> = 2, </a:t>
            </a:r>
            <a:r>
              <a:rPr lang="en-US" sz="1800" dirty="0" err="1"/>
              <a:t>ncol</a:t>
            </a:r>
            <a:r>
              <a:rPr lang="en-US" sz="1800" dirty="0"/>
              <a:t> = 2</a:t>
            </a:r>
            <a:r>
              <a:rPr lang="en-US" sz="1800" dirty="0" smtClean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 </a:t>
            </a:r>
            <a:r>
              <a:rPr lang="en-US" sz="1800" dirty="0" smtClean="0"/>
              <a:t>d &lt;- </a:t>
            </a:r>
            <a:r>
              <a:rPr lang="en-US" sz="1800" dirty="0" err="1" smtClean="0"/>
              <a:t>cbind</a:t>
            </a:r>
            <a:r>
              <a:rPr lang="en-US" sz="1800" dirty="0" smtClean="0"/>
              <a:t>(1:3, 10:12)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dirty="0" smtClean="0"/>
              <a:t>Control statements</a:t>
            </a:r>
          </a:p>
          <a:p>
            <a:pPr marL="201168" lvl="1" indent="0">
              <a:buNone/>
            </a:pPr>
            <a:r>
              <a:rPr lang="en-US" sz="1800" dirty="0"/>
              <a:t> </a:t>
            </a:r>
            <a:r>
              <a:rPr lang="en-US" altLang="zh-CN" sz="1800" dirty="0"/>
              <a:t>if (</a:t>
            </a:r>
            <a:r>
              <a:rPr lang="en-US" altLang="zh-CN" sz="1800" dirty="0" err="1"/>
              <a:t>test_expression</a:t>
            </a:r>
            <a:r>
              <a:rPr lang="en-US" altLang="zh-CN" sz="1800" dirty="0"/>
              <a:t>) {</a:t>
            </a:r>
          </a:p>
          <a:p>
            <a:pPr marL="201168" lvl="1" indent="0">
              <a:buNone/>
            </a:pPr>
            <a:r>
              <a:rPr lang="en-US" altLang="zh-CN" sz="1800" dirty="0"/>
              <a:t>statement</a:t>
            </a:r>
          </a:p>
          <a:p>
            <a:pPr marL="201168" lvl="1" indent="0">
              <a:buNone/>
            </a:pPr>
            <a:r>
              <a:rPr lang="en-US" altLang="zh-CN" sz="1800" dirty="0" smtClean="0"/>
              <a:t>}</a:t>
            </a:r>
          </a:p>
          <a:p>
            <a:pPr marL="201168" lvl="1" indent="0">
              <a:buNone/>
            </a:pPr>
            <a:endParaRPr lang="en-US" sz="1800" dirty="0"/>
          </a:p>
          <a:p>
            <a:pPr marL="201168" lvl="1" indent="0">
              <a:buNone/>
            </a:pPr>
            <a:r>
              <a:rPr lang="en-US" sz="1800" dirty="0"/>
              <a:t>for (</a:t>
            </a:r>
            <a:r>
              <a:rPr lang="en-US" sz="1800" dirty="0" err="1"/>
              <a:t>val</a:t>
            </a:r>
            <a:r>
              <a:rPr lang="en-US" sz="1800" dirty="0"/>
              <a:t> in sequence)</a:t>
            </a:r>
          </a:p>
          <a:p>
            <a:pPr marL="201168" lvl="1" indent="0">
              <a:buNone/>
            </a:pPr>
            <a:r>
              <a:rPr lang="en-US" sz="1800" dirty="0"/>
              <a:t>{</a:t>
            </a:r>
          </a:p>
          <a:p>
            <a:pPr marL="201168" lvl="1" indent="0">
              <a:buNone/>
            </a:pPr>
            <a:r>
              <a:rPr lang="en-US" sz="1800" dirty="0"/>
              <a:t>statement</a:t>
            </a:r>
          </a:p>
          <a:p>
            <a:pPr marL="201168" lvl="1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88666" y="44822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x &lt;- c(2,5,3,9,8,11,6)</a:t>
            </a:r>
          </a:p>
          <a:p>
            <a:r>
              <a:rPr lang="en-US" dirty="0"/>
              <a:t>count &lt;- 0</a:t>
            </a:r>
          </a:p>
          <a:p>
            <a:r>
              <a:rPr lang="en-US" dirty="0"/>
              <a:t>for (</a:t>
            </a:r>
            <a:r>
              <a:rPr lang="en-US" dirty="0" err="1"/>
              <a:t>val</a:t>
            </a:r>
            <a:r>
              <a:rPr lang="en-US" dirty="0"/>
              <a:t> in x) {</a:t>
            </a:r>
          </a:p>
          <a:p>
            <a:r>
              <a:rPr lang="en-US" dirty="0"/>
              <a:t>if(</a:t>
            </a:r>
            <a:r>
              <a:rPr lang="en-US" dirty="0" err="1"/>
              <a:t>val</a:t>
            </a:r>
            <a:r>
              <a:rPr lang="en-US" dirty="0"/>
              <a:t> %% 2 == 0)  count = count+1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print(count)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88666" y="250963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x &lt;- 5</a:t>
            </a:r>
          </a:p>
          <a:p>
            <a:r>
              <a:rPr lang="en-US" dirty="0"/>
              <a:t>if(x &gt; 0){</a:t>
            </a:r>
          </a:p>
          <a:p>
            <a:r>
              <a:rPr lang="en-US" dirty="0"/>
              <a:t>print("Positive number")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65547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31558</TotalTime>
  <Words>2881</Words>
  <Application>Microsoft Office PowerPoint</Application>
  <PresentationFormat>Widescreen</PresentationFormat>
  <Paragraphs>431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 Unicode MS</vt:lpstr>
      <vt:lpstr>Menlo</vt:lpstr>
      <vt:lpstr>Monaco</vt:lpstr>
      <vt:lpstr>华文中宋</vt:lpstr>
      <vt:lpstr>Arial</vt:lpstr>
      <vt:lpstr>Calibri</vt:lpstr>
      <vt:lpstr>Gill Sans MT</vt:lpstr>
      <vt:lpstr>Times New Roman</vt:lpstr>
      <vt:lpstr>Wingdings</vt:lpstr>
      <vt:lpstr>Retrospect</vt:lpstr>
      <vt:lpstr>Analyzing Big Data with SparkR</vt:lpstr>
      <vt:lpstr>Mid-Term Presentations</vt:lpstr>
      <vt:lpstr>Mid-Term Project Report</vt:lpstr>
      <vt:lpstr>Mid-Term Presentations</vt:lpstr>
      <vt:lpstr>Spark and SparkR</vt:lpstr>
      <vt:lpstr>Spark</vt:lpstr>
      <vt:lpstr>R – Quick Review</vt:lpstr>
      <vt:lpstr>R – Quick Review</vt:lpstr>
      <vt:lpstr>R – Quick Review</vt:lpstr>
      <vt:lpstr>Working with R on PSC/Bridges</vt:lpstr>
      <vt:lpstr>Use R on PSC Server – install packages</vt:lpstr>
      <vt:lpstr>Load SparkR </vt:lpstr>
      <vt:lpstr>Spark in R</vt:lpstr>
      <vt:lpstr>Use Spark in R </vt:lpstr>
      <vt:lpstr>Data Frame in Spark</vt:lpstr>
      <vt:lpstr>Creating a SparkR DataFrame</vt:lpstr>
      <vt:lpstr>Loading Data from R Data Frame</vt:lpstr>
      <vt:lpstr>Loading Data From Hive Tables</vt:lpstr>
      <vt:lpstr>Control Hive from SparkR</vt:lpstr>
      <vt:lpstr>Basic DataFrame functions</vt:lpstr>
      <vt:lpstr>Exercise-1</vt:lpstr>
      <vt:lpstr>Spark DataFrame Materialization</vt:lpstr>
      <vt:lpstr>DataFrame Functions(1)</vt:lpstr>
      <vt:lpstr>DataFrame Functions(1)</vt:lpstr>
      <vt:lpstr>DataFrame Functions(2)</vt:lpstr>
      <vt:lpstr>DataFrame Functions(2)</vt:lpstr>
      <vt:lpstr>DataFrame Functions(3)</vt:lpstr>
      <vt:lpstr>DataFrame Functions(3)</vt:lpstr>
      <vt:lpstr>DataFrame Functions(3)</vt:lpstr>
      <vt:lpstr>DataFrame Functions(3)</vt:lpstr>
      <vt:lpstr>Generating plots in R Command line</vt:lpstr>
      <vt:lpstr>Exercise-II</vt:lpstr>
      <vt:lpstr>Exercise II Solution</vt:lpstr>
      <vt:lpstr>Exercise II Solution</vt:lpstr>
      <vt:lpstr>Register Temporary Tables</vt:lpstr>
      <vt:lpstr>Converting SparkR DataFrame to R data frame</vt:lpstr>
      <vt:lpstr>Converting SparkR DataFrame to R data frame</vt:lpstr>
      <vt:lpstr>Converting SparkR DataFrame to R data frame</vt:lpstr>
      <vt:lpstr>Reading and Writing DataFrames</vt:lpstr>
      <vt:lpstr>Reading and Writing DataFrames</vt:lpstr>
      <vt:lpstr>Save DataFrame as a Hive Table</vt:lpstr>
      <vt:lpstr>Special case: NA</vt:lpstr>
      <vt:lpstr>Mini-Project</vt:lpstr>
      <vt:lpstr>Solution Q1</vt:lpstr>
      <vt:lpstr>Solution Q2</vt:lpstr>
    </vt:vector>
  </TitlesOfParts>
  <Company>Tippie College of Business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Zhou, Xun</dc:creator>
  <cp:lastModifiedBy>Xun</cp:lastModifiedBy>
  <cp:revision>1861</cp:revision>
  <dcterms:created xsi:type="dcterms:W3CDTF">2014-09-09T01:52:12Z</dcterms:created>
  <dcterms:modified xsi:type="dcterms:W3CDTF">2019-09-26T20:00:35Z</dcterms:modified>
</cp:coreProperties>
</file>