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10"/>
  </p:notesMasterIdLst>
  <p:sldIdLst>
    <p:sldId id="256" r:id="rId2"/>
    <p:sldId id="282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Analyzing Big Data with </a:t>
            </a:r>
            <a:r>
              <a:rPr lang="en-US" sz="6000" dirty="0" err="1" smtClean="0"/>
              <a:t>SparkR</a:t>
            </a: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/>
              <a:t>Master’s in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Common Issues</a:t>
            </a:r>
          </a:p>
          <a:p>
            <a:pPr lvl="1"/>
            <a:r>
              <a:rPr lang="en-US" dirty="0" smtClean="0"/>
              <a:t>Errors when training models</a:t>
            </a:r>
          </a:p>
          <a:p>
            <a:pPr lvl="1"/>
            <a:r>
              <a:rPr lang="en-US" dirty="0" smtClean="0"/>
              <a:t>Errors when making predictions or checking prediction results</a:t>
            </a:r>
          </a:p>
          <a:p>
            <a:r>
              <a:rPr lang="en-US" dirty="0" smtClean="0"/>
              <a:t>1. Random Forest</a:t>
            </a:r>
          </a:p>
          <a:p>
            <a:pPr lvl="1"/>
            <a:r>
              <a:rPr lang="en-US" dirty="0" smtClean="0"/>
              <a:t>Only numeric (0/1) or String (two values) can be used as target variable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categorical and numeric columns can be included </a:t>
            </a:r>
            <a:r>
              <a:rPr lang="en-US" dirty="0" smtClean="0"/>
              <a:t>as features</a:t>
            </a:r>
          </a:p>
          <a:p>
            <a:pPr lvl="2"/>
            <a:r>
              <a:rPr lang="en-US" dirty="0" smtClean="0"/>
              <a:t>Unseen categorical values in testing might cause problems</a:t>
            </a:r>
          </a:p>
          <a:p>
            <a:pPr lvl="2"/>
            <a:r>
              <a:rPr lang="en-US" dirty="0" smtClean="0"/>
              <a:t>Unseen numeric values in testing are OK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define columns as numeric, </a:t>
            </a:r>
          </a:p>
          <a:p>
            <a:pPr lvl="2"/>
            <a:r>
              <a:rPr lang="en-US" dirty="0" smtClean="0"/>
              <a:t>Remove string columns, </a:t>
            </a:r>
          </a:p>
          <a:p>
            <a:pPr lvl="2"/>
            <a:r>
              <a:rPr lang="en-US" dirty="0" smtClean="0"/>
              <a:t>Remove unseen values from testing set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HW4 and Spark 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How are numeric columns handled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Rule: x&gt;5 or y&lt;3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/>
              <a:t>How are categorical columns handled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Gender = {‘Male’, ‘Female’} -&gt; binary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New features:  ‘</a:t>
            </a:r>
            <a:r>
              <a:rPr lang="en-US" altLang="zh-CN" dirty="0" err="1" smtClean="0"/>
              <a:t>Gender</a:t>
            </a:r>
            <a:r>
              <a:rPr lang="en-US" dirty="0" err="1" smtClean="0"/>
              <a:t>_Male</a:t>
            </a:r>
            <a:r>
              <a:rPr lang="en-US" dirty="0" smtClean="0"/>
              <a:t>’,  ‘</a:t>
            </a:r>
            <a:r>
              <a:rPr lang="en-US" dirty="0" err="1" smtClean="0"/>
              <a:t>Gender_Female</a:t>
            </a:r>
            <a:r>
              <a:rPr lang="en-US" dirty="0" smtClean="0"/>
              <a:t>’  (value = {1,0})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 testing, each row will be mapped to the new columns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If a value unseen in training set (model) appears in testing set </a:t>
            </a:r>
            <a:r>
              <a:rPr lang="en-US" dirty="0" smtClean="0">
                <a:sym typeface="Wingdings" panose="05000000000000000000" pitchFamily="2" charset="2"/>
              </a:rPr>
              <a:t> Error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error message contains “</a:t>
            </a:r>
            <a:r>
              <a:rPr lang="en-US" dirty="0"/>
              <a:t>unseen </a:t>
            </a:r>
            <a:r>
              <a:rPr lang="en-US" dirty="0" smtClean="0"/>
              <a:t>label xxx”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HW4 and Spark 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2. Linear Regression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Same as random forest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Unseen String values in the training set may cause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String values can be used in the model (converted to 0/1 values)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3. Empty string error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Error message contain: Name can’t be empty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Solution</a:t>
            </a:r>
            <a:r>
              <a:rPr lang="en-US" sz="2400" dirty="0" smtClean="0">
                <a:sym typeface="Wingdings" panose="05000000000000000000" pitchFamily="2" charset="2"/>
              </a:rPr>
              <a:t>: remove such rows from training and testing, or remove this column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 when training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Quality (remove </a:t>
            </a:r>
            <a:r>
              <a:rPr lang="en-US" dirty="0" smtClean="0"/>
              <a:t>NA using </a:t>
            </a:r>
            <a:r>
              <a:rPr lang="en-US" dirty="0" err="1" smtClean="0"/>
              <a:t>dropna</a:t>
            </a:r>
            <a:r>
              <a:rPr lang="en-US" dirty="0" smtClean="0"/>
              <a:t>()) </a:t>
            </a:r>
            <a:r>
              <a:rPr lang="en-US" dirty="0" smtClean="0"/>
              <a:t>and consistency (training and testing have same </a:t>
            </a:r>
            <a:r>
              <a:rPr lang="en-US" dirty="0" smtClean="0"/>
              <a:t>value ranges)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Class imbalance problem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Example, Positive class (1) : Negative class (0) = 1:20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Only 5% positive class. Predicting everything to be 0 will give you 95% accuracy (model not useful at all)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 smtClean="0"/>
              <a:t>Need to over-sample minority class or under-sample majority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Under-sample: choose a subset of the majority class to train the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Over-sample: repeat the minority class to train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Over-Sampling vs. Under-sampling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55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NYC_Taxi</a:t>
            </a:r>
            <a:r>
              <a:rPr lang="en-US" dirty="0" smtClean="0"/>
              <a:t> </a:t>
            </a:r>
            <a:r>
              <a:rPr lang="en-US" altLang="zh-CN" dirty="0" smtClean="0"/>
              <a:t>Data on Jan 1, 10AM-11AM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CSH transactions</a:t>
            </a:r>
            <a:r>
              <a:rPr lang="en-US" dirty="0"/>
              <a:t>: </a:t>
            </a:r>
            <a:r>
              <a:rPr lang="en-US" dirty="0" smtClean="0"/>
              <a:t>5818057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CRD transactions: 189443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Class ratio 30:1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Under-sample the CSH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Split the classes. Choose a subset of the CSH class, combine it with CRD</a:t>
            </a:r>
          </a:p>
          <a:p>
            <a:pPr marL="201168" lvl="1" indent="0">
              <a:buNone/>
            </a:pPr>
            <a:r>
              <a:rPr lang="en-US" sz="1800" dirty="0" smtClean="0"/>
              <a:t>day1_training_CRD </a:t>
            </a:r>
            <a:r>
              <a:rPr lang="en-US" sz="1800" dirty="0"/>
              <a:t>&lt;- where(day1_training, day1_training$payment_type == CRD</a:t>
            </a:r>
            <a:r>
              <a:rPr lang="en-US" sz="1800" dirty="0" smtClean="0"/>
              <a:t>)</a:t>
            </a:r>
          </a:p>
          <a:p>
            <a:pPr marL="201168" lvl="1" indent="0">
              <a:buNone/>
            </a:pPr>
            <a:r>
              <a:rPr lang="en-US" sz="1800" dirty="0" smtClean="0"/>
              <a:t>day1_training_CSH </a:t>
            </a:r>
            <a:r>
              <a:rPr lang="en-US" sz="1800" dirty="0"/>
              <a:t>&lt;- where(day1_training, day1_training$payment_type == 'CSH</a:t>
            </a:r>
            <a:r>
              <a:rPr lang="en-US" sz="1800" dirty="0" smtClean="0"/>
              <a:t>')</a:t>
            </a:r>
          </a:p>
          <a:p>
            <a:pPr marL="201168" lvl="1" indent="0">
              <a:buNone/>
            </a:pPr>
            <a:r>
              <a:rPr lang="en-US" sz="1800" dirty="0" err="1"/>
              <a:t>split_df</a:t>
            </a:r>
            <a:r>
              <a:rPr lang="en-US" sz="1800" dirty="0"/>
              <a:t> &lt;- </a:t>
            </a:r>
            <a:r>
              <a:rPr lang="en-US" sz="1800" dirty="0" err="1"/>
              <a:t>randomSplit</a:t>
            </a:r>
            <a:r>
              <a:rPr lang="en-US" sz="1800" dirty="0"/>
              <a:t>(day1_training_CSH, c(3,97), 5</a:t>
            </a:r>
            <a:r>
              <a:rPr lang="en-US" sz="1800" dirty="0" smtClean="0"/>
              <a:t>)</a:t>
            </a:r>
          </a:p>
          <a:p>
            <a:pPr marL="201168" lvl="1" indent="0">
              <a:buNone/>
            </a:pPr>
            <a:r>
              <a:rPr lang="en-US" sz="1800" dirty="0" smtClean="0"/>
              <a:t>day1_training_CSH_under_sampled </a:t>
            </a:r>
            <a:r>
              <a:rPr lang="en-US" sz="1800" dirty="0"/>
              <a:t>&lt;- </a:t>
            </a:r>
            <a:r>
              <a:rPr lang="en-US" sz="1800" dirty="0" err="1"/>
              <a:t>split_df</a:t>
            </a:r>
            <a:r>
              <a:rPr lang="en-US" sz="1800" dirty="0"/>
              <a:t>[[1</a:t>
            </a:r>
            <a:r>
              <a:rPr lang="en-US" sz="1800" dirty="0" smtClean="0"/>
              <a:t>]]</a:t>
            </a:r>
          </a:p>
          <a:p>
            <a:pPr marL="201168" lvl="1" indent="0">
              <a:buNone/>
            </a:pPr>
            <a:r>
              <a:rPr lang="en-US" sz="1800" dirty="0" err="1"/>
              <a:t>nrow</a:t>
            </a:r>
            <a:r>
              <a:rPr lang="en-US" sz="1800" dirty="0"/>
              <a:t>(day1_training_CSH_under_sampled</a:t>
            </a:r>
            <a:r>
              <a:rPr lang="en-US" sz="1800" dirty="0" smtClean="0"/>
              <a:t>)                                     ## [1]  174855</a:t>
            </a:r>
          </a:p>
          <a:p>
            <a:pPr marL="201168" lvl="1" indent="0">
              <a:buNone/>
            </a:pPr>
            <a:r>
              <a:rPr lang="en-US" sz="1800" dirty="0" smtClean="0"/>
              <a:t>day1_training_balanced &lt;- </a:t>
            </a:r>
            <a:r>
              <a:rPr lang="en-US" sz="1800" b="1" dirty="0" smtClean="0"/>
              <a:t>union</a:t>
            </a:r>
            <a:r>
              <a:rPr lang="en-US" sz="1800" dirty="0" smtClean="0"/>
              <a:t>(day1_training_CRD, day1_training_CSH_under_sampled)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Over-Sampling vs. Under-sampling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93205" cy="4405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NYC_Taxi</a:t>
            </a:r>
            <a:r>
              <a:rPr lang="en-US" dirty="0" smtClean="0"/>
              <a:t> </a:t>
            </a:r>
            <a:r>
              <a:rPr lang="en-US" altLang="zh-CN" dirty="0" smtClean="0"/>
              <a:t>Data on Jan 1, 10AM-11AM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CSH transactions</a:t>
            </a:r>
            <a:r>
              <a:rPr lang="en-US" dirty="0"/>
              <a:t>: </a:t>
            </a:r>
            <a:r>
              <a:rPr lang="en-US" dirty="0" smtClean="0"/>
              <a:t>5818057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CRD transactions: 189443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Class ratio 30:1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Over-sample the CRD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Repeat the data 30 times</a:t>
            </a:r>
          </a:p>
          <a:p>
            <a:pPr marL="201168" lvl="1" indent="0">
              <a:buNone/>
            </a:pPr>
            <a:r>
              <a:rPr lang="en-US" sz="1800" dirty="0"/>
              <a:t>day1_training_CRD_over_sampled &lt;- day1_training_CRD</a:t>
            </a:r>
          </a:p>
          <a:p>
            <a:pPr marL="201168" lvl="1" indent="0">
              <a:buNone/>
            </a:pPr>
            <a:r>
              <a:rPr lang="en-US" sz="1800" dirty="0" smtClean="0"/>
              <a:t>for(i in 1:29){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day1_training_CRD_over_sampled </a:t>
            </a:r>
            <a:r>
              <a:rPr lang="en-US" sz="1800" dirty="0" smtClean="0"/>
              <a:t>&lt;- union(</a:t>
            </a:r>
            <a:r>
              <a:rPr lang="en-US" sz="1800" dirty="0"/>
              <a:t>day1_training_CRD_over_sampled</a:t>
            </a:r>
            <a:r>
              <a:rPr lang="en-US" sz="1800" dirty="0" smtClean="0"/>
              <a:t>, </a:t>
            </a:r>
            <a:r>
              <a:rPr lang="en-US" sz="1800" dirty="0"/>
              <a:t>day1_training_CRD</a:t>
            </a:r>
            <a:r>
              <a:rPr lang="en-US" sz="1800" dirty="0" smtClean="0"/>
              <a:t>)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</a:p>
          <a:p>
            <a:pPr marL="201168" lvl="1" indent="0">
              <a:buNone/>
            </a:pPr>
            <a:r>
              <a:rPr lang="en-US" sz="1800" dirty="0" smtClean="0"/>
              <a:t>day1_training_balanced </a:t>
            </a:r>
            <a:r>
              <a:rPr lang="en-US" sz="1800" dirty="0"/>
              <a:t>&lt;- </a:t>
            </a:r>
            <a:r>
              <a:rPr lang="en-US" sz="1800" b="1" dirty="0"/>
              <a:t>union</a:t>
            </a:r>
            <a:r>
              <a:rPr lang="en-US" sz="1800" dirty="0"/>
              <a:t>(day1_training_CRD, day1_training_CSH_under_sampled)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Over-Sampling vs. Under-sampling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200" dirty="0"/>
              <a:t>Oversampling and under-sampling can be done at the same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Over </a:t>
            </a:r>
            <a:r>
              <a:rPr lang="en-US" sz="2200" dirty="0"/>
              <a:t>sample CRD x 10 and Under sample CSH by 1/3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Don’t over sample or under sample the Test dataset!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1:30 test dataset for </a:t>
            </a:r>
            <a:r>
              <a:rPr lang="en-US" dirty="0" smtClean="0"/>
              <a:t>testing (real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36228</TotalTime>
  <Words>564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华文中宋</vt:lpstr>
      <vt:lpstr>Calibri</vt:lpstr>
      <vt:lpstr>Gill Sans MT</vt:lpstr>
      <vt:lpstr>Wingdings</vt:lpstr>
      <vt:lpstr>Retrospect</vt:lpstr>
      <vt:lpstr>Analyzing Big Data with SparkR </vt:lpstr>
      <vt:lpstr>Spark Predictive Models</vt:lpstr>
      <vt:lpstr>HW4 and Spark Predictive Models</vt:lpstr>
      <vt:lpstr>HW4 and Spark Predictive Models</vt:lpstr>
      <vt:lpstr>Issues to consider when training a model</vt:lpstr>
      <vt:lpstr>Over-Sampling vs. Under-sampling</vt:lpstr>
      <vt:lpstr>Over-Sampling vs. Under-sampling</vt:lpstr>
      <vt:lpstr>Over-Sampling vs. Under-sampling</vt:lpstr>
    </vt:vector>
  </TitlesOfParts>
  <Company>Tippie 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</cp:lastModifiedBy>
  <cp:revision>1917</cp:revision>
  <dcterms:created xsi:type="dcterms:W3CDTF">2014-09-09T01:52:12Z</dcterms:created>
  <dcterms:modified xsi:type="dcterms:W3CDTF">2019-10-24T19:45:54Z</dcterms:modified>
</cp:coreProperties>
</file>