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16"/>
  </p:notesMasterIdLst>
  <p:sldIdLst>
    <p:sldId id="256" r:id="rId2"/>
    <p:sldId id="787" r:id="rId3"/>
    <p:sldId id="788" r:id="rId4"/>
    <p:sldId id="790" r:id="rId5"/>
    <p:sldId id="792" r:id="rId6"/>
    <p:sldId id="796" r:id="rId7"/>
    <p:sldId id="795" r:id="rId8"/>
    <p:sldId id="793" r:id="rId9"/>
    <p:sldId id="794" r:id="rId10"/>
    <p:sldId id="797" r:id="rId11"/>
    <p:sldId id="798" r:id="rId12"/>
    <p:sldId id="799" r:id="rId13"/>
    <p:sldId id="800" r:id="rId14"/>
    <p:sldId id="7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AAD6E-2344-E226-0BBA-9B7518ACED65}" v="255" dt="2019-10-03T02:12:54.378"/>
    <p1510:client id="{19265C89-9D53-A4A5-2019-EBAEB838A4F2}" v="198" dt="2019-10-03T03:01:14.262"/>
    <p1510:client id="{3B56635B-5BE9-85F0-14E1-9A68C1D381F9}" v="726" dt="2019-10-02T02:52:05.783"/>
    <p1510:client id="{5D041792-BC42-F3A3-F4FB-AB00386D4905}" v="217" dt="2019-10-03T02:17:22.998"/>
    <p1510:client id="{75977E20-5F7C-4C36-60BC-D8D97E9F0B40}" v="491" dt="2019-10-03T02:03:13.320"/>
    <p1510:client id="{C747B133-80A2-F6B7-8791-9EEE4F310701}" v="84" dt="2019-10-02T03:03:55.993"/>
    <p1510:client id="{EE9E7D2A-6E3A-8ADC-D0D8-5E797F242F70}" v="69" dt="2019-10-02T03:42:5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crash_loc_weath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309766\Downloads\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Fatalites</a:t>
            </a:r>
            <a:r>
              <a:rPr lang="en-US" baseline="0"/>
              <a:t> by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purna!$C$3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purna!$A$4:$A$15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purna!$C$4:$C$15</c:f>
              <c:numCache>
                <c:formatCode>0_);\(0\)</c:formatCode>
                <c:ptCount val="12"/>
                <c:pt idx="0">
                  <c:v>218</c:v>
                </c:pt>
                <c:pt idx="1">
                  <c:v>263</c:v>
                </c:pt>
                <c:pt idx="2">
                  <c:v>240</c:v>
                </c:pt>
                <c:pt idx="3">
                  <c:v>341</c:v>
                </c:pt>
                <c:pt idx="4">
                  <c:v>391</c:v>
                </c:pt>
                <c:pt idx="5">
                  <c:v>299</c:v>
                </c:pt>
                <c:pt idx="6">
                  <c:v>381</c:v>
                </c:pt>
                <c:pt idx="7">
                  <c:v>415</c:v>
                </c:pt>
                <c:pt idx="8">
                  <c:v>401</c:v>
                </c:pt>
                <c:pt idx="9">
                  <c:v>346</c:v>
                </c:pt>
                <c:pt idx="10">
                  <c:v>309</c:v>
                </c:pt>
                <c:pt idx="1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E-4744-B8C5-5E38708C0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2177264"/>
        <c:axId val="502183824"/>
      </c:barChart>
      <c:catAx>
        <c:axId val="50217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183824"/>
        <c:crosses val="autoZero"/>
        <c:auto val="1"/>
        <c:lblAlgn val="ctr"/>
        <c:lblOffset val="100"/>
        <c:noMultiLvlLbl val="0"/>
      </c:catAx>
      <c:valAx>
        <c:axId val="5021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17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Crashes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purna!$C$22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purna!$A$23:$A$34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purna!$C$23:$C$34</c:f>
              <c:numCache>
                <c:formatCode>General</c:formatCode>
                <c:ptCount val="12"/>
                <c:pt idx="0">
                  <c:v>57068</c:v>
                </c:pt>
                <c:pt idx="1">
                  <c:v>52191</c:v>
                </c:pt>
                <c:pt idx="2">
                  <c:v>40612</c:v>
                </c:pt>
                <c:pt idx="3">
                  <c:v>39872</c:v>
                </c:pt>
                <c:pt idx="4">
                  <c:v>46289</c:v>
                </c:pt>
                <c:pt idx="5">
                  <c:v>42831</c:v>
                </c:pt>
                <c:pt idx="6">
                  <c:v>39065</c:v>
                </c:pt>
                <c:pt idx="7">
                  <c:v>39801</c:v>
                </c:pt>
                <c:pt idx="8">
                  <c:v>41198</c:v>
                </c:pt>
                <c:pt idx="9">
                  <c:v>48028</c:v>
                </c:pt>
                <c:pt idx="10">
                  <c:v>53533</c:v>
                </c:pt>
                <c:pt idx="11">
                  <c:v>56637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B-477C-BF2F-06F11994E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3854000"/>
        <c:axId val="503855640"/>
      </c:barChart>
      <c:catAx>
        <c:axId val="50385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855640"/>
        <c:crosses val="autoZero"/>
        <c:auto val="1"/>
        <c:lblAlgn val="ctr"/>
        <c:lblOffset val="100"/>
        <c:noMultiLvlLbl val="0"/>
      </c:catAx>
      <c:valAx>
        <c:axId val="50385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85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Weather Conditions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crash_loc_weather!$A$24:$A$40</c:f>
              <c:strCache>
                <c:ptCount val="17"/>
                <c:pt idx="0">
                  <c:v>Blowing Snow</c:v>
                </c:pt>
                <c:pt idx="1">
                  <c:v>Severe Winds</c:v>
                </c:pt>
                <c:pt idx="2">
                  <c:v>Slush</c:v>
                </c:pt>
                <c:pt idx="3">
                  <c:v>None Indicated</c:v>
                </c:pt>
                <c:pt idx="4">
                  <c:v>Freezing rain/drizzle</c:v>
                </c:pt>
                <c:pt idx="5">
                  <c:v>Fog</c:v>
                </c:pt>
                <c:pt idx="6">
                  <c:v>Sleet</c:v>
                </c:pt>
                <c:pt idx="7">
                  <c:v>Ice/frost</c:v>
                </c:pt>
                <c:pt idx="8">
                  <c:v>Unknown</c:v>
                </c:pt>
                <c:pt idx="9">
                  <c:v> dirt"</c:v>
                </c:pt>
                <c:pt idx="10">
                  <c:v>None apparent</c:v>
                </c:pt>
                <c:pt idx="11">
                  <c:v>Wet</c:v>
                </c:pt>
                <c:pt idx="12">
                  <c:v>Rain</c:v>
                </c:pt>
                <c:pt idx="13">
                  <c:v>Snow</c:v>
                </c:pt>
                <c:pt idx="14">
                  <c:v>Not Reported</c:v>
                </c:pt>
                <c:pt idx="15">
                  <c:v>Dry</c:v>
                </c:pt>
                <c:pt idx="16">
                  <c:v>Cloudy</c:v>
                </c:pt>
              </c:strCache>
            </c:strRef>
          </c:cat>
          <c:val>
            <c:numRef>
              <c:f>crash_loc_weather!$C$24:$C$40</c:f>
              <c:numCache>
                <c:formatCode>General</c:formatCode>
                <c:ptCount val="17"/>
                <c:pt idx="0">
                  <c:v>1037</c:v>
                </c:pt>
                <c:pt idx="1">
                  <c:v>1137</c:v>
                </c:pt>
                <c:pt idx="2">
                  <c:v>1471</c:v>
                </c:pt>
                <c:pt idx="3">
                  <c:v>1630</c:v>
                </c:pt>
                <c:pt idx="4">
                  <c:v>2221</c:v>
                </c:pt>
                <c:pt idx="5">
                  <c:v>3108</c:v>
                </c:pt>
                <c:pt idx="6">
                  <c:v>4120</c:v>
                </c:pt>
                <c:pt idx="7">
                  <c:v>4560</c:v>
                </c:pt>
                <c:pt idx="8">
                  <c:v>5098</c:v>
                </c:pt>
                <c:pt idx="9">
                  <c:v>7353</c:v>
                </c:pt>
                <c:pt idx="10">
                  <c:v>8472</c:v>
                </c:pt>
                <c:pt idx="11">
                  <c:v>12307</c:v>
                </c:pt>
                <c:pt idx="12">
                  <c:v>27944</c:v>
                </c:pt>
                <c:pt idx="13">
                  <c:v>36631</c:v>
                </c:pt>
                <c:pt idx="14">
                  <c:v>52069</c:v>
                </c:pt>
                <c:pt idx="15">
                  <c:v>68860</c:v>
                </c:pt>
                <c:pt idx="16">
                  <c:v>102601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BA-436B-A95C-FD9C06E4E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1481312"/>
        <c:axId val="551477376"/>
      </c:barChart>
      <c:catAx>
        <c:axId val="5514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77376"/>
        <c:crosses val="autoZero"/>
        <c:auto val="1"/>
        <c:lblAlgn val="ctr"/>
        <c:lblOffset val="100"/>
        <c:noMultiLvlLbl val="0"/>
      </c:catAx>
      <c:valAx>
        <c:axId val="5514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8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Vehicles Crashed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datetime!$B$35</c:f>
              <c:strCache>
                <c:ptCount val="1"/>
                <c:pt idx="0">
                  <c:v>Total Crashes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datetime!$A$36:$A$42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datetime!$B$36:$B$42</c:f>
              <c:numCache>
                <c:formatCode>General</c:formatCode>
                <c:ptCount val="7"/>
                <c:pt idx="0">
                  <c:v>129142</c:v>
                </c:pt>
                <c:pt idx="1">
                  <c:v>131203</c:v>
                </c:pt>
                <c:pt idx="2">
                  <c:v>129116</c:v>
                </c:pt>
                <c:pt idx="3">
                  <c:v>129685</c:v>
                </c:pt>
                <c:pt idx="4">
                  <c:v>146458</c:v>
                </c:pt>
                <c:pt idx="5">
                  <c:v>113134</c:v>
                </c:pt>
                <c:pt idx="6">
                  <c:v>90323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E-40DF-9AD5-46C938250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2198272"/>
        <c:axId val="732198600"/>
      </c:barChart>
      <c:catAx>
        <c:axId val="73219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98600"/>
        <c:crosses val="autoZero"/>
        <c:auto val="1"/>
        <c:lblAlgn val="ctr"/>
        <c:lblOffset val="100"/>
        <c:noMultiLvlLbl val="0"/>
      </c:catAx>
      <c:valAx>
        <c:axId val="73219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9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datetime!$B$50</c:f>
              <c:strCache>
                <c:ptCount val="1"/>
                <c:pt idx="0">
                  <c:v>Alcohol Involvement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datetime!$A$51:$A$57</c:f>
              <c:strCache>
                <c:ptCount val="7"/>
                <c:pt idx="0">
                  <c:v>Mon    </c:v>
                </c:pt>
                <c:pt idx="1">
                  <c:v>Tue    </c:v>
                </c:pt>
                <c:pt idx="2">
                  <c:v>Wed     </c:v>
                </c:pt>
                <c:pt idx="3">
                  <c:v>Thu    </c:v>
                </c:pt>
                <c:pt idx="4">
                  <c:v>Fri    </c:v>
                </c:pt>
                <c:pt idx="5">
                  <c:v>Sat     </c:v>
                </c:pt>
                <c:pt idx="6">
                  <c:v>Sun    </c:v>
                </c:pt>
              </c:strCache>
            </c:strRef>
          </c:cat>
          <c:val>
            <c:numRef>
              <c:f>datetime!$B$51:$B$57</c:f>
              <c:numCache>
                <c:formatCode>General</c:formatCode>
                <c:ptCount val="7"/>
                <c:pt idx="0">
                  <c:v>44860</c:v>
                </c:pt>
                <c:pt idx="1">
                  <c:v>45491</c:v>
                </c:pt>
                <c:pt idx="2">
                  <c:v>45337</c:v>
                </c:pt>
                <c:pt idx="3">
                  <c:v>45549</c:v>
                </c:pt>
                <c:pt idx="4">
                  <c:v>51221</c:v>
                </c:pt>
                <c:pt idx="5">
                  <c:v>40538</c:v>
                </c:pt>
                <c:pt idx="6">
                  <c:v>32973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3-4D56-BEAD-D3DEA9FC8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3251872"/>
        <c:axId val="803253512"/>
      </c:barChart>
      <c:catAx>
        <c:axId val="80325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253512"/>
        <c:crosses val="autoZero"/>
        <c:auto val="1"/>
        <c:lblAlgn val="ctr"/>
        <c:lblOffset val="100"/>
        <c:noMultiLvlLbl val="0"/>
      </c:catAx>
      <c:valAx>
        <c:axId val="803253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25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Vehicles Crashed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2198272"/>
        <c:axId val="732198600"/>
      </c:barChart>
      <c:catAx>
        <c:axId val="73219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98600"/>
        <c:crosses val="autoZero"/>
        <c:auto val="1"/>
        <c:lblAlgn val="ctr"/>
        <c:lblOffset val="100"/>
        <c:noMultiLvlLbl val="0"/>
      </c:catAx>
      <c:valAx>
        <c:axId val="73219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9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Vehicles involved in crash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purna!$C$39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purna!$A$40:$A$51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purna!$C$40:$C$51</c:f>
              <c:numCache>
                <c:formatCode>General</c:formatCode>
                <c:ptCount val="12"/>
                <c:pt idx="0">
                  <c:v>128619910</c:v>
                </c:pt>
                <c:pt idx="1">
                  <c:v>115595762</c:v>
                </c:pt>
                <c:pt idx="2">
                  <c:v>64495039</c:v>
                </c:pt>
                <c:pt idx="3">
                  <c:v>53874314</c:v>
                </c:pt>
                <c:pt idx="4">
                  <c:v>56431068</c:v>
                </c:pt>
                <c:pt idx="5">
                  <c:v>50400969</c:v>
                </c:pt>
                <c:pt idx="6">
                  <c:v>48045688</c:v>
                </c:pt>
                <c:pt idx="7">
                  <c:v>52602413</c:v>
                </c:pt>
                <c:pt idx="8">
                  <c:v>51665525</c:v>
                </c:pt>
                <c:pt idx="9">
                  <c:v>58107549</c:v>
                </c:pt>
                <c:pt idx="10">
                  <c:v>65590779</c:v>
                </c:pt>
                <c:pt idx="11">
                  <c:v>112596841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3-4D96-9832-0B569B67A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1433072"/>
        <c:axId val="541430776"/>
      </c:barChart>
      <c:catAx>
        <c:axId val="54143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430776"/>
        <c:crosses val="autoZero"/>
        <c:auto val="1"/>
        <c:lblAlgn val="ctr"/>
        <c:lblOffset val="100"/>
        <c:noMultiLvlLbl val="0"/>
      </c:catAx>
      <c:valAx>
        <c:axId val="54143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43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Vehicle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vehicle!$A$26:$A$37</c:f>
              <c:strCache>
                <c:ptCount val="12"/>
                <c:pt idx="0">
                  <c:v>VN</c:v>
                </c:pt>
                <c:pt idx="1">
                  <c:v>4 DOOR EXT</c:v>
                </c:pt>
                <c:pt idx="2">
                  <c:v>CREW PICKU</c:v>
                </c:pt>
                <c:pt idx="3">
                  <c:v>PICKUP</c:v>
                </c:pt>
                <c:pt idx="4">
                  <c:v>COUPE</c:v>
                </c:pt>
                <c:pt idx="5">
                  <c:v>SPORT VAN</c:v>
                </c:pt>
                <c:pt idx="6">
                  <c:v>PK</c:v>
                </c:pt>
                <c:pt idx="7">
                  <c:v>SW</c:v>
                </c:pt>
                <c:pt idx="8">
                  <c:v>WAGON 4 DO</c:v>
                </c:pt>
                <c:pt idx="9">
                  <c:v>4D</c:v>
                </c:pt>
                <c:pt idx="10">
                  <c:v>NR</c:v>
                </c:pt>
                <c:pt idx="11">
                  <c:v>SEDAN 4 DO</c:v>
                </c:pt>
              </c:strCache>
            </c:strRef>
          </c:cat>
          <c:val>
            <c:numRef>
              <c:f>vehicle!$B$26:$B$37</c:f>
              <c:numCache>
                <c:formatCode>General</c:formatCode>
                <c:ptCount val="12"/>
                <c:pt idx="0">
                  <c:v>14941</c:v>
                </c:pt>
                <c:pt idx="1">
                  <c:v>16784</c:v>
                </c:pt>
                <c:pt idx="2">
                  <c:v>18592</c:v>
                </c:pt>
                <c:pt idx="3">
                  <c:v>24474</c:v>
                </c:pt>
                <c:pt idx="4">
                  <c:v>25840</c:v>
                </c:pt>
                <c:pt idx="5">
                  <c:v>29048</c:v>
                </c:pt>
                <c:pt idx="6">
                  <c:v>31638</c:v>
                </c:pt>
                <c:pt idx="7">
                  <c:v>34765</c:v>
                </c:pt>
                <c:pt idx="8">
                  <c:v>87521</c:v>
                </c:pt>
                <c:pt idx="9">
                  <c:v>97706</c:v>
                </c:pt>
                <c:pt idx="10">
                  <c:v>132271</c:v>
                </c:pt>
                <c:pt idx="11">
                  <c:v>201292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B-4F9A-9DB5-998F0A1FE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4686600"/>
        <c:axId val="534691520"/>
      </c:barChart>
      <c:catAx>
        <c:axId val="53468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91520"/>
        <c:crosses val="autoZero"/>
        <c:auto val="1"/>
        <c:lblAlgn val="ctr"/>
        <c:lblOffset val="100"/>
        <c:noMultiLvlLbl val="0"/>
      </c:catAx>
      <c:valAx>
        <c:axId val="53469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86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vehicle!$B$4:$B$17</c:f>
              <c:strCache>
                <c:ptCount val="14"/>
                <c:pt idx="0">
                  <c:v>Lesabre Cust</c:v>
                </c:pt>
                <c:pt idx="1">
                  <c:v>Impala</c:v>
                </c:pt>
                <c:pt idx="2">
                  <c:v>Ranger Super</c:v>
                </c:pt>
                <c:pt idx="3">
                  <c:v>Blazer</c:v>
                </c:pt>
                <c:pt idx="4">
                  <c:v>Taurus SE</c:v>
                </c:pt>
                <c:pt idx="5">
                  <c:v>Not applicable</c:v>
                </c:pt>
                <c:pt idx="6">
                  <c:v>Not applicable</c:v>
                </c:pt>
                <c:pt idx="7">
                  <c:v>S10</c:v>
                </c:pt>
                <c:pt idx="8">
                  <c:v>Grand Prix G</c:v>
                </c:pt>
                <c:pt idx="9">
                  <c:v>Grand Cherok</c:v>
                </c:pt>
                <c:pt idx="10">
                  <c:v>Town &amp; Count</c:v>
                </c:pt>
                <c:pt idx="11">
                  <c:v>K1500 Silver</c:v>
                </c:pt>
                <c:pt idx="12">
                  <c:v>Grand Carava</c:v>
                </c:pt>
                <c:pt idx="13">
                  <c:v>F150</c:v>
                </c:pt>
              </c:strCache>
            </c:strRef>
          </c:cat>
          <c:val>
            <c:numRef>
              <c:f>vehicle!$C$4:$C$17</c:f>
              <c:numCache>
                <c:formatCode>General</c:formatCode>
                <c:ptCount val="14"/>
                <c:pt idx="0">
                  <c:v>4069</c:v>
                </c:pt>
                <c:pt idx="1">
                  <c:v>4154</c:v>
                </c:pt>
                <c:pt idx="2">
                  <c:v>4247</c:v>
                </c:pt>
                <c:pt idx="3">
                  <c:v>4461</c:v>
                </c:pt>
                <c:pt idx="4">
                  <c:v>4681</c:v>
                </c:pt>
                <c:pt idx="5">
                  <c:v>4755</c:v>
                </c:pt>
                <c:pt idx="6">
                  <c:v>4776</c:v>
                </c:pt>
                <c:pt idx="7">
                  <c:v>4991</c:v>
                </c:pt>
                <c:pt idx="8">
                  <c:v>5493</c:v>
                </c:pt>
                <c:pt idx="9">
                  <c:v>6489</c:v>
                </c:pt>
                <c:pt idx="10">
                  <c:v>6539</c:v>
                </c:pt>
                <c:pt idx="11">
                  <c:v>6657</c:v>
                </c:pt>
                <c:pt idx="12">
                  <c:v>8021</c:v>
                </c:pt>
                <c:pt idx="13">
                  <c:v>12460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3-466E-BA53-E646D03B7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4169856"/>
        <c:axId val="444170840"/>
      </c:barChart>
      <c:catAx>
        <c:axId val="44416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170840"/>
        <c:crosses val="autoZero"/>
        <c:auto val="1"/>
        <c:lblAlgn val="ctr"/>
        <c:lblOffset val="100"/>
        <c:noMultiLvlLbl val="0"/>
      </c:catAx>
      <c:valAx>
        <c:axId val="44417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16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Motor Vehicle Crashes in Iowa</a:t>
            </a:r>
            <a:r>
              <a:rPr lang="en-US" sz="6000"/>
              <a:t> – Group2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28490"/>
          </a:xfrm>
        </p:spPr>
        <p:txBody>
          <a:bodyPr/>
          <a:lstStyle/>
          <a:p>
            <a:r>
              <a:rPr lang="en-US"/>
              <a:t>Sailaja </a:t>
            </a:r>
            <a:r>
              <a:rPr lang="en-US" err="1"/>
              <a:t>Vuyyuru</a:t>
            </a:r>
            <a:endParaRPr lang="en-US"/>
          </a:p>
          <a:p>
            <a:r>
              <a:rPr lang="en-US"/>
              <a:t>Jerry </a:t>
            </a:r>
            <a:r>
              <a:rPr lang="en-US" err="1"/>
              <a:t>JacoB</a:t>
            </a:r>
            <a:endParaRPr lang="en-US"/>
          </a:p>
          <a:p>
            <a:r>
              <a:rPr lang="en-US" err="1"/>
              <a:t>Purna</a:t>
            </a:r>
            <a:r>
              <a:rPr lang="en-US"/>
              <a:t> Chandra </a:t>
            </a:r>
            <a:r>
              <a:rPr lang="en-US" err="1"/>
              <a:t>Kuntla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Crashes by Month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14066"/>
              </p:ext>
            </p:extLst>
          </p:nvPr>
        </p:nvGraphicFramePr>
        <p:xfrm>
          <a:off x="1186173" y="2063712"/>
          <a:ext cx="4813183" cy="3260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974020"/>
              </p:ext>
            </p:extLst>
          </p:nvPr>
        </p:nvGraphicFramePr>
        <p:xfrm>
          <a:off x="6289289" y="2063712"/>
          <a:ext cx="4923194" cy="355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64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 Alcohol Involvement in 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B6C46C-A08E-4BB2-B480-2214A5980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3880"/>
              </p:ext>
            </p:extLst>
          </p:nvPr>
        </p:nvGraphicFramePr>
        <p:xfrm>
          <a:off x="1096963" y="2058133"/>
          <a:ext cx="5058510" cy="316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1E9A40-1688-4C92-90FC-F7950C942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226617"/>
              </p:ext>
            </p:extLst>
          </p:nvPr>
        </p:nvGraphicFramePr>
        <p:xfrm>
          <a:off x="6505621" y="2058132"/>
          <a:ext cx="4706862" cy="308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577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 Vehicles Involved in 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B6C46C-A08E-4BB2-B480-2214A5980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3880"/>
              </p:ext>
            </p:extLst>
          </p:nvPr>
        </p:nvGraphicFramePr>
        <p:xfrm>
          <a:off x="1096963" y="2058133"/>
          <a:ext cx="5058510" cy="316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755814"/>
              </p:ext>
            </p:extLst>
          </p:nvPr>
        </p:nvGraphicFramePr>
        <p:xfrm>
          <a:off x="1096963" y="2058133"/>
          <a:ext cx="5058510" cy="316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D20FF6-09B8-4A94-B097-DF7A18527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253674"/>
              </p:ext>
            </p:extLst>
          </p:nvPr>
        </p:nvGraphicFramePr>
        <p:xfrm>
          <a:off x="6523037" y="1913673"/>
          <a:ext cx="4572000" cy="2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78DEF9-153A-4877-934F-1429D77AD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899496"/>
              </p:ext>
            </p:extLst>
          </p:nvPr>
        </p:nvGraphicFramePr>
        <p:xfrm>
          <a:off x="6717441" y="4053064"/>
          <a:ext cx="4211816" cy="218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890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Partitioning/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most of the analysis is based on months, partitioning the hive tables based on months will be good.</a:t>
            </a:r>
          </a:p>
          <a:p>
            <a:r>
              <a:rPr lang="en-US"/>
              <a:t>We tried partitioning with month to improve the performance.</a:t>
            </a:r>
          </a:p>
          <a:p>
            <a:r>
              <a:rPr lang="en-US"/>
              <a:t>Buckets would be good in our dataset; for example,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Data cleaning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Impute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Correlation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Feature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Predictive Analysis based on the different features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. Vehicle Type, Speed, Weather, Alcohol/ Drug, Road Condition…etc.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 This would be beneficial for Insurance sector.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Performance measure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  <a:p>
            <a:pPr lvl="3"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Crash Data Location</a:t>
            </a:r>
            <a:r>
              <a:rPr lang="en-US"/>
              <a:t> - </a:t>
            </a:r>
            <a:r>
              <a:rPr lang="en-US">
                <a:ea typeface="+mn-lt"/>
                <a:cs typeface="+mn-lt"/>
              </a:rPr>
              <a:t>Master Table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Crash Person Data Location - Child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ea typeface="+mn-lt"/>
                <a:cs typeface="+mn-lt"/>
              </a:rPr>
              <a:t> Crash Vehicle Data Location - Child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ea typeface="+mn-lt"/>
                <a:cs typeface="+mn-lt"/>
              </a:rPr>
              <a:t> The tables contain both categorical and continuous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1861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Created tables and loaded data into tables using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Created actual tables by transforming the data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Created partition tables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B0265-0EAA-4FDB-8A9B-3887194B9BC9}"/>
              </a:ext>
            </a:extLst>
          </p:cNvPr>
          <p:cNvSpPr txBox="1"/>
          <p:nvPr/>
        </p:nvSpPr>
        <p:spPr>
          <a:xfrm>
            <a:off x="1092306" y="3765175"/>
            <a:ext cx="52051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CREATE TABLE IF NOT EXISTS </a:t>
            </a:r>
            <a:r>
              <a:rPr lang="en-US" dirty="0" err="1">
                <a:ea typeface="+mn-lt"/>
                <a:cs typeface="+mn-lt"/>
              </a:rPr>
              <a:t>crash_location_raw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(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)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ROW FORMAT DELIMITED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FIELDS TERMINATED BY ','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LINES TERMINATED BY '\n'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STORED AS TEXTFILE 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tblproperties</a:t>
            </a:r>
            <a:r>
              <a:rPr lang="en-US" dirty="0">
                <a:ea typeface="+mn-lt"/>
                <a:cs typeface="+mn-lt"/>
              </a:rPr>
              <a:t> ("</a:t>
            </a:r>
            <a:r>
              <a:rPr lang="en-US" dirty="0" err="1">
                <a:ea typeface="+mn-lt"/>
                <a:cs typeface="+mn-lt"/>
              </a:rPr>
              <a:t>skip.header.line.count</a:t>
            </a:r>
            <a:r>
              <a:rPr lang="en-US" dirty="0">
                <a:ea typeface="+mn-lt"/>
                <a:cs typeface="+mn-lt"/>
              </a:rPr>
              <a:t>"="1");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81116-A220-4910-8C0F-FF0346675C72}"/>
              </a:ext>
            </a:extLst>
          </p:cNvPr>
          <p:cNvSpPr txBox="1"/>
          <p:nvPr/>
        </p:nvSpPr>
        <p:spPr>
          <a:xfrm flipH="1">
            <a:off x="6420512" y="3645316"/>
            <a:ext cx="47329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cast(</a:t>
            </a:r>
            <a:r>
              <a:rPr lang="en-US" dirty="0" err="1">
                <a:ea typeface="+mn-lt"/>
                <a:cs typeface="+mn-lt"/>
              </a:rPr>
              <a:t>from_unixtime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unix_timestamp</a:t>
            </a:r>
            <a:r>
              <a:rPr lang="en-US" dirty="0">
                <a:ea typeface="+mn-lt"/>
                <a:cs typeface="+mn-lt"/>
              </a:rPr>
              <a:t>(REST_UPDATED , "</a:t>
            </a:r>
            <a:r>
              <a:rPr lang="en-US" dirty="0" err="1">
                <a:ea typeface="+mn-lt"/>
                <a:cs typeface="+mn-lt"/>
              </a:rPr>
              <a:t>yyyy-MM-dd'T'HH:mm:ss.SSS'Z</a:t>
            </a:r>
            <a:r>
              <a:rPr lang="en-US" dirty="0">
                <a:ea typeface="+mn-lt"/>
                <a:cs typeface="+mn-lt"/>
              </a:rPr>
              <a:t>'")) as timestamp) as REST_UPDATED,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REST_UPDATE_UTC_OFFSET,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cast(</a:t>
            </a:r>
            <a:r>
              <a:rPr lang="en-US" dirty="0" err="1">
                <a:ea typeface="+mn-lt"/>
                <a:cs typeface="+mn-lt"/>
              </a:rPr>
              <a:t>from_unixtime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unix_timestamp</a:t>
            </a:r>
            <a:r>
              <a:rPr lang="en-US" dirty="0">
                <a:ea typeface="+mn-lt"/>
                <a:cs typeface="+mn-lt"/>
              </a:rPr>
              <a:t>(CRASH_DATETIME , "</a:t>
            </a:r>
            <a:r>
              <a:rPr lang="en-US" dirty="0" err="1">
                <a:ea typeface="+mn-lt"/>
                <a:cs typeface="+mn-lt"/>
              </a:rPr>
              <a:t>yyyy-MM-dd'T'HH:mm:ss.SSS'Z</a:t>
            </a:r>
            <a:r>
              <a:rPr lang="en-US" dirty="0">
                <a:ea typeface="+mn-lt"/>
                <a:cs typeface="+mn-lt"/>
              </a:rPr>
              <a:t>'")) as timestamp) as CRASH_DATETIME,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data is from 2008 to 2018 (partial year).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>
                <a:ea typeface="+mn-lt"/>
                <a:cs typeface="+mn-lt"/>
              </a:rPr>
              <a:t>crash_location</a:t>
            </a:r>
            <a:r>
              <a:rPr lang="en-US" dirty="0">
                <a:ea typeface="+mn-lt"/>
                <a:cs typeface="+mn-lt"/>
              </a:rPr>
              <a:t> has 557186 records with unique attribute, </a:t>
            </a:r>
            <a:r>
              <a:rPr lang="en-US" dirty="0" err="1">
                <a:ea typeface="+mn-lt"/>
                <a:cs typeface="+mn-lt"/>
              </a:rPr>
              <a:t>casenumber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crash_person</a:t>
            </a:r>
            <a:r>
              <a:rPr lang="en-US" dirty="0">
                <a:ea typeface="+mn-lt"/>
                <a:cs typeface="+mn-lt"/>
              </a:rPr>
              <a:t> has 897413 records with multiple rows for each case number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crash_vehicle</a:t>
            </a:r>
            <a:r>
              <a:rPr lang="en-US" dirty="0">
                <a:ea typeface="+mn-lt"/>
                <a:cs typeface="+mn-lt"/>
              </a:rPr>
              <a:t> has 960406 records with multiple rows for each case number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Some of the data columns data is shifting to left after loading the csv files to hive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Frequency of Injured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 23.2 % of the people involved in crash had injuries</a:t>
            </a:r>
          </a:p>
          <a:p>
            <a:r>
              <a:rPr lang="en-US" dirty="0">
                <a:ea typeface="+mn-lt"/>
                <a:cs typeface="+mn-lt"/>
              </a:rPr>
              <a:t>          4% of people in crash had fatal injuries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 76.8% are blank/uninjured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statistics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B647DB-7524-441F-90EE-173513A44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483" y="1962938"/>
            <a:ext cx="10061104" cy="2086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Iowa Vehicle Crash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57401"/>
            <a:ext cx="5220242" cy="33286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0A0FE-437D-423E-BCB3-A57575B2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401"/>
            <a:ext cx="4833257" cy="3343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EAD0B-6A2B-4769-AB71-8D28D22A16E1}"/>
              </a:ext>
            </a:extLst>
          </p:cNvPr>
          <p:cNvSpPr txBox="1"/>
          <p:nvPr/>
        </p:nvSpPr>
        <p:spPr>
          <a:xfrm>
            <a:off x="1097280" y="5747966"/>
            <a:ext cx="97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Polk county has highest crashes followed by Scott and Linn counties.</a:t>
            </a:r>
          </a:p>
        </p:txBody>
      </p:sp>
    </p:spTree>
    <p:extLst>
      <p:ext uri="{BB962C8B-B14F-4D97-AF65-F5344CB8AC3E}">
        <p14:creationId xmlns:p14="http://schemas.microsoft.com/office/powerpoint/2010/main" val="42631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DC6F-2666-45FD-B72A-6CC0F830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86603"/>
            <a:ext cx="10517505" cy="1450757"/>
          </a:xfrm>
        </p:spPr>
        <p:txBody>
          <a:bodyPr/>
          <a:lstStyle/>
          <a:p>
            <a:r>
              <a:rPr lang="en-US" dirty="0"/>
              <a:t>No Protective Device Vs Injured Status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87A2F1-6904-42BE-9FF8-B822B8D9024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0722749"/>
              </p:ext>
            </p:extLst>
          </p:nvPr>
        </p:nvGraphicFramePr>
        <p:xfrm>
          <a:off x="638175" y="1847850"/>
          <a:ext cx="6461140" cy="382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703">
                  <a:extLst>
                    <a:ext uri="{9D8B030D-6E8A-4147-A177-3AD203B41FA5}">
                      <a16:colId xmlns:a16="http://schemas.microsoft.com/office/drawing/2014/main" val="4151549608"/>
                    </a:ext>
                  </a:extLst>
                </a:gridCol>
                <a:gridCol w="1081307">
                  <a:extLst>
                    <a:ext uri="{9D8B030D-6E8A-4147-A177-3AD203B41FA5}">
                      <a16:colId xmlns:a16="http://schemas.microsoft.com/office/drawing/2014/main" val="4041435163"/>
                    </a:ext>
                  </a:extLst>
                </a:gridCol>
                <a:gridCol w="1719784">
                  <a:extLst>
                    <a:ext uri="{9D8B030D-6E8A-4147-A177-3AD203B41FA5}">
                      <a16:colId xmlns:a16="http://schemas.microsoft.com/office/drawing/2014/main" val="1305636572"/>
                    </a:ext>
                  </a:extLst>
                </a:gridCol>
                <a:gridCol w="1521346">
                  <a:extLst>
                    <a:ext uri="{9D8B030D-6E8A-4147-A177-3AD203B41FA5}">
                      <a16:colId xmlns:a16="http://schemas.microsoft.com/office/drawing/2014/main" val="3562404452"/>
                    </a:ext>
                  </a:extLst>
                </a:gridCol>
              </a:tblGrid>
              <a:tr h="36397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Injured 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People 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protection used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Percentage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214735"/>
                  </a:ext>
                </a:extLst>
              </a:tr>
              <a:tr h="36397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1659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44.80%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8995360"/>
                  </a:ext>
                </a:extLst>
              </a:tr>
              <a:tr h="36397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reported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7203741"/>
                  </a:ext>
                </a:extLst>
              </a:tr>
              <a:tr h="7279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Possible (complaint of pain/injury)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111625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5.03%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8978618"/>
                  </a:ext>
                </a:extLst>
              </a:tr>
              <a:tr h="7279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Suspected minor/non-incapacitating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65505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8223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12.55%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8791070"/>
                  </a:ext>
                </a:extLst>
              </a:tr>
              <a:tr h="7279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Suspected serious/incapacitating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16247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4431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27.27%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9424923"/>
                  </a:ext>
                </a:extLst>
              </a:tr>
              <a:tr h="36397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Unknown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1.36%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641471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6234-BF02-4A20-A62F-727FE8155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95" y="1847850"/>
            <a:ext cx="3537585" cy="382443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</a:pPr>
            <a:r>
              <a:rPr lang="en-US" dirty="0"/>
              <a:t>44.8% people with Fatal injuries did not use a protective device</a:t>
            </a:r>
          </a:p>
          <a:p>
            <a:pPr>
              <a:buFont typeface="Calibri"/>
            </a:pPr>
            <a:r>
              <a:rPr lang="en-US" dirty="0"/>
              <a:t>People who used a protective device have less severe injuries</a:t>
            </a:r>
          </a:p>
          <a:p>
            <a:pPr>
              <a:buFont typeface="Calibri"/>
            </a:pPr>
            <a:r>
              <a:rPr lang="en-US" dirty="0">
                <a:ea typeface="+mn-lt"/>
                <a:cs typeface="+mn-lt"/>
              </a:rPr>
              <a:t>People who did not use a protective device have more severe injuries</a:t>
            </a:r>
          </a:p>
          <a:p>
            <a:pPr>
              <a:buFont typeface="Calibri"/>
            </a:pPr>
            <a:r>
              <a:rPr lang="en-US" dirty="0">
                <a:ea typeface="+mn-lt"/>
                <a:cs typeface="+mn-lt"/>
              </a:rPr>
              <a:t>Fatal injuries has strong correlation with not using a protective device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CEA2C-6C12-4B81-A8E8-EC3179C1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Bar Plot of Injured status for each year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44E3E1-1094-4A4E-AFDA-CDE86A28EC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40151"/>
            <a:ext cx="7183522" cy="39850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8201-41E1-4D57-80F4-5A0913F8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3432" y="2865167"/>
            <a:ext cx="2322248" cy="218014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The Injuries type are almost same every year</a:t>
            </a:r>
          </a:p>
          <a:p>
            <a:r>
              <a:rPr lang="en-US" dirty="0"/>
              <a:t>No much Fluctuations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AGE GROUP: FATALITIES by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E3DDF7-731B-448E-BF9C-0B22DC5A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4795"/>
            <a:ext cx="4950558" cy="2976346"/>
          </a:xfrm>
          <a:prstGeom prst="rect">
            <a:avLst/>
          </a:prstGeom>
        </p:spPr>
      </p:pic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518949"/>
              </p:ext>
            </p:extLst>
          </p:nvPr>
        </p:nvGraphicFramePr>
        <p:xfrm>
          <a:off x="6126480" y="1974795"/>
          <a:ext cx="5158871" cy="317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1674B1-60C0-4A3F-AF34-798DC3EAEE25}"/>
              </a:ext>
            </a:extLst>
          </p:cNvPr>
          <p:cNvSpPr txBox="1"/>
          <p:nvPr/>
        </p:nvSpPr>
        <p:spPr>
          <a:xfrm>
            <a:off x="954303" y="5189934"/>
            <a:ext cx="66561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any Age Group Male has More Fatalities than Female</a:t>
            </a:r>
          </a:p>
          <a:p>
            <a:endParaRPr lang="en-US" dirty="0"/>
          </a:p>
          <a:p>
            <a:r>
              <a:rPr lang="en-US" dirty="0"/>
              <a:t>Summer Months has more Fatalities than winter months</a:t>
            </a:r>
          </a:p>
        </p:txBody>
      </p:sp>
    </p:spTree>
    <p:extLst>
      <p:ext uri="{BB962C8B-B14F-4D97-AF65-F5344CB8AC3E}">
        <p14:creationId xmlns:p14="http://schemas.microsoft.com/office/powerpoint/2010/main" val="3022326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330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</vt:lpstr>
      <vt:lpstr>Retrospect</vt:lpstr>
      <vt:lpstr>Motor Vehicle Crashes in Iowa – Group2</vt:lpstr>
      <vt:lpstr>Introduction to dataset</vt:lpstr>
      <vt:lpstr>Table Definitions</vt:lpstr>
      <vt:lpstr>Data observations</vt:lpstr>
      <vt:lpstr>Summary statistics</vt:lpstr>
      <vt:lpstr>Iowa Vehicle Crash Map </vt:lpstr>
      <vt:lpstr>No Protective Device Vs Injured Status</vt:lpstr>
      <vt:lpstr>Bar Plot of Injured status for each year</vt:lpstr>
      <vt:lpstr>AGE GROUP: FATALITIES by GENDER</vt:lpstr>
      <vt:lpstr>Crashes by Month </vt:lpstr>
      <vt:lpstr> Alcohol Involvement in crashes</vt:lpstr>
      <vt:lpstr> Vehicles Involved in crashes</vt:lpstr>
      <vt:lpstr>Table Partitioning/ Buckets</vt:lpstr>
      <vt:lpstr>Next Steps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Jerry Jacob</cp:lastModifiedBy>
  <cp:revision>150</cp:revision>
  <dcterms:created xsi:type="dcterms:W3CDTF">2014-09-09T01:52:12Z</dcterms:created>
  <dcterms:modified xsi:type="dcterms:W3CDTF">2019-10-03T22:41:18Z</dcterms:modified>
</cp:coreProperties>
</file>