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5" y="2067305"/>
            <a:ext cx="2599690" cy="905509"/>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R</a:t>
            </a:r>
            <a:r>
              <a:rPr dirty="0" sz="3200" lang="en-US">
                <a:latin typeface="Trebuchet MS"/>
                <a:cs typeface="Trebuchet MS"/>
              </a:rPr>
              <a:t>.</a:t>
            </a:r>
            <a:r>
              <a:rPr dirty="0" sz="3200" lang="en-US">
                <a:latin typeface="Trebuchet MS"/>
                <a:cs typeface="Trebuchet MS"/>
              </a:rPr>
              <a:t>J</a:t>
            </a:r>
            <a:r>
              <a:rPr dirty="0" sz="3200" lang="en-US">
                <a:latin typeface="Trebuchet MS"/>
                <a:cs typeface="Trebuchet MS"/>
              </a:rPr>
              <a:t>e</a:t>
            </a:r>
            <a:r>
              <a:rPr dirty="0" sz="3200" lang="en-US">
                <a:latin typeface="Trebuchet MS"/>
                <a:cs typeface="Trebuchet MS"/>
              </a:rPr>
              <a:t>r</a:t>
            </a:r>
            <a:r>
              <a:rPr dirty="0" sz="3200" lang="en-US">
                <a:latin typeface="Trebuchet MS"/>
                <a:cs typeface="Trebuchet MS"/>
              </a:rPr>
              <a:t>l</a:t>
            </a:r>
            <a:r>
              <a:rPr dirty="0" sz="3200" lang="en-US">
                <a:latin typeface="Trebuchet MS"/>
                <a:cs typeface="Trebuchet MS"/>
              </a:rPr>
              <a:t>i</a:t>
            </a:r>
            <a:r>
              <a:rPr dirty="0" sz="3200" lang="en-US">
                <a:latin typeface="Trebuchet MS"/>
                <a:cs typeface="Trebuchet MS"/>
              </a:rPr>
              <a:t>n</a:t>
            </a:r>
            <a:r>
              <a:rPr dirty="0" sz="3200" lang="en-US">
                <a:latin typeface="Trebuchet MS"/>
                <a:cs typeface="Trebuchet MS"/>
              </a:rPr>
              <a:t>e</a:t>
            </a:r>
            <a:r>
              <a:rPr dirty="0" sz="3200" lang="en-US">
                <a:latin typeface="Trebuchet MS"/>
                <a:cs typeface="Trebuchet MS"/>
              </a:rPr>
              <a:t> </a:t>
            </a:r>
            <a:r>
              <a:rPr dirty="0" sz="3200" lang="en-US">
                <a:latin typeface="Trebuchet MS"/>
                <a:cs typeface="Trebuchet MS"/>
              </a:rPr>
              <a:t>R</a:t>
            </a:r>
            <a:r>
              <a:rPr dirty="0" sz="3200" lang="en-US">
                <a:latin typeface="Trebuchet MS"/>
                <a:cs typeface="Trebuchet MS"/>
              </a:rPr>
              <a:t>i</a:t>
            </a:r>
            <a:r>
              <a:rPr dirty="0" sz="3200" lang="en-US">
                <a:latin typeface="Trebuchet MS"/>
                <a:cs typeface="Trebuchet MS"/>
              </a:rPr>
              <a:t>t</a:t>
            </a:r>
            <a:r>
              <a:rPr dirty="0" sz="3200" lang="en-US">
                <a:latin typeface="Trebuchet MS"/>
                <a:cs typeface="Trebuchet MS"/>
              </a:rPr>
              <a:t>h</a:t>
            </a:r>
            <a:r>
              <a:rPr dirty="0" sz="3200" lang="en-US">
                <a:latin typeface="Trebuchet MS"/>
                <a:cs typeface="Trebuchet MS"/>
              </a:rPr>
              <a:t>i</a:t>
            </a:r>
            <a:r>
              <a:rPr dirty="0" sz="3200" lang="en-US">
                <a:latin typeface="Trebuchet MS"/>
                <a:cs typeface="Trebuchet MS"/>
              </a:rPr>
              <a:t>k</a:t>
            </a:r>
            <a:r>
              <a:rPr dirty="0" sz="3200" lang="en-US">
                <a:latin typeface="Trebuchet MS"/>
                <a:cs typeface="Trebuchet MS"/>
              </a:rPr>
              <a:t>a</a:t>
            </a:r>
            <a:endParaRPr altLang="en-US" lang="zh-CN"/>
          </a:p>
        </p:txBody>
      </p:sp>
      <p:pic>
        <p:nvPicPr>
          <p:cNvPr id="2097152" name="object 9"/>
          <p:cNvPicPr>
            <a:picLocks/>
          </p:cNvPicPr>
          <p:nvPr/>
        </p:nvPicPr>
        <p:blipFill>
          <a:blip xmlns:r="http://schemas.openxmlformats.org/officeDocument/2006/relationships" r:embed="rId1" cstate="print"/>
          <a:stretch>
            <a:fillRect/>
          </a:stretch>
        </p:blipFill>
        <p:spPr>
          <a:xfrm>
            <a:off x="-195803" y="6569222"/>
            <a:ext cx="2143125" cy="200025"/>
          </a:xfrm>
          <a:prstGeom prst="rect"/>
        </p:spPr>
      </p:pic>
      <p:sp>
        <p:nvSpPr>
          <p:cNvPr id="1048601"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558165" y="385444"/>
            <a:ext cx="9764395" cy="610235"/>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0"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81" name="TextBox 12"/>
          <p:cNvSpPr txBox="1"/>
          <p:nvPr/>
        </p:nvSpPr>
        <p:spPr>
          <a:xfrm>
            <a:off x="1206050" y="1139963"/>
            <a:ext cx="8468623" cy="548640"/>
          </a:xfrm>
          <a:prstGeom prst="rect"/>
          <a:noFill/>
        </p:spPr>
        <p:txBody>
          <a:bodyPr wrap="square">
            <a:spAutoFit/>
          </a:bodyPr>
          <a:p>
            <a:r>
              <a:rPr dirty="0" lang="en-US"/>
              <a:t>Our model achieves a test accuracy of 80%, surpassing the target accuracy of 75%. It also demonstrates high precision, recall, and F1-score values across all classes, indicating its robustness and effectiveness in </a:t>
            </a:r>
            <a:r>
              <a:rPr dirty="0" lang="en-US"/>
              <a:t>M</a:t>
            </a:r>
            <a:r>
              <a:rPr dirty="0" lang="en-US"/>
              <a:t>a</a:t>
            </a:r>
            <a:r>
              <a:rPr dirty="0" lang="en-US"/>
              <a:t>c</a:t>
            </a:r>
            <a:r>
              <a:rPr dirty="0" lang="en-US"/>
              <a:t>h</a:t>
            </a:r>
            <a:r>
              <a:rPr dirty="0" lang="en-US"/>
              <a:t>i</a:t>
            </a:r>
            <a:r>
              <a:rPr dirty="0" lang="en-US"/>
              <a:t>ne </a:t>
            </a:r>
            <a:r>
              <a:rPr dirty="0" lang="en-US"/>
              <a:t>translation </a:t>
            </a:r>
            <a:endParaRPr dirty="0" lang="en-IN"/>
          </a:p>
        </p:txBody>
      </p:sp>
      <p:pic>
        <p:nvPicPr>
          <p:cNvPr id="2097165" name=""/>
          <p:cNvPicPr>
            <a:picLocks/>
          </p:cNvPicPr>
          <p:nvPr/>
        </p:nvPicPr>
        <p:blipFill>
          <a:blip xmlns:r="http://schemas.openxmlformats.org/officeDocument/2006/relationships" r:embed="rId2"/>
          <a:stretch>
            <a:fillRect/>
          </a:stretch>
        </p:blipFill>
        <p:spPr>
          <a:xfrm rot="0">
            <a:off x="2313679" y="1912743"/>
            <a:ext cx="5526119" cy="367843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6" name="object 2"/>
          <p:cNvSpPr/>
          <p:nvPr/>
        </p:nvSpPr>
        <p:spPr>
          <a:xfrm>
            <a:off x="0" y="965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2899092"/>
          </a:xfrm>
          <a:prstGeom prst="rect"/>
        </p:spPr>
        <p:txBody>
          <a:bodyPr bIns="0" lIns="0" rIns="0" rtlCol="0" tIns="460692" vert="horz" wrap="square">
            <a:spAutoFit/>
          </a:bodyPr>
          <a:p>
            <a:pPr marL="193675">
              <a:spcBef>
                <a:spcPts val="130"/>
              </a:spcBef>
            </a:pPr>
            <a:r>
              <a:rPr dirty="0" sz="4400" lang="en-IN"/>
              <a:t>PROJECT TITLE</a:t>
            </a:r>
            <a:br>
              <a:rPr dirty="0" sz="4400" lang="en-IN"/>
            </a:br>
            <a:r>
              <a:rPr dirty="0" sz="4400" lang="en-IN"/>
              <a:t>      </a:t>
            </a:r>
            <a:br>
              <a:rPr dirty="0" sz="4400" lang="en-IN"/>
            </a:br>
            <a:br>
              <a:rPr dirty="0" sz="4400" lang="en-IN"/>
            </a:br>
            <a:r>
              <a:rPr dirty="0" sz="4400" lang="en-IN"/>
              <a:t>           </a:t>
            </a:r>
            <a:r>
              <a:rPr b="0" dirty="0" sz="4400" lang="en-US"/>
              <a:t>M</a:t>
            </a:r>
            <a:r>
              <a:rPr b="0" dirty="0" sz="4400" lang="en-US"/>
              <a:t>A</a:t>
            </a:r>
            <a:r>
              <a:rPr b="0" dirty="0" sz="4400" lang="en-US"/>
              <a:t>C</a:t>
            </a:r>
            <a:r>
              <a:rPr b="0" dirty="0" sz="4400" lang="en-US"/>
              <a:t>HINE </a:t>
            </a:r>
            <a:r>
              <a:rPr b="0" dirty="0" sz="4400" lang="en-US"/>
              <a:t>T</a:t>
            </a:r>
            <a:r>
              <a:rPr b="0" dirty="0" sz="4400" lang="en-US"/>
              <a:t>R</a:t>
            </a:r>
            <a:r>
              <a:rPr b="0" dirty="0" sz="4400" lang="en-US"/>
              <a:t>ANSLATION </a:t>
            </a:r>
            <a:endParaRPr dirty="0" sz="4250"/>
          </a:p>
        </p:txBody>
      </p:sp>
      <p:sp>
        <p:nvSpPr>
          <p:cNvPr id="1048621"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558165" y="385444"/>
            <a:ext cx="9764395" cy="7336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6"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37" name="TextBox 23"/>
          <p:cNvSpPr txBox="1"/>
          <p:nvPr/>
        </p:nvSpPr>
        <p:spPr>
          <a:xfrm>
            <a:off x="2895600" y="1676400"/>
            <a:ext cx="6102074" cy="3228340"/>
          </a:xfrm>
          <a:prstGeom prst="rect"/>
          <a:noFill/>
        </p:spPr>
        <p:txBody>
          <a:bodyPr rtlCol="0" wrap="square">
            <a:spAutoFit/>
          </a:bodyPr>
          <a:p>
            <a:pPr indent="-285750" marL="285750">
              <a:buFont typeface="Arial" panose="020B0604020202020204" pitchFamily="34" charset="0"/>
              <a:buChar char="•"/>
            </a:pPr>
            <a:r>
              <a:rPr dirty="0" lang="en-IN"/>
              <a:t>PROBLEM STATEMENT</a:t>
            </a:r>
          </a:p>
          <a:p>
            <a:endParaRPr dirty="0" lang="en-IN"/>
          </a:p>
          <a:p>
            <a:pPr indent="-285750" marL="285750">
              <a:buFont typeface="Arial" panose="020B0604020202020204" pitchFamily="34" charset="0"/>
              <a:buChar char="•"/>
            </a:pPr>
            <a:r>
              <a:rPr dirty="0" lang="en-IN"/>
              <a:t>PROJECT OVERVIEW</a:t>
            </a:r>
          </a:p>
          <a:p>
            <a:endParaRPr dirty="0" lang="en-IN"/>
          </a:p>
          <a:p>
            <a:pPr indent="-285750" marL="285750">
              <a:buFont typeface="Arial" panose="020B0604020202020204" pitchFamily="34" charset="0"/>
              <a:buChar char="•"/>
            </a:pPr>
            <a:r>
              <a:rPr dirty="0" lang="en-IN"/>
              <a:t>WHO ARE THE END USER?</a:t>
            </a:r>
          </a:p>
          <a:p>
            <a:endParaRPr dirty="0" lang="en-IN"/>
          </a:p>
          <a:p>
            <a:pPr indent="-285750" marL="285750">
              <a:buFont typeface="Arial" panose="020B0604020202020204" pitchFamily="34" charset="0"/>
              <a:buChar char="•"/>
            </a:pPr>
            <a:r>
              <a:rPr dirty="0" lang="en-IN"/>
              <a:t>YOUR SOLUTION AND ITS VALUE PROPOSITION</a:t>
            </a:r>
          </a:p>
          <a:p>
            <a:endParaRPr dirty="0" lang="en-IN"/>
          </a:p>
          <a:p>
            <a:pPr indent="-285750" marL="285750">
              <a:buFont typeface="Arial" panose="020B0604020202020204" pitchFamily="34" charset="0"/>
              <a:buChar char="•"/>
            </a:pPr>
            <a:r>
              <a:rPr dirty="0" lang="en-IN"/>
              <a:t>THE WOW IN YOUR SOLUTION</a:t>
            </a:r>
          </a:p>
          <a:p>
            <a:endParaRPr dirty="0" lang="en-IN"/>
          </a:p>
          <a:p>
            <a:pPr indent="-285750" marL="285750">
              <a:buFont typeface="Arial" panose="020B0604020202020204" pitchFamily="34" charset="0"/>
              <a:buChar char="•"/>
            </a:pPr>
            <a:r>
              <a:rPr dirty="0" lang="en-IN"/>
              <a:t>MODELLING</a:t>
            </a:r>
          </a:p>
          <a:p>
            <a:endParaRPr dirty="0" lang="en-IN"/>
          </a:p>
          <a:p>
            <a:pPr indent="-285750" marL="285750">
              <a:buFont typeface="Arial" panose="020B0604020202020204" pitchFamily="34" charset="0"/>
              <a:buChar char="•"/>
            </a:pPr>
            <a:r>
              <a:rPr dirty="0" lang="en-IN"/>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4072" y="575055"/>
            <a:ext cx="5638800" cy="5880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lang="en-US" spc="-10"/>
              <a:t> </a:t>
            </a:r>
            <a:r>
              <a:rPr dirty="0" sz="4250" spc="-75"/>
              <a:t>STATEMENT</a:t>
            </a:r>
            <a:endParaRPr dirty="0"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2"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3" name="TextBox 11"/>
          <p:cNvSpPr txBox="1"/>
          <p:nvPr/>
        </p:nvSpPr>
        <p:spPr>
          <a:xfrm>
            <a:off x="1639252" y="1990050"/>
            <a:ext cx="6099142" cy="2745740"/>
          </a:xfrm>
          <a:prstGeom prst="rect"/>
          <a:noFill/>
        </p:spPr>
        <p:txBody>
          <a:bodyPr wrap="square">
            <a:spAutoFit/>
          </a:bodyPr>
          <a:p>
            <a:r>
              <a:rPr altLang="en-US" dirty="0" lang="en-US"/>
              <a:t>The problem statement in machine translation typically revolves around the development of algorithms and models capable of accurately and fluently translating text from one language to another. This involves</a:t>
            </a:r>
            <a:r>
              <a:rPr altLang="en-US" dirty="0" lang="en-US"/>
              <a:t> </a:t>
            </a:r>
            <a:r>
              <a:rPr altLang="en-US" dirty="0" lang="en-US"/>
              <a:t> addressing challenges such as s</a:t>
            </a:r>
            <a:r>
              <a:rPr altLang="en-US" dirty="0" lang="en-US"/>
              <a:t>y</a:t>
            </a:r>
            <a:r>
              <a:rPr altLang="en-US" dirty="0" lang="en-US"/>
              <a:t>n</a:t>
            </a:r>
            <a:r>
              <a:rPr altLang="en-US" dirty="0" lang="en-US"/>
              <a:t>a</a:t>
            </a:r>
            <a:r>
              <a:rPr altLang="en-US" dirty="0" lang="en-US"/>
              <a:t>ctic and semantic differences between languages, handling idiomatic expressions and cultural nuances, and ensuring that the translated text retains the original meaning and context. The goal is to create translation systems that are reliable, efficient, and capable of producing high-quality translations across multiple language pairs.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775" y="829627"/>
            <a:ext cx="5264785" cy="5372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lang="en-US" spc="-10"/>
              <a:t> </a:t>
            </a:r>
            <a:r>
              <a:rPr dirty="0" sz="4250" lang="en-US" spc="-10"/>
              <a:t> </a:t>
            </a:r>
            <a:r>
              <a:rPr dirty="0" sz="4250" lang="en-US" spc="-10"/>
              <a:t>O</a:t>
            </a:r>
            <a:r>
              <a:rPr dirty="0" sz="4250" lang="en-US" spc="-10"/>
              <a:t>V</a:t>
            </a:r>
            <a:r>
              <a:rPr dirty="0" sz="4250" lang="en-US" spc="-10"/>
              <a:t>ERVIEW </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49" name="TextBox 13"/>
          <p:cNvSpPr txBox="1"/>
          <p:nvPr/>
        </p:nvSpPr>
        <p:spPr>
          <a:xfrm>
            <a:off x="1747837" y="2210714"/>
            <a:ext cx="6099142" cy="548640"/>
          </a:xfrm>
          <a:prstGeom prst="rect"/>
          <a:noFill/>
        </p:spPr>
        <p:txBody>
          <a:bodyPr wrap="square">
            <a:spAutoFit/>
          </a:bodyPr>
          <a:p>
            <a:r>
              <a:rPr dirty="0" lang="en-US"/>
              <a:t>T</a:t>
            </a:r>
            <a:r>
              <a:rPr dirty="0" lang="en-US"/>
              <a:t>o</a:t>
            </a:r>
            <a:r>
              <a:rPr dirty="0" lang="en-US"/>
              <a:t> </a:t>
            </a:r>
            <a:r>
              <a:rPr dirty="0" lang="en-US"/>
              <a:t>d</a:t>
            </a:r>
            <a:r>
              <a:rPr dirty="0" lang="en-US"/>
              <a:t>e</a:t>
            </a:r>
            <a:r>
              <a:rPr dirty="0" lang="en-US"/>
              <a:t>v</a:t>
            </a:r>
            <a:r>
              <a:rPr dirty="0" lang="en-US"/>
              <a:t>e</a:t>
            </a:r>
            <a:r>
              <a:rPr dirty="0" lang="en-US"/>
              <a:t>lop </a:t>
            </a:r>
            <a:r>
              <a:rPr dirty="0" lang="en-US"/>
              <a:t>the </a:t>
            </a:r>
            <a:r>
              <a:rPr dirty="0" lang="en-US"/>
              <a:t>Enhancing Cross-Linguistic Communication with Accurate Machine Translation</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5"/>
          <p:cNvSpPr txBox="1">
            <a:spLocks noGrp="1"/>
          </p:cNvSpPr>
          <p:nvPr>
            <p:ph type="title"/>
          </p:nvPr>
        </p:nvSpPr>
        <p:spPr>
          <a:xfrm>
            <a:off x="558165" y="385444"/>
            <a:ext cx="9764395" cy="9165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5" name="TextBox 11"/>
          <p:cNvSpPr txBox="1"/>
          <p:nvPr/>
        </p:nvSpPr>
        <p:spPr>
          <a:xfrm>
            <a:off x="2250553" y="2019300"/>
            <a:ext cx="6099142" cy="3291840"/>
          </a:xfrm>
          <a:prstGeom prst="rect"/>
          <a:noFill/>
        </p:spPr>
        <p:txBody>
          <a:bodyPr wrap="square">
            <a:spAutoFit/>
          </a:bodyPr>
          <a:p>
            <a:r>
              <a:rPr b="1" dirty="0" lang="en-US"/>
              <a:t>Individuals</a:t>
            </a:r>
            <a:r>
              <a:rPr dirty="0" lang="en-US"/>
              <a:t>: People who need to translate personal documents, emails, or web content for personal use, such as travelers, students, or individuals communicating with friends and family in different languages.</a:t>
            </a:r>
            <a:endParaRPr altLang="en-US" lang="zh-CN"/>
          </a:p>
          <a:p>
            <a:r>
              <a:rPr altLang="en-US" b="1" dirty="0" lang="en-US"/>
              <a:t>Businesses</a:t>
            </a:r>
            <a:r>
              <a:rPr altLang="en-US" dirty="0" lang="en-US"/>
              <a:t>: Companies that need to translate documents, websites, or communications for international clients, partners, or employees. This can include industries such as e-commerce, tourism, or multinational corporations.</a:t>
            </a:r>
            <a:endParaRPr altLang="en-US" lang="zh-CN"/>
          </a:p>
          <a:p>
            <a:r>
              <a:rPr altLang="en-US" b="1" dirty="0" lang="en-US"/>
              <a:t>Government agencies</a:t>
            </a:r>
            <a:r>
              <a:rPr altLang="en-US" dirty="0" lang="en-US"/>
              <a:t>: Government entities that require translation services for official documents, reports, or communications in multiple languages for diplomatic, legal, or administrative purposes.</a:t>
            </a:r>
            <a:endParaRPr altLang="en-US" lang="zh-CN"/>
          </a:p>
          <a:p>
            <a:r>
              <a:rPr altLang="en-US" b="1" dirty="0" lang="en-US"/>
              <a:t>Language service providers</a:t>
            </a:r>
            <a:r>
              <a:rPr altLang="en-US" dirty="0" lang="en-US"/>
              <a:t>: Translation agencies or freelance translators who use machine translation as part of their translation workflow to increase efficiency and productivity.</a:t>
            </a:r>
            <a:endParaRPr altLang="en-US" lang="zh-CN"/>
          </a:p>
          <a:p>
            <a:r>
              <a:rPr altLang="en-US" b="1" dirty="0" lang="en-US"/>
              <a:t>Educational institutions</a:t>
            </a:r>
            <a:r>
              <a:rPr altLang="en-US" dirty="0" lang="en-US"/>
              <a:t>: Schools, universities, or language learning centers that use machine translation tools to assist language learners in understanding foreign texts or to facilitate language exchange programs.</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228600" y="52478"/>
            <a:ext cx="9764395" cy="9302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1" name="Rectangle 3"/>
          <p:cNvSpPr>
            <a:spLocks noChangeArrowheads="1"/>
          </p:cNvSpPr>
          <p:nvPr/>
        </p:nvSpPr>
        <p:spPr bwMode="auto">
          <a:xfrm>
            <a:off x="558164" y="2426968"/>
            <a:ext cx="9764395" cy="3398774"/>
          </a:xfrm>
          <a:prstGeom prst="rect"/>
          <a:noFill/>
          <a:ln>
            <a:noFill/>
          </a:ln>
          <a:effectLst/>
        </p:spPr>
        <p:txBody>
          <a:bodyPr anchor="ctr" anchorCtr="0" bIns="0" compatLnSpc="1" lIns="0" numCol="1" rIns="0" tIns="198375"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Solution: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One potential solution for enhancing cross-linguistic communication with accurate machine translation involves developing advanced neural network-based models trained on large-scale multilingual datasets. These models can leverage techniques such as attention mechanisms, transformer architectures, and pre-training on diverse linguistic corpora to improve translation quality.</a:t>
            </a:r>
            <a:endParaRPr altLang="en-US" lang="zh-CN"/>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Value Proposition: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High Translation Accuracy: </a:t>
            </a:r>
            <a:r>
              <a:rPr altLang="en-US" baseline="0" b="0" cap="none" dirty="0" sz="1800" i="0" kumimoji="0" lang="en-US" normalizeH="0" strike="noStrike" u="none">
                <a:ln>
                  <a:noFill/>
                </a:ln>
                <a:solidFill>
                  <a:schemeClr val="tx1"/>
                </a:solidFill>
                <a:effectLst/>
                <a:latin typeface="Arial" panose="020B0604020202020204" pitchFamily="34" charset="0"/>
              </a:rPr>
              <a:t>Neural network-based models, especially those utilizing transformer architectures like the Transformer or BERT, have demonstrated superior performance in capturing complex linguistic patterns and context dependencies, leading to more accurate translations.</a:t>
            </a:r>
            <a:endParaRPr altLang="en-US" b="0" lang="zh-CN"/>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Flexibility and Adaptability: T</a:t>
            </a:r>
            <a:r>
              <a:rPr altLang="en-US" baseline="0" b="0" cap="none" dirty="0" sz="1800" i="0" kumimoji="0" lang="en-US" normalizeH="0" strike="noStrike" u="none">
                <a:ln>
                  <a:noFill/>
                </a:ln>
                <a:solidFill>
                  <a:schemeClr val="tx1"/>
                </a:solidFill>
                <a:effectLst/>
                <a:latin typeface="Arial" panose="020B0604020202020204" pitchFamily="34" charset="0"/>
              </a:rPr>
              <a:t>hese models can handle a wide range of languages and language pairs without requiring extensive hand-crafted linguistic rules or language-specific resources. They can also adapt to different domains and styles through techniques like fine-tuning and domain adaptation.</a:t>
            </a:r>
            <a:endParaRPr altLang="en-US" b="0" lang="zh-CN"/>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Scalability: </a:t>
            </a:r>
            <a:r>
              <a:rPr altLang="en-US" baseline="0" b="0" cap="none" dirty="0" sz="1800" i="0" kumimoji="0" lang="en-US" normalizeH="0" strike="noStrike" u="none">
                <a:ln>
                  <a:noFill/>
                </a:ln>
                <a:solidFill>
                  <a:schemeClr val="tx1"/>
                </a:solidFill>
                <a:effectLst/>
                <a:latin typeface="Arial" panose="020B0604020202020204" pitchFamily="34" charset="0"/>
              </a:rPr>
              <a:t>N</a:t>
            </a:r>
            <a:r>
              <a:rPr altLang="en-US" baseline="0" b="0" cap="none" dirty="0" sz="1800" i="0" kumimoji="0" lang="en-US" normalizeH="0" strike="noStrike" u="none">
                <a:ln>
                  <a:noFill/>
                </a:ln>
                <a:solidFill>
                  <a:schemeClr val="tx1"/>
                </a:solidFill>
                <a:effectLst/>
                <a:latin typeface="Arial" panose="020B0604020202020204" pitchFamily="34" charset="0"/>
              </a:rPr>
              <a:t>eural network-based models can be trained on large-scale</a:t>
            </a:r>
            <a:r>
              <a:rPr altLang="en-US" baseline="0" b="0" cap="none" dirty="0" sz="1800" i="0" kumimoji="0" lang="en-US" normalizeH="0" strike="noStrike" u="none">
                <a:ln>
                  <a:noFill/>
                </a:ln>
                <a:solidFill>
                  <a:schemeClr val="tx1"/>
                </a:solidFill>
                <a:effectLst/>
                <a:latin typeface="Arial" panose="020B0604020202020204" pitchFamily="34" charset="0"/>
              </a:rPr>
              <a:t> datasets containing diverse linguistic patterns and vocabulary, allowing them to scale effectively with more data and computational resources.</a:t>
            </a:r>
            <a:endParaRPr altLang="en-US" b="0" lang="zh-CN"/>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62" name="Rectangle 4"/>
          <p:cNvSpPr>
            <a:spLocks noChangeArrowheads="1"/>
          </p:cNvSpPr>
          <p:nvPr/>
        </p:nvSpPr>
        <p:spPr bwMode="auto">
          <a:xfrm>
            <a:off x="0" y="-274320"/>
            <a:ext cx="182880" cy="5486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7" name="object 7"/>
          <p:cNvSpPr txBox="1">
            <a:spLocks noGrp="1"/>
          </p:cNvSpPr>
          <p:nvPr>
            <p:ph type="title"/>
          </p:nvPr>
        </p:nvSpPr>
        <p:spPr>
          <a:xfrm>
            <a:off x="558165" y="385444"/>
            <a:ext cx="9764395" cy="8067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8"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9" name="TextBox 12"/>
          <p:cNvSpPr txBox="1"/>
          <p:nvPr/>
        </p:nvSpPr>
        <p:spPr>
          <a:xfrm>
            <a:off x="3050628" y="1451724"/>
            <a:ext cx="6101254" cy="1463040"/>
          </a:xfrm>
          <a:prstGeom prst="rect"/>
          <a:noFill/>
        </p:spPr>
        <p:txBody>
          <a:bodyPr wrap="square">
            <a:spAutoFit/>
          </a:bodyPr>
          <a:p>
            <a:endParaRPr dirty="0" lang="en-IN"/>
          </a:p>
          <a:p>
            <a:r>
              <a:rPr dirty="0" lang="en-IN"/>
              <a:t>Our solution achieves </a:t>
            </a:r>
            <a:r>
              <a:rPr dirty="0" lang="en-US"/>
              <a:t> </a:t>
            </a:r>
            <a:r>
              <a:rPr dirty="0" lang="en-US"/>
              <a:t>an increasingly interconnected world, effective communication across language barriers is essential for collaboration, commerce, and cultural exchange. Machine translation systems have emerged as valuable tools for facilitating cross-linguistic communication. However, the current state-of-the-art in machine translation still faces significant challenges in producing accurate and contextually relevant translations.</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4" name="object 8"/>
          <p:cNvSpPr txBox="1">
            <a:spLocks noGrp="1"/>
          </p:cNvSpPr>
          <p:nvPr>
            <p:ph type="ctrTitle"/>
          </p:nvPr>
        </p:nvSpPr>
        <p:spPr>
          <a:xfrm>
            <a:off x="739775" y="291147"/>
            <a:ext cx="3304540" cy="610235"/>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75" name="TextBox 12"/>
          <p:cNvSpPr txBox="1"/>
          <p:nvPr/>
        </p:nvSpPr>
        <p:spPr>
          <a:xfrm>
            <a:off x="381000" y="1524000"/>
            <a:ext cx="7464007" cy="3520440"/>
          </a:xfrm>
          <a:prstGeom prst="rect"/>
          <a:noFill/>
        </p:spPr>
        <p:txBody>
          <a:bodyPr wrap="square">
            <a:spAutoFit/>
          </a:bodyPr>
          <a:p>
            <a:r>
              <a:rPr dirty="0" lang="en-US"/>
              <a:t>Modeling in machine translation refers to the process of building computational models that can automatically translate text from one language to another. There are various approaches to modeling in machine translation, including:</a:t>
            </a:r>
            <a:endParaRPr altLang="en-US" lang="zh-CN"/>
          </a:p>
          <a:p>
            <a:r>
              <a:rPr altLang="en-US" b="1" dirty="0" lang="en-US"/>
              <a:t>Statistical Machine Translation (</a:t>
            </a:r>
            <a:r>
              <a:rPr altLang="en-US" dirty="0" lang="en-US"/>
              <a:t>SMT): SMT models are based on statistical models that learn translation patterns from large parallel corpora. These models typically involve components such as phrase-based or word-based translation models, language models, and alignment models to generate translations.</a:t>
            </a:r>
            <a:endParaRPr altLang="en-US" lang="zh-CN"/>
          </a:p>
          <a:p>
            <a:r>
              <a:rPr altLang="en-US" b="1" dirty="0" lang="en-US"/>
              <a:t>Neural Machine Translation (NMT)</a:t>
            </a:r>
            <a:r>
              <a:rPr altLang="en-US" dirty="0" lang="en-US"/>
              <a:t>: NMT models use neural networks to directly model the mapping between input and output sequences. These models employ architectures like sequence-to-sequence models with attention mechanisms, transformer models, or encoder-decoder architectures to learn to translate text more effectively.</a:t>
            </a:r>
            <a:endParaRPr altLang="en-US" lang="zh-CN"/>
          </a:p>
          <a:p>
            <a:r>
              <a:rPr altLang="en-US" b="1" dirty="0" lang="en-US"/>
              <a:t>Hybrid Approaches</a:t>
            </a:r>
            <a:r>
              <a:rPr altLang="en-US" dirty="0" lang="en-US"/>
              <a:t>: Some machine translation systems combine elements of both statistical and neural approaches. For example, a hybrid system might use neural networks for modeling certain aspects of translation while still incorporating traditional statistical components.</a:t>
            </a:r>
            <a:endParaRPr altLang="en-US" lang="zh-CN"/>
          </a:p>
          <a:p>
            <a:r>
              <a:rPr altLang="en-US" b="1" dirty="0" lang="en-US"/>
              <a:t>Domain-Specific Modeling</a:t>
            </a:r>
            <a:r>
              <a:rPr altLang="en-US" dirty="0" lang="en-US"/>
              <a:t>: In domain-specific machine translation, models are tailored to specific domains or topics to improve translation quality within those domains. </a:t>
            </a:r>
            <a:endParaRPr altLang="en-US" lang="zh-C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Shalu Rakshana</dc:creator>
  <cp:lastModifiedBy>Shalu Rakshana</cp:lastModifiedBy>
  <dcterms:created xsi:type="dcterms:W3CDTF">2024-04-02T06:29:39Z</dcterms:created>
  <dcterms:modified xsi:type="dcterms:W3CDTF">2024-04-04T02:18:28Z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28beaf25d2fb414dbf1458f165076905</vt:lpwstr>
  </property>
</Properties>
</file>