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4" r:id="rId5"/>
    <p:sldId id="329" r:id="rId6"/>
    <p:sldId id="334" r:id="rId7"/>
    <p:sldId id="343" r:id="rId8"/>
    <p:sldId id="339" r:id="rId9"/>
    <p:sldId id="341" r:id="rId10"/>
    <p:sldId id="325" r:id="rId11"/>
    <p:sldId id="331" r:id="rId12"/>
    <p:sldId id="34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7DF5C-F79B-C8E3-5CE0-517D091FAD43}" v="374" dt="2025-02-23T19:57:36.431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5" autoAdjust="0"/>
    <p:restoredTop sz="95394" autoAdjust="0"/>
  </p:normalViewPr>
  <p:slideViewPr>
    <p:cSldViewPr snapToGrid="0">
      <p:cViewPr>
        <p:scale>
          <a:sx n="100" d="100"/>
          <a:sy n="100" d="100"/>
        </p:scale>
        <p:origin x="216" y="-542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5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63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9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5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08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6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rumguides.org/scrum-guid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gilemanifesto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5253" y="-1088260"/>
            <a:ext cx="8961120" cy="5599062"/>
          </a:xfrm>
        </p:spPr>
        <p:txBody>
          <a:bodyPr/>
          <a:lstStyle/>
          <a:p>
            <a:r>
              <a:rPr lang="en-US" dirty="0"/>
              <a:t>        </a:t>
            </a:r>
            <a:r>
              <a:rPr lang="en-US" u="sng" dirty="0"/>
              <a:t>AGILE</a:t>
            </a:r>
            <a:r>
              <a:rPr lang="en-US" dirty="0"/>
              <a:t>  </a:t>
            </a:r>
            <a:r>
              <a:rPr lang="en-US" u="sng" dirty="0"/>
              <a:t>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A76CB-E1AC-4DF8-78DD-4ACCFA11331C}"/>
              </a:ext>
            </a:extLst>
          </p:cNvPr>
          <p:cNvSpPr txBox="1"/>
          <p:nvPr/>
        </p:nvSpPr>
        <p:spPr>
          <a:xfrm>
            <a:off x="4365356" y="268637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cs typeface="Arial"/>
              </a:rPr>
              <a:t>JEREMIAH LONGWA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18288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9117" y="1541379"/>
            <a:ext cx="6400800" cy="3257550"/>
          </a:xfrm>
        </p:spPr>
        <p:txBody>
          <a:bodyPr vert="horz" lIns="0" tIns="45720" rIns="91440" bIns="45720" rtlCol="0" anchor="t">
            <a:no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Explaining Agile Roles</a:t>
            </a:r>
            <a:endParaRPr lang="en-US" dirty="0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Explaining Agile Phases</a:t>
            </a:r>
            <a:endParaRPr lang="en-US" dirty="0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Describing Waterfall Model</a:t>
            </a:r>
            <a:endParaRPr lang="en-US" dirty="0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Waterfall or Agile Approach</a:t>
            </a:r>
            <a:endParaRPr lang="en-US" dirty="0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>
                <a:cs typeface="Arial"/>
              </a:rPr>
              <a:t>Summary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3" y="-1019574"/>
            <a:ext cx="6529951" cy="3834371"/>
          </a:xfrm>
        </p:spPr>
        <p:txBody>
          <a:bodyPr anchor="ctr"/>
          <a:lstStyle/>
          <a:p>
            <a:r>
              <a:rPr lang="en-US" sz="2400" b="0" u="sng" dirty="0">
                <a:solidFill>
                  <a:srgbClr val="FFFFFF"/>
                </a:solidFill>
                <a:ea typeface="+mj-lt"/>
                <a:cs typeface="+mj-lt"/>
              </a:rPr>
              <a:t>Roles in a Scrum-Agile Team</a:t>
            </a:r>
            <a:endParaRPr lang="en-US" sz="24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BF70B-29E4-643E-D622-A78BD39A34F8}"/>
              </a:ext>
            </a:extLst>
          </p:cNvPr>
          <p:cNvSpPr txBox="1"/>
          <p:nvPr/>
        </p:nvSpPr>
        <p:spPr>
          <a:xfrm>
            <a:off x="413288" y="1485254"/>
            <a:ext cx="6662977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 Scrum Master: Facilitates the Scrum process, removes impediments, and ensures the team follows Agile practices. Key for maintaining productivity and focus.</a:t>
            </a:r>
            <a:endParaRPr lang="en-US" sz="2400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 Product Owner: Represents the stakeholders, defines the product backlog, and prioritizes tasks. Crucial for aligning the team’s work with business goals.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Development Team: Cross-functional group responsible for delivering potentially shippable increments. Essential for iterative development and continuous improvement.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en-US" sz="24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822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73" y="2040"/>
            <a:ext cx="6824803" cy="881632"/>
          </a:xfrm>
        </p:spPr>
        <p:txBody>
          <a:bodyPr anchor="b"/>
          <a:lstStyle/>
          <a:p>
            <a:r>
              <a:rPr lang="en-US" sz="2400" b="0" u="sng" dirty="0">
                <a:ea typeface="+mj-lt"/>
                <a:cs typeface="+mj-lt"/>
              </a:rPr>
              <a:t>Phases of SDLC in Agile Approach</a:t>
            </a:r>
            <a:endParaRPr lang="en-US" sz="2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450F-A8E5-8B7F-1C54-79C0810102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321" y="1317401"/>
            <a:ext cx="8310056" cy="3921847"/>
          </a:xfrm>
        </p:spPr>
        <p:txBody>
          <a:bodyPr vert="horz" lIns="0" tIns="0" rIns="0" bIns="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b="0" dirty="0">
                <a:solidFill>
                  <a:schemeClr val="bg1"/>
                </a:solidFill>
                <a:ea typeface="+mj-lt"/>
                <a:cs typeface="+mj-lt"/>
              </a:rPr>
              <a:t> Initiation: Define the project vision and objectives. Importance: Sets the foundation and direction.</a:t>
            </a:r>
            <a:endParaRPr lang="en-US" dirty="0">
              <a:solidFill>
                <a:schemeClr val="bg1"/>
              </a:solidFill>
              <a:latin typeface="Arial"/>
              <a:ea typeface="+mj-lt"/>
            </a:endParaRPr>
          </a:p>
          <a:p>
            <a:pPr>
              <a:buFont typeface="Arial"/>
              <a:buChar char="•"/>
            </a:pPr>
            <a:r>
              <a:rPr lang="en-US" b="0" dirty="0">
                <a:solidFill>
                  <a:schemeClr val="bg1"/>
                </a:solidFill>
                <a:ea typeface="+mj-lt"/>
                <a:cs typeface="+mj-lt"/>
              </a:rPr>
              <a:t> Planning: Create the product backlog and plan sprints. Importance: Ensures prioritized and manageable workload.</a:t>
            </a:r>
          </a:p>
          <a:p>
            <a:pPr>
              <a:buFont typeface="Arial"/>
              <a:buChar char="•"/>
            </a:pPr>
            <a:r>
              <a:rPr lang="en-US" b="0" dirty="0">
                <a:solidFill>
                  <a:schemeClr val="bg1"/>
                </a:solidFill>
                <a:ea typeface="+mj-lt"/>
                <a:cs typeface="+mj-lt"/>
              </a:rPr>
              <a:t> Execution: Develop increments in iterative cycles (sprints). Importance: Allows for continuous feedback and adjustments.</a:t>
            </a:r>
          </a:p>
          <a:p>
            <a:pPr>
              <a:buFont typeface="Arial"/>
              <a:buChar char="•"/>
            </a:pPr>
            <a:r>
              <a:rPr lang="en-US" b="0" dirty="0">
                <a:solidFill>
                  <a:schemeClr val="bg1"/>
                </a:solidFill>
                <a:ea typeface="+mj-lt"/>
                <a:cs typeface="+mj-lt"/>
              </a:rPr>
              <a:t> Review: Conduct sprint reviews and retrospectives. Importance: Facilitates learning and process improvement.</a:t>
            </a:r>
          </a:p>
          <a:p>
            <a:pPr marL="285750" indent="-285750">
              <a:buFont typeface="Arial"/>
              <a:buChar char="•"/>
            </a:pPr>
            <a:r>
              <a:rPr lang="en-US" b="0" dirty="0">
                <a:solidFill>
                  <a:schemeClr val="bg1"/>
                </a:solidFill>
                <a:ea typeface="+mj-lt"/>
                <a:cs typeface="+mj-lt"/>
              </a:rPr>
              <a:t>Release: Deliver the final product increment. Importance: Ensures the product meets user needs and expectations.</a:t>
            </a:r>
          </a:p>
          <a:p>
            <a:endParaRPr lang="en-US" sz="1600" dirty="0">
              <a:solidFill>
                <a:schemeClr val="bg1"/>
              </a:solidFill>
              <a:latin typeface="Arial"/>
            </a:endParaRPr>
          </a:p>
          <a:p>
            <a:endParaRPr lang="en-US" sz="16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07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8E5B-47A0-EF94-A53D-6FDB74C9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503" y="208315"/>
            <a:ext cx="7317783" cy="1505920"/>
          </a:xfrm>
        </p:spPr>
        <p:txBody>
          <a:bodyPr/>
          <a:lstStyle/>
          <a:p>
            <a:r>
              <a:rPr lang="en-US" sz="2400" b="0" u="sng" dirty="0">
                <a:ea typeface="+mj-lt"/>
                <a:cs typeface="+mj-lt"/>
              </a:rPr>
              <a:t>Contrast with Waterfall Development</a:t>
            </a:r>
            <a:endParaRPr lang="en-US" sz="2400" u="sng"/>
          </a:p>
          <a:p>
            <a:endParaRPr lang="en-US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F8690-9FBF-D714-046E-04E64982B056}"/>
              </a:ext>
            </a:extLst>
          </p:cNvPr>
          <p:cNvSpPr txBox="1"/>
          <p:nvPr/>
        </p:nvSpPr>
        <p:spPr>
          <a:xfrm>
            <a:off x="3744686" y="762000"/>
            <a:ext cx="8991598" cy="53317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400">
                <a:solidFill>
                  <a:srgbClr val="FFFFFF"/>
                </a:solidFill>
                <a:cs typeface="Arial"/>
              </a:rPr>
              <a:t>Linear and Sequential: Requirements -&gt; Design -&gt; Implementation -&gt; Verification -&gt; Maintenance.</a:t>
            </a:r>
            <a:endParaRPr lang="en-US" sz="2400"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400">
                <a:solidFill>
                  <a:srgbClr val="FFFFFF"/>
                </a:solidFill>
                <a:cs typeface="Arial"/>
              </a:rPr>
              <a:t>Key Differences:</a:t>
            </a:r>
            <a:endParaRPr lang="en-US" sz="2400"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400">
                <a:solidFill>
                  <a:srgbClr val="FFFFFF"/>
                </a:solidFill>
                <a:cs typeface="Arial"/>
              </a:rPr>
              <a:t> Requirements Gathering: In Waterfall, all requirements are gathered upfront, which can lead to issues if changes are needed later</a:t>
            </a:r>
            <a:endParaRPr lang="en-US" sz="2400"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400">
                <a:solidFill>
                  <a:srgbClr val="FFFFFF"/>
                </a:solidFill>
                <a:cs typeface="Arial"/>
              </a:rPr>
              <a:t> Flexibility: Waterfall is less flexible as it follows a rigid sequence. Agile allows for changes and improvements throughout the project.</a:t>
            </a:r>
            <a:endParaRPr lang="en-US" sz="2400"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400" dirty="0">
                <a:solidFill>
                  <a:srgbClr val="FFFFFF"/>
                </a:solidFill>
                <a:cs typeface="Arial"/>
              </a:rPr>
              <a:t>Problem Example: If a requirement changes mid-project, Waterfall would require revisiting earlier phases, causing delays. Agile adapts more easily through iterative cycles.</a:t>
            </a:r>
            <a:endParaRPr lang="en-US" sz="2400" dirty="0"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dirty="0">
              <a:cs typeface="Arial"/>
            </a:endParaRPr>
          </a:p>
          <a:p>
            <a:pPr algn="l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583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B1ED-4D78-65EC-0579-DA9E41D7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428243"/>
            <a:ext cx="6116665" cy="636242"/>
          </a:xfrm>
        </p:spPr>
        <p:txBody>
          <a:bodyPr anchor="b"/>
          <a:lstStyle/>
          <a:p>
            <a:r>
              <a:rPr lang="en-US" sz="2400" b="0" u="sng" dirty="0">
                <a:ea typeface="+mj-lt"/>
                <a:cs typeface="+mj-lt"/>
              </a:rPr>
              <a:t>Factors for Choosing Approach</a:t>
            </a:r>
            <a:endParaRPr lang="en-US" sz="2400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1EAA32-913D-25AC-CC36-C39DAE7FE6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7896" y="749129"/>
            <a:ext cx="6943240" cy="1553459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b="0">
              <a:solidFill>
                <a:schemeClr val="bg1"/>
              </a:solidFill>
              <a:latin typeface="Arial Black"/>
              <a:ea typeface="+mj-lt"/>
              <a:cs typeface="+mj-lt"/>
            </a:endParaRPr>
          </a:p>
          <a:p>
            <a:pPr>
              <a:buFont typeface="Arial"/>
              <a:buChar char="•"/>
            </a:pPr>
            <a:r>
              <a:rPr lang="en-US" b="0">
                <a:solidFill>
                  <a:schemeClr val="bg1"/>
                </a:solidFill>
                <a:ea typeface="+mj-lt"/>
                <a:cs typeface="+mj-lt"/>
              </a:rPr>
              <a:t> Project Scope and Requirements: Well-defined and unchanging requirements may suit Waterfall. Dynamic and evolving requirements favor Agile.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b="0">
                <a:solidFill>
                  <a:schemeClr val="bg1"/>
                </a:solidFill>
                <a:ea typeface="+mj-lt"/>
                <a:cs typeface="+mj-lt"/>
              </a:rPr>
              <a:t> Timeline and Flexibility: Tight deadlines and need for flexibility lean towards Agile. Longer timelines with clear stages may fit Waterfall.</a:t>
            </a:r>
          </a:p>
          <a:p>
            <a:pPr>
              <a:buFont typeface="Arial"/>
              <a:buChar char="•"/>
            </a:pPr>
            <a:r>
              <a:rPr lang="en-US" b="0">
                <a:solidFill>
                  <a:schemeClr val="bg1"/>
                </a:solidFill>
                <a:ea typeface="+mj-lt"/>
                <a:cs typeface="+mj-lt"/>
              </a:rPr>
              <a:t> Team Collaboration: Agile promotes continuous collaboration and feedback. Waterfall is more structured with less frequent interactions.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b="0">
                <a:solidFill>
                  <a:schemeClr val="bg1"/>
                </a:solidFill>
                <a:ea typeface="+mj-lt"/>
                <a:cs typeface="+mj-lt"/>
              </a:rPr>
              <a:t> Risk Management: Agile mitigates risks through iterative delivery and continuous testing. Waterfall may face higher risks due to late testing phases.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  <a:latin typeface="Arial"/>
            </a:endParaRPr>
          </a:p>
          <a:p>
            <a:endParaRPr lang="en-US" dirty="0">
              <a:solidFill>
                <a:schemeClr val="bg1"/>
              </a:solidFill>
              <a:latin typeface="Arial"/>
            </a:endParaRPr>
          </a:p>
          <a:p>
            <a:endParaRPr lang="en-US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8B52B88-9973-4FE9-74F4-3E4829128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86631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A7019F-FB8F-0842-186B-1C366F52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2"/>
            <a:ext cx="6400800" cy="1828800"/>
          </a:xfrm>
        </p:spPr>
        <p:txBody>
          <a:bodyPr/>
          <a:lstStyle/>
          <a:p>
            <a:r>
              <a:rPr lang="en-US" sz="2400" u="sng" dirty="0"/>
              <a:t>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96622-BFDE-D806-F80F-CB3D2EE19A5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1185" y="1304118"/>
            <a:ext cx="6400800" cy="30480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In summary, the Scrum-agile approach fosters collaboration, adaptability, and continuous improvement, making it well-suited for projects like SNHU Travel's application, where requirements are dynamic, and stakeholder involvement is crucial for success.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60630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7" y="-2887387"/>
            <a:ext cx="10002589" cy="3657600"/>
          </a:xfrm>
        </p:spPr>
        <p:txBody>
          <a:bodyPr/>
          <a:lstStyle/>
          <a:p>
            <a:r>
              <a:rPr lang="en-US" sz="2400" u="sng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8" y="1211084"/>
            <a:ext cx="10488089" cy="185149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ea typeface="+mj-lt"/>
                <a:cs typeface="+mj-lt"/>
              </a:rPr>
              <a:t>1. Schwaber, K., &amp; Sutherland, J. (2020). The Scrum Guide. Scrum.org. Retrieved from </a:t>
            </a:r>
            <a:r>
              <a:rPr lang="en-US" dirty="0">
                <a:solidFill>
                  <a:schemeClr val="bg1"/>
                </a:solidFill>
                <a:latin typeface="Arial"/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https://scrumguides.org/scrum-guide.html</a:t>
            </a:r>
            <a:endParaRPr lang="en-US">
              <a:solidFill>
                <a:schemeClr val="bg1"/>
              </a:solidFill>
              <a:latin typeface="Arial"/>
              <a:ea typeface="+mj-lt"/>
              <a:cs typeface="+mj-lt"/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bg1"/>
                </a:solidFill>
                <a:latin typeface="Arial"/>
                <a:ea typeface="+mj-lt"/>
                <a:cs typeface="+mj-lt"/>
              </a:rPr>
              <a:t>2. Beck, K., Beedle, M., van </a:t>
            </a:r>
            <a:r>
              <a:rPr lang="en-US" err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Bennekum</a:t>
            </a:r>
            <a:r>
              <a:rPr lang="en-US" dirty="0">
                <a:solidFill>
                  <a:schemeClr val="bg1"/>
                </a:solidFill>
                <a:latin typeface="Arial"/>
                <a:ea typeface="+mj-lt"/>
                <a:cs typeface="+mj-lt"/>
              </a:rPr>
              <a:t>, A., Cockburn, A., Cunningham, W., Fowler, M., ... &amp; Thomas, D. (2021). Manifesto for Agile Software Development. Agile Alliance. Retrieved from </a:t>
            </a:r>
            <a:r>
              <a:rPr lang="en-US" dirty="0">
                <a:solidFill>
                  <a:schemeClr val="bg1"/>
                </a:solidFill>
                <a:latin typeface="Arial"/>
                <a:ea typeface="+mj-lt"/>
                <a:cs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https://agilemanifesto.org/</a:t>
            </a:r>
            <a:endParaRPr lang="en-US">
              <a:solidFill>
                <a:schemeClr val="bg1"/>
              </a:solidFill>
              <a:latin typeface="Arial"/>
              <a:ea typeface="+mj-lt"/>
              <a:cs typeface="+mj-lt"/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bg1"/>
                </a:solidFill>
                <a:latin typeface="Arial"/>
                <a:ea typeface="+mj-lt"/>
                <a:cs typeface="+mj-lt"/>
              </a:rPr>
              <a:t>3. Pressman, R. S., &amp; Maxim, B. R. (2020). Software Engineering: A Practitioner's Approach (9th ed.). McGraw-Hill Education.</a:t>
            </a:r>
          </a:p>
          <a:p>
            <a:r>
              <a:rPr lang="en-US" dirty="0">
                <a:solidFill>
                  <a:schemeClr val="bg1"/>
                </a:solidFill>
                <a:latin typeface="Arial"/>
                <a:ea typeface="+mj-lt"/>
                <a:cs typeface="+mj-lt"/>
              </a:rPr>
              <a:t>4. Sommerville, I. (2020). Software Engineering (10th ed.). Pearson.</a:t>
            </a:r>
            <a:endParaRPr lang="en-US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1F24-0C91-48A6-CBBD-459524CC3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6370" y="-828"/>
            <a:ext cx="10002589" cy="36576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429170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458E52-C9AB-45CD-90E2-A592FBC3F2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81F5C2-3514-4A07-8A5F-801AC1F704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F14FD5-A096-4D90-927F-14121C040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418</Words>
  <Application>Microsoft Office PowerPoint</Application>
  <PresentationFormat>Widescreen</PresentationFormat>
  <Paragraphs>115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Custom</vt:lpstr>
      <vt:lpstr>        AGILE  PRESENTATION</vt:lpstr>
      <vt:lpstr>Agenda</vt:lpstr>
      <vt:lpstr>Roles in a Scrum-Agile Team</vt:lpstr>
      <vt:lpstr>Phases of SDLC in Agile Approach</vt:lpstr>
      <vt:lpstr>Contrast with Waterfall Development  </vt:lpstr>
      <vt:lpstr>Factors for Choosing Approach</vt:lpstr>
      <vt:lpstr>Summary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203</cp:revision>
  <dcterms:created xsi:type="dcterms:W3CDTF">2025-02-23T18:56:12Z</dcterms:created>
  <dcterms:modified xsi:type="dcterms:W3CDTF">2025-02-23T20:01:10Z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