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7" r:id="rId5"/>
    <p:sldId id="271" r:id="rId6"/>
    <p:sldId id="272" r:id="rId7"/>
    <p:sldId id="258" r:id="rId8"/>
    <p:sldId id="259" r:id="rId9"/>
    <p:sldId id="260" r:id="rId10"/>
    <p:sldId id="261" r:id="rId11"/>
    <p:sldId id="262" r:id="rId12"/>
    <p:sldId id="264" r:id="rId13"/>
    <p:sldId id="273" r:id="rId14"/>
    <p:sldId id="263" r:id="rId15"/>
    <p:sldId id="265" r:id="rId16"/>
    <p:sldId id="266" r:id="rId17"/>
    <p:sldId id="267" r:id="rId18"/>
    <p:sldId id="268" r:id="rId19"/>
    <p:sldId id="269"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4004"/>
    <a:srgbClr val="CC3300"/>
    <a:srgbClr val="B2B2B2"/>
    <a:srgbClr val="202020"/>
    <a:srgbClr val="323232"/>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7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760FBDFE-C587-4B4C-A407-44438C67B59E}"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8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b="0" i="0" u="none" kern="1200" baseline="0">
          <a:solidFill>
            <a:schemeClr val="tx1"/>
          </a:solidFill>
          <a:latin typeface="Arial" panose="0208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335" y="1950085"/>
            <a:ext cx="9361170" cy="2553970"/>
          </a:xfrm>
        </p:spPr>
        <p:txBody>
          <a:bodyPr>
            <a:scene3d>
              <a:camera prst="orthographicFront"/>
              <a:lightRig rig="soft" dir="t">
                <a:rot lat="0" lon="0" rev="15600000"/>
              </a:lightRig>
            </a:scene3d>
            <a:sp3d extrusionH="57150" prstMaterial="softEdge">
              <a:bevelT w="25400" h="38100"/>
            </a:sp3d>
          </a:bodyPr>
          <a:lstStyle/>
          <a:p>
            <a:pPr>
              <a:lnSpc>
                <a:spcPct val="110000"/>
              </a:lnSpc>
            </a:pPr>
            <a:r>
              <a:rPr lang="en-US" altLang="zh-CN" sz="6000" b="1" u="sng">
                <a:solidFill>
                  <a:schemeClr val="accent4"/>
                </a:solidFill>
                <a:effectLst/>
                <a:latin typeface="Arial" panose="02080604020202020204" pitchFamily="34" charset="0"/>
                <a:ea typeface="SimSun" charset="0"/>
                <a:cs typeface="Abyssinica SIL" panose="02000000000000000000" charset="0"/>
              </a:rPr>
              <a:t>BOOTING PROCESS IN A COMPUTER</a:t>
            </a:r>
            <a:endParaRPr lang="en-US" altLang="zh-CN" sz="6000" b="1" u="sng">
              <a:solidFill>
                <a:schemeClr val="accent4"/>
              </a:solidFill>
              <a:effectLst/>
              <a:latin typeface="Arial" panose="02080604020202020204" pitchFamily="34" charset="0"/>
              <a:ea typeface="SimSun" charset="0"/>
              <a:cs typeface="Abyssinica SIL" panose="020000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333500"/>
          </a:xfrm>
        </p:spPr>
        <p:txBody>
          <a:bodyPr/>
          <a:p>
            <a:pPr algn="l"/>
            <a:r>
              <a:rPr lang="en-US" sz="4800" b="1" u="none">
                <a:solidFill>
                  <a:schemeClr val="tx2"/>
                </a:solidFill>
              </a:rPr>
              <a:t>3. LOADING OPERATING SYSTEM(OS).</a:t>
            </a:r>
            <a:endParaRPr lang="en-US" sz="4800" b="1" u="none">
              <a:solidFill>
                <a:schemeClr val="tx2"/>
              </a:solidFill>
            </a:endParaRPr>
          </a:p>
        </p:txBody>
      </p:sp>
      <p:sp>
        <p:nvSpPr>
          <p:cNvPr id="3" name="Content Placeholder 2"/>
          <p:cNvSpPr>
            <a:spLocks noGrp="1"/>
          </p:cNvSpPr>
          <p:nvPr>
            <p:ph idx="1"/>
          </p:nvPr>
        </p:nvSpPr>
        <p:spPr>
          <a:xfrm>
            <a:off x="609600" y="1608455"/>
            <a:ext cx="10972800" cy="4519295"/>
          </a:xfrm>
        </p:spPr>
        <p:txBody>
          <a:bodyPr/>
          <a:p>
            <a:r>
              <a:rPr lang="en-US" sz="4000">
                <a:latin typeface="Arial" panose="02080604020202020204" pitchFamily="34" charset="0"/>
                <a:ea typeface="SimSun" charset="0"/>
              </a:rPr>
              <a:t>After the POST succeeds, then the BIOS looks for OS in the ROM. This is done by CMOS(Complementary Metal Oxide Semiconductor) which knows where to look for OS.In window, OS is located at local disk C.</a:t>
            </a:r>
            <a:endParaRPr lang="en-US" sz="4000">
              <a:latin typeface="Arial" panose="02080604020202020204" pitchFamily="34" charset="0"/>
              <a:ea typeface="SimSun" charset="0"/>
            </a:endParaRPr>
          </a:p>
          <a:p>
            <a:r>
              <a:rPr lang="en-US" sz="4000">
                <a:latin typeface="Arial" panose="02080604020202020204" pitchFamily="34" charset="0"/>
                <a:ea typeface="SimSun" charset="0"/>
              </a:rPr>
              <a:t>In this step, the computer kernel’s  is loaded into computer’s memory.</a:t>
            </a:r>
            <a:endParaRPr lang="en-US" sz="4000">
              <a:latin typeface="Arial" panose="02080604020202020204" pitchFamily="34" charset="0"/>
              <a:ea typeface="SimSun" charset="0"/>
            </a:endParaRPr>
          </a:p>
          <a:p>
            <a:endParaRPr lang="en-US" sz="40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CONT...</a:t>
            </a:r>
            <a:endParaRPr lang="en-US"/>
          </a:p>
        </p:txBody>
      </p:sp>
      <p:sp>
        <p:nvSpPr>
          <p:cNvPr id="3" name="Content Placeholder 2"/>
          <p:cNvSpPr>
            <a:spLocks noGrp="1"/>
          </p:cNvSpPr>
          <p:nvPr>
            <p:ph idx="1"/>
          </p:nvPr>
        </p:nvSpPr>
        <p:spPr/>
        <p:txBody>
          <a:bodyPr/>
          <a:p>
            <a:r>
              <a:rPr lang="en-US" sz="4800">
                <a:latin typeface="Arial" panose="02080604020202020204" pitchFamily="34" charset="0"/>
                <a:ea typeface="SimSun" charset="0"/>
                <a:sym typeface="+mn-ea"/>
              </a:rPr>
              <a:t>The operating system takes control of the computer and begin loading system configuration information.</a:t>
            </a:r>
            <a:endParaRPr lang="en-US" sz="4800">
              <a:latin typeface="Arial" panose="02080604020202020204" pitchFamily="34" charset="0"/>
              <a:ea typeface="SimSun" charset="0"/>
            </a:endParaRPr>
          </a:p>
          <a:p>
            <a:endParaRPr lang="en-US" sz="4800">
              <a:latin typeface="Arial" panose="02080604020202020204" pitchFamily="34" charset="0"/>
              <a:ea typeface="SimSu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276350"/>
          </a:xfrm>
        </p:spPr>
        <p:txBody>
          <a:bodyPr/>
          <a:p>
            <a:r>
              <a:rPr lang="en-US" sz="4800" b="1" u="none">
                <a:solidFill>
                  <a:schemeClr val="tx2"/>
                </a:solidFill>
                <a:sym typeface="+mn-ea"/>
              </a:rPr>
              <a:t>THE  FIGURE SHOWING BOOTING  STEPS.</a:t>
            </a:r>
            <a:endParaRPr lang="en-US" sz="4800" b="1" u="none">
              <a:solidFill>
                <a:schemeClr val="tx2"/>
              </a:solidFill>
              <a:sym typeface="+mn-ea"/>
            </a:endParaRPr>
          </a:p>
        </p:txBody>
      </p:sp>
      <p:pic>
        <p:nvPicPr>
          <p:cNvPr id="5" name="Content Placeholder 3" descr="Screenshot_20231130-221450"/>
          <p:cNvPicPr>
            <a:picLocks noChangeAspect="1"/>
          </p:cNvPicPr>
          <p:nvPr>
            <p:ph idx="1"/>
          </p:nvPr>
        </p:nvPicPr>
        <p:blipFill>
          <a:blip r:embed="rId1"/>
          <a:stretch>
            <a:fillRect/>
          </a:stretch>
        </p:blipFill>
        <p:spPr>
          <a:xfrm>
            <a:off x="1502410" y="1802130"/>
            <a:ext cx="8834755" cy="43688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51890"/>
          </a:xfrm>
        </p:spPr>
        <p:txBody>
          <a:bodyPr/>
          <a:p>
            <a:r>
              <a:rPr lang="en-US" sz="5400" b="1" u="none">
                <a:solidFill>
                  <a:schemeClr val="tx2"/>
                </a:solidFill>
                <a:sym typeface="+mn-ea"/>
              </a:rPr>
              <a:t>4.SYSTEM CONFIGURATION.</a:t>
            </a:r>
            <a:endParaRPr lang="en-US" sz="5400" b="1" u="none">
              <a:solidFill>
                <a:schemeClr val="tx2"/>
              </a:solidFill>
              <a:sym typeface="+mn-ea"/>
            </a:endParaRPr>
          </a:p>
        </p:txBody>
      </p:sp>
      <p:sp>
        <p:nvSpPr>
          <p:cNvPr id="5" name="Content Placeholder 4"/>
          <p:cNvSpPr/>
          <p:nvPr>
            <p:ph idx="1"/>
          </p:nvPr>
        </p:nvSpPr>
        <p:spPr/>
        <p:txBody>
          <a:bodyPr/>
          <a:p>
            <a:r>
              <a:rPr lang="en-US" sz="3600">
                <a:latin typeface="Arial" panose="02080604020202020204" pitchFamily="34" charset="0"/>
                <a:ea typeface="SimSun" charset="0"/>
                <a:sym typeface="+mn-ea"/>
              </a:rPr>
              <a:t>Following this, system configures drivers installed in the computer OS.</a:t>
            </a:r>
            <a:endParaRPr lang="en-US" sz="3600">
              <a:latin typeface="Arial" panose="02080604020202020204" pitchFamily="34" charset="0"/>
              <a:ea typeface="SimSun" charset="0"/>
            </a:endParaRPr>
          </a:p>
          <a:p>
            <a:r>
              <a:rPr lang="en-US" sz="3600">
                <a:latin typeface="Arial" panose="02080604020202020204" pitchFamily="34" charset="0"/>
                <a:ea typeface="SimSun" charset="0"/>
                <a:sym typeface="+mn-ea"/>
              </a:rPr>
              <a:t>The database storing settings and configurations is initialized.</a:t>
            </a:r>
            <a:endParaRPr lang="en-US" sz="3600">
              <a:latin typeface="Arial" panose="02080604020202020204" pitchFamily="34" charset="0"/>
              <a:ea typeface="SimSun" charset="0"/>
            </a:endParaRPr>
          </a:p>
          <a:p>
            <a:r>
              <a:rPr lang="en-US" sz="3600">
                <a:latin typeface="Arial" panose="02080604020202020204" pitchFamily="34" charset="0"/>
                <a:ea typeface="SimSun" charset="0"/>
                <a:sym typeface="+mn-ea"/>
              </a:rPr>
              <a:t>Then, drivers necessary for peripherals are loaded.These drivers allow functioning of peripherals.</a:t>
            </a:r>
            <a:endParaRPr lang="en-US" sz="3600">
              <a:latin typeface="Arial" panose="02080604020202020204" pitchFamily="34" charset="0"/>
              <a:ea typeface="SimSun" charset="0"/>
            </a:endParaRPr>
          </a:p>
          <a:p>
            <a:endParaRPr lang="en-US" sz="36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u="none">
                <a:solidFill>
                  <a:schemeClr val="tx2"/>
                </a:solidFill>
              </a:rPr>
              <a:t>5.SYSTEM UTILITIES LOADS.</a:t>
            </a:r>
            <a:endParaRPr lang="en-US" sz="4800" b="1" u="none">
              <a:solidFill>
                <a:schemeClr val="tx2"/>
              </a:solidFill>
            </a:endParaRPr>
          </a:p>
        </p:txBody>
      </p:sp>
      <p:sp>
        <p:nvSpPr>
          <p:cNvPr id="5" name="Content Placeholder 4"/>
          <p:cNvSpPr/>
          <p:nvPr>
            <p:ph idx="1"/>
          </p:nvPr>
        </p:nvSpPr>
        <p:spPr/>
        <p:txBody>
          <a:bodyPr/>
          <a:p>
            <a:r>
              <a:rPr lang="en-US" sz="4000">
                <a:latin typeface="Arial" panose="02080604020202020204" pitchFamily="34" charset="0"/>
                <a:ea typeface="SimSun" charset="0"/>
              </a:rPr>
              <a:t>After configurations and registry, the system utilities like anti-virus,PC card unplugging and volume control utilities are loaded into computer’s memory.</a:t>
            </a:r>
            <a:endParaRPr lang="en-US" sz="4000">
              <a:latin typeface="Arial" panose="02080604020202020204" pitchFamily="34" charset="0"/>
              <a:ea typeface="SimSun" charset="0"/>
            </a:endParaRPr>
          </a:p>
          <a:p>
            <a:r>
              <a:rPr lang="en-US" sz="4000">
                <a:latin typeface="Arial" panose="02080604020202020204" pitchFamily="34" charset="0"/>
                <a:ea typeface="SimSun" charset="0"/>
              </a:rPr>
              <a:t>These utilities enhances system performance, security and user experience.</a:t>
            </a:r>
            <a:endParaRPr lang="en-US" sz="4000">
              <a:latin typeface="Arial" panose="02080604020202020204" pitchFamily="34" charset="0"/>
              <a:ea typeface="SimSun" charset="0"/>
            </a:endParaRPr>
          </a:p>
        </p:txBody>
      </p:sp>
      <p:sp>
        <p:nvSpPr>
          <p:cNvPr id="3" name="Text Box 2"/>
          <p:cNvSpPr txBox="1"/>
          <p:nvPr/>
        </p:nvSpPr>
        <p:spPr>
          <a:xfrm>
            <a:off x="4057650" y="5161280"/>
            <a:ext cx="309880" cy="36830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u="none">
                <a:solidFill>
                  <a:schemeClr val="tx2"/>
                </a:solidFill>
              </a:rPr>
              <a:t>6.USER AUTHENTICATION.</a:t>
            </a:r>
            <a:endParaRPr lang="en-US" b="1" i="1" u="none">
              <a:solidFill>
                <a:schemeClr val="tx2"/>
              </a:solidFill>
            </a:endParaRPr>
          </a:p>
        </p:txBody>
      </p:sp>
      <p:sp>
        <p:nvSpPr>
          <p:cNvPr id="3" name="Content Placeholder 2"/>
          <p:cNvSpPr>
            <a:spLocks noGrp="1"/>
          </p:cNvSpPr>
          <p:nvPr>
            <p:ph idx="1"/>
          </p:nvPr>
        </p:nvSpPr>
        <p:spPr>
          <a:xfrm>
            <a:off x="609600" y="1600200"/>
            <a:ext cx="10972800" cy="5094605"/>
          </a:xfrm>
        </p:spPr>
        <p:txBody>
          <a:bodyPr/>
          <a:p>
            <a:r>
              <a:rPr lang="en-US" sz="3600">
                <a:latin typeface="Arial" panose="02080604020202020204" pitchFamily="34" charset="0"/>
                <a:ea typeface="SimSun" charset="0"/>
              </a:rPr>
              <a:t>This is the last step before user starts to interact with the computer.</a:t>
            </a:r>
            <a:endParaRPr lang="en-US" sz="3600">
              <a:latin typeface="Arial" panose="02080604020202020204" pitchFamily="34" charset="0"/>
              <a:ea typeface="SimSun" charset="0"/>
            </a:endParaRPr>
          </a:p>
          <a:p>
            <a:r>
              <a:rPr lang="en-US" sz="3600">
                <a:latin typeface="Arial" panose="02080604020202020204" pitchFamily="34" charset="0"/>
                <a:ea typeface="SimSun" charset="0"/>
              </a:rPr>
              <a:t>The system prompts the user for authentication (requesting username and password).</a:t>
            </a:r>
            <a:endParaRPr lang="en-US" sz="3600">
              <a:latin typeface="Arial" panose="02080604020202020204" pitchFamily="34" charset="0"/>
              <a:ea typeface="SimSun" charset="0"/>
            </a:endParaRPr>
          </a:p>
          <a:p>
            <a:r>
              <a:rPr lang="en-US" sz="3600">
                <a:latin typeface="Arial" panose="02080604020202020204" pitchFamily="34" charset="0"/>
                <a:ea typeface="SimSun" charset="0"/>
              </a:rPr>
              <a:t>If  authentication succeeds,the user interface is then initiated, allowing users to interact with the computer and its programs.</a:t>
            </a:r>
            <a:endParaRPr lang="en-US" sz="36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6600" b="1" u="none">
                <a:solidFill>
                  <a:schemeClr val="tx2"/>
                </a:solidFill>
              </a:rPr>
              <a:t>CONCLUSION.</a:t>
            </a:r>
            <a:endParaRPr lang="en-US" sz="6600" b="1" u="none">
              <a:solidFill>
                <a:schemeClr val="tx2"/>
              </a:solidFill>
            </a:endParaRPr>
          </a:p>
        </p:txBody>
      </p:sp>
      <p:sp>
        <p:nvSpPr>
          <p:cNvPr id="3" name="Content Placeholder 2"/>
          <p:cNvSpPr>
            <a:spLocks noGrp="1"/>
          </p:cNvSpPr>
          <p:nvPr>
            <p:ph idx="1"/>
          </p:nvPr>
        </p:nvSpPr>
        <p:spPr>
          <a:xfrm>
            <a:off x="609600" y="1600200"/>
            <a:ext cx="10972800" cy="4977130"/>
          </a:xfrm>
        </p:spPr>
        <p:txBody>
          <a:bodyPr/>
          <a:p>
            <a:r>
              <a:rPr lang="en-US" sz="4000">
                <a:latin typeface="Arial" panose="02080604020202020204" pitchFamily="34" charset="0"/>
                <a:ea typeface="SimSun" charset="0"/>
              </a:rPr>
              <a:t>Through this,the computer transition from a powered off state to the state where the OS is fully loaded and ready for user interaction.</a:t>
            </a:r>
            <a:endParaRPr lang="en-US" sz="4000">
              <a:latin typeface="Arial" panose="02080604020202020204" pitchFamily="34" charset="0"/>
              <a:ea typeface="SimSun" charset="0"/>
            </a:endParaRPr>
          </a:p>
          <a:p>
            <a:r>
              <a:rPr lang="en-US" sz="4000">
                <a:latin typeface="Arial" panose="02080604020202020204" pitchFamily="34" charset="0"/>
                <a:ea typeface="SimSun" charset="0"/>
              </a:rPr>
              <a:t>This steps ensures systematic and orderly startup of the OS, enabling  a smooth transition from hardware initialization  to user accessibility.</a:t>
            </a:r>
            <a:endParaRPr lang="en-US" sz="40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10972800" cy="4736465"/>
          </a:xfrm>
        </p:spPr>
        <p:txBody>
          <a:bodyPr anchor="ctr" anchorCtr="0"/>
          <a:p>
            <a:endParaRPr lang="en-US" sz="6000" b="1">
              <a:solidFill>
                <a:schemeClr val="tx2"/>
              </a:solidFill>
              <a:latin typeface="Arial" panose="02080604020202020204" pitchFamily="34" charset="0"/>
              <a:ea typeface="SimSun" charset="0"/>
            </a:endParaRPr>
          </a:p>
          <a:p>
            <a:endParaRPr lang="en-US" sz="6000" b="1">
              <a:solidFill>
                <a:schemeClr val="tx2"/>
              </a:solidFill>
              <a:latin typeface="Arial" panose="02080604020202020204" pitchFamily="34" charset="0"/>
              <a:ea typeface="SimSun" charset="0"/>
            </a:endParaRPr>
          </a:p>
          <a:p>
            <a:pPr marL="0" indent="0" algn="ctr">
              <a:buNone/>
            </a:pPr>
            <a:r>
              <a:rPr lang="en-US" sz="6000" b="1">
                <a:solidFill>
                  <a:schemeClr val="tx2"/>
                </a:solidFill>
                <a:latin typeface="Arial" panose="02080604020202020204" pitchFamily="34" charset="0"/>
                <a:ea typeface="SimSun" charset="0"/>
              </a:rPr>
              <a:t> </a:t>
            </a:r>
            <a:r>
              <a:rPr lang="en-US" sz="6000" b="1">
                <a:solidFill>
                  <a:schemeClr val="tx2"/>
                </a:solidFill>
                <a:latin typeface="Arial" panose="02080604020202020204" pitchFamily="34" charset="0"/>
                <a:ea typeface="SimSun" charset="0"/>
                <a:sym typeface="+mn-ea"/>
              </a:rPr>
              <a:t>** THE END**</a:t>
            </a:r>
            <a:endParaRPr lang="en-US" sz="6000" b="1">
              <a:solidFill>
                <a:schemeClr val="tx2"/>
              </a:solidFill>
              <a:latin typeface="Arial" panose="02080604020202020204" pitchFamily="34" charset="0"/>
              <a:ea typeface="SimSun" charset="0"/>
            </a:endParaRPr>
          </a:p>
          <a:p>
            <a:pPr marL="0" indent="0" algn="ctr">
              <a:buNone/>
            </a:pPr>
            <a:r>
              <a:rPr lang="en-US" sz="6000" b="1">
                <a:solidFill>
                  <a:schemeClr val="tx2"/>
                </a:solidFill>
                <a:latin typeface="Arial" panose="02080604020202020204" pitchFamily="34" charset="0"/>
                <a:ea typeface="SimSun" charset="0"/>
                <a:sym typeface="+mn-ea"/>
              </a:rPr>
              <a:t> THANK YOU.</a:t>
            </a:r>
            <a:endParaRPr lang="en-US" sz="6000" b="1">
              <a:solidFill>
                <a:schemeClr val="tx2"/>
              </a:solidFill>
              <a:latin typeface="Arial" panose="02080604020202020204" pitchFamily="34" charset="0"/>
              <a:ea typeface="SimSun" charset="0"/>
            </a:endParaRPr>
          </a:p>
          <a:p>
            <a:endParaRPr lang="en-US" sz="6000" b="1">
              <a:solidFill>
                <a:schemeClr val="tx2"/>
              </a:solidFill>
              <a:latin typeface="Arial" panose="02080604020202020204" pitchFamily="34" charset="0"/>
              <a:ea typeface="SimSun" charset="0"/>
            </a:endParaRPr>
          </a:p>
          <a:p>
            <a:endParaRPr lang="en-US" sz="6000" b="1">
              <a:solidFill>
                <a:schemeClr val="tx2"/>
              </a:solidFill>
              <a:latin typeface="Arial" panose="02080604020202020204" pitchFamily="34" charset="0"/>
              <a:ea typeface="SimSun" charset="0"/>
            </a:endParaRPr>
          </a:p>
          <a:p>
            <a:pPr marL="3657600" lvl="8" indent="0" algn="ctr">
              <a:buNone/>
            </a:pPr>
            <a:endParaRPr lang="en-US" sz="6000" b="1">
              <a:solidFill>
                <a:schemeClr val="tx2"/>
              </a:solidFill>
              <a:latin typeface="Arial" panose="02080604020202020204" pitchFamily="34" charset="0"/>
              <a:ea typeface="SimSu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2000" fill="hold">
                                          <p:stCondLst>
                                            <p:cond delay="0"/>
                                          </p:stCondLst>
                                        </p:cTn>
                                        <p:tgtEl>
                                          <p:spTgt spid="3">
                                            <p:txEl>
                                              <p:pRg st="2" end="2"/>
                                            </p:txEl>
                                          </p:spTgt>
                                        </p:tgtEl>
                                        <p:attrNameLst>
                                          <p:attrName>style.visibility</p:attrName>
                                        </p:attrNameLst>
                                      </p:cBhvr>
                                      <p:to>
                                        <p:strVal val="visible"/>
                                      </p:to>
                                    </p:set>
                                    <p:animEffect transition="in" filter="box(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2000" fill="hold">
                                          <p:stCondLst>
                                            <p:cond delay="0"/>
                                          </p:stCondLst>
                                        </p:cTn>
                                        <p:tgtEl>
                                          <p:spTgt spid="3">
                                            <p:txEl>
                                              <p:pRg st="3" end="3"/>
                                            </p:txEl>
                                          </p:spTgt>
                                        </p:tgtEl>
                                        <p:attrNameLst>
                                          <p:attrName>style.visibility</p:attrName>
                                        </p:attrNameLst>
                                      </p:cBhvr>
                                      <p:to>
                                        <p:strVal val="visible"/>
                                      </p:to>
                                    </p:set>
                                    <p:animEffect transition="in" filter="box(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1" presetClass="exit" presetSubtype="0" fill="hold" grpId="1" nodeType="clickEffect">
                                  <p:stCondLst>
                                    <p:cond delay="0"/>
                                  </p:stCondLst>
                                  <p:childTnLst>
                                    <p:anim calcmode="discrete" valueType="str">
                                      <p:cBhvr>
                                        <p:cTn id="16" dur="2000"/>
                                        <p:tgtEl>
                                          <p:spTgt spid="3">
                                            <p:txEl>
                                              <p:pRg st="2" end="2"/>
                                            </p:txEl>
                                          </p:spTgt>
                                        </p:tgtEl>
                                        <p:attrNameLst>
                                          <p:attrName>style.visibility</p:attrName>
                                        </p:attrNameLst>
                                      </p:cBhvr>
                                      <p:tavLst>
                                        <p:tav tm="0">
                                          <p:val>
                                            <p:strVal val="hidden"/>
                                          </p:val>
                                        </p:tav>
                                        <p:tav tm="50000">
                                          <p:val>
                                            <p:strVal val="visible"/>
                                          </p:val>
                                        </p:tav>
                                      </p:tavLst>
                                    </p:anim>
                                    <p:set>
                                      <p:cBhvr>
                                        <p:cTn id="17" dur="1" fill="hold">
                                          <p:stCondLst>
                                            <p:cond delay="1998"/>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1" presetClass="exit" presetSubtype="0" fill="hold" grpId="1" nodeType="clickEffect">
                                  <p:stCondLst>
                                    <p:cond delay="0"/>
                                  </p:stCondLst>
                                  <p:childTnLst>
                                    <p:anim calcmode="discrete" valueType="str">
                                      <p:cBhvr>
                                        <p:cTn id="21" dur="2000"/>
                                        <p:tgtEl>
                                          <p:spTgt spid="3">
                                            <p:txEl>
                                              <p:pRg st="3" end="3"/>
                                            </p:txEl>
                                          </p:spTgt>
                                        </p:tgtEl>
                                        <p:attrNameLst>
                                          <p:attrName>style.visibility</p:attrName>
                                        </p:attrNameLst>
                                      </p:cBhvr>
                                      <p:tavLst>
                                        <p:tav tm="0">
                                          <p:val>
                                            <p:strVal val="hidden"/>
                                          </p:val>
                                        </p:tav>
                                        <p:tav tm="50000">
                                          <p:val>
                                            <p:strVal val="visible"/>
                                          </p:val>
                                        </p:tav>
                                      </p:tavLst>
                                    </p:anim>
                                    <p:set>
                                      <p:cBhvr>
                                        <p:cTn id="22" dur="1" fill="hold">
                                          <p:stCondLst>
                                            <p:cond delay="1998"/>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00785"/>
          </a:xfrm>
        </p:spPr>
        <p:txBody>
          <a:bodyPr/>
          <a:p>
            <a:r>
              <a:rPr lang="en-US" sz="7200" u="none">
                <a:solidFill>
                  <a:srgbClr val="000000"/>
                </a:solidFill>
                <a:effectLst>
                  <a:outerShdw blurRad="38100" dist="19050" dir="2700000" algn="tl" rotWithShape="0">
                    <a:schemeClr val="dk1">
                      <a:alpha val="40000"/>
                    </a:schemeClr>
                  </a:outerShdw>
                </a:effectLst>
              </a:rPr>
              <a:t>MEANING OF BOOTING.</a:t>
            </a:r>
            <a:endParaRPr lang="en-US" sz="7200" u="none">
              <a:solidFill>
                <a:srgbClr val="000000"/>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1859915"/>
            <a:ext cx="10756265" cy="4267835"/>
          </a:xfrm>
        </p:spPr>
        <p:txBody>
          <a:bodyPr/>
          <a:p>
            <a:pPr>
              <a:lnSpc>
                <a:spcPct val="110000"/>
              </a:lnSpc>
            </a:pPr>
            <a:r>
              <a:rPr lang="en-US" sz="5500" b="1">
                <a:solidFill>
                  <a:srgbClr val="00B050"/>
                </a:solidFill>
                <a:latin typeface="Arial" panose="02080604020202020204" pitchFamily="34" charset="0"/>
                <a:ea typeface="SimSun" charset="0"/>
              </a:rPr>
              <a:t>What is booting?</a:t>
            </a:r>
            <a:endParaRPr lang="en-US" sz="5500" b="1">
              <a:solidFill>
                <a:srgbClr val="00B050"/>
              </a:solidFill>
              <a:latin typeface="Arial" panose="02080604020202020204" pitchFamily="34" charset="0"/>
              <a:ea typeface="SimSun" charset="0"/>
            </a:endParaRPr>
          </a:p>
          <a:p>
            <a:pPr marL="0" indent="0">
              <a:lnSpc>
                <a:spcPct val="110000"/>
              </a:lnSpc>
              <a:buNone/>
            </a:pPr>
            <a:r>
              <a:rPr lang="en-US" sz="5500">
                <a:latin typeface="Arial" panose="02080604020202020204" pitchFamily="34" charset="0"/>
                <a:ea typeface="SimSun" charset="0"/>
              </a:rPr>
              <a:t> Booting refers to the process of turning on a computer and starting the operating system.</a:t>
            </a:r>
            <a:endParaRPr lang="en-US" sz="5500">
              <a:latin typeface="Arial" panose="02080604020202020204" pitchFamily="34" charset="0"/>
              <a:ea typeface="SimSun" charset="0"/>
            </a:endParaRPr>
          </a:p>
          <a:p>
            <a:pPr>
              <a:lnSpc>
                <a:spcPct val="110000"/>
              </a:lnSpc>
            </a:pPr>
            <a:endParaRPr lang="en-US" sz="5500">
              <a:latin typeface="Arial" panose="02080604020202020204" pitchFamily="34" charset="0"/>
              <a:ea typeface="SimSun" charset="0"/>
            </a:endParaRPr>
          </a:p>
          <a:p>
            <a:pPr marL="0" indent="0">
              <a:lnSpc>
                <a:spcPct val="110000"/>
              </a:lnSpc>
              <a:buFont typeface="Ubuntu Mono" panose="020B0309030602030204" charset="0"/>
              <a:buNone/>
            </a:pPr>
            <a:r>
              <a:rPr lang="en-US" sz="5500">
                <a:latin typeface="Arial" panose="02080604020202020204" pitchFamily="34" charset="0"/>
                <a:ea typeface="SimSun" charset="0"/>
              </a:rPr>
              <a:t>     </a:t>
            </a:r>
            <a:endParaRPr lang="en-US" sz="55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sz="8000"/>
              <a:t>TYPES OF BOOTING.</a:t>
            </a:r>
            <a:endParaRPr lang="en-US" sz="8000"/>
          </a:p>
        </p:txBody>
      </p:sp>
      <p:sp>
        <p:nvSpPr>
          <p:cNvPr id="3" name="Content Placeholder 2"/>
          <p:cNvSpPr>
            <a:spLocks noGrp="1"/>
          </p:cNvSpPr>
          <p:nvPr>
            <p:ph idx="1"/>
          </p:nvPr>
        </p:nvSpPr>
        <p:spPr/>
        <p:txBody>
          <a:bodyPr/>
          <a:p>
            <a:pPr marL="0" indent="0">
              <a:lnSpc>
                <a:spcPct val="120000"/>
              </a:lnSpc>
              <a:buNone/>
            </a:pPr>
            <a:r>
              <a:rPr lang="en-US"/>
              <a:t> </a:t>
            </a:r>
            <a:r>
              <a:rPr lang="en-US" sz="6000"/>
              <a:t>There are two types of booting namely:</a:t>
            </a:r>
            <a:endParaRPr lang="en-US" sz="6000"/>
          </a:p>
          <a:p>
            <a:pPr algn="ctr">
              <a:lnSpc>
                <a:spcPct val="120000"/>
              </a:lnSpc>
            </a:pPr>
            <a:r>
              <a:rPr lang="en-US" sz="6000"/>
              <a:t>Cold booting.</a:t>
            </a:r>
            <a:endParaRPr lang="en-US" sz="6000"/>
          </a:p>
          <a:p>
            <a:pPr algn="ctr">
              <a:lnSpc>
                <a:spcPct val="120000"/>
              </a:lnSpc>
            </a:pPr>
            <a:r>
              <a:rPr lang="en-US" sz="6000"/>
              <a:t>Warm booting</a:t>
            </a:r>
            <a:endParaRPr lang="en-US"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85570"/>
          </a:xfrm>
        </p:spPr>
        <p:txBody>
          <a:bodyPr/>
          <a:p>
            <a:r>
              <a:rPr lang="en-US" sz="6600"/>
              <a:t>WHAT IS COLD BOOTING?</a:t>
            </a:r>
            <a:endParaRPr lang="en-US" sz="6600"/>
          </a:p>
        </p:txBody>
      </p:sp>
      <p:sp>
        <p:nvSpPr>
          <p:cNvPr id="3" name="Content Placeholder 2"/>
          <p:cNvSpPr>
            <a:spLocks noGrp="1"/>
          </p:cNvSpPr>
          <p:nvPr>
            <p:ph idx="1"/>
          </p:nvPr>
        </p:nvSpPr>
        <p:spPr>
          <a:xfrm>
            <a:off x="609600" y="1576705"/>
            <a:ext cx="10972800" cy="4551045"/>
          </a:xfrm>
        </p:spPr>
        <p:txBody>
          <a:bodyPr/>
          <a:p>
            <a:pPr marL="0" indent="0">
              <a:buFont typeface="Ubuntu Mono" panose="020B0309030602030204" charset="0"/>
              <a:buNone/>
            </a:pPr>
            <a:endParaRPr lang="en-US">
              <a:solidFill>
                <a:schemeClr val="accent1"/>
              </a:solidFill>
              <a:latin typeface="Arial" panose="02080604020202020204" pitchFamily="34" charset="0"/>
              <a:ea typeface="SimSun" charset="0"/>
            </a:endParaRPr>
          </a:p>
          <a:p>
            <a:pPr marL="0" indent="0">
              <a:buFont typeface="Ubuntu Mono" panose="020B0309030602030204" charset="0"/>
              <a:buNone/>
            </a:pPr>
            <a:r>
              <a:rPr lang="en-US">
                <a:latin typeface="Arial" panose="02080604020202020204" pitchFamily="34" charset="0"/>
                <a:ea typeface="SimSun" charset="0"/>
                <a:sym typeface="+mn-ea"/>
              </a:rPr>
              <a:t>  </a:t>
            </a:r>
            <a:r>
              <a:rPr lang="en-US" sz="6000">
                <a:latin typeface="Arial" panose="02080604020202020204" pitchFamily="34" charset="0"/>
                <a:ea typeface="SimSun" charset="0"/>
                <a:sym typeface="+mn-ea"/>
              </a:rPr>
              <a:t> Cold booting is the process of turning on a computer after  it was turned off completely.</a:t>
            </a:r>
            <a:endParaRPr lang="en-US">
              <a:latin typeface="Arial" panose="02080604020202020204" pitchFamily="34" charset="0"/>
              <a:ea typeface="SimSun"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sz="6000" u="none">
                <a:solidFill>
                  <a:srgbClr val="000000"/>
                </a:solidFill>
              </a:rPr>
              <a:t>WHAT IS WARM BOOTING?</a:t>
            </a:r>
            <a:endParaRPr lang="en-US" sz="6000" u="none">
              <a:solidFill>
                <a:srgbClr val="000000"/>
              </a:solidFill>
            </a:endParaRPr>
          </a:p>
        </p:txBody>
      </p:sp>
      <p:sp>
        <p:nvSpPr>
          <p:cNvPr id="3" name="Content Placeholder 2"/>
          <p:cNvSpPr>
            <a:spLocks noGrp="1"/>
          </p:cNvSpPr>
          <p:nvPr>
            <p:ph idx="1"/>
          </p:nvPr>
        </p:nvSpPr>
        <p:spPr/>
        <p:txBody>
          <a:bodyPr/>
          <a:p>
            <a:pPr marL="0" indent="0">
              <a:buFont typeface="Ubuntu Mono" panose="020B0309030602030204" charset="0"/>
              <a:buNone/>
            </a:pPr>
            <a:r>
              <a:rPr lang="en-US" sz="4400">
                <a:latin typeface="Arial" panose="02080604020202020204" pitchFamily="34" charset="0"/>
                <a:ea typeface="SimSun" charset="0"/>
              </a:rPr>
              <a:t> warm booting is the process of turning on a computer after it was restarted.</a:t>
            </a:r>
            <a:endParaRPr lang="en-US" sz="4400">
              <a:latin typeface="Arial" panose="02080604020202020204" pitchFamily="34" charset="0"/>
              <a:ea typeface="SimSun" charset="0"/>
            </a:endParaRPr>
          </a:p>
          <a:p>
            <a:pPr marL="0" indent="0">
              <a:buFont typeface="Ubuntu Mono" panose="020B0309030602030204" charset="0"/>
              <a:buNone/>
            </a:pPr>
            <a:r>
              <a:rPr lang="en-US" sz="4400" b="1">
                <a:solidFill>
                  <a:schemeClr val="tx2"/>
                </a:solidFill>
                <a:latin typeface="Arial" panose="02080604020202020204" pitchFamily="34" charset="0"/>
                <a:ea typeface="SimSun" charset="0"/>
              </a:rPr>
              <a:t>For example</a:t>
            </a:r>
            <a:r>
              <a:rPr lang="en-US" sz="4400">
                <a:solidFill>
                  <a:schemeClr val="tx2"/>
                </a:solidFill>
                <a:latin typeface="Arial" panose="02080604020202020204" pitchFamily="34" charset="0"/>
                <a:ea typeface="SimSun" charset="0"/>
              </a:rPr>
              <a:t>, </a:t>
            </a:r>
            <a:r>
              <a:rPr lang="en-US" sz="4400">
                <a:latin typeface="Arial" panose="02080604020202020204" pitchFamily="34" charset="0"/>
                <a:ea typeface="SimSun" charset="0"/>
              </a:rPr>
              <a:t>in changing some system setting the OS require user to restart ( apply warm booting ) so as to apply the saved changes.</a:t>
            </a:r>
            <a:endParaRPr lang="en-US" sz="44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68730"/>
          </a:xfrm>
        </p:spPr>
        <p:txBody>
          <a:bodyPr/>
          <a:p>
            <a:r>
              <a:rPr lang="en-US" sz="4000" b="1" u="none">
                <a:ln/>
                <a:solidFill>
                  <a:schemeClr val="tx1"/>
                </a:solidFill>
                <a:effectLst>
                  <a:outerShdw blurRad="38100" dist="19050" dir="2700000" algn="tl" rotWithShape="0">
                    <a:schemeClr val="dk1">
                      <a:alpha val="40000"/>
                    </a:schemeClr>
                  </a:outerShdw>
                </a:effectLst>
              </a:rPr>
              <a:t> BOOTING PROCESS OF A COMPUTER.</a:t>
            </a:r>
            <a:endParaRPr lang="en-US" sz="4000" b="1" u="none">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1459865"/>
            <a:ext cx="10972800" cy="5067935"/>
          </a:xfrm>
        </p:spPr>
        <p:txBody>
          <a:bodyPr/>
          <a:p>
            <a:pPr marL="0" indent="0">
              <a:buNone/>
            </a:pPr>
            <a:r>
              <a:rPr lang="en-US" sz="4000">
                <a:latin typeface="Arial" panose="02080604020202020204" pitchFamily="34" charset="0"/>
                <a:ea typeface="SimSun" charset="0"/>
              </a:rPr>
              <a:t>There are six steps involved when booting a computer.</a:t>
            </a:r>
            <a:endParaRPr lang="en-US" sz="4000">
              <a:latin typeface="Arial" panose="02080604020202020204" pitchFamily="34" charset="0"/>
              <a:ea typeface="SimSun" charset="0"/>
            </a:endParaRPr>
          </a:p>
          <a:p>
            <a:pPr lvl="2" algn="just">
              <a:lnSpc>
                <a:spcPct val="130000"/>
              </a:lnSpc>
            </a:pPr>
            <a:r>
              <a:rPr lang="en-US" sz="2800">
                <a:latin typeface="Arial" panose="02080604020202020204" pitchFamily="34" charset="0"/>
                <a:ea typeface="SimSun" charset="0"/>
              </a:rPr>
              <a:t>BIOS AND SETUP PROGRAM.</a:t>
            </a:r>
            <a:endParaRPr lang="en-US" sz="2800">
              <a:latin typeface="Arial" panose="02080604020202020204" pitchFamily="34" charset="0"/>
              <a:ea typeface="SimSun" charset="0"/>
            </a:endParaRPr>
          </a:p>
          <a:p>
            <a:pPr lvl="2" algn="just">
              <a:lnSpc>
                <a:spcPct val="130000"/>
              </a:lnSpc>
            </a:pPr>
            <a:r>
              <a:rPr lang="en-US" sz="2800">
                <a:latin typeface="Arial" panose="02080604020202020204" pitchFamily="34" charset="0"/>
                <a:ea typeface="SimSun" charset="0"/>
              </a:rPr>
              <a:t>THE POWER ON SELF TEST.</a:t>
            </a:r>
            <a:endParaRPr lang="en-US" sz="2800">
              <a:latin typeface="Arial" panose="02080604020202020204" pitchFamily="34" charset="0"/>
              <a:ea typeface="SimSun" charset="0"/>
            </a:endParaRPr>
          </a:p>
          <a:p>
            <a:pPr lvl="2" algn="just">
              <a:lnSpc>
                <a:spcPct val="130000"/>
              </a:lnSpc>
            </a:pPr>
            <a:r>
              <a:rPr lang="en-US" sz="2800">
                <a:latin typeface="Arial" panose="02080604020202020204" pitchFamily="34" charset="0"/>
                <a:ea typeface="SimSun" charset="0"/>
              </a:rPr>
              <a:t>LOADING OPERATING SYSTEM.</a:t>
            </a:r>
            <a:endParaRPr lang="en-US" sz="2800">
              <a:latin typeface="Arial" panose="02080604020202020204" pitchFamily="34" charset="0"/>
              <a:ea typeface="SimSun" charset="0"/>
            </a:endParaRPr>
          </a:p>
          <a:p>
            <a:pPr lvl="2" algn="just">
              <a:lnSpc>
                <a:spcPct val="130000"/>
              </a:lnSpc>
            </a:pPr>
            <a:r>
              <a:rPr lang="en-US" sz="2800">
                <a:latin typeface="Arial" panose="02080604020202020204" pitchFamily="34" charset="0"/>
                <a:ea typeface="SimSun" charset="0"/>
              </a:rPr>
              <a:t>SYSTEM CONFIGURATION.</a:t>
            </a:r>
            <a:endParaRPr lang="en-US" sz="2800">
              <a:latin typeface="Arial" panose="02080604020202020204" pitchFamily="34" charset="0"/>
              <a:ea typeface="SimSun" charset="0"/>
            </a:endParaRPr>
          </a:p>
          <a:p>
            <a:pPr lvl="2" algn="just">
              <a:lnSpc>
                <a:spcPct val="130000"/>
              </a:lnSpc>
            </a:pPr>
            <a:r>
              <a:rPr lang="en-US" sz="2800">
                <a:latin typeface="Arial" panose="02080604020202020204" pitchFamily="34" charset="0"/>
                <a:ea typeface="SimSun" charset="0"/>
              </a:rPr>
              <a:t>SYSTEM UTILITY LOADS .</a:t>
            </a:r>
            <a:endParaRPr lang="en-US" sz="2800">
              <a:latin typeface="Arial" panose="02080604020202020204" pitchFamily="34" charset="0"/>
              <a:ea typeface="SimSun" charset="0"/>
            </a:endParaRPr>
          </a:p>
          <a:p>
            <a:pPr lvl="2" algn="just">
              <a:lnSpc>
                <a:spcPct val="130000"/>
              </a:lnSpc>
            </a:pPr>
            <a:r>
              <a:rPr lang="en-US" sz="2800">
                <a:latin typeface="Arial" panose="02080604020202020204" pitchFamily="34" charset="0"/>
                <a:ea typeface="SimSun" charset="0"/>
              </a:rPr>
              <a:t>USER AUTHENTICATION.</a:t>
            </a:r>
            <a:endParaRPr lang="en-US" sz="28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17270"/>
          </a:xfrm>
        </p:spPr>
        <p:txBody>
          <a:bodyPr/>
          <a:p>
            <a:pPr marL="571500" indent="-571500">
              <a:buFont typeface="Arial" panose="02080604020202020204" pitchFamily="34" charset="0"/>
              <a:buChar char="•"/>
            </a:pPr>
            <a:r>
              <a:rPr lang="en-US" sz="5400" u="none">
                <a:solidFill>
                  <a:schemeClr val="tx2"/>
                </a:solidFill>
              </a:rPr>
              <a:t>BIOS AND SETUP PROGRAM.</a:t>
            </a:r>
            <a:endParaRPr lang="en-US" sz="5400" u="none">
              <a:solidFill>
                <a:schemeClr val="tx2"/>
              </a:solidFill>
            </a:endParaRPr>
          </a:p>
        </p:txBody>
      </p:sp>
      <p:sp>
        <p:nvSpPr>
          <p:cNvPr id="3" name="Content Placeholder 2"/>
          <p:cNvSpPr>
            <a:spLocks noGrp="1"/>
          </p:cNvSpPr>
          <p:nvPr>
            <p:ph idx="1"/>
          </p:nvPr>
        </p:nvSpPr>
        <p:spPr>
          <a:xfrm>
            <a:off x="609600" y="991235"/>
            <a:ext cx="10972800" cy="5136515"/>
          </a:xfrm>
        </p:spPr>
        <p:txBody>
          <a:bodyPr/>
          <a:p>
            <a:r>
              <a:rPr lang="en-US" sz="4000">
                <a:solidFill>
                  <a:schemeClr val="tx2"/>
                </a:solidFill>
                <a:latin typeface="Arial" panose="02080604020202020204" pitchFamily="34" charset="0"/>
                <a:ea typeface="SimSun" charset="0"/>
              </a:rPr>
              <a:t>Af</a:t>
            </a:r>
            <a:r>
              <a:rPr lang="en-US" sz="4000">
                <a:latin typeface="Arial" panose="02080604020202020204" pitchFamily="34" charset="0"/>
                <a:ea typeface="SimSun" charset="0"/>
              </a:rPr>
              <a:t>ter turning pressing power button,the CPU has no software in its main memory so some process must be sunned before it can be executed by CPU register.</a:t>
            </a:r>
            <a:endParaRPr lang="en-US" sz="4000">
              <a:latin typeface="Arial" panose="02080604020202020204" pitchFamily="34" charset="0"/>
              <a:ea typeface="SimSun" charset="0"/>
            </a:endParaRPr>
          </a:p>
          <a:p>
            <a:r>
              <a:rPr lang="en-US" sz="4000">
                <a:latin typeface="Arial" panose="02080604020202020204" pitchFamily="34" charset="0"/>
                <a:ea typeface="SimSun" charset="0"/>
              </a:rPr>
              <a:t>Here the CPU register looks for</a:t>
            </a:r>
            <a:r>
              <a:rPr lang="en-US" sz="4000" b="1">
                <a:latin typeface="Arial" panose="02080604020202020204" pitchFamily="34" charset="0"/>
                <a:ea typeface="SimSun" charset="0"/>
              </a:rPr>
              <a:t> BIOS</a:t>
            </a:r>
            <a:r>
              <a:rPr lang="en-US" sz="4000">
                <a:latin typeface="Arial" panose="02080604020202020204" pitchFamily="34" charset="0"/>
                <a:ea typeface="SimSun" charset="0"/>
              </a:rPr>
              <a:t> located in ROM and start executing it. </a:t>
            </a:r>
            <a:r>
              <a:rPr lang="en-US" sz="4000" b="1">
                <a:latin typeface="Arial" panose="02080604020202020204" pitchFamily="34" charset="0"/>
                <a:ea typeface="SimSun" charset="0"/>
              </a:rPr>
              <a:t>ROM </a:t>
            </a:r>
            <a:r>
              <a:rPr lang="en-US" sz="4000">
                <a:latin typeface="Arial" panose="02080604020202020204" pitchFamily="34" charset="0"/>
                <a:ea typeface="SimSun" charset="0"/>
              </a:rPr>
              <a:t>loads BIOS into computer main memory(RAM).</a:t>
            </a:r>
            <a:endParaRPr lang="en-US" sz="4000">
              <a:latin typeface="Arial" panose="02080604020202020204" pitchFamily="34" charset="0"/>
              <a:ea typeface="SimSun" charset="0"/>
            </a:endParaRPr>
          </a:p>
          <a:p>
            <a:endParaRPr lang="en-US" sz="40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4800" u="none">
                <a:solidFill>
                  <a:srgbClr val="000000"/>
                </a:solidFill>
                <a:sym typeface="+mn-ea"/>
              </a:rPr>
              <a:t>Cont...</a:t>
            </a:r>
            <a:endParaRPr lang="en-US" sz="4800" u="none">
              <a:solidFill>
                <a:srgbClr val="000000"/>
              </a:solidFill>
              <a:sym typeface="+mn-ea"/>
            </a:endParaRPr>
          </a:p>
        </p:txBody>
      </p:sp>
      <p:sp>
        <p:nvSpPr>
          <p:cNvPr id="3" name="Content Placeholder 2"/>
          <p:cNvSpPr>
            <a:spLocks noGrp="1"/>
          </p:cNvSpPr>
          <p:nvPr>
            <p:ph idx="1"/>
          </p:nvPr>
        </p:nvSpPr>
        <p:spPr>
          <a:xfrm>
            <a:off x="609600" y="1600200"/>
            <a:ext cx="10972800" cy="5061585"/>
          </a:xfrm>
        </p:spPr>
        <p:txBody>
          <a:bodyPr/>
          <a:p>
            <a:r>
              <a:rPr lang="en-US" sz="4400" b="1">
                <a:solidFill>
                  <a:schemeClr val="tx2"/>
                </a:solidFill>
                <a:latin typeface="Arial" panose="02080604020202020204" pitchFamily="34" charset="0"/>
                <a:ea typeface="SimSun" charset="0"/>
                <a:sym typeface="+mn-ea"/>
              </a:rPr>
              <a:t>BIOS </a:t>
            </a:r>
            <a:r>
              <a:rPr lang="en-US" sz="4400">
                <a:latin typeface="Arial" panose="02080604020202020204" pitchFamily="34" charset="0"/>
                <a:ea typeface="SimSun" charset="0"/>
                <a:sym typeface="+mn-ea"/>
              </a:rPr>
              <a:t>is the part of system software that includes instructions which the computer use to understand input and output.</a:t>
            </a:r>
            <a:endParaRPr lang="en-US" sz="4400">
              <a:latin typeface="Arial" panose="02080604020202020204" pitchFamily="34" charset="0"/>
              <a:ea typeface="SimSun" charset="0"/>
              <a:sym typeface="+mn-ea"/>
            </a:endParaRPr>
          </a:p>
          <a:p>
            <a:r>
              <a:rPr lang="en-US" sz="4400">
                <a:latin typeface="Arial" panose="02080604020202020204" pitchFamily="34" charset="0"/>
                <a:ea typeface="SimSun" charset="0"/>
                <a:sym typeface="+mn-ea"/>
              </a:rPr>
              <a:t>while BIOS info is visible, program setup can be accessed to control hardware.</a:t>
            </a:r>
            <a:endParaRPr lang="en-US" sz="4400">
              <a:latin typeface="Arial" panose="02080604020202020204" pitchFamily="34" charset="0"/>
              <a:ea typeface="SimSun" charset="0"/>
            </a:endParaRPr>
          </a:p>
          <a:p>
            <a:endParaRPr lang="en-US" sz="3600">
              <a:latin typeface="Arial" panose="02080604020202020204" pitchFamily="34" charset="0"/>
              <a:ea typeface="SimSun" charset="0"/>
            </a:endParaRPr>
          </a:p>
          <a:p>
            <a:endParaRPr lang="en-US" sz="3600">
              <a:latin typeface="Arial" panose="02080604020202020204" pitchFamily="34" charset="0"/>
              <a:ea typeface="SimSun" charset="0"/>
            </a:endParaRPr>
          </a:p>
          <a:p>
            <a:pPr marL="0" indent="0">
              <a:buNone/>
            </a:pPr>
            <a:endParaRPr lang="en-US" sz="36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518285"/>
          </a:xfrm>
        </p:spPr>
        <p:txBody>
          <a:bodyPr/>
          <a:p>
            <a:r>
              <a:rPr lang="en-US" sz="4800" b="1" u="none">
                <a:solidFill>
                  <a:schemeClr val="tx2"/>
                </a:solidFill>
              </a:rPr>
              <a:t>2. THE POWER ON SELF TEST (POST).</a:t>
            </a:r>
            <a:endParaRPr lang="en-US" sz="4800" b="1" u="none">
              <a:solidFill>
                <a:schemeClr val="tx2"/>
              </a:solidFill>
            </a:endParaRPr>
          </a:p>
        </p:txBody>
      </p:sp>
      <p:sp>
        <p:nvSpPr>
          <p:cNvPr id="3" name="Content Placeholder 2"/>
          <p:cNvSpPr>
            <a:spLocks noGrp="1"/>
          </p:cNvSpPr>
          <p:nvPr>
            <p:ph idx="1"/>
          </p:nvPr>
        </p:nvSpPr>
        <p:spPr>
          <a:xfrm>
            <a:off x="609600" y="1600200"/>
            <a:ext cx="10972800" cy="5258435"/>
          </a:xfrm>
        </p:spPr>
        <p:txBody>
          <a:bodyPr/>
          <a:p>
            <a:r>
              <a:rPr lang="en-US" sz="3600">
                <a:latin typeface="Arial" panose="02080604020202020204" pitchFamily="34" charset="0"/>
                <a:ea typeface="SimSun" charset="0"/>
              </a:rPr>
              <a:t>After BIOS is completely loaded it performs multiple power test to check components like  computer’s main memory and input/output </a:t>
            </a:r>
            <a:endParaRPr lang="en-US" sz="3600">
              <a:latin typeface="Arial" panose="02080604020202020204" pitchFamily="34" charset="0"/>
              <a:ea typeface="SimSun" charset="0"/>
            </a:endParaRPr>
          </a:p>
          <a:p>
            <a:pPr marL="0" indent="0">
              <a:buNone/>
            </a:pPr>
            <a:r>
              <a:rPr lang="en-US" sz="3600">
                <a:latin typeface="Arial" panose="02080604020202020204" pitchFamily="34" charset="0"/>
                <a:ea typeface="SimSun" charset="0"/>
              </a:rPr>
              <a:t>   system.</a:t>
            </a:r>
            <a:endParaRPr lang="en-US" sz="3600">
              <a:latin typeface="Arial" panose="02080604020202020204" pitchFamily="34" charset="0"/>
              <a:ea typeface="SimSun" charset="0"/>
            </a:endParaRPr>
          </a:p>
          <a:p>
            <a:r>
              <a:rPr lang="en-US" sz="3600">
                <a:latin typeface="Arial" panose="02080604020202020204" pitchFamily="34" charset="0"/>
                <a:ea typeface="SimSun" charset="0"/>
              </a:rPr>
              <a:t>This checks for input/output penetrability.So, if POST succeeds, the computer loads partition table into a RAM. And if the POST fails,booting halts( makes beeping sound and error message is displayed  on the monitor.</a:t>
            </a:r>
            <a:endParaRPr lang="en-US" sz="3600">
              <a:latin typeface="Arial" panose="02080604020202020204" pitchFamily="34" charset="0"/>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Ubuntu Mono"/>
        <a:cs typeface="Ubuntu Mono"/>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Ubuntu Mono"/>
        <a:cs typeface="Ubuntu Mono"/>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Ubuntu Mono"/>
        <a:cs typeface="Ubuntu Mono"/>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Ubuntu Mono"/>
        <a:cs typeface="Ubuntu Mono"/>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3262</Words>
  <Application>WPS Presentation</Application>
  <PresentationFormat>宽屏</PresentationFormat>
  <Paragraphs>98</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DejaVu Sans</vt:lpstr>
      <vt:lpstr>Droid Sans Fallback</vt:lpstr>
      <vt:lpstr>Waree</vt:lpstr>
      <vt:lpstr>SimSun</vt:lpstr>
      <vt:lpstr>Abyssinica SIL</vt:lpstr>
      <vt:lpstr>Ubuntu Mono</vt:lpstr>
      <vt:lpstr>Microsoft YaHei</vt:lpstr>
      <vt:lpstr>Arial Unicode MS</vt:lpstr>
      <vt:lpstr>SimSun</vt:lpstr>
      <vt:lpstr>Wingdings</vt:lpstr>
      <vt:lpstr>Gubbi</vt:lpstr>
      <vt:lpstr>OpenSymbol</vt:lpstr>
      <vt:lpstr>Default Design</vt:lpstr>
      <vt:lpstr>BOOTING PROCESS IN A COMPUTER</vt:lpstr>
      <vt:lpstr>MEANING OF BOOTING.</vt:lpstr>
      <vt:lpstr>PowerPoint 演示文稿</vt:lpstr>
      <vt:lpstr>PowerPoint 演示文稿</vt:lpstr>
      <vt:lpstr>cont...</vt:lpstr>
      <vt:lpstr> BOOTING PROCESS OF A COMPUTER.</vt:lpstr>
      <vt:lpstr>BIOS AND SETUP PROGRAM.</vt:lpstr>
      <vt:lpstr>Cont...</vt:lpstr>
      <vt:lpstr>2. THE POWER ON SELF TEST (POST).</vt:lpstr>
      <vt:lpstr>3. LOADING OPERATING SYSTEM(OS).</vt:lpstr>
      <vt:lpstr>PowerPoint 演示文稿</vt:lpstr>
      <vt:lpstr>THE  FIGURE SHOWING BOOTING  STEPS.</vt:lpstr>
      <vt:lpstr>4.SYSTEM CONFIGURATION.</vt:lpstr>
      <vt:lpstr>5.SYSTEM UTILITIES LOADS.</vt:lpstr>
      <vt:lpstr>6.USER AUTHENTICATION.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dax</cp:lastModifiedBy>
  <cp:revision>11</cp:revision>
  <dcterms:created xsi:type="dcterms:W3CDTF">2023-12-01T06:09:55Z</dcterms:created>
  <dcterms:modified xsi:type="dcterms:W3CDTF">2023-12-01T06:09:55Z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1033-11.1.0.11698</vt:lpwstr>
  </property>
  <property fmtid="{D5CDD505-2E9C-101B-9397-08002B2CF9AE}" pid="3" name="ICV">
    <vt:lpwstr/>
  </property>
</Properties>
</file>