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808525" cy="302799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134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8" autoAdjust="0"/>
  </p:normalViewPr>
  <p:slideViewPr>
    <p:cSldViewPr>
      <p:cViewPr varScale="1">
        <p:scale>
          <a:sx n="17" d="100"/>
          <a:sy n="17" d="100"/>
        </p:scale>
        <p:origin x="1146" y="114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5A9DAE9-1A11-458C-A49F-6030ABF068D0}" type="datetimeFigureOut">
              <a:rPr lang="en-GB"/>
              <a:pPr>
                <a:defRPr/>
              </a:pPr>
              <a:t>10/04/2016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66CA85E-3916-4CEB-B9D7-D732527403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925" y="9405938"/>
            <a:ext cx="36388675" cy="64912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438" y="17159288"/>
            <a:ext cx="29965650" cy="7737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8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950" y="7065963"/>
            <a:ext cx="38528625" cy="19983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7213" y="1212850"/>
            <a:ext cx="9631362" cy="25836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950" y="1212850"/>
            <a:ext cx="28744863" cy="2583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950" y="7065963"/>
            <a:ext cx="38528625" cy="1998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86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10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9950" y="7065963"/>
            <a:ext cx="19188113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0463" y="7065963"/>
            <a:ext cx="19188112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950" y="6778625"/>
            <a:ext cx="18915063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950" y="9602788"/>
            <a:ext cx="18915063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7013" y="1204913"/>
            <a:ext cx="23931562" cy="25844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21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525" y="21196300"/>
            <a:ext cx="25684163" cy="2501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525" y="2705100"/>
            <a:ext cx="25684163" cy="1816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525" y="23698200"/>
            <a:ext cx="25684163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9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kBlue_landscap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9545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593725" y="450850"/>
            <a:ext cx="3828702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1500" dirty="0" smtClean="0">
                <a:solidFill>
                  <a:schemeClr val="bg1"/>
                </a:solidFill>
              </a:rPr>
              <a:t>Fighting Stress Through Practicing Mindfulness Meditation</a:t>
            </a:r>
            <a:endParaRPr lang="en-GB" altLang="en-US" sz="8000" dirty="0">
              <a:solidFill>
                <a:schemeClr val="bg1"/>
              </a:solidFill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593725" y="2465388"/>
            <a:ext cx="1041503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8800" dirty="0" smtClean="0">
                <a:solidFill>
                  <a:schemeClr val="bg1"/>
                </a:solidFill>
              </a:rPr>
              <a:t>The Mind Manifesto </a:t>
            </a:r>
            <a:endParaRPr lang="en-GB" altLang="en-US" sz="8000" dirty="0">
              <a:solidFill>
                <a:schemeClr val="bg1"/>
              </a:solidFill>
            </a:endParaRP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93725" y="4048125"/>
            <a:ext cx="2278380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8800" dirty="0" smtClean="0">
                <a:solidFill>
                  <a:schemeClr val="bg1"/>
                </a:solidFill>
              </a:rPr>
              <a:t>App by Jaromir Latal and Lambros Zannettos</a:t>
            </a:r>
            <a:endParaRPr lang="en-GB" altLang="en-US" sz="6000" dirty="0">
              <a:solidFill>
                <a:schemeClr val="bg1"/>
              </a:solidFill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666750" y="5648325"/>
            <a:ext cx="283624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5400" b="1" dirty="0" smtClean="0">
                <a:solidFill>
                  <a:schemeClr val="bg1"/>
                </a:solidFill>
              </a:rPr>
              <a:t>jaromir.latal.15@ucl.ac.uk</a:t>
            </a:r>
            <a:r>
              <a:rPr lang="en-GB" altLang="en-US" sz="5400" b="1" dirty="0">
                <a:solidFill>
                  <a:schemeClr val="bg1"/>
                </a:solidFill>
              </a:rPr>
              <a:t>,  </a:t>
            </a:r>
            <a:r>
              <a:rPr lang="en-GB" altLang="en-US" sz="5400" b="1" dirty="0" smtClean="0">
                <a:solidFill>
                  <a:schemeClr val="bg1"/>
                </a:solidFill>
              </a:rPr>
              <a:t>lambros.zannettos.15@ucl.ac.uk </a:t>
            </a:r>
            <a:r>
              <a:rPr lang="en-GB" altLang="en-US" sz="5400" dirty="0">
                <a:solidFill>
                  <a:schemeClr val="bg1"/>
                </a:solidFill>
              </a:rPr>
              <a:t>(UCL Computer </a:t>
            </a:r>
            <a:r>
              <a:rPr lang="en-GB" altLang="en-US" sz="5400" dirty="0" smtClean="0">
                <a:solidFill>
                  <a:schemeClr val="bg1"/>
                </a:solidFill>
              </a:rPr>
              <a:t>Science)</a:t>
            </a:r>
            <a:r>
              <a:rPr lang="en-GB" altLang="en-US" sz="5400" b="1" dirty="0" smtClean="0">
                <a:solidFill>
                  <a:schemeClr val="bg1"/>
                </a:solidFill>
              </a:rPr>
              <a:t> </a:t>
            </a:r>
            <a:endParaRPr lang="en-GB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388" y="7578725"/>
            <a:ext cx="42224325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665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Can negative effects of stress be ameliorated through guided meditation?</a:t>
            </a:r>
            <a:endParaRPr lang="en-GB" sz="665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80" name="TextBox 9"/>
          <p:cNvSpPr txBox="1">
            <a:spLocks noChangeArrowheads="1"/>
          </p:cNvSpPr>
          <p:nvPr/>
        </p:nvSpPr>
        <p:spPr bwMode="auto">
          <a:xfrm>
            <a:off x="593725" y="9019307"/>
            <a:ext cx="20666521" cy="2148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6858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14450" indent="-7429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Around </a:t>
            </a:r>
            <a:r>
              <a:rPr lang="en-GB" altLang="en-US" sz="4600" b="1" dirty="0" smtClean="0"/>
              <a:t>40% of people </a:t>
            </a:r>
            <a:r>
              <a:rPr lang="en-GB" altLang="en-US" sz="4600" dirty="0" smtClean="0"/>
              <a:t>view their </a:t>
            </a:r>
            <a:r>
              <a:rPr lang="en-GB" altLang="en-US" sz="4600" b="1" dirty="0" smtClean="0"/>
              <a:t>jobs as very or extremely stressful</a:t>
            </a:r>
            <a:r>
              <a:rPr lang="en-GB" altLang="en-US" sz="4600" dirty="0" smtClean="0"/>
              <a:t>.</a:t>
            </a:r>
            <a:endParaRPr lang="en-GB" altLang="en-US" sz="46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This is associated with numerous health, family or financial complaints.</a:t>
            </a: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Multiple studies in Europe and US have been conducted:</a:t>
            </a:r>
            <a:endParaRPr lang="en-GB" altLang="en-US" sz="4600" b="1" dirty="0"/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4600" dirty="0" smtClean="0"/>
              <a:t>300 million </a:t>
            </a:r>
            <a:r>
              <a:rPr lang="en-US" altLang="en-US" sz="4600" dirty="0"/>
              <a:t>working </a:t>
            </a:r>
            <a:r>
              <a:rPr lang="en-US" altLang="en-US" sz="4600" dirty="0" smtClean="0"/>
              <a:t>days lost </a:t>
            </a:r>
            <a:r>
              <a:rPr lang="en-US" altLang="en-US" sz="4600" dirty="0"/>
              <a:t>annually </a:t>
            </a:r>
            <a:r>
              <a:rPr lang="en-US" altLang="en-US" sz="4600" dirty="0" smtClean="0"/>
              <a:t>are </a:t>
            </a:r>
            <a:r>
              <a:rPr lang="en-US" altLang="en-US" sz="4600" dirty="0"/>
              <a:t>stress related and </a:t>
            </a:r>
            <a:r>
              <a:rPr lang="en-US" altLang="en-US" sz="4600" dirty="0" smtClean="0"/>
              <a:t>20% of </a:t>
            </a:r>
            <a:r>
              <a:rPr lang="en-US" altLang="en-US" sz="4600" dirty="0"/>
              <a:t>last minute no-shows are due to job </a:t>
            </a:r>
            <a:r>
              <a:rPr lang="en-US" altLang="en-US" sz="4600" dirty="0" smtClean="0"/>
              <a:t>stress.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4600" dirty="0" smtClean="0"/>
              <a:t>Employers and governments incur losses up to £140 million pounds.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u="sng" dirty="0" smtClean="0"/>
              <a:t>The sheer size of the data to be collected is impractical on paper forms, hence an </a:t>
            </a:r>
            <a:r>
              <a:rPr lang="en-GB" altLang="en-US" sz="4600" b="1" u="sng" dirty="0" smtClean="0"/>
              <a:t>app for tablets </a:t>
            </a:r>
            <a:r>
              <a:rPr lang="en-GB" altLang="en-US" sz="4600" u="sng" dirty="0" smtClean="0"/>
              <a:t>was designed.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u="sng" dirty="0" smtClean="0"/>
              <a:t>An </a:t>
            </a:r>
            <a:r>
              <a:rPr lang="en-GB" altLang="en-US" sz="4600" u="sng" dirty="0"/>
              <a:t>app consisting of the </a:t>
            </a:r>
            <a:r>
              <a:rPr lang="en-GB" altLang="en-US" sz="4600" u="sng" dirty="0" smtClean="0"/>
              <a:t>guided meditations player, </a:t>
            </a:r>
            <a:r>
              <a:rPr lang="en-GB" altLang="en-US" sz="4600" u="sng" dirty="0"/>
              <a:t>broken down into </a:t>
            </a:r>
            <a:r>
              <a:rPr lang="en-GB" altLang="en-US" sz="4600" u="sng" dirty="0" smtClean="0"/>
              <a:t>sections </a:t>
            </a:r>
            <a:r>
              <a:rPr lang="en-GB" altLang="en-US" sz="4600" u="sng" dirty="0"/>
              <a:t>was developed by </a:t>
            </a:r>
            <a:r>
              <a:rPr lang="en-GB" altLang="en-US" sz="4600" u="sng" dirty="0" smtClean="0"/>
              <a:t>1</a:t>
            </a:r>
            <a:r>
              <a:rPr lang="en-GB" altLang="en-US" sz="4600" u="sng" baseline="30000" dirty="0" smtClean="0"/>
              <a:t>st</a:t>
            </a:r>
            <a:r>
              <a:rPr lang="en-GB" altLang="en-US" sz="4600" u="sng" dirty="0" smtClean="0"/>
              <a:t> year CS students </a:t>
            </a:r>
            <a:r>
              <a:rPr lang="en-GB" altLang="en-US" sz="4600" u="sng" dirty="0" smtClean="0"/>
              <a:t>(Jaromir and Lambros), </a:t>
            </a:r>
            <a:r>
              <a:rPr lang="en-GB" altLang="en-US" sz="4600" u="sng" dirty="0" smtClean="0"/>
              <a:t>with a </a:t>
            </a:r>
            <a:r>
              <a:rPr lang="en-GB" altLang="en-US" sz="4600" u="sng" dirty="0" smtClean="0"/>
              <a:t>simple but intuitive </a:t>
            </a:r>
            <a:r>
              <a:rPr lang="en-GB" altLang="en-US" sz="4600" u="sng" dirty="0" smtClean="0"/>
              <a:t>user interface, trialled for User Experience by fellow UCL students.</a:t>
            </a:r>
            <a:endParaRPr lang="en-GB" altLang="en-US" sz="4600" u="sng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u="sng" dirty="0"/>
              <a:t>A built in </a:t>
            </a:r>
            <a:r>
              <a:rPr lang="en-GB" altLang="en-US" sz="4600" b="1" u="sng" dirty="0"/>
              <a:t>Nepali translation </a:t>
            </a:r>
            <a:r>
              <a:rPr lang="en-GB" altLang="en-US" sz="4600" u="sng" dirty="0"/>
              <a:t>was also </a:t>
            </a:r>
            <a:r>
              <a:rPr lang="en-GB" altLang="en-US" sz="4600" u="sng" dirty="0" smtClean="0"/>
              <a:t>included</a:t>
            </a:r>
            <a:r>
              <a:rPr lang="en-GB" altLang="en-US" sz="4600" u="sng" dirty="0"/>
              <a:t> </a:t>
            </a:r>
            <a:r>
              <a:rPr lang="en-GB" altLang="en-US" sz="4600" u="sng" dirty="0" smtClean="0"/>
              <a:t>to suit the interviewers (educated natives) and interviewers (possibly illiterate natives).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u="sng" dirty="0" smtClean="0"/>
              <a:t>The project also involved indirectly working for </a:t>
            </a:r>
            <a:r>
              <a:rPr lang="en-GB" altLang="en-US" sz="4600" b="1" u="sng" dirty="0" smtClean="0"/>
              <a:t>Save the Children </a:t>
            </a:r>
            <a:r>
              <a:rPr lang="en-GB" altLang="en-US" sz="4600" u="sng" dirty="0" smtClean="0"/>
              <a:t>and </a:t>
            </a:r>
            <a:r>
              <a:rPr lang="en-GB" altLang="en-US" sz="4600" b="1" u="sng" dirty="0" smtClean="0"/>
              <a:t>World Food Programme</a:t>
            </a:r>
            <a:r>
              <a:rPr lang="en-GB" altLang="en-US" sz="4600" u="sng" dirty="0" smtClean="0"/>
              <a:t>, who are responsible for several roles in the trial.</a:t>
            </a:r>
            <a:endParaRPr lang="en-GB" altLang="en-US" sz="4600" u="sng" dirty="0"/>
          </a:p>
          <a:p>
            <a:pPr algn="just">
              <a:buFont typeface="Arial" panose="020B0604020202020204" pitchFamily="34" charset="0"/>
              <a:buChar char="•"/>
            </a:pP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/>
              <a:t>App screenshots from top left, clockwise: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Designing the application from scratch.</a:t>
            </a:r>
            <a:endParaRPr lang="en-GB" altLang="en-US" sz="4600" dirty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Question from the cereals consumption sub-questionnaire.</a:t>
            </a:r>
            <a:endParaRPr lang="en-GB" altLang="en-US" sz="4600" dirty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List of sub-questionnaires for the food consumption questionnaire, with progress bars to show level of completion.</a:t>
            </a:r>
            <a:endParaRPr lang="en-GB" altLang="en-US" sz="4600" dirty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Another question from a sub-questionnaire in Nepali.</a:t>
            </a:r>
            <a:endParaRPr lang="en-GB" altLang="en-US" sz="4600" dirty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Shows the attributes for a saved member of a family.</a:t>
            </a:r>
            <a:endParaRPr lang="en-GB" altLang="en-US" sz="46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GB" altLang="en-US" sz="46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altLang="en-US" sz="6000" b="1" dirty="0"/>
              <a:t>As of 23</a:t>
            </a:r>
            <a:r>
              <a:rPr lang="en-GB" altLang="en-US" sz="6000" b="1" baseline="30000" dirty="0"/>
              <a:t>rd</a:t>
            </a:r>
            <a:r>
              <a:rPr lang="en-GB" altLang="en-US" sz="6000" b="1" dirty="0"/>
              <a:t> </a:t>
            </a:r>
            <a:r>
              <a:rPr lang="en-GB" altLang="en-US" sz="6000" b="1" dirty="0" smtClean="0"/>
              <a:t>April </a:t>
            </a:r>
            <a:r>
              <a:rPr lang="en-GB" altLang="en-US" sz="6000" b="1" dirty="0"/>
              <a:t>the app is </a:t>
            </a:r>
            <a:r>
              <a:rPr lang="en-GB" altLang="en-US" sz="6000" b="1" dirty="0" smtClean="0"/>
              <a:t>now deployed and in use by researchers for data collection in the field</a:t>
            </a:r>
            <a:r>
              <a:rPr lang="en-GB" altLang="en-US" sz="6000" b="1" dirty="0"/>
              <a:t> </a:t>
            </a:r>
            <a:r>
              <a:rPr lang="en-GB" altLang="en-US" sz="6000" b="1" dirty="0" smtClean="0"/>
              <a:t>in Nepal, </a:t>
            </a:r>
            <a:r>
              <a:rPr lang="en-GB" altLang="en-US" sz="6000" b="1" dirty="0"/>
              <a:t>from UCL’s Institute for Global </a:t>
            </a:r>
            <a:r>
              <a:rPr lang="en-GB" altLang="en-US" sz="6000" b="1" dirty="0" smtClean="0"/>
              <a:t>Health. The data analysis will be presented in a publication study.</a:t>
            </a:r>
            <a:endParaRPr lang="en-GB" alt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624" y="18596371"/>
            <a:ext cx="5657850" cy="1005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000" y="18596371"/>
            <a:ext cx="5657850" cy="1005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376" y="18596371"/>
            <a:ext cx="5657850" cy="1005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246" y="8923337"/>
            <a:ext cx="21861358" cy="8719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317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Default Design</vt:lpstr>
      <vt:lpstr>PowerPoint Presentation</vt:lpstr>
    </vt:vector>
  </TitlesOfParts>
  <Company>University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reavlet</dc:creator>
  <cp:lastModifiedBy>jermenkoo</cp:lastModifiedBy>
  <cp:revision>80</cp:revision>
  <dcterms:created xsi:type="dcterms:W3CDTF">2011-08-23T15:47:59Z</dcterms:created>
  <dcterms:modified xsi:type="dcterms:W3CDTF">2016-04-10T23:29:00Z</dcterms:modified>
</cp:coreProperties>
</file>