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17" d="100"/>
          <a:sy n="17" d="100"/>
        </p:scale>
        <p:origin x="1146" y="11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30/03/2016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3828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 dirty="0" smtClean="0">
                <a:solidFill>
                  <a:schemeClr val="bg1"/>
                </a:solidFill>
              </a:rPr>
              <a:t>The Low Birth Weight in South Asia Trial (</a:t>
            </a:r>
            <a:r>
              <a:rPr lang="en-GB" altLang="en-US" sz="11500" b="1" dirty="0" smtClean="0">
                <a:solidFill>
                  <a:schemeClr val="bg1"/>
                </a:solidFill>
              </a:rPr>
              <a:t>LBWSAT</a:t>
            </a:r>
            <a:r>
              <a:rPr lang="en-GB" altLang="en-US" sz="11500" dirty="0" smtClean="0">
                <a:solidFill>
                  <a:schemeClr val="bg1"/>
                </a:solidFill>
              </a:rPr>
              <a:t>)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416306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>
                <a:solidFill>
                  <a:schemeClr val="bg1"/>
                </a:solidFill>
              </a:rPr>
              <a:t>UCL Institute for Global Health and Mother and Infant Research Activities (Nepal)</a:t>
            </a:r>
            <a:endParaRPr lang="en-GB" altLang="en-US" sz="800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27838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</a:t>
            </a:r>
            <a:r>
              <a:rPr lang="en-GB" altLang="en-US" sz="8800" dirty="0" smtClean="0">
                <a:solidFill>
                  <a:schemeClr val="bg1"/>
                </a:solidFill>
              </a:rPr>
              <a:t>Jaromir Latal and Lambros Zannettos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283624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 smtClean="0">
                <a:solidFill>
                  <a:schemeClr val="bg1"/>
                </a:solidFill>
              </a:rPr>
              <a:t>jaromir.latal.15@ucl.ac.uk</a:t>
            </a:r>
            <a:r>
              <a:rPr lang="en-GB" altLang="en-US" sz="5400" b="1" dirty="0">
                <a:solidFill>
                  <a:schemeClr val="bg1"/>
                </a:solidFill>
              </a:rPr>
              <a:t>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l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ambros.zannettos.15@ucl.ac.uk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 Can birth weight in the plains of Nepal be cost effectively increased using a behaviour change strategy?</a:t>
            </a: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593725" y="9019307"/>
            <a:ext cx="20666521" cy="2148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Around </a:t>
            </a:r>
            <a:r>
              <a:rPr lang="en-GB" altLang="en-US" sz="4600" b="1" dirty="0"/>
              <a:t>28% of babies </a:t>
            </a:r>
            <a:r>
              <a:rPr lang="en-GB" altLang="en-US" sz="4600" dirty="0"/>
              <a:t>in </a:t>
            </a:r>
            <a:r>
              <a:rPr lang="en-GB" altLang="en-US" sz="4600" b="1" dirty="0"/>
              <a:t>southern Nepal </a:t>
            </a:r>
            <a:r>
              <a:rPr lang="en-GB" altLang="en-US" sz="4600" dirty="0"/>
              <a:t>are born </a:t>
            </a:r>
            <a:r>
              <a:rPr lang="en-GB" altLang="en-US" sz="4600" b="1" dirty="0"/>
              <a:t>underweight.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This poses numerous health risks (</a:t>
            </a:r>
            <a:r>
              <a:rPr lang="en-GB" altLang="en-US" sz="4600" i="1" dirty="0"/>
              <a:t>scan QR code for more</a:t>
            </a:r>
            <a:r>
              <a:rPr lang="en-GB" altLang="en-US" sz="4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 study consisting of </a:t>
            </a:r>
            <a:r>
              <a:rPr lang="en-GB" altLang="en-US" sz="4600" b="1" dirty="0"/>
              <a:t>17,000 pregnant women </a:t>
            </a:r>
            <a:r>
              <a:rPr lang="en-GB" altLang="en-US" sz="4600" dirty="0"/>
              <a:t>is being conducted in </a:t>
            </a:r>
            <a:r>
              <a:rPr lang="en-GB" altLang="en-US" sz="4600" b="1" dirty="0"/>
              <a:t>two districts of Nepal.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Combinations of </a:t>
            </a:r>
            <a:r>
              <a:rPr lang="en-GB" altLang="en-US" sz="4600" b="1" dirty="0"/>
              <a:t>women empowerment</a:t>
            </a:r>
            <a:r>
              <a:rPr lang="en-GB" altLang="en-US" sz="4600" dirty="0"/>
              <a:t>, </a:t>
            </a:r>
            <a:r>
              <a:rPr lang="en-GB" altLang="en-US" sz="4600" b="1" dirty="0"/>
              <a:t>cash packages </a:t>
            </a:r>
            <a:r>
              <a:rPr lang="en-GB" altLang="en-US" sz="4600" dirty="0"/>
              <a:t>and </a:t>
            </a:r>
            <a:r>
              <a:rPr lang="en-GB" altLang="en-US" sz="4600" b="1" dirty="0"/>
              <a:t>food supplements</a:t>
            </a:r>
            <a:r>
              <a:rPr lang="en-GB" altLang="en-US" sz="4600" dirty="0"/>
              <a:t> are provided </a:t>
            </a:r>
            <a:r>
              <a:rPr lang="en-GB" altLang="en-US" sz="4600" dirty="0" smtClean="0"/>
              <a:t>unconditionally. Data needs </a:t>
            </a:r>
            <a:r>
              <a:rPr lang="en-GB" altLang="en-US" sz="4600" dirty="0"/>
              <a:t>to be collected.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The sheer size of the data to be collected is impractical on paper forms, hence an </a:t>
            </a:r>
            <a:r>
              <a:rPr lang="en-GB" altLang="en-US" sz="4600" b="1" dirty="0"/>
              <a:t>app for tablets </a:t>
            </a:r>
            <a:r>
              <a:rPr lang="en-GB" altLang="en-US" sz="4600" dirty="0"/>
              <a:t>was </a:t>
            </a:r>
            <a:r>
              <a:rPr lang="en-GB" altLang="en-US" sz="4600" dirty="0" smtClean="0"/>
              <a:t>designed.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An </a:t>
            </a:r>
            <a:r>
              <a:rPr lang="en-GB" altLang="en-US" sz="4600" dirty="0"/>
              <a:t>app consisting of the </a:t>
            </a:r>
            <a:r>
              <a:rPr lang="en-GB" altLang="en-US" sz="4600" dirty="0" smtClean="0"/>
              <a:t>research questionnaire</a:t>
            </a:r>
            <a:r>
              <a:rPr lang="en-GB" altLang="en-US" sz="4600" dirty="0"/>
              <a:t>, broken down into </a:t>
            </a:r>
            <a:r>
              <a:rPr lang="en-GB" altLang="en-US" sz="4600" dirty="0" smtClean="0"/>
              <a:t>sections </a:t>
            </a:r>
            <a:r>
              <a:rPr lang="en-GB" altLang="en-US" sz="4600" dirty="0"/>
              <a:t>was developed by </a:t>
            </a:r>
            <a:r>
              <a:rPr lang="en-GB" altLang="en-US" sz="4600" dirty="0" smtClean="0"/>
              <a:t>1</a:t>
            </a:r>
            <a:r>
              <a:rPr lang="en-GB" altLang="en-US" sz="4600" baseline="30000" dirty="0" smtClean="0"/>
              <a:t>st</a:t>
            </a:r>
            <a:r>
              <a:rPr lang="en-GB" altLang="en-US" sz="4600" dirty="0" smtClean="0"/>
              <a:t> year CS students (</a:t>
            </a:r>
            <a:r>
              <a:rPr lang="en-GB" altLang="en-US" sz="4600" dirty="0" err="1" smtClean="0"/>
              <a:t>Rohan</a:t>
            </a:r>
            <a:r>
              <a:rPr lang="en-GB" altLang="en-US" sz="4600" dirty="0" smtClean="0"/>
              <a:t> and </a:t>
            </a:r>
            <a:r>
              <a:rPr lang="en-GB" altLang="en-US" sz="4600" dirty="0" err="1" smtClean="0"/>
              <a:t>Pranav</a:t>
            </a:r>
            <a:r>
              <a:rPr lang="en-GB" altLang="en-US" sz="4600" dirty="0" smtClean="0"/>
              <a:t>), with a simplified user interface, trialled for User Experience by fellow UCL students.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 built in </a:t>
            </a:r>
            <a:r>
              <a:rPr lang="en-GB" altLang="en-US" sz="4600" b="1" dirty="0"/>
              <a:t>Nepali translation </a:t>
            </a:r>
            <a:r>
              <a:rPr lang="en-GB" altLang="en-US" sz="4600" dirty="0"/>
              <a:t>was also </a:t>
            </a:r>
            <a:r>
              <a:rPr lang="en-GB" altLang="en-US" sz="4600" dirty="0" smtClean="0"/>
              <a:t>included</a:t>
            </a:r>
            <a:r>
              <a:rPr lang="en-GB" altLang="en-US" sz="4600" dirty="0"/>
              <a:t> </a:t>
            </a:r>
            <a:r>
              <a:rPr lang="en-GB" altLang="en-US" sz="4600" dirty="0" smtClean="0"/>
              <a:t>to suit the interviewers (educated natives) and interviewers (possibly illiterate natives).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The project also involved indirectly working for </a:t>
            </a:r>
            <a:r>
              <a:rPr lang="en-GB" altLang="en-US" sz="4600" b="1" dirty="0" smtClean="0"/>
              <a:t>Save the Children </a:t>
            </a:r>
            <a:r>
              <a:rPr lang="en-GB" altLang="en-US" sz="4600" dirty="0" smtClean="0"/>
              <a:t>and </a:t>
            </a:r>
            <a:r>
              <a:rPr lang="en-GB" altLang="en-US" sz="4600" b="1" dirty="0" smtClean="0"/>
              <a:t>World Food Programme</a:t>
            </a:r>
            <a:r>
              <a:rPr lang="en-GB" altLang="en-US" sz="4600" dirty="0" smtClean="0"/>
              <a:t>, who are responsible for several roles in the trial.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interviews conducted on family food consumption.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Question from the cereals consumption sub-questionnaire.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sub-questionnaires for the food consumption questionnaire, with progress bars to show level of completion.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Another question from a sub-questionnaire in Nepali.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Shows the attributes for a saved member of a family.</a:t>
            </a:r>
            <a:endParaRPr lang="en-GB" altLang="en-US" sz="46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6000" b="1" dirty="0"/>
              <a:t>As of 23</a:t>
            </a:r>
            <a:r>
              <a:rPr lang="en-GB" altLang="en-US" sz="6000" b="1" baseline="30000" dirty="0"/>
              <a:t>rd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April </a:t>
            </a:r>
            <a:r>
              <a:rPr lang="en-GB" altLang="en-US" sz="6000" b="1" dirty="0"/>
              <a:t>the app is </a:t>
            </a:r>
            <a:r>
              <a:rPr lang="en-GB" altLang="en-US" sz="6000" b="1" dirty="0" smtClean="0"/>
              <a:t>now deployed and in use by researchers for data collection in the field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in Nepal, </a:t>
            </a:r>
            <a:r>
              <a:rPr lang="en-GB" altLang="en-US" sz="6000" b="1" dirty="0"/>
              <a:t>from UCL’s Institute for Global </a:t>
            </a:r>
            <a:r>
              <a:rPr lang="en-GB" altLang="en-US" sz="6000" b="1" dirty="0" smtClean="0"/>
              <a:t>Health. The data analysis will be presented in a publication study.</a:t>
            </a:r>
            <a:endParaRPr lang="en-GB" altLang="en-US" sz="6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1579232" y="8826500"/>
            <a:ext cx="20027900" cy="20999450"/>
            <a:chOff x="21291550" y="8826500"/>
            <a:chExt cx="20027900" cy="20999450"/>
          </a:xfrm>
        </p:grpSpPr>
        <p:pic>
          <p:nvPicPr>
            <p:cNvPr id="308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9025" y="1976755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425" y="1974850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0700" y="8875713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1600" y="882650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1550" y="8875713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jermenkoo</cp:lastModifiedBy>
  <cp:revision>69</cp:revision>
  <dcterms:created xsi:type="dcterms:W3CDTF">2011-08-23T15:47:59Z</dcterms:created>
  <dcterms:modified xsi:type="dcterms:W3CDTF">2016-03-30T19:10:20Z</dcterms:modified>
</cp:coreProperties>
</file>