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2808525" cy="30279975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134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88" autoAdjust="0"/>
  </p:normalViewPr>
  <p:slideViewPr>
    <p:cSldViewPr>
      <p:cViewPr varScale="1">
        <p:scale>
          <a:sx n="17" d="100"/>
          <a:sy n="17" d="100"/>
        </p:scale>
        <p:origin x="1146" y="114"/>
      </p:cViewPr>
      <p:guideLst>
        <p:guide orient="horz" pos="9537"/>
        <p:guide pos="134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5A9DAE9-1A11-458C-A49F-6030ABF068D0}" type="datetimeFigureOut">
              <a:rPr lang="en-GB"/>
              <a:pPr>
                <a:defRPr/>
              </a:pPr>
              <a:t>17/04/2016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66CA85E-3916-4CEB-B9D7-D732527403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9155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9925" y="9405938"/>
            <a:ext cx="36388675" cy="64912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1438" y="17159288"/>
            <a:ext cx="29965650" cy="77374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28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950" y="1212850"/>
            <a:ext cx="38528625" cy="5046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9950" y="7065963"/>
            <a:ext cx="38528625" cy="19983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0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37213" y="1212850"/>
            <a:ext cx="9631362" cy="258365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9950" y="1212850"/>
            <a:ext cx="28744863" cy="2583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34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950" y="1212850"/>
            <a:ext cx="38528625" cy="5046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9950" y="7065963"/>
            <a:ext cx="38528625" cy="19983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86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75" y="19457988"/>
            <a:ext cx="36387088" cy="60134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1375" y="12833350"/>
            <a:ext cx="36387088" cy="66246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110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950" y="1212850"/>
            <a:ext cx="38528625" cy="5046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9950" y="7065963"/>
            <a:ext cx="19188113" cy="199834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80463" y="7065963"/>
            <a:ext cx="19188112" cy="199834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52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950" y="1212850"/>
            <a:ext cx="38528625" cy="5046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9950" y="6778625"/>
            <a:ext cx="18915063" cy="28241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9950" y="9602788"/>
            <a:ext cx="18915063" cy="17446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45575" y="6778625"/>
            <a:ext cx="18923000" cy="28241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45575" y="9602788"/>
            <a:ext cx="18923000" cy="17446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05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950" y="1212850"/>
            <a:ext cx="38528625" cy="5046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04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950" y="1204913"/>
            <a:ext cx="14084300" cy="5130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7013" y="1204913"/>
            <a:ext cx="23931562" cy="258445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9950" y="6335713"/>
            <a:ext cx="14084300" cy="2071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421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1525" y="21196300"/>
            <a:ext cx="25684163" cy="25019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91525" y="2705100"/>
            <a:ext cx="25684163" cy="18168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1525" y="23698200"/>
            <a:ext cx="25684163" cy="3554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93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DkBlue_landscap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954575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4572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9144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716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8288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4075" indent="-1306513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6413" indent="-1042988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98536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3108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680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2252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593725" y="450850"/>
            <a:ext cx="38287020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1500" dirty="0" smtClean="0">
                <a:solidFill>
                  <a:schemeClr val="bg1"/>
                </a:solidFill>
              </a:rPr>
              <a:t>Fighting Stress Through Practicing Mindfulness Meditation</a:t>
            </a:r>
            <a:endParaRPr lang="en-GB" altLang="en-US" sz="8000" dirty="0">
              <a:solidFill>
                <a:schemeClr val="bg1"/>
              </a:solidFill>
            </a:endParaRPr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593725" y="2465388"/>
            <a:ext cx="10415031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8800" dirty="0" smtClean="0">
                <a:solidFill>
                  <a:schemeClr val="bg1"/>
                </a:solidFill>
              </a:rPr>
              <a:t>The Mind Manifesto </a:t>
            </a:r>
            <a:endParaRPr lang="en-GB" altLang="en-US" sz="8000" dirty="0">
              <a:solidFill>
                <a:schemeClr val="bg1"/>
              </a:solidFill>
            </a:endParaRPr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593725" y="4048125"/>
            <a:ext cx="22783801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8800" dirty="0" smtClean="0">
                <a:solidFill>
                  <a:schemeClr val="bg1"/>
                </a:solidFill>
              </a:rPr>
              <a:t>App by Jaromir Latal and Lambros Zannettos</a:t>
            </a:r>
            <a:endParaRPr lang="en-GB" altLang="en-US" sz="6000" dirty="0">
              <a:solidFill>
                <a:schemeClr val="bg1"/>
              </a:solidFill>
            </a:endParaRPr>
          </a:p>
        </p:txBody>
      </p:sp>
      <p:sp>
        <p:nvSpPr>
          <p:cNvPr id="3077" name="TextBox 3"/>
          <p:cNvSpPr txBox="1">
            <a:spLocks noChangeArrowheads="1"/>
          </p:cNvSpPr>
          <p:nvPr/>
        </p:nvSpPr>
        <p:spPr bwMode="auto">
          <a:xfrm>
            <a:off x="666750" y="5648325"/>
            <a:ext cx="2836244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5400" b="1" dirty="0" smtClean="0">
                <a:solidFill>
                  <a:schemeClr val="bg1"/>
                </a:solidFill>
              </a:rPr>
              <a:t>jaromir.latal.15@ucl.ac.uk</a:t>
            </a:r>
            <a:r>
              <a:rPr lang="en-GB" altLang="en-US" sz="5400" b="1" dirty="0">
                <a:solidFill>
                  <a:schemeClr val="bg1"/>
                </a:solidFill>
              </a:rPr>
              <a:t>,  </a:t>
            </a:r>
            <a:r>
              <a:rPr lang="en-GB" altLang="en-US" sz="5400" b="1" dirty="0" smtClean="0">
                <a:solidFill>
                  <a:schemeClr val="bg1"/>
                </a:solidFill>
              </a:rPr>
              <a:t>lambros.zannettos.15@ucl.ac.uk </a:t>
            </a:r>
            <a:r>
              <a:rPr lang="en-GB" altLang="en-US" sz="5400" dirty="0">
                <a:solidFill>
                  <a:schemeClr val="bg1"/>
                </a:solidFill>
              </a:rPr>
              <a:t>(UCL Computer </a:t>
            </a:r>
            <a:r>
              <a:rPr lang="en-GB" altLang="en-US" sz="5400" dirty="0" smtClean="0">
                <a:solidFill>
                  <a:schemeClr val="bg1"/>
                </a:solidFill>
              </a:rPr>
              <a:t>Science)</a:t>
            </a:r>
            <a:r>
              <a:rPr lang="en-GB" altLang="en-US" sz="5400" b="1" dirty="0" smtClean="0">
                <a:solidFill>
                  <a:schemeClr val="bg1"/>
                </a:solidFill>
              </a:rPr>
              <a:t> </a:t>
            </a:r>
            <a:endParaRPr lang="en-GB" altLang="en-US" sz="54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6388" y="7578725"/>
            <a:ext cx="42224325" cy="1108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6650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Can negative effects of stress be ameliorated through guided meditation?</a:t>
            </a:r>
            <a:endParaRPr lang="en-GB" sz="6650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080" name="TextBox 9"/>
          <p:cNvSpPr txBox="1">
            <a:spLocks noChangeArrowheads="1"/>
          </p:cNvSpPr>
          <p:nvPr/>
        </p:nvSpPr>
        <p:spPr bwMode="auto">
          <a:xfrm>
            <a:off x="457201" y="9019307"/>
            <a:ext cx="20803046" cy="2126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57250" indent="-6858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14450" indent="-74295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GB" altLang="en-US" sz="4600" dirty="0" smtClean="0"/>
              <a:t>Around </a:t>
            </a:r>
            <a:r>
              <a:rPr lang="en-GB" altLang="en-US" sz="4600" b="1" dirty="0" smtClean="0"/>
              <a:t>40% of people </a:t>
            </a:r>
            <a:r>
              <a:rPr lang="en-GB" altLang="en-US" sz="4600" dirty="0" smtClean="0"/>
              <a:t>view their </a:t>
            </a:r>
            <a:r>
              <a:rPr lang="en-GB" altLang="en-US" sz="4600" b="1" dirty="0" smtClean="0"/>
              <a:t>jobs as very or extremely stressful</a:t>
            </a:r>
            <a:r>
              <a:rPr lang="en-GB" altLang="en-US" sz="4600" dirty="0" smtClean="0"/>
              <a:t>.</a:t>
            </a:r>
            <a:endParaRPr lang="en-GB" altLang="en-US" sz="46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GB" altLang="en-US" sz="4600" dirty="0" smtClean="0"/>
              <a:t>This is associated with</a:t>
            </a:r>
            <a:r>
              <a:rPr lang="en-GB" altLang="en-US" sz="4600" b="1" dirty="0" smtClean="0"/>
              <a:t> numerous health, family or financial complaints</a:t>
            </a:r>
            <a:r>
              <a:rPr lang="en-GB" altLang="en-US" sz="4600" dirty="0" smtClean="0"/>
              <a:t>.</a:t>
            </a:r>
            <a:endParaRPr lang="en-GB" altLang="en-US" sz="4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GB" altLang="en-US" sz="4600" dirty="0" smtClean="0"/>
              <a:t>Multiple studies in Europe and US have been conducted:</a:t>
            </a:r>
            <a:endParaRPr lang="en-GB" altLang="en-US" sz="4600" b="1" dirty="0"/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4600" b="1" dirty="0" smtClean="0"/>
              <a:t>300 million </a:t>
            </a:r>
            <a:r>
              <a:rPr lang="en-US" altLang="en-US" sz="4600" b="1" dirty="0"/>
              <a:t>working </a:t>
            </a:r>
            <a:r>
              <a:rPr lang="en-US" altLang="en-US" sz="4600" b="1" dirty="0" smtClean="0"/>
              <a:t>days lost </a:t>
            </a:r>
            <a:r>
              <a:rPr lang="en-US" altLang="en-US" sz="4600" b="1" dirty="0"/>
              <a:t>annually </a:t>
            </a:r>
            <a:r>
              <a:rPr lang="en-US" altLang="en-US" sz="4600" b="1" dirty="0" smtClean="0"/>
              <a:t>are </a:t>
            </a:r>
            <a:r>
              <a:rPr lang="en-US" altLang="en-US" sz="4600" b="1" dirty="0"/>
              <a:t>stress related </a:t>
            </a:r>
            <a:r>
              <a:rPr lang="en-US" altLang="en-US" sz="4600" dirty="0"/>
              <a:t>and </a:t>
            </a:r>
            <a:r>
              <a:rPr lang="en-US" altLang="en-US" sz="4600" dirty="0" smtClean="0"/>
              <a:t>20% of </a:t>
            </a:r>
            <a:r>
              <a:rPr lang="en-US" altLang="en-US" sz="4600" dirty="0"/>
              <a:t>last minute no-shows are due to job </a:t>
            </a:r>
            <a:r>
              <a:rPr lang="en-US" altLang="en-US" sz="4600" dirty="0" smtClean="0"/>
              <a:t>stress.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4600" dirty="0" smtClean="0"/>
              <a:t>Employers and governments incur </a:t>
            </a:r>
            <a:r>
              <a:rPr lang="en-US" altLang="en-US" sz="4600" b="1" dirty="0" smtClean="0"/>
              <a:t>losses up to £140 million pounds</a:t>
            </a:r>
            <a:r>
              <a:rPr lang="en-US" altLang="en-US" sz="4600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altLang="en-US" sz="4600" b="1" dirty="0" smtClean="0"/>
              <a:t>Meditation </a:t>
            </a:r>
            <a:r>
              <a:rPr lang="en-GB" altLang="en-US" sz="4600" dirty="0" smtClean="0"/>
              <a:t>has been shown to be </a:t>
            </a:r>
            <a:r>
              <a:rPr lang="en-GB" altLang="en-US" sz="4600" b="1" dirty="0" smtClean="0"/>
              <a:t>effective at mitigating the effects of stress</a:t>
            </a:r>
            <a:r>
              <a:rPr lang="en-GB" altLang="en-US" sz="4600" dirty="0" smtClean="0"/>
              <a:t>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GB" altLang="en-US" sz="4600" dirty="0" smtClean="0"/>
              <a:t>“Meditation is a safe and </a:t>
            </a:r>
            <a:r>
              <a:rPr lang="en-GB" altLang="en-US" sz="4600" b="1" dirty="0" smtClean="0"/>
              <a:t>effective</a:t>
            </a:r>
            <a:r>
              <a:rPr lang="en-GB" altLang="en-US" sz="4600" dirty="0" smtClean="0"/>
              <a:t> strategy </a:t>
            </a:r>
            <a:r>
              <a:rPr lang="en-GB" altLang="en-US" sz="4600" b="1" dirty="0" smtClean="0"/>
              <a:t>for dealing with work stress</a:t>
            </a:r>
            <a:r>
              <a:rPr lang="en-GB" altLang="en-US" sz="4600" dirty="0" smtClean="0"/>
              <a:t>.” (Black et. al., 2011)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4600" dirty="0" smtClean="0"/>
              <a:t>“Techniques </a:t>
            </a:r>
            <a:r>
              <a:rPr lang="en-US" altLang="en-US" sz="4600" dirty="0"/>
              <a:t>of mindfulness </a:t>
            </a:r>
            <a:r>
              <a:rPr lang="en-US" altLang="en-US" sz="4600" b="1" dirty="0" smtClean="0"/>
              <a:t>meditation</a:t>
            </a:r>
            <a:r>
              <a:rPr lang="en-US" altLang="en-US" sz="4600" dirty="0" smtClean="0"/>
              <a:t> may represent </a:t>
            </a:r>
            <a:r>
              <a:rPr lang="en-US" altLang="en-US" sz="4600" dirty="0"/>
              <a:t>a </a:t>
            </a:r>
            <a:r>
              <a:rPr lang="en-US" altLang="en-US" sz="4600" b="1" dirty="0"/>
              <a:t>powerful cognitive </a:t>
            </a:r>
            <a:r>
              <a:rPr lang="en-US" altLang="en-US" sz="4600" b="1" dirty="0" smtClean="0"/>
              <a:t>behavioral </a:t>
            </a:r>
            <a:r>
              <a:rPr lang="en-US" altLang="en-US" sz="4600" b="1" dirty="0"/>
              <a:t>coping </a:t>
            </a:r>
            <a:r>
              <a:rPr lang="en-US" altLang="en-US" sz="4600" b="1" dirty="0" smtClean="0"/>
              <a:t>strategy</a:t>
            </a:r>
            <a:r>
              <a:rPr lang="en-US" altLang="en-US" sz="4600" dirty="0" smtClean="0"/>
              <a:t>.” (</a:t>
            </a:r>
            <a:r>
              <a:rPr lang="en-US" altLang="en-US" sz="4600" dirty="0" err="1" smtClean="0"/>
              <a:t>Astin</a:t>
            </a:r>
            <a:r>
              <a:rPr lang="en-US" altLang="en-US" sz="4600" dirty="0" smtClean="0"/>
              <a:t>, 1997)</a:t>
            </a:r>
            <a:endParaRPr lang="en-GB" altLang="en-US" sz="46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GB" altLang="en-US" sz="4600" dirty="0" smtClean="0"/>
              <a:t>An </a:t>
            </a:r>
            <a:r>
              <a:rPr lang="en-GB" altLang="en-US" sz="4600" dirty="0"/>
              <a:t>app consisting of the </a:t>
            </a:r>
            <a:r>
              <a:rPr lang="en-GB" altLang="en-US" sz="4600" dirty="0" smtClean="0"/>
              <a:t>guided meditations player, </a:t>
            </a:r>
            <a:r>
              <a:rPr lang="en-GB" altLang="en-US" sz="4600" dirty="0"/>
              <a:t>broken down into </a:t>
            </a:r>
            <a:r>
              <a:rPr lang="en-GB" altLang="en-US" sz="4600" dirty="0" smtClean="0"/>
              <a:t>sections </a:t>
            </a:r>
            <a:r>
              <a:rPr lang="en-GB" altLang="en-US" sz="4600" dirty="0"/>
              <a:t>was developed by </a:t>
            </a:r>
            <a:r>
              <a:rPr lang="en-GB" altLang="en-US" sz="4600" dirty="0" smtClean="0"/>
              <a:t>1</a:t>
            </a:r>
            <a:r>
              <a:rPr lang="en-GB" altLang="en-US" sz="4600" baseline="30000" dirty="0" smtClean="0"/>
              <a:t>st</a:t>
            </a:r>
            <a:r>
              <a:rPr lang="en-GB" altLang="en-US" sz="4600" dirty="0" smtClean="0"/>
              <a:t> year CS students (Jaromir and Lambros), with a simple but intuitive user interface, trialled for User Experience by fellow UCL students.</a:t>
            </a:r>
            <a:endParaRPr lang="en-GB" altLang="en-US" sz="4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GB" altLang="en-US" sz="4600" dirty="0" smtClean="0"/>
              <a:t>The application involves multiple guided meditation tracks to make practicing easier, each of them involving binaural beats – tones of different frequencies influencing brain activity to induce positive effects.</a:t>
            </a:r>
            <a:endParaRPr lang="en-GB" altLang="en-US" sz="4600" dirty="0"/>
          </a:p>
          <a:p>
            <a:pPr algn="just">
              <a:buFont typeface="Arial" panose="020B0604020202020204" pitchFamily="34" charset="0"/>
              <a:buChar char="•"/>
            </a:pPr>
            <a:endParaRPr lang="en-GB" altLang="en-US" sz="4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GB" altLang="en-US" sz="4600" dirty="0"/>
              <a:t>App screenshots from top left, clockwise: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GB" altLang="en-US" sz="4600" dirty="0" smtClean="0"/>
              <a:t>Main menu of the application, hidden on the left side of the screen.</a:t>
            </a:r>
            <a:endParaRPr lang="en-GB" altLang="en-US" sz="4600" dirty="0"/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GB" altLang="en-US" sz="4600" dirty="0" smtClean="0"/>
              <a:t>List of all meditation tracks available along with their category.</a:t>
            </a:r>
            <a:endParaRPr lang="en-GB" altLang="en-US" sz="4600" dirty="0"/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GB" altLang="en-US" sz="4600" dirty="0" smtClean="0"/>
              <a:t>Meditation player with </a:t>
            </a:r>
            <a:r>
              <a:rPr lang="en-GB" altLang="en-US" sz="4600" smtClean="0"/>
              <a:t>a meditation</a:t>
            </a:r>
            <a:r>
              <a:rPr lang="en-GB" altLang="en-US" sz="4600" smtClean="0"/>
              <a:t> </a:t>
            </a:r>
            <a:r>
              <a:rPr lang="en-GB" altLang="en-US" sz="4600" dirty="0" smtClean="0"/>
              <a:t>loaded.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GB" altLang="en-US" sz="4600" dirty="0" smtClean="0"/>
              <a:t>Real-time analytics for profiling success and user behaviour.</a:t>
            </a:r>
            <a:endParaRPr lang="en-GB" altLang="en-US" sz="4600" dirty="0"/>
          </a:p>
          <a:p>
            <a:pPr lvl="1" algn="just">
              <a:buFont typeface="Arial" panose="020B0604020202020204" pitchFamily="34" charset="0"/>
              <a:buChar char="•"/>
            </a:pPr>
            <a:endParaRPr lang="en-GB" altLang="en-US" sz="46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altLang="en-US" sz="6000" b="1" dirty="0" smtClean="0"/>
              <a:t>The application is about to be published for Android on Google Play Store, iOS launch is planned for the second version, involving in-app purchases as well.</a:t>
            </a:r>
            <a:endParaRPr lang="en-GB" altLang="en-US" sz="6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0856" y="8840097"/>
            <a:ext cx="5657850" cy="1005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5582" y="8840097"/>
            <a:ext cx="5657850" cy="1005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1820" y="8840097"/>
            <a:ext cx="5657850" cy="10058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0856" y="19059606"/>
            <a:ext cx="19428814" cy="109233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312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Default Design</vt:lpstr>
      <vt:lpstr>PowerPoint Presentation</vt:lpstr>
    </vt:vector>
  </TitlesOfParts>
  <Company>University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reavlet</dc:creator>
  <cp:lastModifiedBy>jermenkoo</cp:lastModifiedBy>
  <cp:revision>95</cp:revision>
  <dcterms:created xsi:type="dcterms:W3CDTF">2011-08-23T15:47:59Z</dcterms:created>
  <dcterms:modified xsi:type="dcterms:W3CDTF">2016-04-17T18:53:00Z</dcterms:modified>
</cp:coreProperties>
</file>