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8525" cy="302799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134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>
      <p:cViewPr>
        <p:scale>
          <a:sx n="23" d="100"/>
          <a:sy n="23" d="100"/>
        </p:scale>
        <p:origin x="-294" y="-72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A9DAE9-1A11-458C-A49F-6030ABF068D0}" type="datetimeFigureOut">
              <a:rPr lang="en-GB"/>
              <a:pPr>
                <a:defRPr/>
              </a:pPr>
              <a:t>27/03/2015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66CA85E-3916-4CEB-B9D7-D732527403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925" y="9405938"/>
            <a:ext cx="36388675" cy="64912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438" y="17159288"/>
            <a:ext cx="29965650" cy="77374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7213" y="1212850"/>
            <a:ext cx="9631362" cy="25836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9950" y="1212850"/>
            <a:ext cx="28744863" cy="2583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950" y="7065963"/>
            <a:ext cx="38528625" cy="1998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5" y="19457988"/>
            <a:ext cx="36387088" cy="60134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375" y="12833350"/>
            <a:ext cx="36387088" cy="6624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1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9950" y="7065963"/>
            <a:ext cx="19188113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0463" y="7065963"/>
            <a:ext cx="19188112" cy="199834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2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950" y="6778625"/>
            <a:ext cx="18915063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950" y="9602788"/>
            <a:ext cx="18915063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5575" y="6778625"/>
            <a:ext cx="18923000" cy="28241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5575" y="9602788"/>
            <a:ext cx="18923000" cy="17446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12850"/>
            <a:ext cx="38528625" cy="5046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4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0" y="1204913"/>
            <a:ext cx="14084300" cy="5130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7013" y="1204913"/>
            <a:ext cx="23931562" cy="25844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950" y="6335713"/>
            <a:ext cx="14084300" cy="2071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21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525" y="21196300"/>
            <a:ext cx="25684163" cy="2501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525" y="2705100"/>
            <a:ext cx="25684163" cy="1816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525" y="23698200"/>
            <a:ext cx="25684163" cy="3554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9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kBlue_landscap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9545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593725" y="450850"/>
            <a:ext cx="338280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1500">
                <a:solidFill>
                  <a:schemeClr val="bg1"/>
                </a:solidFill>
              </a:rPr>
              <a:t>The Low Birth Weight in South Asia Trial (</a:t>
            </a:r>
            <a:r>
              <a:rPr lang="en-GB" altLang="en-US" sz="11500" b="1">
                <a:solidFill>
                  <a:schemeClr val="bg1"/>
                </a:solidFill>
              </a:rPr>
              <a:t>LBWSAT</a:t>
            </a:r>
            <a:r>
              <a:rPr lang="en-GB" altLang="en-US" sz="11500">
                <a:solidFill>
                  <a:schemeClr val="bg1"/>
                </a:solidFill>
              </a:rPr>
              <a:t>)</a:t>
            </a:r>
            <a:endParaRPr lang="en-GB" altLang="en-US" sz="8000">
              <a:solidFill>
                <a:schemeClr val="bg1"/>
              </a:solidFill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93725" y="2465388"/>
            <a:ext cx="416306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>
                <a:solidFill>
                  <a:schemeClr val="bg1"/>
                </a:solidFill>
              </a:rPr>
              <a:t>UCL Institute for Global Health and Mother and Infant Research Activities (Nepal)</a:t>
            </a:r>
            <a:endParaRPr lang="en-GB" altLang="en-US" sz="8000">
              <a:solidFill>
                <a:schemeClr val="bg1"/>
              </a:solidFill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93725" y="4048125"/>
            <a:ext cx="2621422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800" dirty="0" smtClean="0">
                <a:solidFill>
                  <a:schemeClr val="bg1"/>
                </a:solidFill>
              </a:rPr>
              <a:t>App by </a:t>
            </a:r>
            <a:r>
              <a:rPr lang="en-GB" altLang="en-US" sz="8800" dirty="0" err="1" smtClean="0">
                <a:solidFill>
                  <a:schemeClr val="bg1"/>
                </a:solidFill>
              </a:rPr>
              <a:t>Rohan</a:t>
            </a:r>
            <a:r>
              <a:rPr lang="en-GB" altLang="en-US" sz="8800" dirty="0" smtClean="0">
                <a:solidFill>
                  <a:schemeClr val="bg1"/>
                </a:solidFill>
              </a:rPr>
              <a:t> </a:t>
            </a:r>
            <a:r>
              <a:rPr lang="en-GB" altLang="en-US" sz="8800" dirty="0" err="1">
                <a:solidFill>
                  <a:schemeClr val="bg1"/>
                </a:solidFill>
              </a:rPr>
              <a:t>Kopparapu</a:t>
            </a:r>
            <a:r>
              <a:rPr lang="en-GB" altLang="en-US" sz="8800" dirty="0">
                <a:solidFill>
                  <a:schemeClr val="bg1"/>
                </a:solidFill>
              </a:rPr>
              <a:t> and </a:t>
            </a:r>
            <a:r>
              <a:rPr lang="en-GB" altLang="en-US" sz="8800" dirty="0" err="1">
                <a:solidFill>
                  <a:schemeClr val="bg1"/>
                </a:solidFill>
              </a:rPr>
              <a:t>Pranav</a:t>
            </a:r>
            <a:r>
              <a:rPr lang="en-GB" altLang="en-US" sz="8800" dirty="0">
                <a:solidFill>
                  <a:schemeClr val="bg1"/>
                </a:solidFill>
              </a:rPr>
              <a:t> </a:t>
            </a:r>
            <a:r>
              <a:rPr lang="en-GB" altLang="en-US" sz="8800" dirty="0" err="1" smtClean="0">
                <a:solidFill>
                  <a:schemeClr val="bg1"/>
                </a:solidFill>
              </a:rPr>
              <a:t>Murugappan</a:t>
            </a:r>
            <a:endParaRPr lang="en-GB" altLang="en-US" sz="6000" dirty="0">
              <a:solidFill>
                <a:schemeClr val="bg1"/>
              </a:solidFill>
            </a:endParaRP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666750" y="5648325"/>
            <a:ext cx="300804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5400" b="1" dirty="0">
                <a:solidFill>
                  <a:schemeClr val="bg1"/>
                </a:solidFill>
              </a:rPr>
              <a:t>rohan.kopparapu.13@ucl.ac.uk,  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pranav.murugappan.13@ucl.ac.uk </a:t>
            </a:r>
            <a:r>
              <a:rPr lang="en-GB" altLang="en-US" sz="5400" dirty="0">
                <a:solidFill>
                  <a:schemeClr val="bg1"/>
                </a:solidFill>
              </a:rPr>
              <a:t>(UCL Computer </a:t>
            </a:r>
            <a:r>
              <a:rPr lang="en-GB" altLang="en-US" sz="5400" dirty="0" smtClean="0">
                <a:solidFill>
                  <a:schemeClr val="bg1"/>
                </a:solidFill>
              </a:rPr>
              <a:t>Science)</a:t>
            </a:r>
            <a:r>
              <a:rPr lang="en-GB" altLang="en-US" sz="5400" b="1" dirty="0" smtClean="0">
                <a:solidFill>
                  <a:schemeClr val="bg1"/>
                </a:solidFill>
              </a:rPr>
              <a:t> </a:t>
            </a:r>
            <a:endParaRPr lang="en-GB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88" y="7578725"/>
            <a:ext cx="42224325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665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 Can birth weight in the plains of Nepal be cost effectively increased using a behaviour change strategy?</a:t>
            </a: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593725" y="9019307"/>
            <a:ext cx="20666521" cy="2148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7250" indent="-6858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4450" indent="-7429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Around </a:t>
            </a:r>
            <a:r>
              <a:rPr lang="en-GB" altLang="en-US" sz="4600" b="1" dirty="0"/>
              <a:t>28% of babies </a:t>
            </a:r>
            <a:r>
              <a:rPr lang="en-GB" altLang="en-US" sz="4600" dirty="0"/>
              <a:t>in </a:t>
            </a:r>
            <a:r>
              <a:rPr lang="en-GB" altLang="en-US" sz="4600" b="1" dirty="0"/>
              <a:t>southern Nepal </a:t>
            </a:r>
            <a:r>
              <a:rPr lang="en-GB" altLang="en-US" sz="4600" dirty="0"/>
              <a:t>are born </a:t>
            </a:r>
            <a:r>
              <a:rPr lang="en-GB" altLang="en-US" sz="4600" b="1" dirty="0"/>
              <a:t>underweight.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This poses numerous health risks (</a:t>
            </a:r>
            <a:r>
              <a:rPr lang="en-GB" altLang="en-US" sz="4600" i="1" dirty="0"/>
              <a:t>scan QR code for more</a:t>
            </a:r>
            <a:r>
              <a:rPr lang="en-GB" altLang="en-US" sz="4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A study consisting of </a:t>
            </a:r>
            <a:r>
              <a:rPr lang="en-GB" altLang="en-US" sz="4600" b="1" dirty="0"/>
              <a:t>17,000 pregnant women </a:t>
            </a:r>
            <a:r>
              <a:rPr lang="en-GB" altLang="en-US" sz="4600" dirty="0"/>
              <a:t>is being conducted in </a:t>
            </a:r>
            <a:r>
              <a:rPr lang="en-GB" altLang="en-US" sz="4600" b="1" dirty="0"/>
              <a:t>two districts of Nepal.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Combinations of </a:t>
            </a:r>
            <a:r>
              <a:rPr lang="en-GB" altLang="en-US" sz="4600" b="1" dirty="0"/>
              <a:t>women empowerment</a:t>
            </a:r>
            <a:r>
              <a:rPr lang="en-GB" altLang="en-US" sz="4600" dirty="0"/>
              <a:t>, </a:t>
            </a:r>
            <a:r>
              <a:rPr lang="en-GB" altLang="en-US" sz="4600" b="1" dirty="0"/>
              <a:t>cash packages </a:t>
            </a:r>
            <a:r>
              <a:rPr lang="en-GB" altLang="en-US" sz="4600" dirty="0"/>
              <a:t>and </a:t>
            </a:r>
            <a:r>
              <a:rPr lang="en-GB" altLang="en-US" sz="4600" b="1" dirty="0"/>
              <a:t>food supplements</a:t>
            </a:r>
            <a:r>
              <a:rPr lang="en-GB" altLang="en-US" sz="4600" dirty="0"/>
              <a:t> are provided </a:t>
            </a:r>
            <a:r>
              <a:rPr lang="en-GB" altLang="en-US" sz="4600" dirty="0" smtClean="0"/>
              <a:t>unconditionally. Data needs </a:t>
            </a:r>
            <a:r>
              <a:rPr lang="en-GB" altLang="en-US" sz="4600" dirty="0"/>
              <a:t>to be collected.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The sheer size of the data to be collected is impractical on paper forms, hence an </a:t>
            </a:r>
            <a:r>
              <a:rPr lang="en-GB" altLang="en-US" sz="4600" b="1" dirty="0"/>
              <a:t>app for tablets </a:t>
            </a:r>
            <a:r>
              <a:rPr lang="en-GB" altLang="en-US" sz="4600" dirty="0"/>
              <a:t>was </a:t>
            </a:r>
            <a:r>
              <a:rPr lang="en-GB" altLang="en-US" sz="4600" dirty="0" smtClean="0"/>
              <a:t>designed.</a:t>
            </a:r>
            <a:endParaRPr lang="en-GB" altLang="en-US" sz="4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An </a:t>
            </a:r>
            <a:r>
              <a:rPr lang="en-GB" altLang="en-US" sz="4600" dirty="0"/>
              <a:t>app consisting of the </a:t>
            </a:r>
            <a:r>
              <a:rPr lang="en-GB" altLang="en-US" sz="4600" dirty="0" smtClean="0"/>
              <a:t>research questionnaire</a:t>
            </a:r>
            <a:r>
              <a:rPr lang="en-GB" altLang="en-US" sz="4600" dirty="0"/>
              <a:t>, broken down into </a:t>
            </a:r>
            <a:r>
              <a:rPr lang="en-GB" altLang="en-US" sz="4600" dirty="0" smtClean="0"/>
              <a:t>sections </a:t>
            </a:r>
            <a:r>
              <a:rPr lang="en-GB" altLang="en-US" sz="4600" dirty="0"/>
              <a:t>was developed by </a:t>
            </a:r>
            <a:r>
              <a:rPr lang="en-GB" altLang="en-US" sz="4600" dirty="0" smtClean="0"/>
              <a:t>1</a:t>
            </a:r>
            <a:r>
              <a:rPr lang="en-GB" altLang="en-US" sz="4600" baseline="30000" dirty="0" smtClean="0"/>
              <a:t>st</a:t>
            </a:r>
            <a:r>
              <a:rPr lang="en-GB" altLang="en-US" sz="4600" dirty="0" smtClean="0"/>
              <a:t> year CS students (</a:t>
            </a:r>
            <a:r>
              <a:rPr lang="en-GB" altLang="en-US" sz="4600" dirty="0" err="1" smtClean="0"/>
              <a:t>Rohan</a:t>
            </a:r>
            <a:r>
              <a:rPr lang="en-GB" altLang="en-US" sz="4600" dirty="0" smtClean="0"/>
              <a:t> and </a:t>
            </a:r>
            <a:r>
              <a:rPr lang="en-GB" altLang="en-US" sz="4600" dirty="0" err="1" smtClean="0"/>
              <a:t>Pranav</a:t>
            </a:r>
            <a:r>
              <a:rPr lang="en-GB" altLang="en-US" sz="4600" dirty="0" smtClean="0"/>
              <a:t>), with a simplified user interface, trialled for User Experience by fellow UCL students.</a:t>
            </a:r>
            <a:endParaRPr lang="en-GB" altLang="en-US" sz="4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A built in </a:t>
            </a:r>
            <a:r>
              <a:rPr lang="en-GB" altLang="en-US" sz="4600" b="1" dirty="0"/>
              <a:t>Nepali translation </a:t>
            </a:r>
            <a:r>
              <a:rPr lang="en-GB" altLang="en-US" sz="4600" dirty="0"/>
              <a:t>was also </a:t>
            </a:r>
            <a:r>
              <a:rPr lang="en-GB" altLang="en-US" sz="4600" dirty="0" smtClean="0"/>
              <a:t>included</a:t>
            </a:r>
            <a:r>
              <a:rPr lang="en-GB" altLang="en-US" sz="4600" dirty="0"/>
              <a:t> </a:t>
            </a:r>
            <a:r>
              <a:rPr lang="en-GB" altLang="en-US" sz="4600" dirty="0" smtClean="0"/>
              <a:t>to suit the interviewers (educated natives) and interviewers (possibly illiterate natives).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 smtClean="0"/>
              <a:t>The project also involved indirectly working for </a:t>
            </a:r>
            <a:r>
              <a:rPr lang="en-GB" altLang="en-US" sz="4600" b="1" dirty="0" smtClean="0"/>
              <a:t>Save the Children </a:t>
            </a:r>
            <a:r>
              <a:rPr lang="en-GB" altLang="en-US" sz="4600" dirty="0" smtClean="0"/>
              <a:t>and </a:t>
            </a:r>
            <a:r>
              <a:rPr lang="en-GB" altLang="en-US" sz="4600" b="1" dirty="0" smtClean="0"/>
              <a:t>World Food Programme</a:t>
            </a:r>
            <a:r>
              <a:rPr lang="en-GB" altLang="en-US" sz="4600" dirty="0" smtClean="0"/>
              <a:t>, who are responsible for several roles in the trial.</a:t>
            </a:r>
            <a:endParaRPr lang="en-GB" altLang="en-US" sz="4600" dirty="0"/>
          </a:p>
          <a:p>
            <a:pPr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4600" dirty="0"/>
              <a:t>App screenshots from top left, clockwise: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List of interviews conducted on family food consumption.</a:t>
            </a:r>
            <a:endParaRPr lang="en-GB" altLang="en-US" sz="4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Question from the cereals consumption sub-questionnaire.</a:t>
            </a:r>
            <a:endParaRPr lang="en-GB" altLang="en-US" sz="4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List of sub-questionnaires for the food consumption questionnaire, with progress bars to show level of completion.</a:t>
            </a:r>
            <a:endParaRPr lang="en-GB" altLang="en-US" sz="4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Another question from a sub-questionnaire in Nepali.</a:t>
            </a:r>
            <a:endParaRPr lang="en-GB" altLang="en-US" sz="4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4600" dirty="0" smtClean="0"/>
              <a:t>Shows the attributes for a saved member of a family.</a:t>
            </a:r>
            <a:endParaRPr lang="en-GB" altLang="en-US" sz="4600" dirty="0"/>
          </a:p>
          <a:p>
            <a:pPr lvl="1">
              <a:buFont typeface="Arial" panose="020B0604020202020204" pitchFamily="34" charset="0"/>
              <a:buChar char="•"/>
            </a:pPr>
            <a:endParaRPr lang="en-GB" altLang="en-US" sz="4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6000" b="1" dirty="0"/>
              <a:t>As of 23</a:t>
            </a:r>
            <a:r>
              <a:rPr lang="en-GB" altLang="en-US" sz="6000" b="1" baseline="30000" dirty="0"/>
              <a:t>rd</a:t>
            </a:r>
            <a:r>
              <a:rPr lang="en-GB" altLang="en-US" sz="6000" b="1" dirty="0"/>
              <a:t> </a:t>
            </a:r>
            <a:r>
              <a:rPr lang="en-GB" altLang="en-US" sz="6000" b="1" dirty="0" smtClean="0"/>
              <a:t>April </a:t>
            </a:r>
            <a:r>
              <a:rPr lang="en-GB" altLang="en-US" sz="6000" b="1" dirty="0"/>
              <a:t>the app is </a:t>
            </a:r>
            <a:r>
              <a:rPr lang="en-GB" altLang="en-US" sz="6000" b="1" dirty="0" smtClean="0"/>
              <a:t>now deployed and in use by researchers for data collection in the field</a:t>
            </a:r>
            <a:r>
              <a:rPr lang="en-GB" altLang="en-US" sz="6000" b="1" dirty="0"/>
              <a:t> </a:t>
            </a:r>
            <a:r>
              <a:rPr lang="en-GB" altLang="en-US" sz="6000" b="1" dirty="0" smtClean="0"/>
              <a:t>in Nepal, </a:t>
            </a:r>
            <a:r>
              <a:rPr lang="en-GB" altLang="en-US" sz="6000" b="1" dirty="0"/>
              <a:t>from UCL’s Institute for Global </a:t>
            </a:r>
            <a:r>
              <a:rPr lang="en-GB" altLang="en-US" sz="6000" b="1" dirty="0" smtClean="0"/>
              <a:t>Health. The data analysis will be presented in a publication study.</a:t>
            </a:r>
            <a:endParaRPr lang="en-GB" altLang="en-US" sz="6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1579232" y="8826500"/>
            <a:ext cx="20027900" cy="20999450"/>
            <a:chOff x="21291550" y="8826500"/>
            <a:chExt cx="20027900" cy="20999450"/>
          </a:xfrm>
        </p:grpSpPr>
        <p:pic>
          <p:nvPicPr>
            <p:cNvPr id="3081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9025" y="19767550"/>
              <a:ext cx="5657850" cy="1005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9425" y="19748500"/>
              <a:ext cx="5657850" cy="1005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0700" y="8875713"/>
              <a:ext cx="5657850" cy="1005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61600" y="8826500"/>
              <a:ext cx="5657850" cy="1005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91550" y="8875713"/>
              <a:ext cx="5657850" cy="1005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312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University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reavlet</dc:creator>
  <cp:lastModifiedBy>DrDeano</cp:lastModifiedBy>
  <cp:revision>68</cp:revision>
  <dcterms:created xsi:type="dcterms:W3CDTF">2011-08-23T15:47:59Z</dcterms:created>
  <dcterms:modified xsi:type="dcterms:W3CDTF">2015-03-27T09:28:44Z</dcterms:modified>
</cp:coreProperties>
</file>