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4"/>
  </p:sldMasterIdLst>
  <p:notesMasterIdLst>
    <p:notesMasterId r:id="rId12"/>
  </p:notesMasterIdLst>
  <p:handoutMasterIdLst>
    <p:handoutMasterId r:id="rId13"/>
  </p:handoutMasterIdLst>
  <p:sldIdLst>
    <p:sldId id="415" r:id="rId5"/>
    <p:sldId id="446" r:id="rId6"/>
    <p:sldId id="447" r:id="rId7"/>
    <p:sldId id="448" r:id="rId8"/>
    <p:sldId id="449" r:id="rId9"/>
    <p:sldId id="450" r:id="rId10"/>
    <p:sldId id="274" r:id="rId11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200"/>
    <a:srgbClr val="00B65D"/>
    <a:srgbClr val="D59F0F"/>
    <a:srgbClr val="002060"/>
    <a:srgbClr val="161C56"/>
    <a:srgbClr val="E9E9E9"/>
    <a:srgbClr val="8A704D"/>
    <a:srgbClr val="7D7D7D"/>
    <a:srgbClr val="F2DCDB"/>
    <a:srgbClr val="C4D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78080" autoAdjust="0"/>
  </p:normalViewPr>
  <p:slideViewPr>
    <p:cSldViewPr>
      <p:cViewPr varScale="1">
        <p:scale>
          <a:sx n="82" d="100"/>
          <a:sy n="82" d="100"/>
        </p:scale>
        <p:origin x="24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9/2/22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12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47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17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14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1420813"/>
            <a:chOff x="0" y="0"/>
            <a:chExt cx="9144000" cy="142081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91440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E472D4A-D93A-9248-AD34-D2ACC8B3C5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57200"/>
            <a:ext cx="1515398" cy="5577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17CEBD2-7B7E-1A46-83AC-333CF7A8506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2214" y="449790"/>
            <a:ext cx="1704166" cy="5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51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46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9144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6E748-69D3-45ED-AFA3-9D1509F0E2E7}"/>
              </a:ext>
            </a:extLst>
          </p:cNvPr>
          <p:cNvSpPr/>
          <p:nvPr userDrawn="1"/>
        </p:nvSpPr>
        <p:spPr>
          <a:xfrm>
            <a:off x="76200" y="9144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56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24400"/>
          </a:xfrm>
        </p:spPr>
        <p:txBody>
          <a:bodyPr/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EB4DB-C401-410F-9AFE-241AF4FB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431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83AFB-B93E-4D36-B96B-ED894A76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308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2DD35-E30A-4405-8FAB-A0D4A483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584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6D94C-5357-456B-9154-1B1E981E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9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8359-AB57-4247-A1BF-2B1A3045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808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0C267-D53D-4FC4-A2F0-7DB15762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23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97110"/>
            <a:ext cx="8305800" cy="62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0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72CDC429-5566-47B4-A061-B199903EF5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00"/>
            </a:lvl1pPr>
          </a:lstStyle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4356CC-6766-40A3-8D0B-4FDCB5E37C4F}"/>
              </a:ext>
            </a:extLst>
          </p:cNvPr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BE1B877B-6342-EE49-BF3C-6EDED4AB92B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10400" y="301107"/>
            <a:ext cx="838199" cy="30849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47F6D78-C956-A347-AF8A-D7A7A0ACBC5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56021" y="276400"/>
            <a:ext cx="1079500" cy="3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7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</p:sldLayoutIdLst>
  <p:hf hdr="0"/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edictthe@smu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00200" y="2419318"/>
            <a:ext cx="5943600" cy="121591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dirty="0"/>
              <a:t>IS428</a:t>
            </a:r>
            <a:r>
              <a:rPr lang="en-US" dirty="0"/>
              <a:t> 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Analytics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Intelligence</a:t>
            </a:r>
            <a:r>
              <a:rPr lang="zh-CN" altLang="en-US" dirty="0"/>
              <a:t> </a:t>
            </a:r>
            <a:endParaRPr lang="en-S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19328" y="4352543"/>
            <a:ext cx="7738872" cy="1888385"/>
          </a:xfrm>
        </p:spPr>
        <p:txBody>
          <a:bodyPr/>
          <a:lstStyle/>
          <a:p>
            <a:pPr algn="ctr"/>
            <a:r>
              <a:rPr lang="en-US" altLang="zh-CN" sz="2400" dirty="0"/>
              <a:t>LIAO</a:t>
            </a:r>
            <a:r>
              <a:rPr lang="zh-CN" altLang="en-US" sz="2400" dirty="0"/>
              <a:t> </a:t>
            </a:r>
            <a:r>
              <a:rPr lang="en-US" altLang="zh-CN" sz="2400" dirty="0" err="1"/>
              <a:t>Lizi</a:t>
            </a:r>
            <a:endParaRPr lang="en-US" sz="2400" dirty="0"/>
          </a:p>
          <a:p>
            <a:pPr algn="ctr"/>
            <a:r>
              <a:rPr lang="en-US" altLang="zh-CN" sz="2400" dirty="0"/>
              <a:t>Assistant</a:t>
            </a:r>
            <a:r>
              <a:rPr lang="zh-CN" altLang="en-US" sz="2400" dirty="0"/>
              <a:t> </a:t>
            </a:r>
            <a:r>
              <a:rPr lang="en-US" altLang="zh-CN" sz="2400" dirty="0"/>
              <a:t>Professor</a:t>
            </a:r>
            <a:endParaRPr lang="en-US" dirty="0"/>
          </a:p>
          <a:p>
            <a:pPr algn="ctr"/>
            <a:r>
              <a:rPr lang="en-US" altLang="zh-CN" dirty="0"/>
              <a:t>SCIS,</a:t>
            </a:r>
            <a:r>
              <a:rPr lang="zh-CN" altLang="en-US" dirty="0"/>
              <a:t> </a:t>
            </a:r>
            <a:r>
              <a:rPr lang="en-US" altLang="zh-CN" dirty="0"/>
              <a:t>Singapore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algn="ctr"/>
            <a:r>
              <a:rPr lang="en-US" altLang="zh-CN" dirty="0">
                <a:hlinkClick r:id="rId3"/>
              </a:rPr>
              <a:t>lzliao</a:t>
            </a:r>
            <a:r>
              <a:rPr lang="en-US" dirty="0">
                <a:hlinkClick r:id="rId3"/>
              </a:rPr>
              <a:t>@smu.edu.sg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799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8A31-DB13-5C4C-BB8C-4DF885BC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7099"/>
            <a:ext cx="6553200" cy="624979"/>
          </a:xfrm>
        </p:spPr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F1F4-40E9-A647-9D8B-EBE1B5AE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145080"/>
          </a:xfrm>
        </p:spPr>
        <p:txBody>
          <a:bodyPr/>
          <a:lstStyle/>
          <a:p>
            <a:r>
              <a:rPr lang="en-HK" sz="2200" dirty="0"/>
              <a:t>Apply Visual Analytics to solve real‐world problems in your interested disciplines</a:t>
            </a:r>
          </a:p>
          <a:p>
            <a:endParaRPr lang="en-HK" sz="1000" dirty="0"/>
          </a:p>
          <a:p>
            <a:r>
              <a:rPr lang="en-HK" sz="2200" dirty="0"/>
              <a:t>The final deliverables comprise a </a:t>
            </a:r>
            <a:r>
              <a:rPr lang="en-HK" sz="2200" dirty="0">
                <a:highlight>
                  <a:srgbClr val="FFFF00"/>
                </a:highlight>
              </a:rPr>
              <a:t>proposal </a:t>
            </a:r>
            <a:r>
              <a:rPr lang="en-HK" sz="2200" dirty="0"/>
              <a:t>(</a:t>
            </a:r>
            <a:r>
              <a:rPr lang="en-US" altLang="zh-CN" sz="2200" dirty="0">
                <a:solidFill>
                  <a:srgbClr val="C69200"/>
                </a:solidFill>
              </a:rPr>
              <a:t>two-to-three</a:t>
            </a:r>
            <a:r>
              <a:rPr lang="zh-CN" altLang="en-US" sz="2200" dirty="0"/>
              <a:t> </a:t>
            </a:r>
            <a:r>
              <a:rPr lang="en-HK" sz="2200" dirty="0">
                <a:solidFill>
                  <a:srgbClr val="C69200"/>
                </a:solidFill>
              </a:rPr>
              <a:t>page</a:t>
            </a:r>
            <a:r>
              <a:rPr lang="en-US" altLang="zh-CN" sz="2200" dirty="0">
                <a:solidFill>
                  <a:srgbClr val="C69200"/>
                </a:solidFill>
              </a:rPr>
              <a:t>s</a:t>
            </a:r>
            <a:r>
              <a:rPr lang="en-HK" sz="2200" dirty="0">
                <a:solidFill>
                  <a:srgbClr val="C69200"/>
                </a:solidFill>
              </a:rPr>
              <a:t> proposal </a:t>
            </a:r>
            <a:r>
              <a:rPr lang="en-HK" sz="2200" dirty="0"/>
              <a:t>with the project topic), a visual interactive </a:t>
            </a:r>
            <a:r>
              <a:rPr lang="en-HK" sz="2200" dirty="0">
                <a:highlight>
                  <a:srgbClr val="FFFF00"/>
                </a:highlight>
              </a:rPr>
              <a:t>dashboard</a:t>
            </a:r>
            <a:r>
              <a:rPr lang="zh-CN" altLang="en-US" sz="2200" dirty="0">
                <a:highlight>
                  <a:srgbClr val="FFFF00"/>
                </a:highlight>
              </a:rPr>
              <a:t> </a:t>
            </a:r>
            <a:r>
              <a:rPr lang="en-US" altLang="zh-CN" sz="2200" dirty="0">
                <a:highlight>
                  <a:srgbClr val="FFFF00"/>
                </a:highlight>
              </a:rPr>
              <a:t>or</a:t>
            </a:r>
            <a:r>
              <a:rPr lang="zh-CN" altLang="en-US" sz="2200" dirty="0">
                <a:highlight>
                  <a:srgbClr val="FFFF00"/>
                </a:highlight>
              </a:rPr>
              <a:t> </a:t>
            </a:r>
            <a:r>
              <a:rPr lang="en-US" altLang="zh-CN" sz="2200" dirty="0">
                <a:highlight>
                  <a:srgbClr val="FFFF00"/>
                </a:highlight>
              </a:rPr>
              <a:t>system</a:t>
            </a:r>
            <a:r>
              <a:rPr lang="en-HK" sz="2200" dirty="0">
                <a:highlight>
                  <a:srgbClr val="FFFF00"/>
                </a:highlight>
              </a:rPr>
              <a:t> </a:t>
            </a:r>
            <a:r>
              <a:rPr lang="en-HK" sz="2200" dirty="0"/>
              <a:t>(source code and executable, with User‐Guide), a class </a:t>
            </a:r>
            <a:r>
              <a:rPr lang="en-HK" sz="2200" dirty="0">
                <a:highlight>
                  <a:srgbClr val="FFFF00"/>
                </a:highlight>
              </a:rPr>
              <a:t>presentation</a:t>
            </a:r>
            <a:r>
              <a:rPr lang="en-HK" sz="2200" dirty="0"/>
              <a:t> and a project </a:t>
            </a:r>
            <a:r>
              <a:rPr lang="en-HK" sz="2200" dirty="0">
                <a:highlight>
                  <a:srgbClr val="FFFF00"/>
                </a:highlight>
              </a:rPr>
              <a:t>report</a:t>
            </a:r>
            <a:r>
              <a:rPr lang="en-HK" sz="2200" dirty="0"/>
              <a:t> </a:t>
            </a:r>
          </a:p>
          <a:p>
            <a:pPr marL="0" indent="0">
              <a:buNone/>
            </a:pPr>
            <a:endParaRPr lang="en-HK" sz="1000" dirty="0"/>
          </a:p>
          <a:p>
            <a:r>
              <a:rPr lang="en-HK" sz="2200" dirty="0"/>
              <a:t>The assessment of group project comprises</a:t>
            </a:r>
          </a:p>
          <a:p>
            <a:pPr marL="0" indent="0">
              <a:buNone/>
            </a:pPr>
            <a:r>
              <a:rPr lang="zh-CN" altLang="en-US" sz="2000" dirty="0"/>
              <a:t>  </a:t>
            </a:r>
            <a:r>
              <a:rPr lang="en-HK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/>
              <a:t>Two/three</a:t>
            </a:r>
            <a:r>
              <a:rPr lang="en-HK" sz="2000" dirty="0"/>
              <a:t>‐page proposal </a:t>
            </a:r>
            <a:r>
              <a:rPr lang="en-HK" sz="2000" dirty="0">
                <a:solidFill>
                  <a:srgbClr val="FF0000"/>
                </a:solidFill>
              </a:rPr>
              <a:t>(5%)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en-HK" sz="2000" dirty="0"/>
              <a:t> visual interactive dashboard</a:t>
            </a:r>
            <a:r>
              <a:rPr lang="en-US" altLang="zh-CN" sz="2000" dirty="0"/>
              <a:t>/system</a:t>
            </a:r>
            <a:r>
              <a:rPr lang="en-HK" sz="2000" dirty="0"/>
              <a:t> </a:t>
            </a:r>
            <a:r>
              <a:rPr lang="en-HK" sz="2000" dirty="0">
                <a:solidFill>
                  <a:srgbClr val="FF0000"/>
                </a:solidFill>
              </a:rPr>
              <a:t>(10%) 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/>
              <a:t>F</a:t>
            </a:r>
            <a:r>
              <a:rPr lang="en-HK" sz="2000" dirty="0" err="1"/>
              <a:t>inal</a:t>
            </a:r>
            <a:r>
              <a:rPr lang="en-HK" sz="2000" dirty="0"/>
              <a:t> group presentation </a:t>
            </a:r>
            <a:r>
              <a:rPr lang="en-HK" sz="2000" dirty="0">
                <a:solidFill>
                  <a:srgbClr val="FF0000"/>
                </a:solidFill>
              </a:rPr>
              <a:t>(5%)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/>
              <a:t>F</a:t>
            </a:r>
            <a:r>
              <a:rPr lang="en-HK" sz="2000" dirty="0" err="1"/>
              <a:t>inal</a:t>
            </a:r>
            <a:r>
              <a:rPr lang="en-HK" sz="2000" dirty="0"/>
              <a:t> group report </a:t>
            </a:r>
            <a:r>
              <a:rPr lang="en-HK" sz="2000" dirty="0">
                <a:solidFill>
                  <a:srgbClr val="FF0000"/>
                </a:solidFill>
              </a:rPr>
              <a:t>(10%)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HK" sz="2000" dirty="0"/>
              <a:t>In addition, peer review applies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982C4-855B-F24A-8771-B615B0F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896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8A31-DB13-5C4C-BB8C-4DF885BC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7099"/>
            <a:ext cx="6553200" cy="624979"/>
          </a:xfrm>
        </p:spPr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F1F4-40E9-A647-9D8B-EBE1B5AE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359976"/>
          </a:xfrm>
        </p:spPr>
        <p:txBody>
          <a:bodyPr/>
          <a:lstStyle/>
          <a:p>
            <a:r>
              <a:rPr lang="en-HK" dirty="0"/>
              <a:t>Class project timeline (</a:t>
            </a:r>
            <a:r>
              <a:rPr lang="en-HK" u="sng" dirty="0"/>
              <a:t>the End of a week means Saturday 2359hr in this module</a:t>
            </a:r>
            <a:r>
              <a:rPr lang="en-HK" dirty="0"/>
              <a:t>): </a:t>
            </a:r>
          </a:p>
          <a:p>
            <a:pPr lvl="1"/>
            <a:r>
              <a:rPr lang="en-HK" dirty="0"/>
              <a:t>Grouping (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HK" b="1" dirty="0">
                <a:solidFill>
                  <a:srgbClr val="FF0000"/>
                </a:solidFill>
              </a:rPr>
              <a:t> students </a:t>
            </a:r>
            <a:r>
              <a:rPr lang="en-HK" dirty="0">
                <a:solidFill>
                  <a:srgbClr val="FF0000"/>
                </a:solidFill>
              </a:rPr>
              <a:t>a group</a:t>
            </a:r>
            <a:r>
              <a:rPr lang="en-HK" dirty="0"/>
              <a:t>) by </a:t>
            </a:r>
            <a:r>
              <a:rPr lang="en-HK" dirty="0">
                <a:solidFill>
                  <a:srgbClr val="FF0000"/>
                </a:solidFill>
              </a:rPr>
              <a:t>the End of Week 3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member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TA</a:t>
            </a:r>
            <a:r>
              <a:rPr lang="zh-CN" altLang="en-US" dirty="0"/>
              <a:t> </a:t>
            </a:r>
            <a:endParaRPr lang="en-HK" dirty="0"/>
          </a:p>
          <a:p>
            <a:pPr lvl="1"/>
            <a:r>
              <a:rPr lang="en-HK" dirty="0"/>
              <a:t>Develop your ideas by </a:t>
            </a:r>
            <a:r>
              <a:rPr lang="en-HK" dirty="0">
                <a:solidFill>
                  <a:srgbClr val="FF0000"/>
                </a:solidFill>
              </a:rPr>
              <a:t>the end of Week 8 </a:t>
            </a:r>
          </a:p>
          <a:p>
            <a:pPr lvl="1"/>
            <a:r>
              <a:rPr lang="en-HK" dirty="0"/>
              <a:t>Identify your project topic (</a:t>
            </a: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HK" dirty="0">
                <a:solidFill>
                  <a:srgbClr val="FF0000"/>
                </a:solidFill>
              </a:rPr>
              <a:t>the proposal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&lt;=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pages</a:t>
            </a:r>
            <a:r>
              <a:rPr lang="en-HK" dirty="0"/>
              <a:t>) by </a:t>
            </a:r>
            <a:r>
              <a:rPr lang="en-HK" dirty="0">
                <a:solidFill>
                  <a:srgbClr val="FF0000"/>
                </a:solidFill>
              </a:rPr>
              <a:t>the End of Week 8 </a:t>
            </a:r>
          </a:p>
          <a:p>
            <a:pPr lvl="1"/>
            <a:r>
              <a:rPr lang="en-HK" dirty="0"/>
              <a:t>Submit your final deliverables by </a:t>
            </a:r>
            <a:r>
              <a:rPr lang="en-HK" dirty="0">
                <a:solidFill>
                  <a:srgbClr val="FF0000"/>
                </a:solidFill>
              </a:rPr>
              <a:t>the End of Week 13 </a:t>
            </a:r>
          </a:p>
          <a:p>
            <a:pPr lvl="1"/>
            <a:r>
              <a:rPr lang="en-HK" dirty="0"/>
              <a:t>Project presentation on </a:t>
            </a:r>
            <a:r>
              <a:rPr lang="en-HK" dirty="0">
                <a:solidFill>
                  <a:srgbClr val="FF0000"/>
                </a:solidFill>
              </a:rPr>
              <a:t>Week 13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982C4-855B-F24A-8771-B615B0F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00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12B9-91BD-7448-B709-08BD72C1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7099"/>
            <a:ext cx="6553200" cy="624979"/>
          </a:xfrm>
        </p:spPr>
        <p:txBody>
          <a:bodyPr/>
          <a:lstStyle/>
          <a:p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Proposal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8046-4312-6140-93C7-20A8EB14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135573"/>
          </a:xfrm>
        </p:spPr>
        <p:txBody>
          <a:bodyPr/>
          <a:lstStyle/>
          <a:p>
            <a:r>
              <a:rPr lang="en-SG" sz="2000" b="1" dirty="0">
                <a:solidFill>
                  <a:srgbClr val="C69200"/>
                </a:solidFill>
              </a:rPr>
              <a:t>Project Topic or Title </a:t>
            </a:r>
          </a:p>
          <a:p>
            <a:r>
              <a:rPr lang="en-SG" sz="2000" b="1" dirty="0">
                <a:solidFill>
                  <a:srgbClr val="C69200"/>
                </a:solidFill>
              </a:rPr>
              <a:t>Introduction / problem statement </a:t>
            </a:r>
          </a:p>
          <a:p>
            <a:r>
              <a:rPr lang="en-SG" sz="2000" b="1" dirty="0">
                <a:solidFill>
                  <a:srgbClr val="C69200"/>
                </a:solidFill>
              </a:rPr>
              <a:t>Motivation</a:t>
            </a:r>
            <a:r>
              <a:rPr lang="en-SG" sz="2000" dirty="0"/>
              <a:t> (Why should we care? Why is this problem interesting?) </a:t>
            </a:r>
          </a:p>
          <a:p>
            <a:r>
              <a:rPr lang="en-US" altLang="zh-CN" sz="2000" b="1" dirty="0">
                <a:solidFill>
                  <a:srgbClr val="C69200"/>
                </a:solidFill>
              </a:rPr>
              <a:t>Related</a:t>
            </a:r>
            <a:r>
              <a:rPr lang="en-SG" sz="2000" b="1" dirty="0">
                <a:solidFill>
                  <a:srgbClr val="C69200"/>
                </a:solidFill>
              </a:rPr>
              <a:t> </a:t>
            </a:r>
            <a:r>
              <a:rPr lang="en-US" altLang="zh-CN" sz="2000" b="1" dirty="0">
                <a:solidFill>
                  <a:srgbClr val="C69200"/>
                </a:solidFill>
              </a:rPr>
              <a:t>works</a:t>
            </a:r>
            <a:r>
              <a:rPr lang="en-SG" sz="2000" b="1" dirty="0">
                <a:solidFill>
                  <a:srgbClr val="C69200"/>
                </a:solidFill>
              </a:rPr>
              <a:t> </a:t>
            </a:r>
            <a:r>
              <a:rPr lang="en-SG" sz="2000" dirty="0"/>
              <a:t>(What has been done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SG" sz="2000" dirty="0"/>
              <a:t>needs to be done?)</a:t>
            </a:r>
          </a:p>
          <a:p>
            <a:r>
              <a:rPr lang="en-SG" sz="2000" b="1" dirty="0">
                <a:solidFill>
                  <a:srgbClr val="C69200"/>
                </a:solidFill>
              </a:rPr>
              <a:t>Datasets</a:t>
            </a:r>
            <a:r>
              <a:rPr lang="en-SG" sz="2000" dirty="0"/>
              <a:t> (Describe the data you plan to use, provide the website) </a:t>
            </a:r>
          </a:p>
          <a:p>
            <a:r>
              <a:rPr lang="en-SG" sz="2000" b="1" dirty="0">
                <a:solidFill>
                  <a:srgbClr val="C69200"/>
                </a:solidFill>
              </a:rPr>
              <a:t>Tools and resources used </a:t>
            </a:r>
            <a:r>
              <a:rPr lang="en-SG" sz="2000" dirty="0"/>
              <a:t>(What kind of visual analytics tools and packages (e.g., Tableau or </a:t>
            </a:r>
            <a:r>
              <a:rPr lang="en-US" altLang="zh-CN" sz="2000" dirty="0"/>
              <a:t>others</a:t>
            </a:r>
            <a:r>
              <a:rPr lang="en-SG" sz="2000" dirty="0"/>
              <a:t>) will be used? Why?) </a:t>
            </a:r>
          </a:p>
          <a:p>
            <a:r>
              <a:rPr lang="en-SG" sz="2000" dirty="0">
                <a:solidFill>
                  <a:srgbClr val="C69200"/>
                </a:solidFill>
              </a:rPr>
              <a:t>Preliminary results </a:t>
            </a:r>
            <a:r>
              <a:rPr lang="en-SG" sz="2000" dirty="0"/>
              <a:t>(If you have gained some initial results, you may also report</a:t>
            </a:r>
            <a:r>
              <a:rPr lang="zh-CN" altLang="en-US" sz="2000" dirty="0"/>
              <a:t> </a:t>
            </a:r>
            <a:r>
              <a:rPr lang="en-SG" sz="2000" dirty="0"/>
              <a:t>it) --Optional </a:t>
            </a:r>
          </a:p>
          <a:p>
            <a:r>
              <a:rPr lang="en-SG" sz="2000" b="1" dirty="0">
                <a:solidFill>
                  <a:srgbClr val="C69200"/>
                </a:solidFill>
              </a:rPr>
              <a:t>Project milestones / tentative schedule </a:t>
            </a:r>
          </a:p>
          <a:p>
            <a:r>
              <a:rPr lang="en-SG" sz="2000" b="1" dirty="0">
                <a:solidFill>
                  <a:srgbClr val="C69200"/>
                </a:solidFill>
              </a:rPr>
              <a:t>Reference</a:t>
            </a:r>
            <a:r>
              <a:rPr lang="en-SG" sz="2000" b="1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C08D5-268F-E848-BC72-A53D0174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85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12B9-91BD-7448-B709-08BD72C1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7099"/>
            <a:ext cx="6553200" cy="624979"/>
          </a:xfrm>
        </p:spPr>
        <p:txBody>
          <a:bodyPr/>
          <a:lstStyle/>
          <a:p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Report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8046-4312-6140-93C7-20A8EB14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59" y="922208"/>
            <a:ext cx="8686800" cy="6305124"/>
          </a:xfrm>
        </p:spPr>
        <p:txBody>
          <a:bodyPr/>
          <a:lstStyle/>
          <a:p>
            <a:r>
              <a:rPr lang="en-SG" sz="2000" b="1" dirty="0">
                <a:solidFill>
                  <a:srgbClr val="C69200"/>
                </a:solidFill>
              </a:rPr>
              <a:t>Project Topic or Title </a:t>
            </a:r>
          </a:p>
          <a:p>
            <a:r>
              <a:rPr lang="en-SG" sz="2000" b="1" dirty="0">
                <a:solidFill>
                  <a:srgbClr val="C69200"/>
                </a:solidFill>
              </a:rPr>
              <a:t>Introduction / problem statement </a:t>
            </a:r>
          </a:p>
          <a:p>
            <a:r>
              <a:rPr lang="en-SG" sz="2000" b="1" dirty="0">
                <a:solidFill>
                  <a:srgbClr val="C69200"/>
                </a:solidFill>
              </a:rPr>
              <a:t>Motivation</a:t>
            </a:r>
            <a:endParaRPr lang="en-SG" sz="2000" dirty="0"/>
          </a:p>
          <a:p>
            <a:r>
              <a:rPr lang="en-US" altLang="zh-CN" sz="2000" b="1" dirty="0">
                <a:solidFill>
                  <a:srgbClr val="C69200"/>
                </a:solidFill>
              </a:rPr>
              <a:t>Related</a:t>
            </a:r>
            <a:r>
              <a:rPr lang="en-SG" sz="2000" b="1" dirty="0">
                <a:solidFill>
                  <a:srgbClr val="C69200"/>
                </a:solidFill>
              </a:rPr>
              <a:t> </a:t>
            </a:r>
            <a:r>
              <a:rPr lang="en-US" altLang="zh-CN" sz="2000" b="1" dirty="0">
                <a:solidFill>
                  <a:srgbClr val="C69200"/>
                </a:solidFill>
              </a:rPr>
              <a:t>works</a:t>
            </a:r>
            <a:endParaRPr lang="en-SG" sz="2000" dirty="0"/>
          </a:p>
          <a:p>
            <a:r>
              <a:rPr lang="en-SG" sz="2000" b="1" dirty="0">
                <a:solidFill>
                  <a:srgbClr val="C69200"/>
                </a:solidFill>
              </a:rPr>
              <a:t>Datasets</a:t>
            </a:r>
            <a:r>
              <a:rPr lang="en-US" altLang="zh-CN" sz="2000" b="1" dirty="0">
                <a:solidFill>
                  <a:srgbClr val="C69200"/>
                </a:solidFill>
              </a:rPr>
              <a:t>,</a:t>
            </a:r>
            <a:r>
              <a:rPr lang="zh-CN" altLang="en-US" sz="2000" b="1" dirty="0">
                <a:solidFill>
                  <a:srgbClr val="C69200"/>
                </a:solidFill>
              </a:rPr>
              <a:t> </a:t>
            </a:r>
            <a:r>
              <a:rPr lang="en-SG" altLang="zh-CN" sz="2000" b="1" dirty="0">
                <a:solidFill>
                  <a:srgbClr val="C69200"/>
                </a:solidFill>
              </a:rPr>
              <a:t>Tools and resources used</a:t>
            </a:r>
            <a:r>
              <a:rPr lang="en-SG" sz="2000" dirty="0"/>
              <a:t> (Describe the data you</a:t>
            </a:r>
            <a:r>
              <a:rPr lang="zh-CN" altLang="en-US" sz="2000" dirty="0"/>
              <a:t> </a:t>
            </a:r>
            <a:r>
              <a:rPr lang="en-SG" sz="2000" dirty="0"/>
              <a:t>use, provide the website </a:t>
            </a:r>
            <a:r>
              <a:rPr lang="en-US" altLang="zh-CN" sz="2000" dirty="0"/>
              <a:t>etc.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en-SG" sz="2000" dirty="0"/>
              <a:t> visual analytics tools and packages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explain</a:t>
            </a:r>
            <a:r>
              <a:rPr lang="zh-CN" altLang="en-US" sz="2000" dirty="0"/>
              <a:t> </a:t>
            </a:r>
            <a:r>
              <a:rPr lang="en-US" altLang="zh-CN" sz="2000" dirty="0"/>
              <a:t>reason</a:t>
            </a:r>
            <a:r>
              <a:rPr lang="en-SG" sz="2000" dirty="0"/>
              <a:t>) </a:t>
            </a:r>
          </a:p>
          <a:p>
            <a:r>
              <a:rPr lang="en-US" altLang="zh-CN" sz="2000" b="1" dirty="0">
                <a:solidFill>
                  <a:srgbClr val="C69200"/>
                </a:solidFill>
              </a:rPr>
              <a:t>Tasks</a:t>
            </a:r>
            <a:r>
              <a:rPr lang="zh-CN" altLang="en-US" sz="2000" b="1" dirty="0"/>
              <a:t> </a:t>
            </a:r>
            <a:r>
              <a:rPr lang="en-US" altLang="zh-CN" sz="2000" dirty="0"/>
              <a:t>(What are the major analysis tasks you want to do? List them one by one and explain why) </a:t>
            </a:r>
          </a:p>
          <a:p>
            <a:r>
              <a:rPr lang="en-US" altLang="zh-CN" sz="2000" b="1" dirty="0">
                <a:solidFill>
                  <a:srgbClr val="C69200"/>
                </a:solidFill>
              </a:rPr>
              <a:t>Method</a:t>
            </a:r>
            <a:r>
              <a:rPr lang="zh-CN" altLang="en-US" sz="2000" b="1" dirty="0">
                <a:solidFill>
                  <a:srgbClr val="C69200"/>
                </a:solidFill>
              </a:rPr>
              <a:t> </a:t>
            </a:r>
            <a:r>
              <a:rPr lang="en-US" altLang="zh-CN" sz="2000" dirty="0"/>
              <a:t>(Data processing,</a:t>
            </a:r>
            <a:r>
              <a:rPr lang="zh-CN" altLang="en-US" sz="2000" dirty="0"/>
              <a:t> </a:t>
            </a:r>
            <a:r>
              <a:rPr lang="en-US" altLang="zh-CN" sz="2000" dirty="0"/>
              <a:t>major</a:t>
            </a:r>
            <a:r>
              <a:rPr lang="zh-CN" altLang="en-US" sz="2000" dirty="0"/>
              <a:t> </a:t>
            </a:r>
            <a:r>
              <a:rPr lang="en-US" altLang="zh-CN" sz="2000" dirty="0"/>
              <a:t>challenges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cope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it)</a:t>
            </a:r>
          </a:p>
          <a:p>
            <a:r>
              <a:rPr lang="en-US" altLang="zh-CN" sz="2000" b="1" dirty="0">
                <a:solidFill>
                  <a:srgbClr val="C69200"/>
                </a:solidFill>
              </a:rPr>
              <a:t>Visual</a:t>
            </a:r>
            <a:r>
              <a:rPr lang="zh-CN" altLang="en-US" sz="2000" b="1" dirty="0">
                <a:solidFill>
                  <a:srgbClr val="C69200"/>
                </a:solidFill>
              </a:rPr>
              <a:t> </a:t>
            </a:r>
            <a:r>
              <a:rPr lang="en-US" altLang="zh-CN" sz="2000" b="1" dirty="0">
                <a:solidFill>
                  <a:srgbClr val="C69200"/>
                </a:solidFill>
              </a:rPr>
              <a:t>Analysis</a:t>
            </a:r>
            <a:r>
              <a:rPr lang="zh-CN" altLang="en-US" sz="2000" b="1" dirty="0">
                <a:solidFill>
                  <a:srgbClr val="C69200"/>
                </a:solidFill>
              </a:rPr>
              <a:t> </a:t>
            </a:r>
            <a:r>
              <a:rPr lang="en-US" altLang="zh-CN" sz="2000" b="1" dirty="0">
                <a:solidFill>
                  <a:srgbClr val="C69200"/>
                </a:solidFill>
              </a:rPr>
              <a:t>Results</a:t>
            </a:r>
            <a:r>
              <a:rPr lang="zh-CN" altLang="en-US" sz="2000" b="1" dirty="0">
                <a:solidFill>
                  <a:srgbClr val="C69200"/>
                </a:solidFill>
              </a:rPr>
              <a:t> </a:t>
            </a:r>
            <a:r>
              <a:rPr lang="en-US" altLang="zh-CN" sz="2000" b="1" dirty="0">
                <a:solidFill>
                  <a:srgbClr val="C69200"/>
                </a:solidFill>
              </a:rPr>
              <a:t>&amp;</a:t>
            </a:r>
            <a:r>
              <a:rPr lang="zh-CN" altLang="en-US" sz="2000" b="1" dirty="0">
                <a:solidFill>
                  <a:srgbClr val="C69200"/>
                </a:solidFill>
              </a:rPr>
              <a:t> </a:t>
            </a:r>
            <a:r>
              <a:rPr lang="en-US" altLang="zh-CN" sz="2000" b="1" dirty="0">
                <a:solidFill>
                  <a:srgbClr val="C69200"/>
                </a:solidFill>
              </a:rPr>
              <a:t>Discussions</a:t>
            </a:r>
            <a:r>
              <a:rPr lang="zh-CN" altLang="en-US" sz="2000" b="1" dirty="0">
                <a:solidFill>
                  <a:srgbClr val="C69200"/>
                </a:solidFill>
              </a:rPr>
              <a:t> </a:t>
            </a:r>
            <a:r>
              <a:rPr lang="en-US" altLang="zh-CN" sz="2000" dirty="0"/>
              <a:t>(major observations and findings?</a:t>
            </a:r>
            <a:r>
              <a:rPr lang="zh-CN" altLang="en-US" sz="2000" dirty="0"/>
              <a:t> </a:t>
            </a:r>
            <a:r>
              <a:rPr lang="en-SG" altLang="zh-CN" sz="2000" dirty="0"/>
              <a:t>support by figures with</a:t>
            </a:r>
            <a:r>
              <a:rPr lang="zh-CN" altLang="en-US" sz="2000" dirty="0"/>
              <a:t> </a:t>
            </a:r>
            <a:r>
              <a:rPr lang="en-SG" altLang="zh-CN" sz="2000" dirty="0"/>
              <a:t>caption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SG" altLang="zh-CN" sz="2000" dirty="0"/>
              <a:t>Any issues</a:t>
            </a:r>
            <a:r>
              <a:rPr lang="zh-CN" altLang="en-US" sz="2000" dirty="0"/>
              <a:t> </a:t>
            </a:r>
            <a:r>
              <a:rPr lang="en-US" altLang="zh-CN" sz="2000" dirty="0"/>
              <a:t>require</a:t>
            </a:r>
            <a:r>
              <a:rPr lang="en-SG" altLang="zh-CN" sz="2000" dirty="0"/>
              <a:t> further clarification</a:t>
            </a:r>
            <a:r>
              <a:rPr lang="en-US" altLang="zh-CN" sz="2000" dirty="0"/>
              <a:t>?)</a:t>
            </a:r>
            <a:endParaRPr lang="en-SG" sz="2000" dirty="0"/>
          </a:p>
          <a:p>
            <a:r>
              <a:rPr lang="en-US" altLang="zh-CN" sz="2000" b="1" dirty="0">
                <a:solidFill>
                  <a:srgbClr val="C69200"/>
                </a:solidFill>
              </a:rPr>
              <a:t>Conclusion</a:t>
            </a:r>
            <a:r>
              <a:rPr lang="zh-CN" altLang="en-US" sz="2000" b="1" dirty="0">
                <a:solidFill>
                  <a:srgbClr val="C69200"/>
                </a:solidFill>
              </a:rPr>
              <a:t> </a:t>
            </a:r>
            <a:r>
              <a:rPr lang="en-US" altLang="zh-CN" sz="2000" b="1" dirty="0">
                <a:solidFill>
                  <a:srgbClr val="C69200"/>
                </a:solidFill>
              </a:rPr>
              <a:t>&amp;</a:t>
            </a:r>
            <a:r>
              <a:rPr lang="zh-CN" altLang="en-US" sz="2000" b="1" dirty="0">
                <a:solidFill>
                  <a:srgbClr val="C69200"/>
                </a:solidFill>
              </a:rPr>
              <a:t> </a:t>
            </a:r>
            <a:r>
              <a:rPr lang="en-US" altLang="zh-CN" sz="2000" b="1" dirty="0">
                <a:solidFill>
                  <a:srgbClr val="C69200"/>
                </a:solidFill>
              </a:rPr>
              <a:t>future</a:t>
            </a:r>
            <a:r>
              <a:rPr lang="zh-CN" altLang="en-US" sz="2000" b="1" dirty="0">
                <a:solidFill>
                  <a:srgbClr val="C69200"/>
                </a:solidFill>
              </a:rPr>
              <a:t> </a:t>
            </a:r>
            <a:r>
              <a:rPr lang="en-US" altLang="zh-CN" sz="2000" b="1" dirty="0">
                <a:solidFill>
                  <a:srgbClr val="C69200"/>
                </a:solidFill>
              </a:rPr>
              <a:t>work</a:t>
            </a:r>
            <a:endParaRPr lang="en-SG" sz="2000" b="1" dirty="0">
              <a:solidFill>
                <a:srgbClr val="C69200"/>
              </a:solidFill>
            </a:endParaRPr>
          </a:p>
          <a:p>
            <a:r>
              <a:rPr lang="en-SG" sz="2000" b="1" dirty="0">
                <a:solidFill>
                  <a:srgbClr val="C69200"/>
                </a:solidFill>
              </a:rPr>
              <a:t>Reference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C08D5-268F-E848-BC72-A53D0174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14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FCB3-5154-AA4D-A458-FED294AC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7099"/>
            <a:ext cx="6553200" cy="624979"/>
          </a:xfrm>
        </p:spPr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9BAF-7D35-CE46-B0E1-413947B1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53273"/>
          </a:xfrm>
        </p:spPr>
        <p:txBody>
          <a:bodyPr/>
          <a:lstStyle/>
          <a:p>
            <a:pPr algn="just"/>
            <a:r>
              <a:rPr lang="en-SG" dirty="0"/>
              <a:t>The</a:t>
            </a:r>
            <a:r>
              <a:rPr lang="zh-CN" altLang="en-US" dirty="0"/>
              <a:t> </a:t>
            </a:r>
            <a:r>
              <a:rPr lang="en-SG" dirty="0"/>
              <a:t>presentation</a:t>
            </a:r>
            <a:r>
              <a:rPr lang="zh-CN" altLang="en-US" dirty="0"/>
              <a:t> </a:t>
            </a:r>
            <a:r>
              <a:rPr lang="en-SG" dirty="0"/>
              <a:t>will</a:t>
            </a:r>
            <a:r>
              <a:rPr lang="zh-CN" altLang="en-US" dirty="0"/>
              <a:t> </a:t>
            </a:r>
            <a:r>
              <a:rPr lang="en-SG" dirty="0"/>
              <a:t>be</a:t>
            </a:r>
            <a:r>
              <a:rPr lang="zh-CN" altLang="en-US" dirty="0"/>
              <a:t> </a:t>
            </a:r>
            <a:r>
              <a:rPr lang="en-SG" dirty="0"/>
              <a:t>at</a:t>
            </a:r>
            <a:r>
              <a:rPr lang="zh-CN" altLang="en-US" dirty="0"/>
              <a:t> </a:t>
            </a:r>
            <a:r>
              <a:rPr lang="en-SG" dirty="0"/>
              <a:t>the</a:t>
            </a:r>
            <a:r>
              <a:rPr lang="zh-CN" altLang="en-US" dirty="0"/>
              <a:t> </a:t>
            </a:r>
            <a:r>
              <a:rPr lang="en-SG" dirty="0"/>
              <a:t>class</a:t>
            </a:r>
            <a:r>
              <a:rPr lang="zh-CN" altLang="en-US" dirty="0"/>
              <a:t> </a:t>
            </a:r>
            <a:r>
              <a:rPr lang="en-SG" dirty="0"/>
              <a:t>time</a:t>
            </a:r>
            <a:r>
              <a:rPr lang="zh-CN" altLang="en-US" dirty="0"/>
              <a:t> </a:t>
            </a:r>
            <a:r>
              <a:rPr lang="en-SG" dirty="0"/>
              <a:t>of</a:t>
            </a:r>
            <a:r>
              <a:rPr lang="zh-CN" altLang="en-US" dirty="0"/>
              <a:t> </a:t>
            </a:r>
            <a:r>
              <a:rPr lang="en-SG" dirty="0"/>
              <a:t>Week</a:t>
            </a:r>
            <a:r>
              <a:rPr lang="zh-CN" altLang="en-US" dirty="0"/>
              <a:t> </a:t>
            </a:r>
            <a:r>
              <a:rPr lang="en-SG" dirty="0"/>
              <a:t>13</a:t>
            </a:r>
            <a:r>
              <a:rPr lang="zh-CN" altLang="en-US" dirty="0"/>
              <a:t> </a:t>
            </a:r>
            <a:r>
              <a:rPr lang="en-US" altLang="zh-CN" dirty="0"/>
              <a:t>(tentatively)</a:t>
            </a:r>
          </a:p>
          <a:p>
            <a:pPr algn="just"/>
            <a:r>
              <a:rPr lang="en-SG" dirty="0"/>
              <a:t>Each</a:t>
            </a:r>
            <a:r>
              <a:rPr lang="zh-CN" altLang="en-US" dirty="0"/>
              <a:t> </a:t>
            </a:r>
            <a:r>
              <a:rPr lang="en-SG" dirty="0"/>
              <a:t>team</a:t>
            </a:r>
            <a:r>
              <a:rPr lang="zh-CN" altLang="en-US" dirty="0"/>
              <a:t> </a:t>
            </a:r>
            <a:r>
              <a:rPr lang="en-SG" dirty="0"/>
              <a:t>will</a:t>
            </a:r>
            <a:r>
              <a:rPr lang="zh-CN" altLang="en-US" dirty="0"/>
              <a:t> </a:t>
            </a:r>
            <a:r>
              <a:rPr lang="en-SG" dirty="0"/>
              <a:t>have</a:t>
            </a:r>
            <a:r>
              <a:rPr lang="zh-CN" altLang="en-US" dirty="0"/>
              <a:t> </a:t>
            </a:r>
            <a:r>
              <a:rPr lang="en-SG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12</a:t>
            </a:r>
            <a:r>
              <a:rPr lang="zh-CN" altLang="en-US" dirty="0"/>
              <a:t> </a:t>
            </a:r>
            <a:r>
              <a:rPr lang="en-SG" dirty="0"/>
              <a:t>minutes</a:t>
            </a:r>
            <a:r>
              <a:rPr lang="zh-CN" altLang="en-US" dirty="0"/>
              <a:t> </a:t>
            </a:r>
            <a:r>
              <a:rPr lang="en-SG" dirty="0"/>
              <a:t>for</a:t>
            </a:r>
            <a:r>
              <a:rPr lang="zh-CN" altLang="en-US" dirty="0"/>
              <a:t> </a:t>
            </a:r>
            <a:r>
              <a:rPr lang="en-SG" dirty="0"/>
              <a:t>presentation</a:t>
            </a:r>
            <a:r>
              <a:rPr lang="zh-CN" altLang="en-US" dirty="0"/>
              <a:t> </a:t>
            </a:r>
            <a:r>
              <a:rPr lang="en-SG" dirty="0"/>
              <a:t>and about </a:t>
            </a:r>
            <a:r>
              <a:rPr lang="en-US" altLang="zh-CN" dirty="0"/>
              <a:t>3</a:t>
            </a:r>
            <a:r>
              <a:rPr lang="en-SG" dirty="0"/>
              <a:t> minutes for Q&amp;A. Make sure your</a:t>
            </a:r>
            <a:r>
              <a:rPr lang="zh-CN" altLang="en-US" dirty="0"/>
              <a:t> </a:t>
            </a:r>
            <a:r>
              <a:rPr lang="en-SG" dirty="0"/>
              <a:t>presentation will not exceed the time limit</a:t>
            </a:r>
            <a:r>
              <a:rPr lang="en-US" altLang="zh-CN" dirty="0"/>
              <a:t>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A7123-0EE5-5741-B978-8C29A86A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337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U GISA-4July2016AG_V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11796" r="1597" b="2124"/>
          <a:stretch/>
        </p:blipFill>
        <p:spPr>
          <a:xfrm>
            <a:off x="0" y="3"/>
            <a:ext cx="9144000" cy="68579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" y="2644170"/>
            <a:ext cx="8305800" cy="1569660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r>
              <a:rPr lang="en-US"/>
              <a:t>Thank You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3" y="177721"/>
            <a:ext cx="1891396" cy="5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5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384A211D-88CA-40CA-9642-265B828A3AF9}" vid="{F02D3625-D5FC-4EE4-8EE5-1C409522701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4" ma:contentTypeDescription="Create a new document." ma:contentTypeScope="" ma:versionID="57101b5764f03d54f6942ddbf5449913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6f55319ad6f0394e2b80690f1277fc2d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A9B88E-1FCB-40F9-98DB-66CB77D59F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3BC465-534F-4227-BD4C-3F6C74BA35BA}">
  <ds:schemaRefs>
    <ds:schemaRef ds:uri="http://schemas.microsoft.com/office/2006/metadata/properties"/>
    <ds:schemaRef ds:uri="http://schemas.microsoft.com/office/infopath/2007/PartnerControls"/>
    <ds:schemaRef ds:uri="1b6a39ee-1380-4096-9882-8248104ba7f7"/>
  </ds:schemaRefs>
</ds:datastoreItem>
</file>

<file path=customXml/itemProps3.xml><?xml version="1.0" encoding="utf-8"?>
<ds:datastoreItem xmlns:ds="http://schemas.openxmlformats.org/officeDocument/2006/customXml" ds:itemID="{54ABBFF1-5CE0-4592-B47F-DAF7FB1B49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14572</TotalTime>
  <Words>488</Words>
  <Application>Microsoft Macintosh PowerPoint</Application>
  <PresentationFormat>On-screen Show (4:3)</PresentationFormat>
  <Paragraphs>57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template</vt:lpstr>
      <vt:lpstr>IS428 Visual Analytics for Business Intelligence </vt:lpstr>
      <vt:lpstr>Final Group Project</vt:lpstr>
      <vt:lpstr>Final Group Project</vt:lpstr>
      <vt:lpstr>Possible Framework for Proposal</vt:lpstr>
      <vt:lpstr>Possible Framework for Report</vt:lpstr>
      <vt:lpstr>Final Project Presentation</vt:lpstr>
      <vt:lpstr>Questions?  Thank You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btdai@smu.edu.sg</dc:creator>
  <cp:lastModifiedBy>LIAO Lizi</cp:lastModifiedBy>
  <cp:revision>443</cp:revision>
  <cp:lastPrinted>2016-08-03T09:30:22Z</cp:lastPrinted>
  <dcterms:created xsi:type="dcterms:W3CDTF">2005-05-18T03:13:04Z</dcterms:created>
  <dcterms:modified xsi:type="dcterms:W3CDTF">2022-02-09T06:38:00Z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2017-09-29T10:46:49.7505235+08:00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</Properties>
</file>